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F02F0-4586-46B6-AD9F-679030F99B11}"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EB243-9427-4543-B7CF-2741C5FCCEA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A6EB243-9427-4543-B7CF-2741C5FCCEAC}"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3D79B23-1E39-4586-94FD-14545AB7302A}"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848E54B-B68C-438C-A773-4881E38471D4}"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634F49E-582C-4613-BE84-9A9BEBDD12DE}"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59D04B7-E2F9-4D02-ABF2-119800B8ABED}"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A958D60-93E3-48B8-A062-0DFC44D05240}"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BD920E9-AAF4-47B9-B13B-62C8BA29AAE2}"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1F4B8001-8C14-415E-AB6B-E29B688904DB}"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16FD9949-8FDF-4C74-9346-3ADE369C8C90}"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1E0174BC-28A5-434C-992E-EEBF2ED991A3}"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8764CB5-96A7-4F90-92C9-E06C03B69AB5}"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C7401A1-8FE8-46BF-8C2C-292048B9DA71}"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1BFC8317-BF89-4F7A-973C-543CF2389E11}"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baidu.com/i?ct=503316480&amp;z=&amp;tn=baiduimagedetail&amp;word=%B6%AF%CE%EF&amp;in=13537&amp;cl=2&amp;lm=-1&amp;pn=9&amp;rn=1&amp;di=12441022383&amp;ln=2000&amp;fr=&amp;fmq=&amp;ic=&amp;s=&amp;se=&amp;sme=0&amp;tab=&amp;width=&amp;height=&amp;face=&amp;is=&amp;istype="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age.baidu.com/i?ct=503316480&amp;z=&amp;tn=baiduimagedetail&amp;word=%C7%A6%B1%CA%CD%BC%C6%AC&amp;in=20552&amp;cl=2&amp;lm=-1&amp;pn=0&amp;rn=1&amp;di=31541775990&amp;ln=2000&amp;fr=&amp;fmq=&amp;ic=&amp;s=&amp;se=&amp;sme=0&amp;tab=&amp;width=&amp;height=&amp;face=&amp;is=&amp;istype=" TargetMode="Externa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hyperlink" Target="http://image.baidu.com/i?ct=503316480&amp;z=&amp;tn=baiduimagedetail&amp;word=%C7%A6%B1%CA%CD%BC%C6%AC&amp;in=7740&amp;cl=2&amp;lm=-1&amp;pn=16&amp;rn=1&amp;di=71600299380&amp;ln=2000&amp;fr=&amp;fmq=&amp;ic=&amp;s=&amp;se=&amp;sme=0&amp;tab=&amp;width=&amp;height=&amp;face=&amp;is=&amp;istyp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baidu.com/i?ct=503316480&amp;z=&amp;tn=baiduimagedetail&amp;word=%D0%A1%C0%CF%CA%F3%CA%B8%C1%BF%CD%BC&amp;in=27765&amp;cl=2&amp;lm=-1&amp;pn=26&amp;rn=1&amp;di=9215807235&amp;ln=289&amp;fr=&amp;fmq=&amp;ic=0&amp;s=0&amp;se=1&amp;sme=0&amp;tab=&amp;width=&amp;height=&amp;face=0&amp;is=&amp;istype=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674914"/>
            <a:ext cx="91440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vl2pPr/>
            <a:lvl3pPr/>
            <a:lvl4pPr/>
            <a:lvl5pPr/>
            <a:lvl6pPr/>
            <a:lvl7pPr/>
            <a:lvl8pPr/>
            <a:lvl9pPr/>
          </a:lstStyle>
          <a:p>
            <a:pPr>
              <a:spcBef>
                <a:spcPts val="600"/>
              </a:spcBef>
            </a:pPr>
            <a:r>
              <a:rPr lang="en-US" altLang="zh-CN" sz="5400" b="1" dirty="0">
                <a:solidFill>
                  <a:srgbClr val="0000CC"/>
                </a:solidFill>
                <a:latin typeface="Times New Roman" panose="02020603050405020304" pitchFamily="18" charset="0"/>
              </a:rPr>
              <a:t>Unit 3</a:t>
            </a:r>
          </a:p>
          <a:p>
            <a:pPr>
              <a:spcBef>
                <a:spcPts val="600"/>
              </a:spcBef>
            </a:pPr>
            <a:r>
              <a:rPr lang="en-US" altLang="zh-CN" sz="6000" b="1" dirty="0">
                <a:solidFill>
                  <a:srgbClr val="0000CC"/>
                </a:solidFill>
                <a:latin typeface="Times New Roman" panose="02020603050405020304" pitchFamily="18" charset="0"/>
              </a:rPr>
              <a:t>I am more outgoing than </a:t>
            </a:r>
          </a:p>
          <a:p>
            <a:pPr>
              <a:spcBef>
                <a:spcPts val="600"/>
              </a:spcBef>
            </a:pPr>
            <a:r>
              <a:rPr lang="en-US" altLang="zh-CN" sz="6000" b="1" dirty="0">
                <a:solidFill>
                  <a:srgbClr val="0000CC"/>
                </a:solidFill>
                <a:latin typeface="Times New Roman" panose="02020603050405020304" pitchFamily="18" charset="0"/>
              </a:rPr>
              <a:t>my sister.</a:t>
            </a:r>
          </a:p>
        </p:txBody>
      </p:sp>
      <p:sp>
        <p:nvSpPr>
          <p:cNvPr id="172035" name="WordArt 6"/>
          <p:cNvSpPr>
            <a:spLocks noChangeArrowheads="1" noChangeShapeType="1" noTextEdit="1"/>
          </p:cNvSpPr>
          <p:nvPr/>
        </p:nvSpPr>
        <p:spPr bwMode="auto">
          <a:xfrm>
            <a:off x="1700747" y="3962400"/>
            <a:ext cx="5905649" cy="437014"/>
          </a:xfrm>
          <a:prstGeom prst="rect">
            <a:avLst/>
          </a:prstGeom>
        </p:spPr>
        <p:txBody>
          <a:bodyPr wrap="none" fromWordArt="1">
            <a:prstTxWarp prst="textPlain">
              <a:avLst>
                <a:gd name="adj" fmla="val 50000"/>
              </a:avLst>
            </a:prstTxWarp>
          </a:bodyPr>
          <a:lstStyle/>
          <a:p>
            <a:pPr>
              <a:buFont typeface="Arial" panose="020B0604020202020204" pitchFamily="34" charset="0"/>
              <a:buNone/>
              <a:defRPr/>
            </a:pPr>
            <a:r>
              <a:rPr lang="en-US" altLang="zh-CN" sz="3200" kern="10" dirty="0">
                <a:ln w="9525">
                  <a:noFill/>
                  <a:round/>
                </a:ln>
                <a:solidFill>
                  <a:srgbClr val="FF0000"/>
                </a:solidFill>
                <a:cs typeface="Arial" panose="020B0604020202020204" pitchFamily="34" charset="0"/>
              </a:rPr>
              <a:t>SectionB 3a-Self Check</a:t>
            </a:r>
            <a:endParaRPr lang="zh-CN" altLang="en-US" sz="3200" kern="10" dirty="0">
              <a:ln w="9525">
                <a:noFill/>
                <a:round/>
              </a:ln>
              <a:solidFill>
                <a:srgbClr val="FF0000"/>
              </a:solidFill>
              <a:cs typeface="Arial" panose="020B0604020202020204" pitchFamily="34" charset="0"/>
            </a:endParaRPr>
          </a:p>
        </p:txBody>
      </p:sp>
      <p:sp>
        <p:nvSpPr>
          <p:cNvPr id="4" name="矩形 3"/>
          <p:cNvSpPr/>
          <p:nvPr/>
        </p:nvSpPr>
        <p:spPr>
          <a:xfrm>
            <a:off x="2747440" y="5486400"/>
            <a:ext cx="3812262" cy="566309"/>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800" b="1" kern="0"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randombar(horizontal)">
                                      <p:cBhvr>
                                        <p:cTn id="7"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3058" name="Picture 2" descr="78f028221c7d4fd7d6cae25f"/>
          <p:cNvPicPr>
            <a:picLocks noChangeAspect="1" noChangeArrowheads="1"/>
          </p:cNvPicPr>
          <p:nvPr/>
        </p:nvPicPr>
        <p:blipFill>
          <a:blip r:embed="rId2" cstate="email"/>
          <a:srcRect/>
          <a:stretch>
            <a:fillRect/>
          </a:stretch>
        </p:blipFill>
        <p:spPr bwMode="auto">
          <a:xfrm>
            <a:off x="1212850" y="1449388"/>
            <a:ext cx="66230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3"/>
          <p:cNvSpPr txBox="1">
            <a:spLocks noChangeArrowheads="1"/>
          </p:cNvSpPr>
          <p:nvPr/>
        </p:nvSpPr>
        <p:spPr bwMode="auto">
          <a:xfrm>
            <a:off x="3132138" y="5680075"/>
            <a:ext cx="2400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lvl1pPr defTabSz="913130"/>
            <a:lvl2pPr defTabSz="913130"/>
            <a:lvl3pPr defTabSz="913130"/>
            <a:lvl4pPr defTabSz="913130"/>
            <a:lvl5pPr defTabSz="913130"/>
            <a:lvl6pPr defTabSz="913130"/>
            <a:lvl7pPr defTabSz="913130"/>
            <a:lvl8pPr defTabSz="913130"/>
            <a:lvl9pPr defTabSz="913130"/>
          </a:lstStyle>
          <a:p>
            <a:pPr>
              <a:spcBef>
                <a:spcPct val="50000"/>
              </a:spcBef>
            </a:pPr>
            <a:r>
              <a:rPr lang="en-US" altLang="zh-CN" sz="4800" b="1" dirty="0">
                <a:latin typeface="Times New Roman" panose="02020603050405020304" pitchFamily="18" charset="0"/>
              </a:rPr>
              <a:t>quiet</a:t>
            </a:r>
          </a:p>
        </p:txBody>
      </p:sp>
      <p:sp>
        <p:nvSpPr>
          <p:cNvPr id="81924" name="Text Box 4"/>
          <p:cNvSpPr txBox="1">
            <a:spLocks noChangeArrowheads="1"/>
          </p:cNvSpPr>
          <p:nvPr/>
        </p:nvSpPr>
        <p:spPr bwMode="auto">
          <a:xfrm>
            <a:off x="1882775" y="549275"/>
            <a:ext cx="5087938"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8515" tIns="59258" rIns="118515" bIns="59258"/>
          <a:lstStyle>
            <a:lvl1pPr defTabSz="913130"/>
            <a:lvl2pPr defTabSz="913130"/>
            <a:lvl3pPr defTabSz="913130"/>
            <a:lvl4pPr defTabSz="913130"/>
            <a:lvl5pPr defTabSz="913130"/>
            <a:lvl6pPr defTabSz="913130"/>
            <a:lvl7pPr defTabSz="913130"/>
            <a:lvl8pPr defTabSz="913130"/>
            <a:lvl9pPr defTabSz="913130"/>
          </a:lstStyle>
          <a:p>
            <a:pPr algn="l">
              <a:spcBef>
                <a:spcPct val="50000"/>
              </a:spcBef>
            </a:pPr>
            <a:r>
              <a:rPr lang="en-US" altLang="zh-CN" sz="5500" b="1" dirty="0">
                <a:solidFill>
                  <a:srgbClr val="0000CC"/>
                </a:solidFill>
              </a:rPr>
              <a:t>Learn the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blinds(horizontal)">
                                      <p:cBhvr>
                                        <p:cTn id="7" dur="500"/>
                                        <p:tgtEl>
                                          <p:spTgt spid="1730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23"/>
                                        </p:tgtEl>
                                        <p:attrNameLst>
                                          <p:attrName>style.visibility</p:attrName>
                                        </p:attrNameLst>
                                      </p:cBhvr>
                                      <p:to>
                                        <p:strVal val="visible"/>
                                      </p:to>
                                    </p:set>
                                    <p:animEffect transition="in" filter="box(in)">
                                      <p:cBhvr>
                                        <p:cTn id="12"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82" name="Picture 2" descr="070628090757_9"/>
          <p:cNvPicPr>
            <a:picLocks noChangeAspect="1" noChangeArrowheads="1"/>
          </p:cNvPicPr>
          <p:nvPr/>
        </p:nvPicPr>
        <p:blipFill>
          <a:blip r:embed="rId2" cstate="email"/>
          <a:srcRect/>
          <a:stretch>
            <a:fillRect/>
          </a:stretch>
        </p:blipFill>
        <p:spPr bwMode="auto">
          <a:xfrm>
            <a:off x="539750" y="819150"/>
            <a:ext cx="4589463"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3"/>
          <p:cNvSpPr txBox="1">
            <a:spLocks noChangeArrowheads="1"/>
          </p:cNvSpPr>
          <p:nvPr/>
        </p:nvSpPr>
        <p:spPr bwMode="auto">
          <a:xfrm>
            <a:off x="5819775" y="2798763"/>
            <a:ext cx="17287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lvl1pPr defTabSz="913130"/>
            <a:lvl2pPr defTabSz="913130"/>
            <a:lvl3pPr defTabSz="913130"/>
            <a:lvl4pPr defTabSz="913130"/>
            <a:lvl5pPr defTabSz="913130"/>
            <a:lvl6pPr defTabSz="913130"/>
            <a:lvl7pPr defTabSz="913130"/>
            <a:lvl8pPr defTabSz="913130"/>
            <a:lvl9pPr defTabSz="913130"/>
          </a:lstStyle>
          <a:p>
            <a:pPr algn="l">
              <a:spcBef>
                <a:spcPct val="50000"/>
              </a:spcBef>
            </a:pPr>
            <a:r>
              <a:rPr lang="en-US" altLang="zh-CN" sz="4800" b="1" dirty="0">
                <a:latin typeface="Times New Roman" panose="02020603050405020304" pitchFamily="18" charset="0"/>
              </a:rPr>
              <a:t>funny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blinds(horizontal)">
                                      <p:cBhvr>
                                        <p:cTn id="7" dur="500"/>
                                        <p:tgtEl>
                                          <p:spTgt spid="1740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947"/>
                                        </p:tgtEl>
                                        <p:attrNameLst>
                                          <p:attrName>style.visibility</p:attrName>
                                        </p:attrNameLst>
                                      </p:cBhvr>
                                      <p:to>
                                        <p:strVal val="visible"/>
                                      </p:to>
                                    </p:set>
                                    <p:animEffect transition="in" filter="box(in)">
                                      <p:cBhvr>
                                        <p:cTn id="12"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5106" name="Picture 2" descr="663a46d2c640f9f9a8ec9a1c"/>
          <p:cNvPicPr>
            <a:picLocks noChangeAspect="1" noChangeArrowheads="1"/>
          </p:cNvPicPr>
          <p:nvPr/>
        </p:nvPicPr>
        <p:blipFill>
          <a:blip r:embed="rId2" cstate="email"/>
          <a:srcRect/>
          <a:stretch>
            <a:fillRect/>
          </a:stretch>
        </p:blipFill>
        <p:spPr bwMode="auto">
          <a:xfrm>
            <a:off x="1308100" y="819150"/>
            <a:ext cx="66071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3"/>
          <p:cNvSpPr txBox="1">
            <a:spLocks noChangeArrowheads="1"/>
          </p:cNvSpPr>
          <p:nvPr/>
        </p:nvSpPr>
        <p:spPr bwMode="auto">
          <a:xfrm>
            <a:off x="3132138" y="5680075"/>
            <a:ext cx="249555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lvl1pPr defTabSz="913130"/>
            <a:lvl2pPr defTabSz="913130"/>
            <a:lvl3pPr defTabSz="913130"/>
            <a:lvl4pPr defTabSz="913130"/>
            <a:lvl5pPr defTabSz="913130"/>
            <a:lvl6pPr defTabSz="913130"/>
            <a:lvl7pPr defTabSz="913130"/>
            <a:lvl8pPr defTabSz="913130"/>
            <a:lvl9pPr defTabSz="913130"/>
          </a:lstStyle>
          <a:p>
            <a:pPr algn="l">
              <a:spcBef>
                <a:spcPct val="50000"/>
              </a:spcBef>
            </a:pPr>
            <a:r>
              <a:rPr lang="en-US" altLang="zh-CN" sz="4400" b="1" dirty="0">
                <a:latin typeface="Times New Roman" panose="02020603050405020304" pitchFamily="18" charset="0"/>
              </a:rPr>
              <a:t>outgoing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blinds(horizontal)">
                                      <p:cBhvr>
                                        <p:cTn id="7" dur="5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3971"/>
                                        </p:tgtEl>
                                        <p:attrNameLst>
                                          <p:attrName>style.visibility</p:attrName>
                                        </p:attrNameLst>
                                      </p:cBhvr>
                                      <p:to>
                                        <p:strVal val="visible"/>
                                      </p:to>
                                    </p:set>
                                    <p:animEffect transition="in" filter="box(in)">
                                      <p:cBhvr>
                                        <p:cTn id="12"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6130" name="Picture 2" descr="xinsrc_09212021613504842153429"/>
          <p:cNvPicPr>
            <a:picLocks noChangeAspect="1" noChangeArrowheads="1"/>
          </p:cNvPicPr>
          <p:nvPr/>
        </p:nvPicPr>
        <p:blipFill>
          <a:blip r:embed="rId2"/>
          <a:srcRect/>
          <a:stretch>
            <a:fillRect/>
          </a:stretch>
        </p:blipFill>
        <p:spPr bwMode="auto">
          <a:xfrm>
            <a:off x="731838" y="819150"/>
            <a:ext cx="416718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5437188" y="2889250"/>
            <a:ext cx="1824037"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lvl1pPr defTabSz="913130"/>
            <a:lvl2pPr defTabSz="913130"/>
            <a:lvl3pPr defTabSz="913130"/>
            <a:lvl4pPr defTabSz="913130"/>
            <a:lvl5pPr defTabSz="913130"/>
            <a:lvl6pPr defTabSz="913130"/>
            <a:lvl7pPr defTabSz="913130"/>
            <a:lvl8pPr defTabSz="913130"/>
            <a:lvl9pPr defTabSz="913130"/>
          </a:lstStyle>
          <a:p>
            <a:pPr>
              <a:spcBef>
                <a:spcPct val="50000"/>
              </a:spcBef>
            </a:pPr>
            <a:r>
              <a:rPr lang="en-US" altLang="zh-CN" sz="4800" b="1" dirty="0">
                <a:latin typeface="Times New Roman" panose="02020603050405020304" pitchFamily="18" charset="0"/>
              </a:rPr>
              <a:t>smart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blinds(horizontal)">
                                      <p:cBhvr>
                                        <p:cTn id="7" dur="5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4995"/>
                                        </p:tgtEl>
                                        <p:attrNameLst>
                                          <p:attrName>style.visibility</p:attrName>
                                        </p:attrNameLst>
                                      </p:cBhvr>
                                      <p:to>
                                        <p:strVal val="visible"/>
                                      </p:to>
                                    </p:set>
                                    <p:animEffect transition="in" filter="box(in)">
                                      <p:cBhvr>
                                        <p:cTn id="12" dur="5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86018" name="Group 2"/>
          <p:cNvGrpSpPr/>
          <p:nvPr/>
        </p:nvGrpSpPr>
        <p:grpSpPr bwMode="auto">
          <a:xfrm>
            <a:off x="2195513" y="549275"/>
            <a:ext cx="4643437" cy="1219200"/>
            <a:chOff x="0" y="0"/>
            <a:chExt cx="2925" cy="771"/>
          </a:xfrm>
        </p:grpSpPr>
        <p:pic>
          <p:nvPicPr>
            <p:cNvPr id="86019" name="Picture 3" descr="758s"/>
            <p:cNvPicPr>
              <a:picLocks noChangeAspect="1" noChangeArrowheads="1"/>
            </p:cNvPicPr>
            <p:nvPr/>
          </p:nvPicPr>
          <p:blipFill>
            <a:blip r:embed="rId2"/>
            <a:srcRect/>
            <a:stretch>
              <a:fillRect/>
            </a:stretch>
          </p:blipFill>
          <p:spPr bwMode="auto">
            <a:xfrm>
              <a:off x="0" y="0"/>
              <a:ext cx="2925"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4"/>
            <p:cNvSpPr>
              <a:spLocks noChangeArrowheads="1"/>
            </p:cNvSpPr>
            <p:nvPr/>
          </p:nvSpPr>
          <p:spPr bwMode="auto">
            <a:xfrm>
              <a:off x="68" y="183"/>
              <a:ext cx="1836"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b="1" dirty="0">
                  <a:solidFill>
                    <a:srgbClr val="FF0066"/>
                  </a:solidFill>
                  <a:latin typeface="Times New Roman" panose="02020603050405020304" pitchFamily="18" charset="0"/>
                </a:rPr>
                <a:t>Words review</a:t>
              </a:r>
            </a:p>
          </p:txBody>
        </p:sp>
      </p:grpSp>
      <p:sp>
        <p:nvSpPr>
          <p:cNvPr id="86021" name="Text Box 5"/>
          <p:cNvSpPr txBox="1">
            <a:spLocks noChangeArrowheads="1"/>
          </p:cNvSpPr>
          <p:nvPr/>
        </p:nvSpPr>
        <p:spPr bwMode="auto">
          <a:xfrm>
            <a:off x="144463" y="1989138"/>
            <a:ext cx="3635375"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vl2pPr/>
            <a:lvl3pPr/>
            <a:lvl4pPr/>
            <a:lvl5pPr/>
            <a:lvl6pPr/>
            <a:lvl7pPr/>
            <a:lvl8pPr/>
            <a:lvl9pPr/>
          </a:lstStyle>
          <a:p>
            <a:pPr algn="r"/>
            <a:r>
              <a:rPr lang="en-US" altLang="zh-CN" sz="3600" b="1" dirty="0">
                <a:solidFill>
                  <a:srgbClr val="0000FF"/>
                </a:solidFill>
                <a:latin typeface="Times New Roman" panose="02020603050405020304" pitchFamily="18" charset="0"/>
              </a:rPr>
              <a:t>serious </a:t>
            </a:r>
          </a:p>
          <a:p>
            <a:pPr algn="r"/>
            <a:r>
              <a:rPr lang="en-US" altLang="zh-CN" sz="3600" b="1" dirty="0">
                <a:solidFill>
                  <a:srgbClr val="0000FF"/>
                </a:solidFill>
                <a:latin typeface="Times New Roman" panose="02020603050405020304" pitchFamily="18" charset="0"/>
              </a:rPr>
              <a:t>    mirror</a:t>
            </a:r>
          </a:p>
          <a:p>
            <a:pPr algn="r"/>
            <a:r>
              <a:rPr lang="en-US" altLang="zh-CN" sz="3600" b="1" dirty="0">
                <a:solidFill>
                  <a:srgbClr val="0000FF"/>
                </a:solidFill>
                <a:latin typeface="Times New Roman" panose="02020603050405020304" pitchFamily="18" charset="0"/>
              </a:rPr>
              <a:t>     kid</a:t>
            </a:r>
          </a:p>
          <a:p>
            <a:pPr algn="r"/>
            <a:r>
              <a:rPr lang="en-US" altLang="zh-CN" sz="3600" b="1" dirty="0">
                <a:solidFill>
                  <a:srgbClr val="0000FF"/>
                </a:solidFill>
                <a:latin typeface="Times New Roman" panose="02020603050405020304" pitchFamily="18" charset="0"/>
              </a:rPr>
              <a:t>     as long as </a:t>
            </a:r>
          </a:p>
          <a:p>
            <a:pPr algn="r"/>
            <a:r>
              <a:rPr lang="en-US" altLang="zh-CN" sz="3600" b="1" dirty="0">
                <a:solidFill>
                  <a:srgbClr val="0000FF"/>
                </a:solidFill>
                <a:latin typeface="Times New Roman" panose="02020603050405020304" pitchFamily="18" charset="0"/>
              </a:rPr>
              <a:t>necessary    </a:t>
            </a:r>
          </a:p>
          <a:p>
            <a:pPr algn="r"/>
            <a:r>
              <a:rPr lang="en-US" altLang="zh-CN" sz="3600" b="1" dirty="0">
                <a:solidFill>
                  <a:srgbClr val="0000FF"/>
                </a:solidFill>
                <a:latin typeface="Times New Roman" panose="02020603050405020304" pitchFamily="18" charset="0"/>
              </a:rPr>
              <a:t>be different from</a:t>
            </a:r>
          </a:p>
          <a:p>
            <a:pPr algn="r"/>
            <a:endParaRPr lang="en-US" altLang="zh-CN" sz="3600" b="1" dirty="0">
              <a:solidFill>
                <a:srgbClr val="0000FF"/>
              </a:solidFill>
              <a:latin typeface="Times New Roman" panose="02020603050405020304" pitchFamily="18" charset="0"/>
            </a:endParaRPr>
          </a:p>
          <a:p>
            <a:pPr algn="r"/>
            <a:r>
              <a:rPr lang="en-US" altLang="zh-CN" sz="3600" b="1" dirty="0">
                <a:solidFill>
                  <a:srgbClr val="0000FF"/>
                </a:solidFill>
                <a:latin typeface="Times New Roman" panose="02020603050405020304" pitchFamily="18" charset="0"/>
              </a:rPr>
              <a:t>both    </a:t>
            </a:r>
          </a:p>
        </p:txBody>
      </p:sp>
      <p:sp>
        <p:nvSpPr>
          <p:cNvPr id="86022" name="Text Box 6"/>
          <p:cNvSpPr txBox="1">
            <a:spLocks noChangeArrowheads="1"/>
          </p:cNvSpPr>
          <p:nvPr/>
        </p:nvSpPr>
        <p:spPr bwMode="auto">
          <a:xfrm>
            <a:off x="3671888" y="1990725"/>
            <a:ext cx="5148262" cy="4486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vl2pPr/>
            <a:lvl3pPr/>
            <a:lvl4pPr/>
            <a:lvl5pPr/>
            <a:lvl6pPr/>
            <a:lvl7pPr/>
            <a:lvl8pPr/>
            <a:lvl9pPr/>
          </a:lstStyle>
          <a:p>
            <a:pPr algn="l"/>
            <a:r>
              <a:rPr lang="en-US" altLang="zh-CN" sz="3600" b="1" i="1" dirty="0">
                <a:latin typeface="Times New Roman" panose="02020603050405020304" pitchFamily="18" charset="0"/>
              </a:rPr>
              <a:t>adj.</a:t>
            </a:r>
            <a:r>
              <a:rPr lang="en-US" altLang="zh-CN" sz="3600" b="1" dirty="0">
                <a:latin typeface="Times New Roman" panose="02020603050405020304" pitchFamily="18" charset="0"/>
              </a:rPr>
              <a:t> </a:t>
            </a:r>
            <a:r>
              <a:rPr lang="zh-CN" altLang="en-US" sz="3600" b="1" dirty="0">
                <a:latin typeface="Times New Roman" panose="02020603050405020304" pitchFamily="18" charset="0"/>
              </a:rPr>
              <a:t>严肃的；稳重的</a:t>
            </a:r>
          </a:p>
          <a:p>
            <a:pPr algn="l"/>
            <a:r>
              <a:rPr lang="en-US" altLang="zh-CN" sz="3600" b="1" i="1" dirty="0">
                <a:latin typeface="Times New Roman" panose="02020603050405020304" pitchFamily="18" charset="0"/>
              </a:rPr>
              <a:t>n.</a:t>
            </a:r>
            <a:r>
              <a:rPr lang="en-US" altLang="zh-CN" sz="3600" b="1" dirty="0">
                <a:latin typeface="Times New Roman" panose="02020603050405020304" pitchFamily="18" charset="0"/>
              </a:rPr>
              <a:t> </a:t>
            </a:r>
            <a:r>
              <a:rPr lang="zh-CN" altLang="en-US" sz="3600" b="1" dirty="0">
                <a:latin typeface="Times New Roman" panose="02020603050405020304" pitchFamily="18" charset="0"/>
              </a:rPr>
              <a:t>镜子</a:t>
            </a:r>
          </a:p>
          <a:p>
            <a:pPr algn="l"/>
            <a:r>
              <a:rPr lang="en-US" altLang="zh-CN" sz="3600" b="1" i="1" dirty="0">
                <a:latin typeface="Times New Roman" panose="02020603050405020304" pitchFamily="18" charset="0"/>
              </a:rPr>
              <a:t>n.</a:t>
            </a:r>
            <a:r>
              <a:rPr lang="en-US" altLang="zh-CN" sz="3600" b="1" dirty="0">
                <a:latin typeface="Times New Roman" panose="02020603050405020304" pitchFamily="18" charset="0"/>
              </a:rPr>
              <a:t> </a:t>
            </a:r>
            <a:r>
              <a:rPr lang="zh-CN" altLang="en-US" sz="3600" b="1" dirty="0">
                <a:latin typeface="Times New Roman" panose="02020603050405020304" pitchFamily="18" charset="0"/>
              </a:rPr>
              <a:t>小孩；年轻人</a:t>
            </a:r>
          </a:p>
          <a:p>
            <a:pPr algn="l"/>
            <a:r>
              <a:rPr lang="zh-CN" altLang="en-US" sz="3600" b="1" dirty="0">
                <a:latin typeface="Times New Roman" panose="02020603050405020304" pitchFamily="18" charset="0"/>
              </a:rPr>
              <a:t>只要；既然</a:t>
            </a:r>
          </a:p>
          <a:p>
            <a:pPr algn="l"/>
            <a:r>
              <a:rPr lang="en-US" altLang="zh-CN" sz="3600" b="1" i="1" dirty="0">
                <a:latin typeface="Times New Roman" panose="02020603050405020304" pitchFamily="18" charset="0"/>
              </a:rPr>
              <a:t>adj. </a:t>
            </a:r>
            <a:r>
              <a:rPr lang="zh-CN" altLang="en-US" sz="3600" b="1" dirty="0">
                <a:latin typeface="Times New Roman" panose="02020603050405020304" pitchFamily="18" charset="0"/>
              </a:rPr>
              <a:t>必需的；必要的</a:t>
            </a:r>
          </a:p>
          <a:p>
            <a:pPr algn="l"/>
            <a:r>
              <a:rPr lang="zh-CN" altLang="en-US" sz="3600" b="1" dirty="0">
                <a:latin typeface="Times New Roman" panose="02020603050405020304" pitchFamily="18" charset="0"/>
              </a:rPr>
              <a:t>与</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不同；</a:t>
            </a:r>
          </a:p>
          <a:p>
            <a:pPr algn="l"/>
            <a:r>
              <a:rPr lang="zh-CN" altLang="en-US" sz="3600" b="1" dirty="0">
                <a:latin typeface="Times New Roman" panose="02020603050405020304" pitchFamily="18" charset="0"/>
              </a:rPr>
              <a:t>与</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有差异</a:t>
            </a:r>
          </a:p>
          <a:p>
            <a:pPr algn="l"/>
            <a:r>
              <a:rPr lang="en-US" altLang="zh-CN" sz="3600" b="1" i="1" dirty="0">
                <a:latin typeface="Times New Roman" panose="02020603050405020304" pitchFamily="18" charset="0"/>
              </a:rPr>
              <a:t>adj.&amp;pron.</a:t>
            </a:r>
            <a:r>
              <a:rPr lang="en-US" altLang="zh-CN" sz="3600" b="1" dirty="0">
                <a:latin typeface="Times New Roman" panose="02020603050405020304" pitchFamily="18" charset="0"/>
              </a:rPr>
              <a:t> </a:t>
            </a:r>
            <a:r>
              <a:rPr lang="zh-CN" altLang="en-US" sz="3600" b="1" dirty="0">
                <a:latin typeface="Times New Roman" panose="02020603050405020304" pitchFamily="18" charset="0"/>
              </a:rPr>
              <a:t>两个；两个都</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6022">
                                            <p:txEl>
                                              <p:pRg st="0" end="0"/>
                                            </p:txEl>
                                          </p:spTgt>
                                        </p:tgtEl>
                                        <p:attrNameLst>
                                          <p:attrName>style.visibility</p:attrName>
                                        </p:attrNameLst>
                                      </p:cBhvr>
                                      <p:to>
                                        <p:strVal val="visible"/>
                                      </p:to>
                                    </p:set>
                                    <p:anim calcmode="lin" valueType="num">
                                      <p:cBhvr additive="base">
                                        <p:cTn id="7" dur="500" fill="hold"/>
                                        <p:tgtEl>
                                          <p:spTgt spid="860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0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6022">
                                            <p:txEl>
                                              <p:pRg st="1" end="1"/>
                                            </p:txEl>
                                          </p:spTgt>
                                        </p:tgtEl>
                                        <p:attrNameLst>
                                          <p:attrName>style.visibility</p:attrName>
                                        </p:attrNameLst>
                                      </p:cBhvr>
                                      <p:to>
                                        <p:strVal val="visible"/>
                                      </p:to>
                                    </p:set>
                                    <p:anim calcmode="lin" valueType="num">
                                      <p:cBhvr additive="base">
                                        <p:cTn id="13" dur="500" fill="hold"/>
                                        <p:tgtEl>
                                          <p:spTgt spid="8602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60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6022">
                                            <p:txEl>
                                              <p:pRg st="2" end="2"/>
                                            </p:txEl>
                                          </p:spTgt>
                                        </p:tgtEl>
                                        <p:attrNameLst>
                                          <p:attrName>style.visibility</p:attrName>
                                        </p:attrNameLst>
                                      </p:cBhvr>
                                      <p:to>
                                        <p:strVal val="visible"/>
                                      </p:to>
                                    </p:set>
                                    <p:anim calcmode="lin" valueType="num">
                                      <p:cBhvr additive="base">
                                        <p:cTn id="19" dur="500" fill="hold"/>
                                        <p:tgtEl>
                                          <p:spTgt spid="8602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60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6022">
                                            <p:txEl>
                                              <p:pRg st="3" end="3"/>
                                            </p:txEl>
                                          </p:spTgt>
                                        </p:tgtEl>
                                        <p:attrNameLst>
                                          <p:attrName>style.visibility</p:attrName>
                                        </p:attrNameLst>
                                      </p:cBhvr>
                                      <p:to>
                                        <p:strVal val="visible"/>
                                      </p:to>
                                    </p:set>
                                    <p:anim calcmode="lin" valueType="num">
                                      <p:cBhvr additive="base">
                                        <p:cTn id="25" dur="500" fill="hold"/>
                                        <p:tgtEl>
                                          <p:spTgt spid="8602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60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6022">
                                            <p:txEl>
                                              <p:pRg st="4" end="4"/>
                                            </p:txEl>
                                          </p:spTgt>
                                        </p:tgtEl>
                                        <p:attrNameLst>
                                          <p:attrName>style.visibility</p:attrName>
                                        </p:attrNameLst>
                                      </p:cBhvr>
                                      <p:to>
                                        <p:strVal val="visible"/>
                                      </p:to>
                                    </p:set>
                                    <p:anim calcmode="lin" valueType="num">
                                      <p:cBhvr additive="base">
                                        <p:cTn id="31" dur="500" fill="hold"/>
                                        <p:tgtEl>
                                          <p:spTgt spid="8602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602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6022">
                                            <p:txEl>
                                              <p:pRg st="5" end="5"/>
                                            </p:txEl>
                                          </p:spTgt>
                                        </p:tgtEl>
                                        <p:attrNameLst>
                                          <p:attrName>style.visibility</p:attrName>
                                        </p:attrNameLst>
                                      </p:cBhvr>
                                      <p:to>
                                        <p:strVal val="visible"/>
                                      </p:to>
                                    </p:set>
                                    <p:anim calcmode="lin" valueType="num">
                                      <p:cBhvr additive="base">
                                        <p:cTn id="37" dur="500" fill="hold"/>
                                        <p:tgtEl>
                                          <p:spTgt spid="8602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602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86022">
                                            <p:txEl>
                                              <p:pRg st="6" end="6"/>
                                            </p:txEl>
                                          </p:spTgt>
                                        </p:tgtEl>
                                        <p:attrNameLst>
                                          <p:attrName>style.visibility</p:attrName>
                                        </p:attrNameLst>
                                      </p:cBhvr>
                                      <p:to>
                                        <p:strVal val="visible"/>
                                      </p:to>
                                    </p:set>
                                    <p:anim calcmode="lin" valueType="num">
                                      <p:cBhvr additive="base">
                                        <p:cTn id="43" dur="500" fill="hold"/>
                                        <p:tgtEl>
                                          <p:spTgt spid="8602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602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86022">
                                            <p:txEl>
                                              <p:pRg st="7" end="7"/>
                                            </p:txEl>
                                          </p:spTgt>
                                        </p:tgtEl>
                                        <p:attrNameLst>
                                          <p:attrName>style.visibility</p:attrName>
                                        </p:attrNameLst>
                                      </p:cBhvr>
                                      <p:to>
                                        <p:strVal val="visible"/>
                                      </p:to>
                                    </p:set>
                                    <p:anim calcmode="lin" valueType="num">
                                      <p:cBhvr additive="base">
                                        <p:cTn id="49" dur="500" fill="hold"/>
                                        <p:tgtEl>
                                          <p:spTgt spid="8602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602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87042" name="Group 2"/>
          <p:cNvGrpSpPr/>
          <p:nvPr/>
        </p:nvGrpSpPr>
        <p:grpSpPr bwMode="auto">
          <a:xfrm>
            <a:off x="2195513" y="404813"/>
            <a:ext cx="4643437" cy="1219200"/>
            <a:chOff x="0" y="0"/>
            <a:chExt cx="2925" cy="771"/>
          </a:xfrm>
        </p:grpSpPr>
        <p:pic>
          <p:nvPicPr>
            <p:cNvPr id="87043" name="Picture 3" descr="758s"/>
            <p:cNvPicPr>
              <a:picLocks noChangeAspect="1" noChangeArrowheads="1"/>
            </p:cNvPicPr>
            <p:nvPr/>
          </p:nvPicPr>
          <p:blipFill>
            <a:blip r:embed="rId2"/>
            <a:srcRect/>
            <a:stretch>
              <a:fillRect/>
            </a:stretch>
          </p:blipFill>
          <p:spPr bwMode="auto">
            <a:xfrm>
              <a:off x="0" y="0"/>
              <a:ext cx="2925"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4"/>
            <p:cNvSpPr>
              <a:spLocks noChangeArrowheads="1"/>
            </p:cNvSpPr>
            <p:nvPr/>
          </p:nvSpPr>
          <p:spPr bwMode="auto">
            <a:xfrm>
              <a:off x="68" y="183"/>
              <a:ext cx="164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200" b="1" dirty="0">
                  <a:solidFill>
                    <a:srgbClr val="FF0066"/>
                  </a:solidFill>
                  <a:latin typeface="Times New Roman" panose="02020603050405020304" pitchFamily="18" charset="0"/>
                </a:rPr>
                <a:t>Words review</a:t>
              </a:r>
            </a:p>
          </p:txBody>
        </p:sp>
      </p:grpSp>
      <p:sp>
        <p:nvSpPr>
          <p:cNvPr id="87045" name="Rectangle 5"/>
          <p:cNvSpPr>
            <a:spLocks noChangeArrowheads="1"/>
          </p:cNvSpPr>
          <p:nvPr/>
        </p:nvSpPr>
        <p:spPr bwMode="auto">
          <a:xfrm>
            <a:off x="34925" y="1874838"/>
            <a:ext cx="3132138"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lnSpc>
                <a:spcPct val="120000"/>
              </a:lnSpc>
            </a:pPr>
            <a:r>
              <a:rPr lang="en-US" altLang="zh-CN" sz="3200" b="1" dirty="0">
                <a:solidFill>
                  <a:srgbClr val="0000FF"/>
                </a:solidFill>
                <a:latin typeface="Times New Roman" panose="02020603050405020304" pitchFamily="18" charset="0"/>
              </a:rPr>
              <a:t>bring out</a:t>
            </a:r>
          </a:p>
          <a:p>
            <a:pPr algn="r">
              <a:lnSpc>
                <a:spcPct val="120000"/>
              </a:lnSpc>
            </a:pPr>
            <a:r>
              <a:rPr lang="en-US" altLang="zh-CN" sz="3200" b="1" dirty="0">
                <a:solidFill>
                  <a:srgbClr val="0000FF"/>
                </a:solidFill>
                <a:latin typeface="Times New Roman" panose="02020603050405020304" pitchFamily="18" charset="0"/>
              </a:rPr>
              <a:t>     grade</a:t>
            </a:r>
          </a:p>
          <a:p>
            <a:pPr algn="r">
              <a:lnSpc>
                <a:spcPct val="120000"/>
              </a:lnSpc>
            </a:pPr>
            <a:r>
              <a:rPr lang="en-US" altLang="zh-CN" sz="3200" b="1" dirty="0">
                <a:solidFill>
                  <a:srgbClr val="0000FF"/>
                </a:solidFill>
                <a:latin typeface="Times New Roman" panose="02020603050405020304" pitchFamily="18" charset="0"/>
              </a:rPr>
              <a:t>     should</a:t>
            </a:r>
          </a:p>
          <a:p>
            <a:pPr algn="r">
              <a:lnSpc>
                <a:spcPct val="120000"/>
              </a:lnSpc>
            </a:pPr>
            <a:r>
              <a:rPr lang="en-US" altLang="zh-CN" sz="3200" b="1" dirty="0">
                <a:solidFill>
                  <a:srgbClr val="0000FF"/>
                </a:solidFill>
                <a:latin typeface="Times New Roman" panose="02020603050405020304" pitchFamily="18" charset="0"/>
              </a:rPr>
              <a:t>     the same as</a:t>
            </a:r>
          </a:p>
          <a:p>
            <a:pPr algn="r">
              <a:lnSpc>
                <a:spcPct val="120000"/>
              </a:lnSpc>
            </a:pPr>
            <a:r>
              <a:rPr lang="en-US" altLang="zh-CN" sz="3200" b="1" dirty="0">
                <a:solidFill>
                  <a:srgbClr val="0000FF"/>
                </a:solidFill>
                <a:latin typeface="Times New Roman" panose="02020603050405020304" pitchFamily="18" charset="0"/>
              </a:rPr>
              <a:t>saying</a:t>
            </a:r>
          </a:p>
          <a:p>
            <a:pPr algn="r">
              <a:lnSpc>
                <a:spcPct val="120000"/>
              </a:lnSpc>
            </a:pPr>
            <a:r>
              <a:rPr lang="en-US" altLang="zh-CN" sz="3200" b="1" dirty="0">
                <a:solidFill>
                  <a:srgbClr val="0000FF"/>
                </a:solidFill>
                <a:latin typeface="Times New Roman" panose="02020603050405020304" pitchFamily="18" charset="0"/>
              </a:rPr>
              <a:t>reach</a:t>
            </a:r>
          </a:p>
          <a:p>
            <a:pPr algn="r">
              <a:lnSpc>
                <a:spcPct val="120000"/>
              </a:lnSpc>
            </a:pPr>
            <a:r>
              <a:rPr lang="en-US" altLang="zh-CN" sz="3200" b="1" dirty="0">
                <a:solidFill>
                  <a:srgbClr val="0000FF"/>
                </a:solidFill>
                <a:latin typeface="Times New Roman" panose="02020603050405020304" pitchFamily="18" charset="0"/>
              </a:rPr>
              <a:t>hand</a:t>
            </a:r>
          </a:p>
        </p:txBody>
      </p:sp>
      <p:sp>
        <p:nvSpPr>
          <p:cNvPr id="87046" name="Rectangle 6"/>
          <p:cNvSpPr>
            <a:spLocks noChangeArrowheads="1"/>
          </p:cNvSpPr>
          <p:nvPr/>
        </p:nvSpPr>
        <p:spPr bwMode="auto">
          <a:xfrm>
            <a:off x="3130550" y="1844675"/>
            <a:ext cx="57626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zh-CN" altLang="en-US" sz="3200" b="1">
                <a:latin typeface="Times New Roman" panose="02020603050405020304" pitchFamily="18" charset="0"/>
              </a:rPr>
              <a:t>使显现；使表现出</a:t>
            </a:r>
          </a:p>
          <a:p>
            <a:pPr algn="l">
              <a:lnSpc>
                <a:spcPct val="120000"/>
              </a:lnSpc>
            </a:pPr>
            <a:r>
              <a:rPr lang="en-US" altLang="zh-CN" sz="3200" b="1" i="1" dirty="0">
                <a:latin typeface="Times New Roman" panose="02020603050405020304" pitchFamily="18" charset="0"/>
              </a:rPr>
              <a:t>n.</a:t>
            </a:r>
            <a:r>
              <a:rPr lang="en-US" altLang="zh-CN" sz="3200" b="1" dirty="0">
                <a:latin typeface="Times New Roman" panose="02020603050405020304" pitchFamily="18" charset="0"/>
              </a:rPr>
              <a:t> </a:t>
            </a:r>
            <a:r>
              <a:rPr lang="zh-CN" altLang="en-US" sz="3200" b="1">
                <a:latin typeface="Times New Roman" panose="02020603050405020304" pitchFamily="18" charset="0"/>
              </a:rPr>
              <a:t>成绩等级；评分等级</a:t>
            </a:r>
          </a:p>
          <a:p>
            <a:pPr algn="l">
              <a:lnSpc>
                <a:spcPct val="120000"/>
              </a:lnSpc>
            </a:pPr>
            <a:r>
              <a:rPr lang="en-US" altLang="zh-CN" sz="3200" b="1" i="1" dirty="0">
                <a:latin typeface="Times New Roman" panose="02020603050405020304" pitchFamily="18" charset="0"/>
              </a:rPr>
              <a:t>model v.</a:t>
            </a:r>
            <a:r>
              <a:rPr lang="en-US" altLang="zh-CN" sz="3200" b="1" dirty="0">
                <a:latin typeface="Times New Roman" panose="02020603050405020304" pitchFamily="18" charset="0"/>
              </a:rPr>
              <a:t> </a:t>
            </a:r>
            <a:r>
              <a:rPr lang="zh-CN" altLang="en-US" sz="3200" b="1">
                <a:latin typeface="Times New Roman" panose="02020603050405020304" pitchFamily="18" charset="0"/>
              </a:rPr>
              <a:t>应该；应当；可以</a:t>
            </a:r>
          </a:p>
          <a:p>
            <a:pPr algn="l">
              <a:lnSpc>
                <a:spcPct val="120000"/>
              </a:lnSpc>
            </a:pPr>
            <a:r>
              <a:rPr lang="zh-CN" altLang="en-US" sz="3200" b="1">
                <a:latin typeface="Times New Roman" panose="02020603050405020304" pitchFamily="18" charset="0"/>
              </a:rPr>
              <a:t>和</a:t>
            </a:r>
            <a:r>
              <a:rPr lang="en-US" altLang="zh-CN" sz="3200" b="1" dirty="0">
                <a:latin typeface="Times New Roman" panose="02020603050405020304" pitchFamily="18" charset="0"/>
              </a:rPr>
              <a:t>……</a:t>
            </a:r>
            <a:r>
              <a:rPr lang="zh-CN" altLang="en-US" sz="3200" b="1">
                <a:latin typeface="Times New Roman" panose="02020603050405020304" pitchFamily="18" charset="0"/>
              </a:rPr>
              <a:t>相同；与</a:t>
            </a:r>
            <a:r>
              <a:rPr lang="en-US" altLang="zh-CN" sz="3200" b="1" dirty="0">
                <a:latin typeface="Times New Roman" panose="02020603050405020304" pitchFamily="18" charset="0"/>
              </a:rPr>
              <a:t>……</a:t>
            </a:r>
            <a:r>
              <a:rPr lang="zh-CN" altLang="en-US" sz="3200" b="1">
                <a:latin typeface="Times New Roman" panose="02020603050405020304" pitchFamily="18" charset="0"/>
              </a:rPr>
              <a:t>一致</a:t>
            </a:r>
          </a:p>
          <a:p>
            <a:pPr algn="l">
              <a:lnSpc>
                <a:spcPct val="120000"/>
              </a:lnSpc>
            </a:pPr>
            <a:r>
              <a:rPr lang="en-US" altLang="zh-CN" sz="3200" b="1" i="1" dirty="0">
                <a:latin typeface="Times New Roman" panose="02020603050405020304" pitchFamily="18" charset="0"/>
              </a:rPr>
              <a:t>n.</a:t>
            </a:r>
            <a:r>
              <a:rPr lang="en-US" altLang="zh-CN" sz="3200" b="1" dirty="0">
                <a:latin typeface="Times New Roman" panose="02020603050405020304" pitchFamily="18" charset="0"/>
              </a:rPr>
              <a:t> </a:t>
            </a:r>
            <a:r>
              <a:rPr lang="zh-CN" altLang="en-US" sz="3200" b="1">
                <a:latin typeface="Times New Roman" panose="02020603050405020304" pitchFamily="18" charset="0"/>
              </a:rPr>
              <a:t>谚语；格言；警句</a:t>
            </a:r>
          </a:p>
          <a:p>
            <a:pPr algn="l">
              <a:lnSpc>
                <a:spcPct val="120000"/>
              </a:lnSpc>
            </a:pPr>
            <a:r>
              <a:rPr lang="en-US" altLang="zh-CN" sz="3200" b="1" i="1" dirty="0">
                <a:latin typeface="Times New Roman" panose="02020603050405020304" pitchFamily="18" charset="0"/>
              </a:rPr>
              <a:t>n.</a:t>
            </a:r>
            <a:r>
              <a:rPr lang="en-US" altLang="zh-CN" sz="3200" b="1" dirty="0">
                <a:latin typeface="Times New Roman" panose="02020603050405020304" pitchFamily="18" charset="0"/>
              </a:rPr>
              <a:t> </a:t>
            </a:r>
            <a:r>
              <a:rPr lang="zh-CN" altLang="en-US" sz="3200" b="1">
                <a:latin typeface="Times New Roman" panose="02020603050405020304" pitchFamily="18" charset="0"/>
              </a:rPr>
              <a:t>伸手；到达；抵达</a:t>
            </a:r>
          </a:p>
          <a:p>
            <a:pPr algn="l">
              <a:lnSpc>
                <a:spcPct val="120000"/>
              </a:lnSpc>
            </a:pPr>
            <a:r>
              <a:rPr lang="en-US" altLang="zh-CN" sz="3200" b="1" i="1" dirty="0">
                <a:latin typeface="Times New Roman" panose="02020603050405020304" pitchFamily="18" charset="0"/>
              </a:rPr>
              <a:t>n.</a:t>
            </a:r>
            <a:r>
              <a:rPr lang="en-US" altLang="zh-CN" sz="3200" b="1" dirty="0">
                <a:latin typeface="Times New Roman" panose="02020603050405020304" pitchFamily="18" charset="0"/>
              </a:rPr>
              <a:t> </a:t>
            </a:r>
            <a:r>
              <a:rPr lang="zh-CN" altLang="en-US" sz="3200" b="1">
                <a:latin typeface="Times New Roman" panose="02020603050405020304" pitchFamily="18" charset="0"/>
              </a:rPr>
              <a:t>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7046">
                                            <p:txEl>
                                              <p:pRg st="0" end="0"/>
                                            </p:txEl>
                                          </p:spTgt>
                                        </p:tgtEl>
                                        <p:attrNameLst>
                                          <p:attrName>style.visibility</p:attrName>
                                        </p:attrNameLst>
                                      </p:cBhvr>
                                      <p:to>
                                        <p:strVal val="visible"/>
                                      </p:to>
                                    </p:set>
                                    <p:animEffect transition="in" filter="strips(downLeft)">
                                      <p:cBhvr>
                                        <p:cTn id="7" dur="500"/>
                                        <p:tgtEl>
                                          <p:spTgt spid="870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7046">
                                            <p:txEl>
                                              <p:pRg st="1" end="1"/>
                                            </p:txEl>
                                          </p:spTgt>
                                        </p:tgtEl>
                                        <p:attrNameLst>
                                          <p:attrName>style.visibility</p:attrName>
                                        </p:attrNameLst>
                                      </p:cBhvr>
                                      <p:to>
                                        <p:strVal val="visible"/>
                                      </p:to>
                                    </p:set>
                                    <p:animEffect transition="in" filter="strips(downLeft)">
                                      <p:cBhvr>
                                        <p:cTn id="12" dur="500"/>
                                        <p:tgtEl>
                                          <p:spTgt spid="870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7046">
                                            <p:txEl>
                                              <p:pRg st="2" end="2"/>
                                            </p:txEl>
                                          </p:spTgt>
                                        </p:tgtEl>
                                        <p:attrNameLst>
                                          <p:attrName>style.visibility</p:attrName>
                                        </p:attrNameLst>
                                      </p:cBhvr>
                                      <p:to>
                                        <p:strVal val="visible"/>
                                      </p:to>
                                    </p:set>
                                    <p:animEffect transition="in" filter="strips(downLeft)">
                                      <p:cBhvr>
                                        <p:cTn id="17" dur="500"/>
                                        <p:tgtEl>
                                          <p:spTgt spid="870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7046">
                                            <p:txEl>
                                              <p:pRg st="3" end="3"/>
                                            </p:txEl>
                                          </p:spTgt>
                                        </p:tgtEl>
                                        <p:attrNameLst>
                                          <p:attrName>style.visibility</p:attrName>
                                        </p:attrNameLst>
                                      </p:cBhvr>
                                      <p:to>
                                        <p:strVal val="visible"/>
                                      </p:to>
                                    </p:set>
                                    <p:animEffect transition="in" filter="strips(downLeft)">
                                      <p:cBhvr>
                                        <p:cTn id="22" dur="500"/>
                                        <p:tgtEl>
                                          <p:spTgt spid="870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7046">
                                            <p:txEl>
                                              <p:pRg st="4" end="4"/>
                                            </p:txEl>
                                          </p:spTgt>
                                        </p:tgtEl>
                                        <p:attrNameLst>
                                          <p:attrName>style.visibility</p:attrName>
                                        </p:attrNameLst>
                                      </p:cBhvr>
                                      <p:to>
                                        <p:strVal val="visible"/>
                                      </p:to>
                                    </p:set>
                                    <p:animEffect transition="in" filter="strips(downLeft)">
                                      <p:cBhvr>
                                        <p:cTn id="27" dur="500"/>
                                        <p:tgtEl>
                                          <p:spTgt spid="870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87046">
                                            <p:txEl>
                                              <p:pRg st="5" end="5"/>
                                            </p:txEl>
                                          </p:spTgt>
                                        </p:tgtEl>
                                        <p:attrNameLst>
                                          <p:attrName>style.visibility</p:attrName>
                                        </p:attrNameLst>
                                      </p:cBhvr>
                                      <p:to>
                                        <p:strVal val="visible"/>
                                      </p:to>
                                    </p:set>
                                    <p:animEffect transition="in" filter="strips(downLeft)">
                                      <p:cBhvr>
                                        <p:cTn id="32" dur="500"/>
                                        <p:tgtEl>
                                          <p:spTgt spid="870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87046">
                                            <p:txEl>
                                              <p:pRg st="6" end="6"/>
                                            </p:txEl>
                                          </p:spTgt>
                                        </p:tgtEl>
                                        <p:attrNameLst>
                                          <p:attrName>style.visibility</p:attrName>
                                        </p:attrNameLst>
                                      </p:cBhvr>
                                      <p:to>
                                        <p:strVal val="visible"/>
                                      </p:to>
                                    </p:set>
                                    <p:animEffect transition="in" filter="strips(downLeft)">
                                      <p:cBhvr>
                                        <p:cTn id="37" dur="500"/>
                                        <p:tgtEl>
                                          <p:spTgt spid="870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88066" name="Group 2"/>
          <p:cNvGrpSpPr/>
          <p:nvPr/>
        </p:nvGrpSpPr>
        <p:grpSpPr bwMode="auto">
          <a:xfrm>
            <a:off x="2195513" y="404813"/>
            <a:ext cx="4643437" cy="1219200"/>
            <a:chOff x="0" y="0"/>
            <a:chExt cx="2925" cy="771"/>
          </a:xfrm>
        </p:grpSpPr>
        <p:pic>
          <p:nvPicPr>
            <p:cNvPr id="88067" name="Picture 3" descr="758s"/>
            <p:cNvPicPr>
              <a:picLocks noChangeAspect="1" noChangeArrowheads="1"/>
            </p:cNvPicPr>
            <p:nvPr/>
          </p:nvPicPr>
          <p:blipFill>
            <a:blip r:embed="rId2"/>
            <a:srcRect/>
            <a:stretch>
              <a:fillRect/>
            </a:stretch>
          </p:blipFill>
          <p:spPr bwMode="auto">
            <a:xfrm>
              <a:off x="0" y="0"/>
              <a:ext cx="2925"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4"/>
            <p:cNvSpPr>
              <a:spLocks noChangeArrowheads="1"/>
            </p:cNvSpPr>
            <p:nvPr/>
          </p:nvSpPr>
          <p:spPr bwMode="auto">
            <a:xfrm>
              <a:off x="68" y="183"/>
              <a:ext cx="164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200" b="1" dirty="0">
                  <a:solidFill>
                    <a:srgbClr val="FF0066"/>
                  </a:solidFill>
                  <a:latin typeface="Times New Roman" panose="02020603050405020304" pitchFamily="18" charset="0"/>
                </a:rPr>
                <a:t>Words review</a:t>
              </a:r>
            </a:p>
          </p:txBody>
        </p:sp>
      </p:grpSp>
      <p:sp>
        <p:nvSpPr>
          <p:cNvPr id="88069" name="Rectangle 5"/>
          <p:cNvSpPr>
            <a:spLocks noChangeArrowheads="1"/>
          </p:cNvSpPr>
          <p:nvPr/>
        </p:nvSpPr>
        <p:spPr bwMode="auto">
          <a:xfrm>
            <a:off x="34925" y="1624013"/>
            <a:ext cx="3132138" cy="350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r>
              <a:rPr lang="en-US" altLang="zh-CN" sz="3200" b="1" dirty="0">
                <a:solidFill>
                  <a:srgbClr val="0000FF"/>
                </a:solidFill>
                <a:latin typeface="Times New Roman" panose="02020603050405020304" pitchFamily="18" charset="0"/>
              </a:rPr>
              <a:t>touch</a:t>
            </a:r>
          </a:p>
          <a:p>
            <a:pPr algn="r"/>
            <a:r>
              <a:rPr lang="en-US" altLang="zh-CN" sz="3200" b="1" dirty="0">
                <a:solidFill>
                  <a:srgbClr val="0000FF"/>
                </a:solidFill>
                <a:latin typeface="Times New Roman" panose="02020603050405020304" pitchFamily="18" charset="0"/>
              </a:rPr>
              <a:t>     heart</a:t>
            </a:r>
          </a:p>
          <a:p>
            <a:pPr algn="r"/>
            <a:r>
              <a:rPr lang="en-US" altLang="zh-CN" sz="3200" b="1" dirty="0">
                <a:solidFill>
                  <a:srgbClr val="0000FF"/>
                </a:solidFill>
                <a:latin typeface="Times New Roman" panose="02020603050405020304" pitchFamily="18" charset="0"/>
              </a:rPr>
              <a:t>     fact</a:t>
            </a:r>
          </a:p>
          <a:p>
            <a:pPr algn="r"/>
            <a:r>
              <a:rPr lang="en-US" altLang="zh-CN" sz="3200" b="1" dirty="0">
                <a:solidFill>
                  <a:srgbClr val="0000FF"/>
                </a:solidFill>
                <a:latin typeface="Times New Roman" panose="02020603050405020304" pitchFamily="18" charset="0"/>
              </a:rPr>
              <a:t>     in fact</a:t>
            </a:r>
          </a:p>
          <a:p>
            <a:pPr algn="r"/>
            <a:r>
              <a:rPr lang="en-US" altLang="zh-CN" sz="3200" b="1" dirty="0">
                <a:solidFill>
                  <a:srgbClr val="0000FF"/>
                </a:solidFill>
                <a:latin typeface="Times New Roman" panose="02020603050405020304" pitchFamily="18" charset="0"/>
              </a:rPr>
              <a:t>break</a:t>
            </a:r>
          </a:p>
          <a:p>
            <a:pPr algn="r"/>
            <a:r>
              <a:rPr lang="en-US" altLang="zh-CN" sz="3200" b="1" dirty="0">
                <a:solidFill>
                  <a:srgbClr val="0000FF"/>
                </a:solidFill>
                <a:latin typeface="Times New Roman" panose="02020603050405020304" pitchFamily="18" charset="0"/>
              </a:rPr>
              <a:t>arm</a:t>
            </a:r>
          </a:p>
          <a:p>
            <a:pPr algn="r"/>
            <a:r>
              <a:rPr lang="en-US" altLang="zh-CN" sz="3200" b="1" dirty="0">
                <a:solidFill>
                  <a:srgbClr val="0000FF"/>
                </a:solidFill>
                <a:latin typeface="Times New Roman" panose="02020603050405020304" pitchFamily="18" charset="0"/>
              </a:rPr>
              <a:t>laugh</a:t>
            </a:r>
          </a:p>
        </p:txBody>
      </p:sp>
      <p:sp>
        <p:nvSpPr>
          <p:cNvPr id="88070" name="Rectangle 6"/>
          <p:cNvSpPr>
            <a:spLocks noChangeArrowheads="1"/>
          </p:cNvSpPr>
          <p:nvPr/>
        </p:nvSpPr>
        <p:spPr bwMode="auto">
          <a:xfrm>
            <a:off x="3130550" y="1593850"/>
            <a:ext cx="576262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b="1" i="1" dirty="0">
                <a:latin typeface="Times New Roman" panose="02020603050405020304" pitchFamily="18" charset="0"/>
              </a:rPr>
              <a:t>v.</a:t>
            </a:r>
            <a:r>
              <a:rPr lang="en-US" altLang="zh-CN" sz="3200" b="1" dirty="0">
                <a:latin typeface="Times New Roman" panose="02020603050405020304" pitchFamily="18" charset="0"/>
              </a:rPr>
              <a:t> </a:t>
            </a:r>
            <a:r>
              <a:rPr lang="zh-CN" altLang="en-US" sz="3200" b="1">
                <a:latin typeface="Times New Roman" panose="02020603050405020304" pitchFamily="18" charset="0"/>
              </a:rPr>
              <a:t>感动；触摸</a:t>
            </a:r>
          </a:p>
          <a:p>
            <a:pPr algn="l"/>
            <a:r>
              <a:rPr lang="en-US" altLang="zh-CN" sz="3200" b="1" i="1" dirty="0">
                <a:latin typeface="Times New Roman" panose="02020603050405020304" pitchFamily="18" charset="0"/>
              </a:rPr>
              <a:t>n.</a:t>
            </a:r>
            <a:r>
              <a:rPr lang="en-US" altLang="zh-CN" sz="3200" b="1" dirty="0">
                <a:latin typeface="Times New Roman" panose="02020603050405020304" pitchFamily="18" charset="0"/>
              </a:rPr>
              <a:t> </a:t>
            </a:r>
            <a:r>
              <a:rPr lang="zh-CN" altLang="en-US" sz="3200" b="1">
                <a:latin typeface="Times New Roman" panose="02020603050405020304" pitchFamily="18" charset="0"/>
              </a:rPr>
              <a:t>内心；心脏</a:t>
            </a:r>
          </a:p>
          <a:p>
            <a:pPr algn="l"/>
            <a:r>
              <a:rPr lang="en-US" altLang="zh-CN" sz="3200" b="1" i="1" dirty="0">
                <a:latin typeface="Times New Roman" panose="02020603050405020304" pitchFamily="18" charset="0"/>
              </a:rPr>
              <a:t>n.</a:t>
            </a:r>
            <a:r>
              <a:rPr lang="en-US" altLang="zh-CN" sz="3200" b="1" dirty="0">
                <a:latin typeface="Times New Roman" panose="02020603050405020304" pitchFamily="18" charset="0"/>
              </a:rPr>
              <a:t> </a:t>
            </a:r>
            <a:r>
              <a:rPr lang="zh-CN" altLang="en-US" sz="3200" b="1">
                <a:latin typeface="Times New Roman" panose="02020603050405020304" pitchFamily="18" charset="0"/>
              </a:rPr>
              <a:t>现实；事实</a:t>
            </a:r>
          </a:p>
          <a:p>
            <a:pPr algn="l"/>
            <a:r>
              <a:rPr lang="zh-CN" altLang="en-US" sz="3200" b="1">
                <a:latin typeface="Times New Roman" panose="02020603050405020304" pitchFamily="18" charset="0"/>
              </a:rPr>
              <a:t>确切地说；事实上；实际上</a:t>
            </a:r>
          </a:p>
          <a:p>
            <a:pPr algn="l"/>
            <a:r>
              <a:rPr lang="en-US" altLang="zh-CN" sz="3200" b="1" i="1" dirty="0">
                <a:latin typeface="Times New Roman" panose="02020603050405020304" pitchFamily="18" charset="0"/>
              </a:rPr>
              <a:t>v.</a:t>
            </a:r>
            <a:r>
              <a:rPr lang="en-US" altLang="zh-CN" sz="3200" b="1" dirty="0">
                <a:latin typeface="Times New Roman" panose="02020603050405020304" pitchFamily="18" charset="0"/>
              </a:rPr>
              <a:t> (</a:t>
            </a:r>
            <a:r>
              <a:rPr lang="zh-CN" altLang="en-US" sz="3200" b="1">
                <a:latin typeface="Times New Roman" panose="02020603050405020304" pitchFamily="18" charset="0"/>
              </a:rPr>
              <a:t>使</a:t>
            </a:r>
            <a:r>
              <a:rPr lang="en-US" altLang="zh-CN" sz="3200" b="1" dirty="0">
                <a:latin typeface="Times New Roman" panose="02020603050405020304" pitchFamily="18" charset="0"/>
              </a:rPr>
              <a:t>)</a:t>
            </a:r>
            <a:r>
              <a:rPr lang="zh-CN" altLang="en-US" sz="3200" b="1">
                <a:latin typeface="Times New Roman" panose="02020603050405020304" pitchFamily="18" charset="0"/>
              </a:rPr>
              <a:t>破；裂；碎；损坏</a:t>
            </a:r>
          </a:p>
          <a:p>
            <a:pPr algn="l"/>
            <a:r>
              <a:rPr lang="en-US" altLang="zh-CN" sz="3200" b="1" i="1" dirty="0">
                <a:latin typeface="Times New Roman" panose="02020603050405020304" pitchFamily="18" charset="0"/>
              </a:rPr>
              <a:t>n.</a:t>
            </a:r>
            <a:r>
              <a:rPr lang="en-US" altLang="zh-CN" sz="3200" b="1" dirty="0">
                <a:latin typeface="Times New Roman" panose="02020603050405020304" pitchFamily="18" charset="0"/>
              </a:rPr>
              <a:t> </a:t>
            </a:r>
            <a:r>
              <a:rPr lang="zh-CN" altLang="en-US" sz="3200" b="1">
                <a:latin typeface="Times New Roman" panose="02020603050405020304" pitchFamily="18" charset="0"/>
              </a:rPr>
              <a:t>手臂；上肢</a:t>
            </a:r>
          </a:p>
          <a:p>
            <a:pPr algn="l"/>
            <a:r>
              <a:rPr lang="en-US" altLang="zh-CN" sz="3200" b="1" i="1" dirty="0">
                <a:latin typeface="Times New Roman" panose="02020603050405020304" pitchFamily="18" charset="0"/>
              </a:rPr>
              <a:t>v.</a:t>
            </a:r>
            <a:r>
              <a:rPr lang="en-US" altLang="zh-CN" sz="3200" b="1" dirty="0">
                <a:latin typeface="Times New Roman" panose="02020603050405020304" pitchFamily="18" charset="0"/>
              </a:rPr>
              <a:t> </a:t>
            </a:r>
            <a:r>
              <a:rPr lang="zh-CN" altLang="en-US" sz="3200" b="1">
                <a:latin typeface="Times New Roman" panose="02020603050405020304" pitchFamily="18" charset="0"/>
              </a:rPr>
              <a:t>笑；发笑 </a:t>
            </a:r>
          </a:p>
          <a:p>
            <a:pPr algn="l"/>
            <a:r>
              <a:rPr lang="en-US" altLang="zh-CN" sz="3200" b="1" i="1" dirty="0">
                <a:latin typeface="Times New Roman" panose="02020603050405020304" pitchFamily="18" charset="0"/>
              </a:rPr>
              <a:t>n.</a:t>
            </a:r>
            <a:r>
              <a:rPr lang="en-US" altLang="zh-CN" sz="3200" b="1" dirty="0">
                <a:latin typeface="Times New Roman" panose="02020603050405020304" pitchFamily="18" charset="0"/>
              </a:rPr>
              <a:t> </a:t>
            </a:r>
            <a:r>
              <a:rPr lang="zh-CN" altLang="en-US" sz="3200" b="1">
                <a:latin typeface="Times New Roman" panose="02020603050405020304" pitchFamily="18" charset="0"/>
              </a:rPr>
              <a:t>笑声</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8070">
                                            <p:txEl>
                                              <p:pRg st="0" end="0"/>
                                            </p:txEl>
                                          </p:spTgt>
                                        </p:tgtEl>
                                        <p:attrNameLst>
                                          <p:attrName>style.visibility</p:attrName>
                                        </p:attrNameLst>
                                      </p:cBhvr>
                                      <p:to>
                                        <p:strVal val="visible"/>
                                      </p:to>
                                    </p:set>
                                    <p:animEffect transition="in" filter="strips(downLeft)">
                                      <p:cBhvr>
                                        <p:cTn id="7" dur="500"/>
                                        <p:tgtEl>
                                          <p:spTgt spid="880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8070">
                                            <p:txEl>
                                              <p:pRg st="1" end="1"/>
                                            </p:txEl>
                                          </p:spTgt>
                                        </p:tgtEl>
                                        <p:attrNameLst>
                                          <p:attrName>style.visibility</p:attrName>
                                        </p:attrNameLst>
                                      </p:cBhvr>
                                      <p:to>
                                        <p:strVal val="visible"/>
                                      </p:to>
                                    </p:set>
                                    <p:animEffect transition="in" filter="strips(downLeft)">
                                      <p:cBhvr>
                                        <p:cTn id="12" dur="500"/>
                                        <p:tgtEl>
                                          <p:spTgt spid="880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8070">
                                            <p:txEl>
                                              <p:pRg st="2" end="2"/>
                                            </p:txEl>
                                          </p:spTgt>
                                        </p:tgtEl>
                                        <p:attrNameLst>
                                          <p:attrName>style.visibility</p:attrName>
                                        </p:attrNameLst>
                                      </p:cBhvr>
                                      <p:to>
                                        <p:strVal val="visible"/>
                                      </p:to>
                                    </p:set>
                                    <p:animEffect transition="in" filter="strips(downLeft)">
                                      <p:cBhvr>
                                        <p:cTn id="17" dur="500"/>
                                        <p:tgtEl>
                                          <p:spTgt spid="880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8070">
                                            <p:txEl>
                                              <p:pRg st="3" end="3"/>
                                            </p:txEl>
                                          </p:spTgt>
                                        </p:tgtEl>
                                        <p:attrNameLst>
                                          <p:attrName>style.visibility</p:attrName>
                                        </p:attrNameLst>
                                      </p:cBhvr>
                                      <p:to>
                                        <p:strVal val="visible"/>
                                      </p:to>
                                    </p:set>
                                    <p:animEffect transition="in" filter="strips(downLeft)">
                                      <p:cBhvr>
                                        <p:cTn id="22" dur="500"/>
                                        <p:tgtEl>
                                          <p:spTgt spid="880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8070">
                                            <p:txEl>
                                              <p:pRg st="4" end="4"/>
                                            </p:txEl>
                                          </p:spTgt>
                                        </p:tgtEl>
                                        <p:attrNameLst>
                                          <p:attrName>style.visibility</p:attrName>
                                        </p:attrNameLst>
                                      </p:cBhvr>
                                      <p:to>
                                        <p:strVal val="visible"/>
                                      </p:to>
                                    </p:set>
                                    <p:animEffect transition="in" filter="strips(downLeft)">
                                      <p:cBhvr>
                                        <p:cTn id="27" dur="500"/>
                                        <p:tgtEl>
                                          <p:spTgt spid="880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88070">
                                            <p:txEl>
                                              <p:pRg st="5" end="5"/>
                                            </p:txEl>
                                          </p:spTgt>
                                        </p:tgtEl>
                                        <p:attrNameLst>
                                          <p:attrName>style.visibility</p:attrName>
                                        </p:attrNameLst>
                                      </p:cBhvr>
                                      <p:to>
                                        <p:strVal val="visible"/>
                                      </p:to>
                                    </p:set>
                                    <p:animEffect transition="in" filter="strips(downLeft)">
                                      <p:cBhvr>
                                        <p:cTn id="32" dur="500"/>
                                        <p:tgtEl>
                                          <p:spTgt spid="880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88070">
                                            <p:txEl>
                                              <p:pRg st="6" end="6"/>
                                            </p:txEl>
                                          </p:spTgt>
                                        </p:tgtEl>
                                        <p:attrNameLst>
                                          <p:attrName>style.visibility</p:attrName>
                                        </p:attrNameLst>
                                      </p:cBhvr>
                                      <p:to>
                                        <p:strVal val="visible"/>
                                      </p:to>
                                    </p:set>
                                    <p:animEffect transition="in" filter="strips(downLeft)">
                                      <p:cBhvr>
                                        <p:cTn id="37" dur="500"/>
                                        <p:tgtEl>
                                          <p:spTgt spid="880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88070">
                                            <p:txEl>
                                              <p:pRg st="7" end="7"/>
                                            </p:txEl>
                                          </p:spTgt>
                                        </p:tgtEl>
                                        <p:attrNameLst>
                                          <p:attrName>style.visibility</p:attrName>
                                        </p:attrNameLst>
                                      </p:cBhvr>
                                      <p:to>
                                        <p:strVal val="visible"/>
                                      </p:to>
                                    </p:set>
                                    <p:animEffect transition="in" filter="strips(downLeft)">
                                      <p:cBhvr>
                                        <p:cTn id="42" dur="500"/>
                                        <p:tgtEl>
                                          <p:spTgt spid="880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89090" name="Group 2"/>
          <p:cNvGrpSpPr/>
          <p:nvPr/>
        </p:nvGrpSpPr>
        <p:grpSpPr bwMode="auto">
          <a:xfrm>
            <a:off x="2195513" y="404813"/>
            <a:ext cx="4643437" cy="1219200"/>
            <a:chOff x="0" y="0"/>
            <a:chExt cx="2925" cy="771"/>
          </a:xfrm>
        </p:grpSpPr>
        <p:pic>
          <p:nvPicPr>
            <p:cNvPr id="89091" name="Picture 3" descr="758s"/>
            <p:cNvPicPr>
              <a:picLocks noChangeAspect="1" noChangeArrowheads="1"/>
            </p:cNvPicPr>
            <p:nvPr/>
          </p:nvPicPr>
          <p:blipFill>
            <a:blip r:embed="rId2"/>
            <a:srcRect/>
            <a:stretch>
              <a:fillRect/>
            </a:stretch>
          </p:blipFill>
          <p:spPr bwMode="auto">
            <a:xfrm>
              <a:off x="0" y="0"/>
              <a:ext cx="2925"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4"/>
            <p:cNvSpPr>
              <a:spLocks noChangeArrowheads="1"/>
            </p:cNvSpPr>
            <p:nvPr/>
          </p:nvSpPr>
          <p:spPr bwMode="auto">
            <a:xfrm>
              <a:off x="68" y="183"/>
              <a:ext cx="164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200" b="1" dirty="0">
                  <a:solidFill>
                    <a:srgbClr val="FF0066"/>
                  </a:solidFill>
                  <a:latin typeface="Times New Roman" panose="02020603050405020304" pitchFamily="18" charset="0"/>
                </a:rPr>
                <a:t>Words review</a:t>
              </a:r>
            </a:p>
          </p:txBody>
        </p:sp>
      </p:grpSp>
      <p:sp>
        <p:nvSpPr>
          <p:cNvPr id="89093" name="Rectangle 5"/>
          <p:cNvSpPr>
            <a:spLocks noChangeArrowheads="1"/>
          </p:cNvSpPr>
          <p:nvPr/>
        </p:nvSpPr>
        <p:spPr bwMode="auto">
          <a:xfrm>
            <a:off x="-31750" y="1766888"/>
            <a:ext cx="3417888" cy="350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r>
              <a:rPr lang="en-US" altLang="zh-CN" sz="3200" b="1" dirty="0">
                <a:solidFill>
                  <a:srgbClr val="0000FF"/>
                </a:solidFill>
                <a:latin typeface="Times New Roman" panose="02020603050405020304" pitchFamily="18" charset="0"/>
              </a:rPr>
              <a:t>share</a:t>
            </a:r>
          </a:p>
          <a:p>
            <a:pPr algn="r"/>
            <a:r>
              <a:rPr lang="en-US" altLang="zh-CN" sz="3200" b="1" dirty="0">
                <a:solidFill>
                  <a:srgbClr val="0000FF"/>
                </a:solidFill>
                <a:latin typeface="Times New Roman" panose="02020603050405020304" pitchFamily="18" charset="0"/>
              </a:rPr>
              <a:t>     loud</a:t>
            </a:r>
          </a:p>
          <a:p>
            <a:pPr algn="r"/>
            <a:r>
              <a:rPr lang="en-US" altLang="zh-CN" sz="3200" b="1" dirty="0">
                <a:solidFill>
                  <a:srgbClr val="0000FF"/>
                </a:solidFill>
                <a:latin typeface="Times New Roman" panose="02020603050405020304" pitchFamily="18" charset="0"/>
              </a:rPr>
              <a:t>    similar</a:t>
            </a:r>
          </a:p>
          <a:p>
            <a:pPr algn="r"/>
            <a:r>
              <a:rPr lang="en-US" altLang="zh-CN" sz="3200" b="1" dirty="0">
                <a:solidFill>
                  <a:srgbClr val="0000FF"/>
                </a:solidFill>
                <a:latin typeface="Times New Roman" panose="02020603050405020304" pitchFamily="18" charset="0"/>
              </a:rPr>
              <a:t>     be similar to</a:t>
            </a:r>
          </a:p>
          <a:p>
            <a:pPr algn="r"/>
            <a:r>
              <a:rPr lang="en-US" altLang="zh-CN" sz="3200" b="1" dirty="0">
                <a:solidFill>
                  <a:srgbClr val="0000FF"/>
                </a:solidFill>
                <a:latin typeface="Times New Roman" panose="02020603050405020304" pitchFamily="18" charset="0"/>
              </a:rPr>
              <a:t>primary</a:t>
            </a:r>
          </a:p>
          <a:p>
            <a:pPr algn="r"/>
            <a:r>
              <a:rPr lang="en-US" altLang="zh-CN" sz="3200" b="1" dirty="0">
                <a:solidFill>
                  <a:srgbClr val="0000FF"/>
                </a:solidFill>
                <a:latin typeface="Times New Roman" panose="02020603050405020304" pitchFamily="18" charset="0"/>
              </a:rPr>
              <a:t>primary school</a:t>
            </a:r>
          </a:p>
          <a:p>
            <a:pPr algn="r"/>
            <a:r>
              <a:rPr lang="en-US" altLang="zh-CN" sz="3200" b="1" dirty="0">
                <a:solidFill>
                  <a:srgbClr val="0000FF"/>
                </a:solidFill>
                <a:latin typeface="Times New Roman" panose="02020603050405020304" pitchFamily="18" charset="0"/>
              </a:rPr>
              <a:t>information</a:t>
            </a:r>
          </a:p>
        </p:txBody>
      </p:sp>
      <p:sp>
        <p:nvSpPr>
          <p:cNvPr id="89094" name="Rectangle 6"/>
          <p:cNvSpPr>
            <a:spLocks noChangeArrowheads="1"/>
          </p:cNvSpPr>
          <p:nvPr/>
        </p:nvSpPr>
        <p:spPr bwMode="auto">
          <a:xfrm>
            <a:off x="3273425" y="1731963"/>
            <a:ext cx="5762625"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b="1" i="1" dirty="0">
                <a:latin typeface="Times New Roman" panose="02020603050405020304" pitchFamily="18" charset="0"/>
              </a:rPr>
              <a:t>v.</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分享；共享；共用；分摊</a:t>
            </a:r>
          </a:p>
          <a:p>
            <a:pPr algn="l"/>
            <a:r>
              <a:rPr lang="en-US" altLang="zh-CN" sz="3200" b="1" i="1" dirty="0">
                <a:latin typeface="Times New Roman" panose="02020603050405020304" pitchFamily="18" charset="0"/>
              </a:rPr>
              <a:t>adj.</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响亮的；大声的</a:t>
            </a:r>
          </a:p>
          <a:p>
            <a:pPr algn="l"/>
            <a:r>
              <a:rPr lang="en-US" altLang="zh-CN" sz="3200" b="1" i="1" dirty="0">
                <a:latin typeface="Times New Roman" panose="02020603050405020304" pitchFamily="18" charset="0"/>
              </a:rPr>
              <a:t>adj.</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相像的；类似的</a:t>
            </a:r>
          </a:p>
          <a:p>
            <a:pPr algn="l"/>
            <a:r>
              <a:rPr lang="zh-CN" altLang="en-US" sz="3200" b="1" dirty="0">
                <a:latin typeface="Times New Roman" panose="02020603050405020304" pitchFamily="18" charset="0"/>
              </a:rPr>
              <a:t>与</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相像的、类似的</a:t>
            </a:r>
          </a:p>
          <a:p>
            <a:pPr algn="l"/>
            <a:r>
              <a:rPr lang="en-US" altLang="zh-CN" sz="3200" b="1" i="1" dirty="0">
                <a:latin typeface="Times New Roman" panose="02020603050405020304" pitchFamily="18" charset="0"/>
              </a:rPr>
              <a:t>adj.</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最初的；最早的</a:t>
            </a:r>
          </a:p>
          <a:p>
            <a:pPr algn="l"/>
            <a:r>
              <a:rPr lang="zh-CN" altLang="en-US" sz="3200" b="1" dirty="0">
                <a:latin typeface="Times New Roman" panose="02020603050405020304" pitchFamily="18" charset="0"/>
              </a:rPr>
              <a:t>小学</a:t>
            </a:r>
          </a:p>
          <a:p>
            <a:pPr algn="l"/>
            <a:r>
              <a:rPr lang="en-US" altLang="zh-CN" sz="3200" b="1" i="1" dirty="0">
                <a:latin typeface="Times New Roman" panose="02020603050405020304" pitchFamily="18" charset="0"/>
              </a:rPr>
              <a:t>n.</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信息；消息</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9094">
                                            <p:txEl>
                                              <p:pRg st="0" end="0"/>
                                            </p:txEl>
                                          </p:spTgt>
                                        </p:tgtEl>
                                        <p:attrNameLst>
                                          <p:attrName>style.visibility</p:attrName>
                                        </p:attrNameLst>
                                      </p:cBhvr>
                                      <p:to>
                                        <p:strVal val="visible"/>
                                      </p:to>
                                    </p:set>
                                    <p:animEffect transition="in" filter="strips(downLeft)">
                                      <p:cBhvr>
                                        <p:cTn id="7" dur="500"/>
                                        <p:tgtEl>
                                          <p:spTgt spid="890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9094">
                                            <p:txEl>
                                              <p:pRg st="1" end="1"/>
                                            </p:txEl>
                                          </p:spTgt>
                                        </p:tgtEl>
                                        <p:attrNameLst>
                                          <p:attrName>style.visibility</p:attrName>
                                        </p:attrNameLst>
                                      </p:cBhvr>
                                      <p:to>
                                        <p:strVal val="visible"/>
                                      </p:to>
                                    </p:set>
                                    <p:animEffect transition="in" filter="strips(downLeft)">
                                      <p:cBhvr>
                                        <p:cTn id="12" dur="500"/>
                                        <p:tgtEl>
                                          <p:spTgt spid="890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9094">
                                            <p:txEl>
                                              <p:pRg st="2" end="2"/>
                                            </p:txEl>
                                          </p:spTgt>
                                        </p:tgtEl>
                                        <p:attrNameLst>
                                          <p:attrName>style.visibility</p:attrName>
                                        </p:attrNameLst>
                                      </p:cBhvr>
                                      <p:to>
                                        <p:strVal val="visible"/>
                                      </p:to>
                                    </p:set>
                                    <p:animEffect transition="in" filter="strips(downLeft)">
                                      <p:cBhvr>
                                        <p:cTn id="17" dur="500"/>
                                        <p:tgtEl>
                                          <p:spTgt spid="890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9094">
                                            <p:txEl>
                                              <p:pRg st="3" end="3"/>
                                            </p:txEl>
                                          </p:spTgt>
                                        </p:tgtEl>
                                        <p:attrNameLst>
                                          <p:attrName>style.visibility</p:attrName>
                                        </p:attrNameLst>
                                      </p:cBhvr>
                                      <p:to>
                                        <p:strVal val="visible"/>
                                      </p:to>
                                    </p:set>
                                    <p:animEffect transition="in" filter="strips(downLeft)">
                                      <p:cBhvr>
                                        <p:cTn id="22" dur="500"/>
                                        <p:tgtEl>
                                          <p:spTgt spid="890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9094">
                                            <p:txEl>
                                              <p:pRg st="4" end="4"/>
                                            </p:txEl>
                                          </p:spTgt>
                                        </p:tgtEl>
                                        <p:attrNameLst>
                                          <p:attrName>style.visibility</p:attrName>
                                        </p:attrNameLst>
                                      </p:cBhvr>
                                      <p:to>
                                        <p:strVal val="visible"/>
                                      </p:to>
                                    </p:set>
                                    <p:animEffect transition="in" filter="strips(downLeft)">
                                      <p:cBhvr>
                                        <p:cTn id="27" dur="500"/>
                                        <p:tgtEl>
                                          <p:spTgt spid="890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89094">
                                            <p:txEl>
                                              <p:pRg st="5" end="5"/>
                                            </p:txEl>
                                          </p:spTgt>
                                        </p:tgtEl>
                                        <p:attrNameLst>
                                          <p:attrName>style.visibility</p:attrName>
                                        </p:attrNameLst>
                                      </p:cBhvr>
                                      <p:to>
                                        <p:strVal val="visible"/>
                                      </p:to>
                                    </p:set>
                                    <p:animEffect transition="in" filter="strips(downLeft)">
                                      <p:cBhvr>
                                        <p:cTn id="32" dur="500"/>
                                        <p:tgtEl>
                                          <p:spTgt spid="890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89094">
                                            <p:txEl>
                                              <p:pRg st="6" end="6"/>
                                            </p:txEl>
                                          </p:spTgt>
                                        </p:tgtEl>
                                        <p:attrNameLst>
                                          <p:attrName>style.visibility</p:attrName>
                                        </p:attrNameLst>
                                      </p:cBhvr>
                                      <p:to>
                                        <p:strVal val="visible"/>
                                      </p:to>
                                    </p:set>
                                    <p:animEffect transition="in" filter="strips(downLeft)">
                                      <p:cBhvr>
                                        <p:cTn id="37" dur="500"/>
                                        <p:tgtEl>
                                          <p:spTgt spid="890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WordArt 2"/>
          <p:cNvSpPr>
            <a:spLocks noChangeArrowheads="1" noChangeShapeType="1"/>
          </p:cNvSpPr>
          <p:nvPr/>
        </p:nvSpPr>
        <p:spPr bwMode="auto">
          <a:xfrm>
            <a:off x="457200" y="1785256"/>
            <a:ext cx="8229600" cy="1524000"/>
          </a:xfrm>
          <a:prstGeom prst="rect">
            <a:avLst/>
          </a:prstGeom>
        </p:spPr>
        <p:txBody>
          <a:bodyPr wrap="none" fromWordArt="1">
            <a:prstTxWarp prst="textPlain">
              <a:avLst>
                <a:gd name="adj" fmla="val 50000"/>
              </a:avLst>
            </a:prstTxWarp>
          </a:bodyPr>
          <a:lstStyle/>
          <a:p>
            <a:pPr algn="l"/>
            <a:r>
              <a:rPr lang="en-US" altLang="zh-CN" sz="44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Look at the following pictures, </a:t>
            </a:r>
          </a:p>
          <a:p>
            <a:pPr algn="l"/>
            <a:r>
              <a:rPr lang="en-US" altLang="zh-CN" sz="44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let's review the comparative </a:t>
            </a:r>
            <a:r>
              <a:rPr lang="en-US" altLang="zh-CN" sz="4400" b="1" kern="10" dirty="0" smtClean="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forms</a:t>
            </a:r>
            <a:endParaRPr lang="en-US" altLang="zh-CN" sz="44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274" name="Picture 2" descr="200881111020799_2"/>
          <p:cNvPicPr>
            <a:picLocks noChangeAspect="1" noChangeArrowheads="1"/>
          </p:cNvPicPr>
          <p:nvPr/>
        </p:nvPicPr>
        <p:blipFill>
          <a:blip r:embed="rId2" cstate="email"/>
          <a:srcRect/>
          <a:stretch>
            <a:fillRect/>
          </a:stretch>
        </p:blipFill>
        <p:spPr bwMode="auto">
          <a:xfrm>
            <a:off x="7620000" y="4572000"/>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5" name="Picture 3" descr="11270559_3214"/>
          <p:cNvPicPr>
            <a:picLocks noChangeAspect="1" noChangeArrowheads="1"/>
          </p:cNvPicPr>
          <p:nvPr/>
        </p:nvPicPr>
        <p:blipFill>
          <a:blip r:embed="rId3" cstate="email"/>
          <a:srcRect/>
          <a:stretch>
            <a:fillRect/>
          </a:stretch>
        </p:blipFill>
        <p:spPr bwMode="auto">
          <a:xfrm>
            <a:off x="221117" y="337912"/>
            <a:ext cx="435088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4"/>
          <p:cNvSpPr>
            <a:spLocks noChangeArrowheads="1"/>
          </p:cNvSpPr>
          <p:nvPr/>
        </p:nvSpPr>
        <p:spPr bwMode="auto">
          <a:xfrm>
            <a:off x="6683375" y="3733800"/>
            <a:ext cx="1431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buFontTx/>
              <a:buChar char="•"/>
            </a:pPr>
            <a:r>
              <a:rPr lang="en-US" altLang="zh-CN" sz="4000" b="1" dirty="0">
                <a:solidFill>
                  <a:srgbClr val="FF00FF"/>
                </a:solidFill>
                <a:latin typeface="Times New Roman" panose="02020603050405020304" pitchFamily="18" charset="0"/>
              </a:rPr>
              <a:t>smaller</a:t>
            </a:r>
          </a:p>
        </p:txBody>
      </p:sp>
      <p:sp>
        <p:nvSpPr>
          <p:cNvPr id="91141" name="Rectangle 5"/>
          <p:cNvSpPr>
            <a:spLocks noChangeArrowheads="1"/>
          </p:cNvSpPr>
          <p:nvPr/>
        </p:nvSpPr>
        <p:spPr bwMode="auto">
          <a:xfrm>
            <a:off x="5181600" y="1676400"/>
            <a:ext cx="2743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20000"/>
              </a:spcBef>
              <a:buFontTx/>
              <a:buChar char="•"/>
            </a:pPr>
            <a:r>
              <a:rPr lang="en-US" altLang="zh-CN" sz="5400" b="1" dirty="0">
                <a:solidFill>
                  <a:srgbClr val="FF0000"/>
                </a:solidFill>
                <a:latin typeface="Times New Roman" panose="02020603050405020304" pitchFamily="18" charset="0"/>
              </a:rPr>
              <a:t>bigger</a:t>
            </a:r>
          </a:p>
        </p:txBody>
      </p:sp>
      <p:sp>
        <p:nvSpPr>
          <p:cNvPr id="91142" name="Text Box 6"/>
          <p:cNvSpPr txBox="1">
            <a:spLocks noChangeArrowheads="1"/>
          </p:cNvSpPr>
          <p:nvPr/>
        </p:nvSpPr>
        <p:spPr bwMode="auto">
          <a:xfrm>
            <a:off x="264886" y="5808663"/>
            <a:ext cx="353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4800" b="1" dirty="0">
                <a:solidFill>
                  <a:schemeClr val="accent2"/>
                </a:solidFill>
                <a:latin typeface="Times New Roman" panose="02020603050405020304" pitchFamily="18" charset="0"/>
              </a:rPr>
              <a:t>bigger or smaller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p:cTn id="7" dur="500" fill="hold"/>
                                        <p:tgtEl>
                                          <p:spTgt spid="182274"/>
                                        </p:tgtEl>
                                        <p:attrNameLst>
                                          <p:attrName>ppt_w</p:attrName>
                                        </p:attrNameLst>
                                      </p:cBhvr>
                                      <p:tavLst>
                                        <p:tav tm="0">
                                          <p:val>
                                            <p:fltVal val="0"/>
                                          </p:val>
                                        </p:tav>
                                        <p:tav tm="100000">
                                          <p:val>
                                            <p:strVal val="#ppt_w"/>
                                          </p:val>
                                        </p:tav>
                                      </p:tavLst>
                                    </p:anim>
                                    <p:anim calcmode="lin" valueType="num">
                                      <p:cBhvr>
                                        <p:cTn id="8" dur="500" fill="hold"/>
                                        <p:tgtEl>
                                          <p:spTgt spid="1822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82275"/>
                                        </p:tgtEl>
                                        <p:attrNameLst>
                                          <p:attrName>style.visibility</p:attrName>
                                        </p:attrNameLst>
                                      </p:cBhvr>
                                      <p:to>
                                        <p:strVal val="visible"/>
                                      </p:to>
                                    </p:set>
                                    <p:animEffect transition="in" filter="wedge">
                                      <p:cBhvr>
                                        <p:cTn id="13" dur="2000"/>
                                        <p:tgtEl>
                                          <p:spTgt spid="182275"/>
                                        </p:tgtEl>
                                      </p:cBhvr>
                                    </p:animEffect>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91141"/>
                                        </p:tgtEl>
                                        <p:attrNameLst>
                                          <p:attrName>style.visibility</p:attrName>
                                        </p:attrNameLst>
                                      </p:cBhvr>
                                      <p:to>
                                        <p:strVal val="visible"/>
                                      </p:to>
                                    </p:set>
                                    <p:animEffect transition="in" filter="fade">
                                      <p:cBhvr>
                                        <p:cTn id="18" dur="770" decel="100000"/>
                                        <p:tgtEl>
                                          <p:spTgt spid="91141"/>
                                        </p:tgtEl>
                                      </p:cBhvr>
                                    </p:animEffect>
                                    <p:animScale>
                                      <p:cBhvr>
                                        <p:cTn id="19" dur="770" decel="100000"/>
                                        <p:tgtEl>
                                          <p:spTgt spid="91141"/>
                                        </p:tgtEl>
                                      </p:cBhvr>
                                      <p:from x="10000" y="10000"/>
                                      <p:to x="200000" y="450000"/>
                                    </p:animScale>
                                    <p:animScale>
                                      <p:cBhvr>
                                        <p:cTn id="20" dur="1230" accel="100000" fill="hold">
                                          <p:stCondLst>
                                            <p:cond delay="770"/>
                                          </p:stCondLst>
                                        </p:cTn>
                                        <p:tgtEl>
                                          <p:spTgt spid="91141"/>
                                        </p:tgtEl>
                                      </p:cBhvr>
                                      <p:from x="200000" y="450000"/>
                                      <p:to x="100000" y="100000"/>
                                    </p:animScale>
                                    <p:set>
                                      <p:cBhvr>
                                        <p:cTn id="21" dur="770" fill="hold"/>
                                        <p:tgtEl>
                                          <p:spTgt spid="91141"/>
                                        </p:tgtEl>
                                        <p:attrNameLst>
                                          <p:attrName>ppt_x</p:attrName>
                                        </p:attrNameLst>
                                      </p:cBhvr>
                                      <p:to>
                                        <p:strVal val="(0.5)"/>
                                      </p:to>
                                    </p:set>
                                    <p:anim from="(0.5)" to="(#ppt_x)" calcmode="lin" valueType="num">
                                      <p:cBhvr>
                                        <p:cTn id="22" dur="1230" accel="100000" fill="hold">
                                          <p:stCondLst>
                                            <p:cond delay="770"/>
                                          </p:stCondLst>
                                        </p:cTn>
                                        <p:tgtEl>
                                          <p:spTgt spid="91141"/>
                                        </p:tgtEl>
                                        <p:attrNameLst>
                                          <p:attrName>ppt_x</p:attrName>
                                        </p:attrNameLst>
                                      </p:cBhvr>
                                    </p:anim>
                                    <p:set>
                                      <p:cBhvr>
                                        <p:cTn id="23" dur="770" fill="hold"/>
                                        <p:tgtEl>
                                          <p:spTgt spid="91141"/>
                                        </p:tgtEl>
                                        <p:attrNameLst>
                                          <p:attrName>ppt_y</p:attrName>
                                        </p:attrNameLst>
                                      </p:cBhvr>
                                      <p:to>
                                        <p:strVal val="(#ppt_y+0.4)"/>
                                      </p:to>
                                    </p:set>
                                    <p:anim from="(#ppt_y+0.4)" to="(#ppt_y)" calcmode="lin" valueType="num">
                                      <p:cBhvr>
                                        <p:cTn id="24" dur="1230" accel="100000" fill="hold">
                                          <p:stCondLst>
                                            <p:cond delay="770"/>
                                          </p:stCondLst>
                                        </p:cTn>
                                        <p:tgtEl>
                                          <p:spTgt spid="91141"/>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91140"/>
                                        </p:tgtEl>
                                        <p:attrNameLst>
                                          <p:attrName>style.visibility</p:attrName>
                                        </p:attrNameLst>
                                      </p:cBhvr>
                                      <p:to>
                                        <p:strVal val="visible"/>
                                      </p:to>
                                    </p:set>
                                    <p:animEffect transition="in" filter="fade">
                                      <p:cBhvr>
                                        <p:cTn id="29" dur="770" decel="100000"/>
                                        <p:tgtEl>
                                          <p:spTgt spid="91140"/>
                                        </p:tgtEl>
                                      </p:cBhvr>
                                    </p:animEffect>
                                    <p:animScale>
                                      <p:cBhvr>
                                        <p:cTn id="30" dur="770" decel="100000"/>
                                        <p:tgtEl>
                                          <p:spTgt spid="91140"/>
                                        </p:tgtEl>
                                      </p:cBhvr>
                                      <p:from x="10000" y="10000"/>
                                      <p:to x="200000" y="450000"/>
                                    </p:animScale>
                                    <p:animScale>
                                      <p:cBhvr>
                                        <p:cTn id="31" dur="1230" accel="100000" fill="hold">
                                          <p:stCondLst>
                                            <p:cond delay="770"/>
                                          </p:stCondLst>
                                        </p:cTn>
                                        <p:tgtEl>
                                          <p:spTgt spid="91140"/>
                                        </p:tgtEl>
                                      </p:cBhvr>
                                      <p:from x="200000" y="450000"/>
                                      <p:to x="100000" y="100000"/>
                                    </p:animScale>
                                    <p:set>
                                      <p:cBhvr>
                                        <p:cTn id="32" dur="770" fill="hold"/>
                                        <p:tgtEl>
                                          <p:spTgt spid="91140"/>
                                        </p:tgtEl>
                                        <p:attrNameLst>
                                          <p:attrName>ppt_x</p:attrName>
                                        </p:attrNameLst>
                                      </p:cBhvr>
                                      <p:to>
                                        <p:strVal val="(0.5)"/>
                                      </p:to>
                                    </p:set>
                                    <p:anim from="(0.5)" to="(#ppt_x)" calcmode="lin" valueType="num">
                                      <p:cBhvr>
                                        <p:cTn id="33" dur="1230" accel="100000" fill="hold">
                                          <p:stCondLst>
                                            <p:cond delay="770"/>
                                          </p:stCondLst>
                                        </p:cTn>
                                        <p:tgtEl>
                                          <p:spTgt spid="91140"/>
                                        </p:tgtEl>
                                        <p:attrNameLst>
                                          <p:attrName>ppt_x</p:attrName>
                                        </p:attrNameLst>
                                      </p:cBhvr>
                                    </p:anim>
                                    <p:set>
                                      <p:cBhvr>
                                        <p:cTn id="34" dur="770" fill="hold"/>
                                        <p:tgtEl>
                                          <p:spTgt spid="91140"/>
                                        </p:tgtEl>
                                        <p:attrNameLst>
                                          <p:attrName>ppt_y</p:attrName>
                                        </p:attrNameLst>
                                      </p:cBhvr>
                                      <p:to>
                                        <p:strVal val="(#ppt_y+0.4)"/>
                                      </p:to>
                                    </p:set>
                                    <p:anim from="(#ppt_y+0.4)" to="(#ppt_y)" calcmode="lin" valueType="num">
                                      <p:cBhvr>
                                        <p:cTn id="35" dur="1230" accel="100000" fill="hold">
                                          <p:stCondLst>
                                            <p:cond delay="770"/>
                                          </p:stCondLst>
                                        </p:cTn>
                                        <p:tgtEl>
                                          <p:spTgt spid="9114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P spid="9114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文本框 1"/>
          <p:cNvSpPr txBox="1">
            <a:spLocks noChangeArrowheads="1"/>
          </p:cNvSpPr>
          <p:nvPr/>
        </p:nvSpPr>
        <p:spPr bwMode="auto">
          <a:xfrm>
            <a:off x="684213" y="2060575"/>
            <a:ext cx="8186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7200" b="1" dirty="0">
                <a:solidFill>
                  <a:srgbClr val="FF0000"/>
                </a:solidFill>
              </a:rPr>
              <a:t>Can you retell 2b?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2" descr="amo2"/>
          <p:cNvPicPr>
            <a:picLocks noGrp="1" noRot="1" noChangeAspect="1" noChangeArrowheads="1"/>
          </p:cNvPicPr>
          <p:nvPr>
            <p:ph type="body" idx="4294967295"/>
          </p:nvPr>
        </p:nvPicPr>
        <p:blipFill>
          <a:blip r:embed="rId2"/>
          <a:srcRect/>
          <a:stretch>
            <a:fillRect/>
          </a:stretch>
        </p:blipFill>
        <p:spPr>
          <a:xfrm>
            <a:off x="371475" y="2026860"/>
            <a:ext cx="4029075" cy="4165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23" name="Picture 3" descr="176_1513781_56eed71dddd174f"/>
          <p:cNvPicPr>
            <a:picLocks noChangeAspect="1" noChangeArrowheads="1"/>
          </p:cNvPicPr>
          <p:nvPr/>
        </p:nvPicPr>
        <p:blipFill>
          <a:blip r:embed="rId3"/>
          <a:srcRect/>
          <a:stretch>
            <a:fillRect/>
          </a:stretch>
        </p:blipFill>
        <p:spPr bwMode="auto">
          <a:xfrm>
            <a:off x="6064250" y="2532063"/>
            <a:ext cx="1752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4"/>
          <p:cNvSpPr>
            <a:spLocks noChangeArrowheads="1"/>
          </p:cNvSpPr>
          <p:nvPr/>
        </p:nvSpPr>
        <p:spPr bwMode="auto">
          <a:xfrm>
            <a:off x="1168400" y="1752600"/>
            <a:ext cx="12239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4800" b="1" dirty="0">
                <a:solidFill>
                  <a:srgbClr val="FF0000"/>
                </a:solidFill>
              </a:rPr>
              <a:t>fatter</a:t>
            </a:r>
          </a:p>
        </p:txBody>
      </p:sp>
      <p:sp>
        <p:nvSpPr>
          <p:cNvPr id="93189" name="Rectangle 5"/>
          <p:cNvSpPr>
            <a:spLocks noChangeArrowheads="1"/>
          </p:cNvSpPr>
          <p:nvPr/>
        </p:nvSpPr>
        <p:spPr bwMode="auto">
          <a:xfrm>
            <a:off x="7000875" y="2076110"/>
            <a:ext cx="163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4800" b="1" dirty="0">
                <a:solidFill>
                  <a:srgbClr val="FF00FF"/>
                </a:solidFill>
                <a:latin typeface="Times New Roman" panose="02020603050405020304" pitchFamily="18" charset="0"/>
              </a:rPr>
              <a:t>thinner</a:t>
            </a:r>
          </a:p>
        </p:txBody>
      </p:sp>
      <p:sp>
        <p:nvSpPr>
          <p:cNvPr id="93190" name="Text Box 6"/>
          <p:cNvSpPr txBox="1">
            <a:spLocks noChangeArrowheads="1"/>
          </p:cNvSpPr>
          <p:nvPr/>
        </p:nvSpPr>
        <p:spPr bwMode="auto">
          <a:xfrm>
            <a:off x="457200" y="5640388"/>
            <a:ext cx="394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4800" b="1" dirty="0">
                <a:solidFill>
                  <a:schemeClr val="accent2"/>
                </a:solidFill>
                <a:latin typeface="Times New Roman" panose="02020603050405020304" pitchFamily="18" charset="0"/>
              </a:rPr>
              <a:t>stronger or thinner</a:t>
            </a:r>
          </a:p>
        </p:txBody>
      </p:sp>
      <p:sp>
        <p:nvSpPr>
          <p:cNvPr id="93191" name="Text Box 7"/>
          <p:cNvSpPr txBox="1">
            <a:spLocks noChangeArrowheads="1"/>
          </p:cNvSpPr>
          <p:nvPr/>
        </p:nvSpPr>
        <p:spPr bwMode="auto">
          <a:xfrm>
            <a:off x="830943" y="240998"/>
            <a:ext cx="7620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vl2pPr/>
            <a:lvl3pPr/>
            <a:lvl4pPr/>
            <a:lvl5pPr/>
            <a:lvl6pPr/>
            <a:lvl7pPr/>
            <a:lvl8pPr/>
            <a:lvl9pPr/>
          </a:lstStyle>
          <a:p>
            <a:pPr algn="l"/>
            <a:r>
              <a:rPr lang="en-US" altLang="zh-CN" sz="4800" b="1" dirty="0">
                <a:latin typeface="Times New Roman" panose="02020603050405020304" pitchFamily="18" charset="0"/>
              </a:rPr>
              <a:t>Which is fatter? A or B?</a:t>
            </a:r>
          </a:p>
          <a:p>
            <a:pPr algn="l"/>
            <a:r>
              <a:rPr lang="en-US" altLang="zh-CN" sz="4800" b="1" dirty="0">
                <a:latin typeface="Times New Roman" panose="02020603050405020304" pitchFamily="18" charset="0"/>
              </a:rPr>
              <a:t>Which is thinner? A or B?</a:t>
            </a:r>
          </a:p>
        </p:txBody>
      </p:sp>
      <p:sp>
        <p:nvSpPr>
          <p:cNvPr id="93192" name="Oval 8"/>
          <p:cNvSpPr>
            <a:spLocks noChangeArrowheads="1"/>
          </p:cNvSpPr>
          <p:nvPr/>
        </p:nvSpPr>
        <p:spPr bwMode="auto">
          <a:xfrm>
            <a:off x="838200" y="2667000"/>
            <a:ext cx="701675" cy="6318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6000" b="1" dirty="0"/>
              <a:t>A</a:t>
            </a:r>
          </a:p>
        </p:txBody>
      </p:sp>
      <p:sp>
        <p:nvSpPr>
          <p:cNvPr id="93193" name="Oval 9"/>
          <p:cNvSpPr>
            <a:spLocks noChangeArrowheads="1"/>
          </p:cNvSpPr>
          <p:nvPr/>
        </p:nvSpPr>
        <p:spPr bwMode="auto">
          <a:xfrm>
            <a:off x="5713413" y="2209800"/>
            <a:ext cx="701675" cy="6318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6000" b="1" dirty="0"/>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from="(-#ppt_w/2)" to="(#ppt_x)" calcmode="lin" valueType="num">
                                      <p:cBhvr>
                                        <p:cTn id="7" dur="600" fill="hold">
                                          <p:stCondLst>
                                            <p:cond delay="0"/>
                                          </p:stCondLst>
                                        </p:cTn>
                                        <p:tgtEl>
                                          <p:spTgt spid="93186"/>
                                        </p:tgtEl>
                                        <p:attrNameLst>
                                          <p:attrName>ppt_x</p:attrName>
                                        </p:attrNameLst>
                                      </p:cBhvr>
                                    </p:anim>
                                    <p:anim from="0" to="-1.0" calcmode="lin" valueType="num">
                                      <p:cBhvr>
                                        <p:cTn id="8" dur="200" decel="50000" autoRev="1" fill="hold">
                                          <p:stCondLst>
                                            <p:cond delay="600"/>
                                          </p:stCondLst>
                                        </p:cTn>
                                        <p:tgtEl>
                                          <p:spTgt spid="93186"/>
                                        </p:tgtEl>
                                        <p:attrNameLst>
                                          <p:attrName>xshear</p:attrName>
                                        </p:attrNameLst>
                                      </p:cBhvr>
                                    </p:anim>
                                    <p:animScale>
                                      <p:cBhvr>
                                        <p:cTn id="9" dur="200" decel="100000" autoRev="1" fill="hold">
                                          <p:stCondLst>
                                            <p:cond delay="600"/>
                                          </p:stCondLst>
                                        </p:cTn>
                                        <p:tgtEl>
                                          <p:spTgt spid="93186"/>
                                        </p:tgtEl>
                                      </p:cBhvr>
                                      <p:from x="100000" y="100000"/>
                                      <p:to x="80000" y="100000"/>
                                    </p:animScale>
                                    <p:anim by="(#ppt_h/3+#ppt_w*0.1)" calcmode="lin" valueType="num">
                                      <p:cBhvr additive="sum">
                                        <p:cTn id="10" dur="200" decel="100000" autoRev="1" fill="hold">
                                          <p:stCondLst>
                                            <p:cond delay="600"/>
                                          </p:stCondLst>
                                        </p:cTn>
                                        <p:tgtEl>
                                          <p:spTgt spid="9318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4323"/>
                                        </p:tgtEl>
                                        <p:attrNameLst>
                                          <p:attrName>style.visibility</p:attrName>
                                        </p:attrNameLst>
                                      </p:cBhvr>
                                      <p:to>
                                        <p:strVal val="visible"/>
                                      </p:to>
                                    </p:set>
                                    <p:animEffect transition="in" filter="blinds(horizontal)">
                                      <p:cBhvr>
                                        <p:cTn id="15" dur="500"/>
                                        <p:tgtEl>
                                          <p:spTgt spid="184323"/>
                                        </p:tgtEl>
                                      </p:cBhvr>
                                    </p:animEffect>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grpId="0" nodeType="clickEffect">
                                  <p:stCondLst>
                                    <p:cond delay="0"/>
                                  </p:stCondLst>
                                  <p:childTnLst>
                                    <p:set>
                                      <p:cBhvr>
                                        <p:cTn id="19" dur="1" fill="hold">
                                          <p:stCondLst>
                                            <p:cond delay="0"/>
                                          </p:stCondLst>
                                        </p:cTn>
                                        <p:tgtEl>
                                          <p:spTgt spid="93188"/>
                                        </p:tgtEl>
                                        <p:attrNameLst>
                                          <p:attrName>style.visibility</p:attrName>
                                        </p:attrNameLst>
                                      </p:cBhvr>
                                      <p:to>
                                        <p:strVal val="visible"/>
                                      </p:to>
                                    </p:set>
                                    <p:animEffect transition="in" filter="fade">
                                      <p:cBhvr>
                                        <p:cTn id="20" dur="770" decel="100000"/>
                                        <p:tgtEl>
                                          <p:spTgt spid="93188"/>
                                        </p:tgtEl>
                                      </p:cBhvr>
                                    </p:animEffect>
                                    <p:animScale>
                                      <p:cBhvr>
                                        <p:cTn id="21" dur="770" decel="100000"/>
                                        <p:tgtEl>
                                          <p:spTgt spid="93188"/>
                                        </p:tgtEl>
                                      </p:cBhvr>
                                      <p:from x="10000" y="10000"/>
                                      <p:to x="200000" y="450000"/>
                                    </p:animScale>
                                    <p:animScale>
                                      <p:cBhvr>
                                        <p:cTn id="22" dur="1230" accel="100000" fill="hold">
                                          <p:stCondLst>
                                            <p:cond delay="770"/>
                                          </p:stCondLst>
                                        </p:cTn>
                                        <p:tgtEl>
                                          <p:spTgt spid="93188"/>
                                        </p:tgtEl>
                                      </p:cBhvr>
                                      <p:from x="200000" y="450000"/>
                                      <p:to x="100000" y="100000"/>
                                    </p:animScale>
                                    <p:set>
                                      <p:cBhvr>
                                        <p:cTn id="23" dur="770" fill="hold"/>
                                        <p:tgtEl>
                                          <p:spTgt spid="93188"/>
                                        </p:tgtEl>
                                        <p:attrNameLst>
                                          <p:attrName>ppt_x</p:attrName>
                                        </p:attrNameLst>
                                      </p:cBhvr>
                                      <p:to>
                                        <p:strVal val="(0.5)"/>
                                      </p:to>
                                    </p:set>
                                    <p:anim from="(0.5)" to="(#ppt_x)" calcmode="lin" valueType="num">
                                      <p:cBhvr>
                                        <p:cTn id="24" dur="1230" accel="100000" fill="hold">
                                          <p:stCondLst>
                                            <p:cond delay="770"/>
                                          </p:stCondLst>
                                        </p:cTn>
                                        <p:tgtEl>
                                          <p:spTgt spid="93188"/>
                                        </p:tgtEl>
                                        <p:attrNameLst>
                                          <p:attrName>ppt_x</p:attrName>
                                        </p:attrNameLst>
                                      </p:cBhvr>
                                    </p:anim>
                                    <p:set>
                                      <p:cBhvr>
                                        <p:cTn id="25" dur="770" fill="hold"/>
                                        <p:tgtEl>
                                          <p:spTgt spid="93188"/>
                                        </p:tgtEl>
                                        <p:attrNameLst>
                                          <p:attrName>ppt_y</p:attrName>
                                        </p:attrNameLst>
                                      </p:cBhvr>
                                      <p:to>
                                        <p:strVal val="(#ppt_y+0.4)"/>
                                      </p:to>
                                    </p:set>
                                    <p:anim from="(#ppt_y+0.4)" to="(#ppt_y)" calcmode="lin" valueType="num">
                                      <p:cBhvr>
                                        <p:cTn id="26" dur="1230" accel="100000" fill="hold">
                                          <p:stCondLst>
                                            <p:cond delay="770"/>
                                          </p:stCondLst>
                                        </p:cTn>
                                        <p:tgtEl>
                                          <p:spTgt spid="93188"/>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93189"/>
                                        </p:tgtEl>
                                        <p:attrNameLst>
                                          <p:attrName>style.visibility</p:attrName>
                                        </p:attrNameLst>
                                      </p:cBhvr>
                                      <p:to>
                                        <p:strVal val="visible"/>
                                      </p:to>
                                    </p:set>
                                    <p:animEffect transition="in" filter="fade">
                                      <p:cBhvr>
                                        <p:cTn id="31" dur="770" decel="100000"/>
                                        <p:tgtEl>
                                          <p:spTgt spid="93189"/>
                                        </p:tgtEl>
                                      </p:cBhvr>
                                    </p:animEffect>
                                    <p:animScale>
                                      <p:cBhvr>
                                        <p:cTn id="32" dur="770" decel="100000"/>
                                        <p:tgtEl>
                                          <p:spTgt spid="93189"/>
                                        </p:tgtEl>
                                      </p:cBhvr>
                                      <p:from x="10000" y="10000"/>
                                      <p:to x="200000" y="450000"/>
                                    </p:animScale>
                                    <p:animScale>
                                      <p:cBhvr>
                                        <p:cTn id="33" dur="1230" accel="100000" fill="hold">
                                          <p:stCondLst>
                                            <p:cond delay="770"/>
                                          </p:stCondLst>
                                        </p:cTn>
                                        <p:tgtEl>
                                          <p:spTgt spid="93189"/>
                                        </p:tgtEl>
                                      </p:cBhvr>
                                      <p:from x="200000" y="450000"/>
                                      <p:to x="100000" y="100000"/>
                                    </p:animScale>
                                    <p:set>
                                      <p:cBhvr>
                                        <p:cTn id="34" dur="770" fill="hold"/>
                                        <p:tgtEl>
                                          <p:spTgt spid="93189"/>
                                        </p:tgtEl>
                                        <p:attrNameLst>
                                          <p:attrName>ppt_x</p:attrName>
                                        </p:attrNameLst>
                                      </p:cBhvr>
                                      <p:to>
                                        <p:strVal val="(0.5)"/>
                                      </p:to>
                                    </p:set>
                                    <p:anim from="(0.5)" to="(#ppt_x)" calcmode="lin" valueType="num">
                                      <p:cBhvr>
                                        <p:cTn id="35" dur="1230" accel="100000" fill="hold">
                                          <p:stCondLst>
                                            <p:cond delay="770"/>
                                          </p:stCondLst>
                                        </p:cTn>
                                        <p:tgtEl>
                                          <p:spTgt spid="93189"/>
                                        </p:tgtEl>
                                        <p:attrNameLst>
                                          <p:attrName>ppt_x</p:attrName>
                                        </p:attrNameLst>
                                      </p:cBhvr>
                                    </p:anim>
                                    <p:set>
                                      <p:cBhvr>
                                        <p:cTn id="36" dur="770" fill="hold"/>
                                        <p:tgtEl>
                                          <p:spTgt spid="93189"/>
                                        </p:tgtEl>
                                        <p:attrNameLst>
                                          <p:attrName>ppt_y</p:attrName>
                                        </p:attrNameLst>
                                      </p:cBhvr>
                                      <p:to>
                                        <p:strVal val="(#ppt_y+0.4)"/>
                                      </p:to>
                                    </p:set>
                                    <p:anim from="(#ppt_y+0.4)" to="(#ppt_y)" calcmode="lin" valueType="num">
                                      <p:cBhvr>
                                        <p:cTn id="37" dur="1230" accel="100000" fill="hold">
                                          <p:stCondLst>
                                            <p:cond delay="770"/>
                                          </p:stCondLst>
                                        </p:cTn>
                                        <p:tgtEl>
                                          <p:spTgt spid="93189"/>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3191"/>
                                        </p:tgtEl>
                                        <p:attrNameLst>
                                          <p:attrName>style.visibility</p:attrName>
                                        </p:attrNameLst>
                                      </p:cBhvr>
                                      <p:to>
                                        <p:strVal val="visible"/>
                                      </p:to>
                                    </p:set>
                                    <p:animEffect transition="in" filter="blinds(horizontal)">
                                      <p:cBhvr>
                                        <p:cTn id="42" dur="5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utoUpdateAnimBg="0"/>
      <p:bldP spid="93189" grpId="0" autoUpdateAnimBg="0"/>
      <p:bldP spid="9319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5346" name="Picture 2" descr="20092171248560_1"/>
          <p:cNvPicPr>
            <a:picLocks noChangeAspect="1" noChangeArrowheads="1"/>
          </p:cNvPicPr>
          <p:nvPr/>
        </p:nvPicPr>
        <p:blipFill>
          <a:blip r:embed="rId2"/>
          <a:srcRect/>
          <a:stretch>
            <a:fillRect/>
          </a:stretch>
        </p:blipFill>
        <p:spPr bwMode="auto">
          <a:xfrm>
            <a:off x="609600" y="685800"/>
            <a:ext cx="45720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7" name="Picture 3" descr="05"/>
          <p:cNvPicPr>
            <a:picLocks noChangeAspect="1" noChangeArrowheads="1"/>
          </p:cNvPicPr>
          <p:nvPr/>
        </p:nvPicPr>
        <p:blipFill>
          <a:blip r:embed="rId3"/>
          <a:srcRect/>
          <a:stretch>
            <a:fillRect/>
          </a:stretch>
        </p:blipFill>
        <p:spPr bwMode="auto">
          <a:xfrm>
            <a:off x="5791200" y="4419600"/>
            <a:ext cx="20081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4"/>
          <p:cNvSpPr>
            <a:spLocks noChangeArrowheads="1"/>
          </p:cNvSpPr>
          <p:nvPr/>
        </p:nvSpPr>
        <p:spPr bwMode="auto">
          <a:xfrm>
            <a:off x="5410200" y="1066800"/>
            <a:ext cx="243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lang="en-US" altLang="zh-CN" sz="6000" b="1" dirty="0">
                <a:solidFill>
                  <a:srgbClr val="FF0000"/>
                </a:solidFill>
                <a:latin typeface="Times New Roman" panose="02020603050405020304" pitchFamily="18" charset="0"/>
              </a:rPr>
              <a:t>heavier</a:t>
            </a:r>
          </a:p>
        </p:txBody>
      </p:sp>
      <p:sp>
        <p:nvSpPr>
          <p:cNvPr id="94213" name="Rectangle 5"/>
          <p:cNvSpPr>
            <a:spLocks noChangeArrowheads="1"/>
          </p:cNvSpPr>
          <p:nvPr/>
        </p:nvSpPr>
        <p:spPr bwMode="auto">
          <a:xfrm>
            <a:off x="7086600" y="3660775"/>
            <a:ext cx="179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5400" b="1" dirty="0">
                <a:solidFill>
                  <a:srgbClr val="FF00FF"/>
                </a:solidFill>
                <a:latin typeface="Times New Roman" panose="02020603050405020304" pitchFamily="18" charset="0"/>
              </a:rPr>
              <a:t>thinner</a:t>
            </a:r>
          </a:p>
        </p:txBody>
      </p:sp>
      <p:sp>
        <p:nvSpPr>
          <p:cNvPr id="94214" name="Text Box 6"/>
          <p:cNvSpPr txBox="1">
            <a:spLocks noChangeArrowheads="1"/>
          </p:cNvSpPr>
          <p:nvPr/>
        </p:nvSpPr>
        <p:spPr bwMode="auto">
          <a:xfrm>
            <a:off x="381000" y="5257800"/>
            <a:ext cx="3740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4800" b="1" dirty="0">
                <a:solidFill>
                  <a:schemeClr val="accent2"/>
                </a:solidFill>
                <a:latin typeface="Times New Roman" panose="02020603050405020304" pitchFamily="18" charset="0"/>
              </a:rPr>
              <a:t>heavier or thinner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blinds(horizontal)">
                                      <p:cBhvr>
                                        <p:cTn id="7" dur="500"/>
                                        <p:tgtEl>
                                          <p:spTgt spid="185346"/>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94212"/>
                                        </p:tgtEl>
                                        <p:attrNameLst>
                                          <p:attrName>style.visibility</p:attrName>
                                        </p:attrNameLst>
                                      </p:cBhvr>
                                      <p:to>
                                        <p:strVal val="visible"/>
                                      </p:to>
                                    </p:set>
                                    <p:animEffect transition="in" filter="fade">
                                      <p:cBhvr>
                                        <p:cTn id="12" dur="770" decel="100000"/>
                                        <p:tgtEl>
                                          <p:spTgt spid="94212"/>
                                        </p:tgtEl>
                                      </p:cBhvr>
                                    </p:animEffect>
                                    <p:animScale>
                                      <p:cBhvr>
                                        <p:cTn id="13" dur="770" decel="100000"/>
                                        <p:tgtEl>
                                          <p:spTgt spid="94212"/>
                                        </p:tgtEl>
                                      </p:cBhvr>
                                      <p:from x="10000" y="10000"/>
                                      <p:to x="200000" y="450000"/>
                                    </p:animScale>
                                    <p:animScale>
                                      <p:cBhvr>
                                        <p:cTn id="14" dur="1230" accel="100000" fill="hold">
                                          <p:stCondLst>
                                            <p:cond delay="770"/>
                                          </p:stCondLst>
                                        </p:cTn>
                                        <p:tgtEl>
                                          <p:spTgt spid="94212"/>
                                        </p:tgtEl>
                                      </p:cBhvr>
                                      <p:from x="200000" y="450000"/>
                                      <p:to x="100000" y="100000"/>
                                    </p:animScale>
                                    <p:set>
                                      <p:cBhvr>
                                        <p:cTn id="15" dur="770" fill="hold"/>
                                        <p:tgtEl>
                                          <p:spTgt spid="94212"/>
                                        </p:tgtEl>
                                        <p:attrNameLst>
                                          <p:attrName>ppt_x</p:attrName>
                                        </p:attrNameLst>
                                      </p:cBhvr>
                                      <p:to>
                                        <p:strVal val="(0.5)"/>
                                      </p:to>
                                    </p:set>
                                    <p:anim from="(0.5)" to="(#ppt_x)" calcmode="lin" valueType="num">
                                      <p:cBhvr>
                                        <p:cTn id="16" dur="1230" accel="100000" fill="hold">
                                          <p:stCondLst>
                                            <p:cond delay="770"/>
                                          </p:stCondLst>
                                        </p:cTn>
                                        <p:tgtEl>
                                          <p:spTgt spid="94212"/>
                                        </p:tgtEl>
                                        <p:attrNameLst>
                                          <p:attrName>ppt_x</p:attrName>
                                        </p:attrNameLst>
                                      </p:cBhvr>
                                    </p:anim>
                                    <p:set>
                                      <p:cBhvr>
                                        <p:cTn id="17" dur="770" fill="hold"/>
                                        <p:tgtEl>
                                          <p:spTgt spid="94212"/>
                                        </p:tgtEl>
                                        <p:attrNameLst>
                                          <p:attrName>ppt_y</p:attrName>
                                        </p:attrNameLst>
                                      </p:cBhvr>
                                      <p:to>
                                        <p:strVal val="(#ppt_y+0.4)"/>
                                      </p:to>
                                    </p:set>
                                    <p:anim from="(#ppt_y+0.4)" to="(#ppt_y)" calcmode="lin" valueType="num">
                                      <p:cBhvr>
                                        <p:cTn id="18" dur="1230" accel="100000" fill="hold">
                                          <p:stCondLst>
                                            <p:cond delay="770"/>
                                          </p:stCondLst>
                                        </p:cTn>
                                        <p:tgtEl>
                                          <p:spTgt spid="94212"/>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185347"/>
                                        </p:tgtEl>
                                        <p:attrNameLst>
                                          <p:attrName>style.visibility</p:attrName>
                                        </p:attrNameLst>
                                      </p:cBhvr>
                                      <p:to>
                                        <p:strVal val="visible"/>
                                      </p:to>
                                    </p:set>
                                    <p:animEffect transition="in" filter="fade">
                                      <p:cBhvr>
                                        <p:cTn id="23" dur="800" decel="100000"/>
                                        <p:tgtEl>
                                          <p:spTgt spid="185347"/>
                                        </p:tgtEl>
                                      </p:cBhvr>
                                    </p:animEffect>
                                    <p:anim calcmode="lin" valueType="num">
                                      <p:cBhvr>
                                        <p:cTn id="24" dur="800" decel="100000" fill="hold"/>
                                        <p:tgtEl>
                                          <p:spTgt spid="185347"/>
                                        </p:tgtEl>
                                        <p:attrNameLst>
                                          <p:attrName>style.rotation</p:attrName>
                                        </p:attrNameLst>
                                      </p:cBhvr>
                                      <p:tavLst>
                                        <p:tav tm="0">
                                          <p:val>
                                            <p:fltVal val="-90"/>
                                          </p:val>
                                        </p:tav>
                                        <p:tav tm="100000">
                                          <p:val>
                                            <p:fltVal val="0"/>
                                          </p:val>
                                        </p:tav>
                                      </p:tavLst>
                                    </p:anim>
                                    <p:anim calcmode="lin" valueType="num">
                                      <p:cBhvr>
                                        <p:cTn id="25" dur="800" decel="100000" fill="hold"/>
                                        <p:tgtEl>
                                          <p:spTgt spid="185347"/>
                                        </p:tgtEl>
                                        <p:attrNameLst>
                                          <p:attrName>ppt_x</p:attrName>
                                        </p:attrNameLst>
                                      </p:cBhvr>
                                      <p:tavLst>
                                        <p:tav tm="0">
                                          <p:val>
                                            <p:strVal val="#ppt_x+0.4"/>
                                          </p:val>
                                        </p:tav>
                                        <p:tav tm="100000">
                                          <p:val>
                                            <p:strVal val="#ppt_x-0.05"/>
                                          </p:val>
                                        </p:tav>
                                      </p:tavLst>
                                    </p:anim>
                                    <p:anim calcmode="lin" valueType="num">
                                      <p:cBhvr>
                                        <p:cTn id="26" dur="800" decel="100000" fill="hold"/>
                                        <p:tgtEl>
                                          <p:spTgt spid="18534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8534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85347"/>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94213"/>
                                        </p:tgtEl>
                                        <p:attrNameLst>
                                          <p:attrName>style.visibility</p:attrName>
                                        </p:attrNameLst>
                                      </p:cBhvr>
                                      <p:to>
                                        <p:strVal val="visible"/>
                                      </p:to>
                                    </p:set>
                                    <p:animEffect transition="in" filter="fade">
                                      <p:cBhvr>
                                        <p:cTn id="33" dur="770" decel="100000"/>
                                        <p:tgtEl>
                                          <p:spTgt spid="94213"/>
                                        </p:tgtEl>
                                      </p:cBhvr>
                                    </p:animEffect>
                                    <p:animScale>
                                      <p:cBhvr>
                                        <p:cTn id="34" dur="770" decel="100000"/>
                                        <p:tgtEl>
                                          <p:spTgt spid="94213"/>
                                        </p:tgtEl>
                                      </p:cBhvr>
                                      <p:from x="10000" y="10000"/>
                                      <p:to x="200000" y="450000"/>
                                    </p:animScale>
                                    <p:animScale>
                                      <p:cBhvr>
                                        <p:cTn id="35" dur="1230" accel="100000" fill="hold">
                                          <p:stCondLst>
                                            <p:cond delay="770"/>
                                          </p:stCondLst>
                                        </p:cTn>
                                        <p:tgtEl>
                                          <p:spTgt spid="94213"/>
                                        </p:tgtEl>
                                      </p:cBhvr>
                                      <p:from x="200000" y="450000"/>
                                      <p:to x="100000" y="100000"/>
                                    </p:animScale>
                                    <p:set>
                                      <p:cBhvr>
                                        <p:cTn id="36" dur="770" fill="hold"/>
                                        <p:tgtEl>
                                          <p:spTgt spid="94213"/>
                                        </p:tgtEl>
                                        <p:attrNameLst>
                                          <p:attrName>ppt_x</p:attrName>
                                        </p:attrNameLst>
                                      </p:cBhvr>
                                      <p:to>
                                        <p:strVal val="(0.5)"/>
                                      </p:to>
                                    </p:set>
                                    <p:anim from="(0.5)" to="(#ppt_x)" calcmode="lin" valueType="num">
                                      <p:cBhvr>
                                        <p:cTn id="37" dur="1230" accel="100000" fill="hold">
                                          <p:stCondLst>
                                            <p:cond delay="770"/>
                                          </p:stCondLst>
                                        </p:cTn>
                                        <p:tgtEl>
                                          <p:spTgt spid="94213"/>
                                        </p:tgtEl>
                                        <p:attrNameLst>
                                          <p:attrName>ppt_x</p:attrName>
                                        </p:attrNameLst>
                                      </p:cBhvr>
                                    </p:anim>
                                    <p:set>
                                      <p:cBhvr>
                                        <p:cTn id="38" dur="770" fill="hold"/>
                                        <p:tgtEl>
                                          <p:spTgt spid="94213"/>
                                        </p:tgtEl>
                                        <p:attrNameLst>
                                          <p:attrName>ppt_y</p:attrName>
                                        </p:attrNameLst>
                                      </p:cBhvr>
                                      <p:to>
                                        <p:strVal val="(#ppt_y+0.4)"/>
                                      </p:to>
                                    </p:set>
                                    <p:anim from="(#ppt_y+0.4)" to="(#ppt_y)" calcmode="lin" valueType="num">
                                      <p:cBhvr>
                                        <p:cTn id="39" dur="1230" accel="100000" fill="hold">
                                          <p:stCondLst>
                                            <p:cond delay="770"/>
                                          </p:stCondLst>
                                        </p:cTn>
                                        <p:tgtEl>
                                          <p:spTgt spid="942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utoUpdateAnimBg="0"/>
      <p:bldP spid="9421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609600" y="457200"/>
            <a:ext cx="14890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3"/>
          <p:cNvPicPr>
            <a:picLocks noChangeAspect="1" noChangeArrowheads="1"/>
          </p:cNvPicPr>
          <p:nvPr/>
        </p:nvPicPr>
        <p:blipFill>
          <a:blip r:embed="rId2"/>
          <a:srcRect/>
          <a:stretch>
            <a:fillRect/>
          </a:stretch>
        </p:blipFill>
        <p:spPr bwMode="auto">
          <a:xfrm>
            <a:off x="2411413" y="620713"/>
            <a:ext cx="895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Oval 10"/>
          <p:cNvSpPr>
            <a:spLocks noChangeArrowheads="1"/>
          </p:cNvSpPr>
          <p:nvPr/>
        </p:nvSpPr>
        <p:spPr bwMode="auto">
          <a:xfrm>
            <a:off x="2268538" y="620713"/>
            <a:ext cx="1079500" cy="1008062"/>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rgbClr val="FF0000"/>
                </a:solidFill>
                <a:round/>
              </a14:hiddenLine>
            </a:ext>
          </a:extLst>
        </p:spPr>
        <p:txBody>
          <a:bodyPr wrap="none" anchor="ctr"/>
          <a:lstStyle/>
          <a:p>
            <a:pPr algn="l"/>
            <a:endParaRPr lang="zh-CN" altLang="zh-CN" sz="4000" b="1">
              <a:latin typeface="Times New Roman" panose="02020603050405020304" pitchFamily="18" charset="0"/>
            </a:endParaRPr>
          </a:p>
        </p:txBody>
      </p:sp>
      <p:cxnSp>
        <p:nvCxnSpPr>
          <p:cNvPr id="186373" name="直接箭头连接符 5"/>
          <p:cNvCxnSpPr>
            <a:cxnSpLocks noChangeShapeType="1"/>
          </p:cNvCxnSpPr>
          <p:nvPr/>
        </p:nvCxnSpPr>
        <p:spPr bwMode="auto">
          <a:xfrm flipV="1">
            <a:off x="3419475" y="1052513"/>
            <a:ext cx="576263" cy="144462"/>
          </a:xfrm>
          <a:prstGeom prst="straightConnector1">
            <a:avLst/>
          </a:prstGeom>
          <a:noFill/>
          <a:ln w="9525">
            <a:solidFill>
              <a:srgbClr val="FF0000"/>
            </a:solidFill>
            <a:round/>
            <a:tailEnd type="arrow" w="med" len="med"/>
          </a:ln>
          <a:extLst>
            <a:ext uri="{909E8E84-426E-40DD-AFC4-6F175D3DCCD1}">
              <a14:hiddenFill xmlns:a14="http://schemas.microsoft.com/office/drawing/2010/main">
                <a:noFill/>
              </a14:hiddenFill>
            </a:ext>
          </a:extLst>
        </p:spPr>
      </p:cxnSp>
      <p:sp>
        <p:nvSpPr>
          <p:cNvPr id="95238" name="TextBox 6"/>
          <p:cNvSpPr txBox="1">
            <a:spLocks noChangeArrowheads="1"/>
          </p:cNvSpPr>
          <p:nvPr/>
        </p:nvSpPr>
        <p:spPr bwMode="auto">
          <a:xfrm>
            <a:off x="4067175" y="765175"/>
            <a:ext cx="3097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4800" b="1" dirty="0">
                <a:latin typeface="Times New Roman" panose="02020603050405020304" pitchFamily="18" charset="0"/>
              </a:rPr>
              <a:t>It’s  </a:t>
            </a:r>
            <a:r>
              <a:rPr lang="en-US" altLang="zh-CN" sz="4800" b="1" dirty="0">
                <a:solidFill>
                  <a:srgbClr val="FF0000"/>
                </a:solidFill>
                <a:latin typeface="Times New Roman" panose="02020603050405020304" pitchFamily="18" charset="0"/>
              </a:rPr>
              <a:t>smaller</a:t>
            </a:r>
            <a:r>
              <a:rPr lang="en-US" altLang="zh-CN" sz="4800" b="1" dirty="0">
                <a:latin typeface="Times New Roman" panose="02020603050405020304" pitchFamily="18" charset="0"/>
              </a:rPr>
              <a:t>.</a:t>
            </a:r>
          </a:p>
        </p:txBody>
      </p:sp>
      <p:pic>
        <p:nvPicPr>
          <p:cNvPr id="95239" name="Picture 4"/>
          <p:cNvPicPr>
            <a:picLocks noChangeAspect="1" noChangeArrowheads="1"/>
          </p:cNvPicPr>
          <p:nvPr/>
        </p:nvPicPr>
        <p:blipFill>
          <a:blip r:embed="rId3"/>
          <a:srcRect/>
          <a:stretch>
            <a:fillRect/>
          </a:stretch>
        </p:blipFill>
        <p:spPr bwMode="auto">
          <a:xfrm>
            <a:off x="539750" y="3357563"/>
            <a:ext cx="27701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5"/>
          <p:cNvPicPr>
            <a:picLocks noChangeAspect="1" noChangeArrowheads="1"/>
          </p:cNvPicPr>
          <p:nvPr/>
        </p:nvPicPr>
        <p:blipFill>
          <a:blip r:embed="rId3"/>
          <a:srcRect/>
          <a:stretch>
            <a:fillRect/>
          </a:stretch>
        </p:blipFill>
        <p:spPr bwMode="auto">
          <a:xfrm>
            <a:off x="611188" y="2852738"/>
            <a:ext cx="16954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1" name="Oval 10"/>
          <p:cNvSpPr>
            <a:spLocks noChangeArrowheads="1"/>
          </p:cNvSpPr>
          <p:nvPr/>
        </p:nvSpPr>
        <p:spPr bwMode="auto">
          <a:xfrm>
            <a:off x="539750" y="2636838"/>
            <a:ext cx="1871663" cy="576262"/>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rgbClr val="FF0000"/>
                </a:solidFill>
                <a:round/>
              </a14:hiddenLine>
            </a:ext>
          </a:extLst>
        </p:spPr>
        <p:txBody>
          <a:bodyPr wrap="none" anchor="ctr"/>
          <a:lstStyle/>
          <a:p>
            <a:pPr algn="l"/>
            <a:endParaRPr lang="zh-CN" altLang="zh-CN" sz="4000" b="1">
              <a:latin typeface="Times New Roman" panose="02020603050405020304" pitchFamily="18" charset="0"/>
            </a:endParaRPr>
          </a:p>
        </p:txBody>
      </p:sp>
      <p:cxnSp>
        <p:nvCxnSpPr>
          <p:cNvPr id="186378" name="直接箭头连接符 10"/>
          <p:cNvCxnSpPr>
            <a:cxnSpLocks noChangeShapeType="1"/>
          </p:cNvCxnSpPr>
          <p:nvPr/>
        </p:nvCxnSpPr>
        <p:spPr bwMode="auto">
          <a:xfrm flipV="1">
            <a:off x="2484438" y="2924175"/>
            <a:ext cx="574675" cy="144463"/>
          </a:xfrm>
          <a:prstGeom prst="straightConnector1">
            <a:avLst/>
          </a:prstGeom>
          <a:noFill/>
          <a:ln w="9525">
            <a:solidFill>
              <a:srgbClr val="FF0000"/>
            </a:solidFill>
            <a:round/>
            <a:tailEnd type="arrow" w="med" len="med"/>
          </a:ln>
          <a:extLst>
            <a:ext uri="{909E8E84-426E-40DD-AFC4-6F175D3DCCD1}">
              <a14:hiddenFill xmlns:a14="http://schemas.microsoft.com/office/drawing/2010/main">
                <a:noFill/>
              </a14:hiddenFill>
            </a:ext>
          </a:extLst>
        </p:spPr>
      </p:cxnSp>
      <p:sp>
        <p:nvSpPr>
          <p:cNvPr id="95243" name="TextBox 11"/>
          <p:cNvSpPr txBox="1">
            <a:spLocks noChangeArrowheads="1"/>
          </p:cNvSpPr>
          <p:nvPr/>
        </p:nvSpPr>
        <p:spPr bwMode="auto">
          <a:xfrm>
            <a:off x="3851275" y="2708275"/>
            <a:ext cx="3097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4800" b="1" dirty="0">
                <a:latin typeface="Times New Roman" panose="02020603050405020304" pitchFamily="18" charset="0"/>
              </a:rPr>
              <a:t>It’s  </a:t>
            </a:r>
            <a:r>
              <a:rPr lang="en-US" altLang="zh-CN" sz="4800" b="1" dirty="0">
                <a:solidFill>
                  <a:srgbClr val="FF0000"/>
                </a:solidFill>
                <a:latin typeface="Times New Roman" panose="02020603050405020304" pitchFamily="18" charset="0"/>
              </a:rPr>
              <a:t>shorter</a:t>
            </a:r>
            <a:r>
              <a:rPr lang="en-US" altLang="zh-CN" sz="4800" b="1" dirty="0">
                <a:latin typeface="Times New Roman" panose="02020603050405020304" pitchFamily="18" charset="0"/>
              </a:rPr>
              <a:t>.</a:t>
            </a:r>
          </a:p>
        </p:txBody>
      </p:sp>
      <p:pic>
        <p:nvPicPr>
          <p:cNvPr id="95244" name="Picture 7" descr="http://img.jinbao.com/product/8752/1188/124583464515929900384.jpg"/>
          <p:cNvPicPr>
            <a:picLocks noChangeAspect="1" noChangeArrowheads="1"/>
          </p:cNvPicPr>
          <p:nvPr/>
        </p:nvPicPr>
        <p:blipFill>
          <a:blip r:embed="rId4" cstate="email"/>
          <a:srcRect/>
          <a:stretch>
            <a:fillRect/>
          </a:stretch>
        </p:blipFill>
        <p:spPr bwMode="auto">
          <a:xfrm>
            <a:off x="1905000" y="3657600"/>
            <a:ext cx="25923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5" name="Picture 9" descr="http://img.jinbao.com/product/8752/1188/124583475390657300403.jpg"/>
          <p:cNvPicPr>
            <a:picLocks noChangeAspect="1" noChangeArrowheads="1"/>
          </p:cNvPicPr>
          <p:nvPr/>
        </p:nvPicPr>
        <p:blipFill>
          <a:blip r:embed="rId5" cstate="email"/>
          <a:srcRect/>
          <a:stretch>
            <a:fillRect/>
          </a:stretch>
        </p:blipFill>
        <p:spPr bwMode="auto">
          <a:xfrm>
            <a:off x="304800" y="4343400"/>
            <a:ext cx="17160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6" name="Oval 10"/>
          <p:cNvSpPr>
            <a:spLocks noChangeArrowheads="1"/>
          </p:cNvSpPr>
          <p:nvPr/>
        </p:nvSpPr>
        <p:spPr bwMode="auto">
          <a:xfrm>
            <a:off x="2057400" y="3810000"/>
            <a:ext cx="2736850" cy="27813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rgbClr val="FF0000"/>
                </a:solidFill>
                <a:round/>
              </a14:hiddenLine>
            </a:ext>
          </a:extLst>
        </p:spPr>
        <p:txBody>
          <a:bodyPr wrap="none" anchor="ctr"/>
          <a:lstStyle/>
          <a:p>
            <a:pPr algn="l"/>
            <a:endParaRPr lang="zh-CN" altLang="zh-CN" sz="4000" b="1">
              <a:latin typeface="Times New Roman" panose="02020603050405020304" pitchFamily="18" charset="0"/>
            </a:endParaRPr>
          </a:p>
        </p:txBody>
      </p:sp>
      <p:cxnSp>
        <p:nvCxnSpPr>
          <p:cNvPr id="186383" name="直接箭头连接符 15"/>
          <p:cNvCxnSpPr>
            <a:cxnSpLocks noChangeShapeType="1"/>
          </p:cNvCxnSpPr>
          <p:nvPr/>
        </p:nvCxnSpPr>
        <p:spPr bwMode="auto">
          <a:xfrm flipV="1">
            <a:off x="4800600" y="5105400"/>
            <a:ext cx="576263" cy="144463"/>
          </a:xfrm>
          <a:prstGeom prst="straightConnector1">
            <a:avLst/>
          </a:prstGeom>
          <a:noFill/>
          <a:ln w="9525">
            <a:solidFill>
              <a:srgbClr val="FF0000"/>
            </a:solidFill>
            <a:round/>
            <a:tailEnd type="arrow" w="med" len="med"/>
          </a:ln>
          <a:extLst>
            <a:ext uri="{909E8E84-426E-40DD-AFC4-6F175D3DCCD1}">
              <a14:hiddenFill xmlns:a14="http://schemas.microsoft.com/office/drawing/2010/main">
                <a:noFill/>
              </a14:hiddenFill>
            </a:ext>
          </a:extLst>
        </p:spPr>
      </p:cxnSp>
      <p:sp>
        <p:nvSpPr>
          <p:cNvPr id="95248" name="TextBox 16"/>
          <p:cNvSpPr txBox="1">
            <a:spLocks noChangeArrowheads="1"/>
          </p:cNvSpPr>
          <p:nvPr/>
        </p:nvSpPr>
        <p:spPr bwMode="auto">
          <a:xfrm>
            <a:off x="5334000" y="4724400"/>
            <a:ext cx="3097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4800" b="1" dirty="0">
                <a:latin typeface="Times New Roman" panose="02020603050405020304" pitchFamily="18" charset="0"/>
              </a:rPr>
              <a:t>It’s  </a:t>
            </a:r>
            <a:r>
              <a:rPr lang="en-US" altLang="zh-CN" sz="4800" b="1" dirty="0">
                <a:solidFill>
                  <a:srgbClr val="FF0000"/>
                </a:solidFill>
                <a:latin typeface="Times New Roman" panose="02020603050405020304" pitchFamily="18" charset="0"/>
              </a:rPr>
              <a:t>bigger</a:t>
            </a:r>
            <a:r>
              <a:rPr lang="en-US" altLang="zh-CN" sz="4800" b="1" dirty="0">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5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86373"/>
                                        </p:tgtEl>
                                        <p:attrNameLst>
                                          <p:attrName>style.visibility</p:attrName>
                                        </p:attrNameLst>
                                      </p:cBhvr>
                                      <p:to>
                                        <p:strVal val="visible"/>
                                      </p:to>
                                    </p:set>
                                    <p:animEffect transition="in" filter="box(in)">
                                      <p:cBhvr>
                                        <p:cTn id="11" dur="500"/>
                                        <p:tgtEl>
                                          <p:spTgt spid="18637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5238"/>
                                        </p:tgtEl>
                                        <p:attrNameLst>
                                          <p:attrName>style.visibility</p:attrName>
                                        </p:attrNameLst>
                                      </p:cBhvr>
                                      <p:to>
                                        <p:strVal val="visible"/>
                                      </p:to>
                                    </p:set>
                                    <p:animEffect transition="in" filter="box(in)">
                                      <p:cBhvr>
                                        <p:cTn id="16" dur="500"/>
                                        <p:tgtEl>
                                          <p:spTgt spid="9523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0"/>
                                          </p:stCondLst>
                                        </p:cTn>
                                        <p:tgtEl>
                                          <p:spTgt spid="952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86378"/>
                                        </p:tgtEl>
                                        <p:attrNameLst>
                                          <p:attrName>style.visibility</p:attrName>
                                        </p:attrNameLst>
                                      </p:cBhvr>
                                      <p:to>
                                        <p:strVal val="visible"/>
                                      </p:to>
                                    </p:set>
                                    <p:animEffect transition="in" filter="box(in)">
                                      <p:cBhvr>
                                        <p:cTn id="25" dur="500"/>
                                        <p:tgtEl>
                                          <p:spTgt spid="18637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5243"/>
                                        </p:tgtEl>
                                        <p:attrNameLst>
                                          <p:attrName>style.visibility</p:attrName>
                                        </p:attrNameLst>
                                      </p:cBhvr>
                                      <p:to>
                                        <p:strVal val="visible"/>
                                      </p:to>
                                    </p:set>
                                    <p:animEffect transition="in" filter="box(in)">
                                      <p:cBhvr>
                                        <p:cTn id="30" dur="500"/>
                                        <p:tgtEl>
                                          <p:spTgt spid="9524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952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86383"/>
                                        </p:tgtEl>
                                        <p:attrNameLst>
                                          <p:attrName>style.visibility</p:attrName>
                                        </p:attrNameLst>
                                      </p:cBhvr>
                                      <p:to>
                                        <p:strVal val="visible"/>
                                      </p:to>
                                    </p:set>
                                    <p:animEffect transition="in" filter="box(in)">
                                      <p:cBhvr>
                                        <p:cTn id="39" dur="500"/>
                                        <p:tgtEl>
                                          <p:spTgt spid="18638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95248"/>
                                        </p:tgtEl>
                                        <p:attrNameLst>
                                          <p:attrName>style.visibility</p:attrName>
                                        </p:attrNameLst>
                                      </p:cBhvr>
                                      <p:to>
                                        <p:strVal val="visible"/>
                                      </p:to>
                                    </p:set>
                                    <p:animEffect transition="in" filter="box(in)">
                                      <p:cBhvr>
                                        <p:cTn id="44" dur="500"/>
                                        <p:tgtEl>
                                          <p:spTgt spid="95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38" grpId="0" autoUpdateAnimBg="0"/>
      <p:bldP spid="95241" grpId="0"/>
      <p:bldP spid="95243" grpId="0" autoUpdateAnimBg="0"/>
      <p:bldP spid="95246" grpId="0"/>
      <p:bldP spid="9524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Picture 2" descr="http://pic1.nipic.com/2009-02-08/200928195712550_2.jpg"/>
          <p:cNvPicPr>
            <a:picLocks noChangeAspect="1" noChangeArrowheads="1"/>
          </p:cNvPicPr>
          <p:nvPr/>
        </p:nvPicPr>
        <p:blipFill>
          <a:blip r:embed="rId2" cstate="email"/>
          <a:srcRect/>
          <a:stretch>
            <a:fillRect/>
          </a:stretch>
        </p:blipFill>
        <p:spPr bwMode="auto">
          <a:xfrm>
            <a:off x="252413" y="1235075"/>
            <a:ext cx="16891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4" descr="http://www.websbook.com/sc/upimg/litimg/080810/1134161TA.jpg"/>
          <p:cNvPicPr>
            <a:picLocks noChangeAspect="1" noChangeArrowheads="1"/>
          </p:cNvPicPr>
          <p:nvPr/>
        </p:nvPicPr>
        <p:blipFill>
          <a:blip r:embed="rId3"/>
          <a:srcRect/>
          <a:stretch>
            <a:fillRect/>
          </a:stretch>
        </p:blipFill>
        <p:spPr bwMode="auto">
          <a:xfrm>
            <a:off x="1981200" y="874713"/>
            <a:ext cx="2376488"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Oval 10"/>
          <p:cNvSpPr>
            <a:spLocks noChangeArrowheads="1"/>
          </p:cNvSpPr>
          <p:nvPr/>
        </p:nvSpPr>
        <p:spPr bwMode="auto">
          <a:xfrm>
            <a:off x="1981200" y="685800"/>
            <a:ext cx="2160588" cy="357346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rgbClr val="FF0000"/>
                </a:solidFill>
                <a:round/>
              </a14:hiddenLine>
            </a:ext>
          </a:extLst>
        </p:spPr>
        <p:txBody>
          <a:bodyPr wrap="none" anchor="ctr"/>
          <a:lstStyle/>
          <a:p>
            <a:pPr algn="l"/>
            <a:endParaRPr lang="zh-CN" altLang="zh-CN" sz="2800"/>
          </a:p>
        </p:txBody>
      </p:sp>
      <p:cxnSp>
        <p:nvCxnSpPr>
          <p:cNvPr id="187397" name="直接箭头连接符 4"/>
          <p:cNvCxnSpPr>
            <a:cxnSpLocks noChangeShapeType="1"/>
          </p:cNvCxnSpPr>
          <p:nvPr/>
        </p:nvCxnSpPr>
        <p:spPr bwMode="auto">
          <a:xfrm rot="16200000" flipH="1">
            <a:off x="2952750" y="4654550"/>
            <a:ext cx="612775" cy="180975"/>
          </a:xfrm>
          <a:prstGeom prst="straightConnector1">
            <a:avLst/>
          </a:prstGeom>
          <a:noFill/>
          <a:ln w="9525">
            <a:solidFill>
              <a:srgbClr val="FF0000"/>
            </a:solidFill>
            <a:round/>
            <a:tailEnd type="arrow" w="med" len="med"/>
          </a:ln>
          <a:extLst>
            <a:ext uri="{909E8E84-426E-40DD-AFC4-6F175D3DCCD1}">
              <a14:hiddenFill xmlns:a14="http://schemas.microsoft.com/office/drawing/2010/main">
                <a:noFill/>
              </a14:hiddenFill>
            </a:ext>
          </a:extLst>
        </p:spPr>
      </p:cxnSp>
      <p:sp>
        <p:nvSpPr>
          <p:cNvPr id="96262" name="TextBox 7"/>
          <p:cNvSpPr txBox="1">
            <a:spLocks noChangeArrowheads="1"/>
          </p:cNvSpPr>
          <p:nvPr/>
        </p:nvSpPr>
        <p:spPr bwMode="auto">
          <a:xfrm>
            <a:off x="2270125" y="5122863"/>
            <a:ext cx="3095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4800" b="1" dirty="0">
                <a:latin typeface="Times New Roman" panose="02020603050405020304" pitchFamily="18" charset="0"/>
              </a:rPr>
              <a:t>It’s  </a:t>
            </a:r>
            <a:r>
              <a:rPr lang="en-US" altLang="zh-CN" sz="4800" b="1" dirty="0">
                <a:solidFill>
                  <a:srgbClr val="FF0000"/>
                </a:solidFill>
                <a:latin typeface="Times New Roman" panose="02020603050405020304" pitchFamily="18" charset="0"/>
              </a:rPr>
              <a:t>heavier</a:t>
            </a:r>
            <a:r>
              <a:rPr lang="en-US" altLang="zh-CN" sz="4800" b="1" dirty="0">
                <a:latin typeface="Times New Roman" panose="02020603050405020304" pitchFamily="18" charset="0"/>
              </a:rPr>
              <a:t>.</a:t>
            </a:r>
          </a:p>
        </p:txBody>
      </p:sp>
      <p:pic>
        <p:nvPicPr>
          <p:cNvPr id="187399" name="Picture 8" descr="http://img12.3lian.com/gaoqing02/04/51/24.jpg"/>
          <p:cNvPicPr>
            <a:picLocks noChangeAspect="1" noChangeArrowheads="1"/>
          </p:cNvPicPr>
          <p:nvPr/>
        </p:nvPicPr>
        <p:blipFill>
          <a:blip r:embed="rId4" cstate="email"/>
          <a:srcRect/>
          <a:stretch>
            <a:fillRect/>
          </a:stretch>
        </p:blipFill>
        <p:spPr bwMode="auto">
          <a:xfrm>
            <a:off x="4645025" y="1593850"/>
            <a:ext cx="381635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0" name="Picture 10" descr="http://pic3.nipic.com/20090708/1547288_093356073_2.jpg"/>
          <p:cNvPicPr>
            <a:picLocks noChangeAspect="1" noChangeArrowheads="1"/>
          </p:cNvPicPr>
          <p:nvPr/>
        </p:nvPicPr>
        <p:blipFill>
          <a:blip r:embed="rId5" cstate="email"/>
          <a:srcRect/>
          <a:stretch>
            <a:fillRect/>
          </a:stretch>
        </p:blipFill>
        <p:spPr bwMode="auto">
          <a:xfrm rot="-8486208">
            <a:off x="6602413" y="1957388"/>
            <a:ext cx="151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5" name="Oval 10"/>
          <p:cNvSpPr>
            <a:spLocks noChangeArrowheads="1"/>
          </p:cNvSpPr>
          <p:nvPr/>
        </p:nvSpPr>
        <p:spPr bwMode="auto">
          <a:xfrm rot="-2832136">
            <a:off x="6172200" y="1128713"/>
            <a:ext cx="942975" cy="40259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rgbClr val="FF0000"/>
                </a:solidFill>
                <a:round/>
              </a14:hiddenLine>
            </a:ext>
          </a:extLst>
        </p:spPr>
        <p:txBody>
          <a:bodyPr rot="10800000" wrap="none" anchor="ctr"/>
          <a:lstStyle/>
          <a:p>
            <a:pPr algn="l"/>
            <a:endParaRPr lang="zh-CN" altLang="zh-CN" sz="2800"/>
          </a:p>
        </p:txBody>
      </p:sp>
      <p:cxnSp>
        <p:nvCxnSpPr>
          <p:cNvPr id="187402" name="直接箭头连接符 9"/>
          <p:cNvCxnSpPr>
            <a:cxnSpLocks noChangeShapeType="1"/>
          </p:cNvCxnSpPr>
          <p:nvPr/>
        </p:nvCxnSpPr>
        <p:spPr bwMode="auto">
          <a:xfrm rot="16200000" flipH="1">
            <a:off x="6734175" y="4475163"/>
            <a:ext cx="612775" cy="180975"/>
          </a:xfrm>
          <a:prstGeom prst="straightConnector1">
            <a:avLst/>
          </a:prstGeom>
          <a:noFill/>
          <a:ln w="9525">
            <a:solidFill>
              <a:srgbClr val="FF0000"/>
            </a:solidFill>
            <a:round/>
            <a:tailEnd type="arrow" w="med" len="med"/>
          </a:ln>
          <a:extLst>
            <a:ext uri="{909E8E84-426E-40DD-AFC4-6F175D3DCCD1}">
              <a14:hiddenFill xmlns:a14="http://schemas.microsoft.com/office/drawing/2010/main">
                <a:noFill/>
              </a14:hiddenFill>
            </a:ext>
          </a:extLst>
        </p:spPr>
      </p:cxnSp>
      <p:sp>
        <p:nvSpPr>
          <p:cNvPr id="96267" name="TextBox 10"/>
          <p:cNvSpPr txBox="1">
            <a:spLocks noChangeArrowheads="1"/>
          </p:cNvSpPr>
          <p:nvPr/>
        </p:nvSpPr>
        <p:spPr bwMode="auto">
          <a:xfrm>
            <a:off x="5581650" y="4978400"/>
            <a:ext cx="3095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4800" b="1" dirty="0">
                <a:latin typeface="Times New Roman" panose="02020603050405020304" pitchFamily="18" charset="0"/>
              </a:rPr>
              <a:t>It’s  </a:t>
            </a:r>
            <a:r>
              <a:rPr lang="en-US" altLang="zh-CN" sz="4800" b="1" dirty="0">
                <a:solidFill>
                  <a:srgbClr val="FF0000"/>
                </a:solidFill>
                <a:latin typeface="Times New Roman" panose="02020603050405020304" pitchFamily="18" charset="0"/>
              </a:rPr>
              <a:t>longer</a:t>
            </a:r>
            <a:r>
              <a:rPr lang="en-US" altLang="zh-CN" sz="4800" b="1" dirty="0">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96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87397"/>
                                        </p:tgtEl>
                                        <p:attrNameLst>
                                          <p:attrName>style.visibility</p:attrName>
                                        </p:attrNameLst>
                                      </p:cBhvr>
                                      <p:to>
                                        <p:strVal val="visible"/>
                                      </p:to>
                                    </p:set>
                                    <p:animEffect transition="in" filter="box(in)">
                                      <p:cBhvr>
                                        <p:cTn id="11" dur="500"/>
                                        <p:tgtEl>
                                          <p:spTgt spid="18739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6262"/>
                                        </p:tgtEl>
                                        <p:attrNameLst>
                                          <p:attrName>style.visibility</p:attrName>
                                        </p:attrNameLst>
                                      </p:cBhvr>
                                      <p:to>
                                        <p:strVal val="visible"/>
                                      </p:to>
                                    </p:set>
                                    <p:animEffect transition="in" filter="box(in)">
                                      <p:cBhvr>
                                        <p:cTn id="16" dur="500"/>
                                        <p:tgtEl>
                                          <p:spTgt spid="9626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7400"/>
                                        </p:tgtEl>
                                        <p:attrNameLst>
                                          <p:attrName>style.visibility</p:attrName>
                                        </p:attrNameLst>
                                      </p:cBhvr>
                                      <p:to>
                                        <p:strVal val="visible"/>
                                      </p:to>
                                    </p:set>
                                    <p:anim calcmode="lin" valueType="num">
                                      <p:cBhvr additive="base">
                                        <p:cTn id="21" dur="500" fill="hold"/>
                                        <p:tgtEl>
                                          <p:spTgt spid="187400"/>
                                        </p:tgtEl>
                                        <p:attrNameLst>
                                          <p:attrName>ppt_x</p:attrName>
                                        </p:attrNameLst>
                                      </p:cBhvr>
                                      <p:tavLst>
                                        <p:tav tm="0">
                                          <p:val>
                                            <p:strVal val="#ppt_x"/>
                                          </p:val>
                                        </p:tav>
                                        <p:tav tm="100000">
                                          <p:val>
                                            <p:strVal val="#ppt_x"/>
                                          </p:val>
                                        </p:tav>
                                      </p:tavLst>
                                    </p:anim>
                                    <p:anim calcmode="lin" valueType="num">
                                      <p:cBhvr additive="base">
                                        <p:cTn id="22" dur="500" fill="hold"/>
                                        <p:tgtEl>
                                          <p:spTgt spid="18740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7399"/>
                                        </p:tgtEl>
                                        <p:attrNameLst>
                                          <p:attrName>style.visibility</p:attrName>
                                        </p:attrNameLst>
                                      </p:cBhvr>
                                      <p:to>
                                        <p:strVal val="visible"/>
                                      </p:to>
                                    </p:set>
                                    <p:anim calcmode="lin" valueType="num">
                                      <p:cBhvr additive="base">
                                        <p:cTn id="27" dur="500" fill="hold"/>
                                        <p:tgtEl>
                                          <p:spTgt spid="187399"/>
                                        </p:tgtEl>
                                        <p:attrNameLst>
                                          <p:attrName>ppt_x</p:attrName>
                                        </p:attrNameLst>
                                      </p:cBhvr>
                                      <p:tavLst>
                                        <p:tav tm="0">
                                          <p:val>
                                            <p:strVal val="#ppt_x"/>
                                          </p:val>
                                        </p:tav>
                                        <p:tav tm="100000">
                                          <p:val>
                                            <p:strVal val="#ppt_x"/>
                                          </p:val>
                                        </p:tav>
                                      </p:tavLst>
                                    </p:anim>
                                    <p:anim calcmode="lin" valueType="num">
                                      <p:cBhvr additive="base">
                                        <p:cTn id="28" dur="500" fill="hold"/>
                                        <p:tgtEl>
                                          <p:spTgt spid="18739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nodePh="1">
                                  <p:stCondLst>
                                    <p:cond delay="0"/>
                                  </p:stCondLst>
                                  <p:endCondLst>
                                    <p:cond evt="begin" delay="0">
                                      <p:tn val="31"/>
                                    </p:cond>
                                  </p:endCondLst>
                                  <p:childTnLst>
                                    <p:set>
                                      <p:cBhvr>
                                        <p:cTn id="32" dur="1" fill="hold">
                                          <p:stCondLst>
                                            <p:cond delay="499"/>
                                          </p:stCondLst>
                                        </p:cTn>
                                        <p:tgtEl>
                                          <p:spTgt spid="962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87402"/>
                                        </p:tgtEl>
                                        <p:attrNameLst>
                                          <p:attrName>style.visibility</p:attrName>
                                        </p:attrNameLst>
                                      </p:cBhvr>
                                      <p:to>
                                        <p:strVal val="visible"/>
                                      </p:to>
                                    </p:set>
                                    <p:animEffect transition="in" filter="box(in)">
                                      <p:cBhvr>
                                        <p:cTn id="37" dur="500"/>
                                        <p:tgtEl>
                                          <p:spTgt spid="18740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6267"/>
                                        </p:tgtEl>
                                        <p:attrNameLst>
                                          <p:attrName>style.visibility</p:attrName>
                                        </p:attrNameLst>
                                      </p:cBhvr>
                                      <p:to>
                                        <p:strVal val="visible"/>
                                      </p:to>
                                    </p:set>
                                    <p:animEffect transition="in" filter="box(in)">
                                      <p:cBhvr>
                                        <p:cTn id="42" dur="500"/>
                                        <p:tgtEl>
                                          <p:spTgt spid="96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2" grpId="0" autoUpdateAnimBg="0"/>
      <p:bldP spid="96265" grpId="0"/>
      <p:bldP spid="9626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7282" name="Picture 3"/>
          <p:cNvPicPr>
            <a:picLocks noChangeAspect="1" noChangeArrowheads="1"/>
          </p:cNvPicPr>
          <p:nvPr/>
        </p:nvPicPr>
        <p:blipFill>
          <a:blip r:embed="rId2" cstate="email"/>
          <a:srcRect/>
          <a:stretch>
            <a:fillRect/>
          </a:stretch>
        </p:blipFill>
        <p:spPr bwMode="auto">
          <a:xfrm>
            <a:off x="609600" y="914400"/>
            <a:ext cx="23749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9" name="Picture 5" descr="http://apic.t8.rbc.cn/icons/2011/05/19/134301.jpg"/>
          <p:cNvPicPr>
            <a:picLocks noChangeAspect="1" noChangeArrowheads="1"/>
          </p:cNvPicPr>
          <p:nvPr/>
        </p:nvPicPr>
        <p:blipFill>
          <a:blip r:embed="rId3"/>
          <a:srcRect/>
          <a:stretch>
            <a:fillRect/>
          </a:stretch>
        </p:blipFill>
        <p:spPr bwMode="auto">
          <a:xfrm>
            <a:off x="4713288" y="3362325"/>
            <a:ext cx="2106612"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Oval 10"/>
          <p:cNvSpPr>
            <a:spLocks noChangeArrowheads="1"/>
          </p:cNvSpPr>
          <p:nvPr/>
        </p:nvSpPr>
        <p:spPr bwMode="auto">
          <a:xfrm>
            <a:off x="1328738" y="914400"/>
            <a:ext cx="1081087" cy="100806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rgbClr val="FF0000"/>
                </a:solidFill>
                <a:round/>
              </a14:hiddenLine>
            </a:ext>
          </a:extLst>
        </p:spPr>
        <p:txBody>
          <a:bodyPr wrap="none" anchor="ctr"/>
          <a:lstStyle/>
          <a:p>
            <a:pPr algn="l"/>
            <a:endParaRPr lang="zh-CN" altLang="zh-CN" sz="2800" b="1">
              <a:latin typeface="Times New Roman" panose="02020603050405020304" pitchFamily="18" charset="0"/>
            </a:endParaRPr>
          </a:p>
        </p:txBody>
      </p:sp>
      <p:cxnSp>
        <p:nvCxnSpPr>
          <p:cNvPr id="188421" name="直接箭头连接符 5"/>
          <p:cNvCxnSpPr>
            <a:cxnSpLocks noChangeShapeType="1"/>
          </p:cNvCxnSpPr>
          <p:nvPr/>
        </p:nvCxnSpPr>
        <p:spPr bwMode="auto">
          <a:xfrm flipV="1">
            <a:off x="2481263" y="1419225"/>
            <a:ext cx="576262" cy="144463"/>
          </a:xfrm>
          <a:prstGeom prst="straightConnector1">
            <a:avLst/>
          </a:prstGeom>
          <a:noFill/>
          <a:ln w="9525">
            <a:solidFill>
              <a:srgbClr val="FF0000"/>
            </a:solidFill>
            <a:round/>
            <a:tailEnd type="arrow" w="med" len="med"/>
          </a:ln>
          <a:extLst>
            <a:ext uri="{909E8E84-426E-40DD-AFC4-6F175D3DCCD1}">
              <a14:hiddenFill xmlns:a14="http://schemas.microsoft.com/office/drawing/2010/main">
                <a:noFill/>
              </a14:hiddenFill>
            </a:ext>
          </a:extLst>
        </p:spPr>
      </p:cxnSp>
      <p:sp>
        <p:nvSpPr>
          <p:cNvPr id="97286" name="TextBox 6"/>
          <p:cNvSpPr txBox="1">
            <a:spLocks noChangeArrowheads="1"/>
          </p:cNvSpPr>
          <p:nvPr/>
        </p:nvSpPr>
        <p:spPr bwMode="auto">
          <a:xfrm>
            <a:off x="3128963" y="1130300"/>
            <a:ext cx="30972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4800" b="1" dirty="0">
                <a:latin typeface="Times New Roman" panose="02020603050405020304" pitchFamily="18" charset="0"/>
              </a:rPr>
              <a:t>He is  </a:t>
            </a:r>
            <a:r>
              <a:rPr lang="en-US" altLang="zh-CN" sz="4800" b="1" dirty="0">
                <a:solidFill>
                  <a:srgbClr val="FF0000"/>
                </a:solidFill>
                <a:latin typeface="Times New Roman" panose="02020603050405020304" pitchFamily="18" charset="0"/>
              </a:rPr>
              <a:t>taller</a:t>
            </a:r>
            <a:r>
              <a:rPr lang="en-US" altLang="zh-CN" sz="4800" b="1" dirty="0">
                <a:latin typeface="Times New Roman" panose="02020603050405020304" pitchFamily="18" charset="0"/>
              </a:rPr>
              <a:t>.</a:t>
            </a:r>
          </a:p>
        </p:txBody>
      </p:sp>
      <p:sp>
        <p:nvSpPr>
          <p:cNvPr id="97287" name="Oval 10"/>
          <p:cNvSpPr>
            <a:spLocks noChangeArrowheads="1"/>
          </p:cNvSpPr>
          <p:nvPr/>
        </p:nvSpPr>
        <p:spPr bwMode="auto">
          <a:xfrm>
            <a:off x="4784725" y="3435350"/>
            <a:ext cx="865188" cy="2808288"/>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rgbClr val="FF0000"/>
                </a:solidFill>
                <a:round/>
              </a14:hiddenLine>
            </a:ext>
          </a:extLst>
        </p:spPr>
        <p:txBody>
          <a:bodyPr wrap="none" anchor="ctr"/>
          <a:lstStyle/>
          <a:p>
            <a:pPr algn="l"/>
            <a:endParaRPr lang="zh-CN" altLang="zh-CN" sz="2800" b="1">
              <a:latin typeface="Times New Roman" panose="02020603050405020304" pitchFamily="18" charset="0"/>
            </a:endParaRPr>
          </a:p>
        </p:txBody>
      </p:sp>
      <p:cxnSp>
        <p:nvCxnSpPr>
          <p:cNvPr id="188424" name="直接箭头连接符 8"/>
          <p:cNvCxnSpPr>
            <a:cxnSpLocks noChangeShapeType="1"/>
          </p:cNvCxnSpPr>
          <p:nvPr/>
        </p:nvCxnSpPr>
        <p:spPr bwMode="auto">
          <a:xfrm rot="5400000" flipH="1" flipV="1">
            <a:off x="5397500" y="2967038"/>
            <a:ext cx="576263" cy="503237"/>
          </a:xfrm>
          <a:prstGeom prst="straightConnector1">
            <a:avLst/>
          </a:prstGeom>
          <a:noFill/>
          <a:ln w="9525">
            <a:solidFill>
              <a:srgbClr val="FF0000"/>
            </a:solidFill>
            <a:round/>
            <a:tailEnd type="arrow" w="med" len="med"/>
          </a:ln>
          <a:extLst>
            <a:ext uri="{909E8E84-426E-40DD-AFC4-6F175D3DCCD1}">
              <a14:hiddenFill xmlns:a14="http://schemas.microsoft.com/office/drawing/2010/main">
                <a:noFill/>
              </a14:hiddenFill>
            </a:ext>
          </a:extLst>
        </p:spPr>
      </p:cxnSp>
      <p:sp>
        <p:nvSpPr>
          <p:cNvPr id="97289" name="TextBox 12"/>
          <p:cNvSpPr txBox="1">
            <a:spLocks noChangeArrowheads="1"/>
          </p:cNvSpPr>
          <p:nvPr/>
        </p:nvSpPr>
        <p:spPr bwMode="auto">
          <a:xfrm>
            <a:off x="5937250" y="2787650"/>
            <a:ext cx="3097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4800" b="1" dirty="0">
                <a:latin typeface="Times New Roman" panose="02020603050405020304" pitchFamily="18" charset="0"/>
              </a:rPr>
              <a:t>He is  </a:t>
            </a:r>
            <a:r>
              <a:rPr lang="en-US" altLang="zh-CN" sz="4800" b="1" dirty="0">
                <a:solidFill>
                  <a:srgbClr val="FF0000"/>
                </a:solidFill>
                <a:latin typeface="Times New Roman" panose="02020603050405020304" pitchFamily="18" charset="0"/>
              </a:rPr>
              <a:t>thinner</a:t>
            </a:r>
            <a:r>
              <a:rPr lang="en-US" altLang="zh-CN" sz="4800" b="1" dirty="0">
                <a:latin typeface="Times New Roman" panose="02020603050405020304" pitchFamily="18" charset="0"/>
              </a:rPr>
              <a:t>.</a:t>
            </a:r>
          </a:p>
        </p:txBody>
      </p:sp>
      <p:sp>
        <p:nvSpPr>
          <p:cNvPr id="97290" name="TextBox 13"/>
          <p:cNvSpPr txBox="1">
            <a:spLocks noChangeArrowheads="1"/>
          </p:cNvSpPr>
          <p:nvPr/>
        </p:nvSpPr>
        <p:spPr bwMode="auto">
          <a:xfrm>
            <a:off x="3128963" y="554038"/>
            <a:ext cx="360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4800" b="1" dirty="0">
                <a:latin typeface="Times New Roman" panose="02020603050405020304" pitchFamily="18" charset="0"/>
              </a:rPr>
              <a:t>Who is taller?</a:t>
            </a:r>
          </a:p>
        </p:txBody>
      </p:sp>
      <p:sp>
        <p:nvSpPr>
          <p:cNvPr id="97291" name="TextBox 14"/>
          <p:cNvSpPr txBox="1">
            <a:spLocks noChangeArrowheads="1"/>
          </p:cNvSpPr>
          <p:nvPr/>
        </p:nvSpPr>
        <p:spPr bwMode="auto">
          <a:xfrm>
            <a:off x="5791200" y="2057400"/>
            <a:ext cx="360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4800" b="1" dirty="0">
                <a:latin typeface="Times New Roman" panose="02020603050405020304" pitchFamily="18" charset="0"/>
              </a:rPr>
              <a:t>Who is thinner?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90"/>
                                        </p:tgtEl>
                                        <p:attrNameLst>
                                          <p:attrName>style.visibility</p:attrName>
                                        </p:attrNameLst>
                                      </p:cBhvr>
                                      <p:to>
                                        <p:strVal val="visible"/>
                                      </p:to>
                                    </p:set>
                                    <p:anim calcmode="lin" valueType="num">
                                      <p:cBhvr additive="base">
                                        <p:cTn id="7" dur="500" fill="hold"/>
                                        <p:tgtEl>
                                          <p:spTgt spid="97290"/>
                                        </p:tgtEl>
                                        <p:attrNameLst>
                                          <p:attrName>ppt_x</p:attrName>
                                        </p:attrNameLst>
                                      </p:cBhvr>
                                      <p:tavLst>
                                        <p:tav tm="0">
                                          <p:val>
                                            <p:strVal val="#ppt_x"/>
                                          </p:val>
                                        </p:tav>
                                        <p:tav tm="100000">
                                          <p:val>
                                            <p:strVal val="#ppt_x"/>
                                          </p:val>
                                        </p:tav>
                                      </p:tavLst>
                                    </p:anim>
                                    <p:anim calcmode="lin" valueType="num">
                                      <p:cBhvr additive="base">
                                        <p:cTn id="8" dur="500" fill="hold"/>
                                        <p:tgtEl>
                                          <p:spTgt spid="97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972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8421"/>
                                        </p:tgtEl>
                                        <p:attrNameLst>
                                          <p:attrName>style.visibility</p:attrName>
                                        </p:attrNameLst>
                                      </p:cBhvr>
                                      <p:to>
                                        <p:strVal val="visible"/>
                                      </p:to>
                                    </p:set>
                                    <p:animEffect transition="in" filter="box(in)">
                                      <p:cBhvr>
                                        <p:cTn id="17" dur="500"/>
                                        <p:tgtEl>
                                          <p:spTgt spid="1884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7286"/>
                                        </p:tgtEl>
                                        <p:attrNameLst>
                                          <p:attrName>style.visibility</p:attrName>
                                        </p:attrNameLst>
                                      </p:cBhvr>
                                      <p:to>
                                        <p:strVal val="visible"/>
                                      </p:to>
                                    </p:set>
                                    <p:animEffect transition="in" filter="box(in)">
                                      <p:cBhvr>
                                        <p:cTn id="22" dur="500"/>
                                        <p:tgtEl>
                                          <p:spTgt spid="9728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8419"/>
                                        </p:tgtEl>
                                        <p:attrNameLst>
                                          <p:attrName>style.visibility</p:attrName>
                                        </p:attrNameLst>
                                      </p:cBhvr>
                                      <p:to>
                                        <p:strVal val="visible"/>
                                      </p:to>
                                    </p:set>
                                    <p:anim calcmode="lin" valueType="num">
                                      <p:cBhvr additive="base">
                                        <p:cTn id="27" dur="500" fill="hold"/>
                                        <p:tgtEl>
                                          <p:spTgt spid="188419"/>
                                        </p:tgtEl>
                                        <p:attrNameLst>
                                          <p:attrName>ppt_x</p:attrName>
                                        </p:attrNameLst>
                                      </p:cBhvr>
                                      <p:tavLst>
                                        <p:tav tm="0">
                                          <p:val>
                                            <p:strVal val="#ppt_x"/>
                                          </p:val>
                                        </p:tav>
                                        <p:tav tm="100000">
                                          <p:val>
                                            <p:strVal val="#ppt_x"/>
                                          </p:val>
                                        </p:tav>
                                      </p:tavLst>
                                    </p:anim>
                                    <p:anim calcmode="lin" valueType="num">
                                      <p:cBhvr additive="base">
                                        <p:cTn id="28" dur="500" fill="hold"/>
                                        <p:tgtEl>
                                          <p:spTgt spid="1884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nodePh="1">
                                  <p:stCondLst>
                                    <p:cond delay="0"/>
                                  </p:stCondLst>
                                  <p:endCondLst>
                                    <p:cond evt="begin" delay="0">
                                      <p:tn val="31"/>
                                    </p:cond>
                                  </p:endCondLst>
                                  <p:childTnLst>
                                    <p:set>
                                      <p:cBhvr>
                                        <p:cTn id="32" dur="1" fill="hold">
                                          <p:stCondLst>
                                            <p:cond delay="0"/>
                                          </p:stCondLst>
                                        </p:cTn>
                                        <p:tgtEl>
                                          <p:spTgt spid="972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7291"/>
                                        </p:tgtEl>
                                        <p:attrNameLst>
                                          <p:attrName>style.visibility</p:attrName>
                                        </p:attrNameLst>
                                      </p:cBhvr>
                                      <p:to>
                                        <p:strVal val="visible"/>
                                      </p:to>
                                    </p:set>
                                    <p:anim calcmode="lin" valueType="num">
                                      <p:cBhvr additive="base">
                                        <p:cTn id="37" dur="500" fill="hold"/>
                                        <p:tgtEl>
                                          <p:spTgt spid="97291"/>
                                        </p:tgtEl>
                                        <p:attrNameLst>
                                          <p:attrName>ppt_x</p:attrName>
                                        </p:attrNameLst>
                                      </p:cBhvr>
                                      <p:tavLst>
                                        <p:tav tm="0">
                                          <p:val>
                                            <p:strVal val="#ppt_x"/>
                                          </p:val>
                                        </p:tav>
                                        <p:tav tm="100000">
                                          <p:val>
                                            <p:strVal val="#ppt_x"/>
                                          </p:val>
                                        </p:tav>
                                      </p:tavLst>
                                    </p:anim>
                                    <p:anim calcmode="lin" valueType="num">
                                      <p:cBhvr additive="base">
                                        <p:cTn id="38" dur="500" fill="hold"/>
                                        <p:tgtEl>
                                          <p:spTgt spid="9729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88424"/>
                                        </p:tgtEl>
                                        <p:attrNameLst>
                                          <p:attrName>style.visibility</p:attrName>
                                        </p:attrNameLst>
                                      </p:cBhvr>
                                      <p:to>
                                        <p:strVal val="visible"/>
                                      </p:to>
                                    </p:set>
                                    <p:animEffect transition="in" filter="box(in)">
                                      <p:cBhvr>
                                        <p:cTn id="43" dur="500"/>
                                        <p:tgtEl>
                                          <p:spTgt spid="188424"/>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97289"/>
                                        </p:tgtEl>
                                        <p:attrNameLst>
                                          <p:attrName>style.visibility</p:attrName>
                                        </p:attrNameLst>
                                      </p:cBhvr>
                                      <p:to>
                                        <p:strVal val="visible"/>
                                      </p:to>
                                    </p:set>
                                    <p:animEffect transition="in" filter="box(in)">
                                      <p:cBhvr>
                                        <p:cTn id="48" dur="500"/>
                                        <p:tgtEl>
                                          <p:spTgt spid="97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97286" grpId="0" autoUpdateAnimBg="0"/>
      <p:bldP spid="97287" grpId="0"/>
      <p:bldP spid="97289" grpId="0" autoUpdateAnimBg="0"/>
      <p:bldP spid="97290" grpId="0" autoUpdateAnimBg="0"/>
      <p:bldP spid="9729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6" name="Picture 2" descr="http://t2.baidu.com/it/u=4279816644,2927283779&amp;fm=3&amp;gp=0.jpg">
            <a:hlinkClick r:id="rId2"/>
          </p:cNvPr>
          <p:cNvPicPr>
            <a:picLocks noChangeAspect="1" noChangeArrowheads="1"/>
          </p:cNvPicPr>
          <p:nvPr/>
        </p:nvPicPr>
        <p:blipFill>
          <a:blip r:embed="rId3"/>
          <a:srcRect/>
          <a:stretch>
            <a:fillRect/>
          </a:stretch>
        </p:blipFill>
        <p:spPr bwMode="auto">
          <a:xfrm>
            <a:off x="1220107" y="2743200"/>
            <a:ext cx="174625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6" descr="http://img4.3lian.com/img2005/06/10/075.jpg"/>
          <p:cNvPicPr>
            <a:picLocks noChangeAspect="1" noChangeArrowheads="1"/>
          </p:cNvPicPr>
          <p:nvPr/>
        </p:nvPicPr>
        <p:blipFill>
          <a:blip r:embed="rId4" cstate="email"/>
          <a:srcRect/>
          <a:stretch>
            <a:fillRect/>
          </a:stretch>
        </p:blipFill>
        <p:spPr bwMode="auto">
          <a:xfrm>
            <a:off x="3505200" y="2060575"/>
            <a:ext cx="437515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AutoShape 3"/>
          <p:cNvSpPr>
            <a:spLocks noChangeArrowheads="1"/>
          </p:cNvSpPr>
          <p:nvPr/>
        </p:nvSpPr>
        <p:spPr bwMode="auto">
          <a:xfrm>
            <a:off x="1375229" y="4907643"/>
            <a:ext cx="1600200" cy="685800"/>
          </a:xfrm>
          <a:prstGeom prst="wedgeRectCallout">
            <a:avLst>
              <a:gd name="adj1" fmla="val -43949"/>
              <a:gd name="adj2" fmla="val -128704"/>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altLang="zh-CN" sz="4800" b="1" dirty="0">
                <a:latin typeface="Times New Roman" panose="02020603050405020304" pitchFamily="18" charset="0"/>
              </a:rPr>
              <a:t>a dog</a:t>
            </a:r>
          </a:p>
        </p:txBody>
      </p:sp>
      <p:sp>
        <p:nvSpPr>
          <p:cNvPr id="98309" name="AutoShape 3"/>
          <p:cNvSpPr>
            <a:spLocks noChangeArrowheads="1"/>
          </p:cNvSpPr>
          <p:nvPr/>
        </p:nvSpPr>
        <p:spPr bwMode="auto">
          <a:xfrm>
            <a:off x="4206875" y="5910943"/>
            <a:ext cx="2971800" cy="685800"/>
          </a:xfrm>
          <a:prstGeom prst="wedgeRectCallout">
            <a:avLst>
              <a:gd name="adj1" fmla="val -20000"/>
              <a:gd name="adj2" fmla="val -29861"/>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altLang="zh-CN" sz="4800" b="1" dirty="0">
                <a:latin typeface="Times New Roman" panose="02020603050405020304" pitchFamily="18" charset="0"/>
              </a:rPr>
              <a:t>a horse</a:t>
            </a:r>
          </a:p>
        </p:txBody>
      </p:sp>
      <p:sp>
        <p:nvSpPr>
          <p:cNvPr id="98310" name="TextBox 7"/>
          <p:cNvSpPr txBox="1">
            <a:spLocks noChangeArrowheads="1"/>
          </p:cNvSpPr>
          <p:nvPr/>
        </p:nvSpPr>
        <p:spPr bwMode="auto">
          <a:xfrm>
            <a:off x="1828800" y="533400"/>
            <a:ext cx="594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l"/>
            <a:r>
              <a:rPr lang="en-US" altLang="zh-CN" sz="4400" b="1" dirty="0">
                <a:solidFill>
                  <a:schemeClr val="hlink"/>
                </a:solidFill>
                <a:latin typeface="Times New Roman" panose="02020603050405020304" pitchFamily="18" charset="0"/>
              </a:rPr>
              <a:t>Which is taller?</a:t>
            </a:r>
          </a:p>
        </p:txBody>
      </p:sp>
      <p:sp>
        <p:nvSpPr>
          <p:cNvPr id="98311" name="TextBox 8"/>
          <p:cNvSpPr txBox="1">
            <a:spLocks noChangeArrowheads="1"/>
          </p:cNvSpPr>
          <p:nvPr/>
        </p:nvSpPr>
        <p:spPr bwMode="auto">
          <a:xfrm>
            <a:off x="1220107" y="1219200"/>
            <a:ext cx="6697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4400" b="1" dirty="0">
                <a:solidFill>
                  <a:schemeClr val="hlink"/>
                </a:solidFill>
                <a:latin typeface="Times New Roman" panose="02020603050405020304" pitchFamily="18" charset="0"/>
              </a:rPr>
              <a:t>A   horse   is  taller   than   a   dog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8310"/>
                                        </p:tgtEl>
                                        <p:attrNameLst>
                                          <p:attrName>style.visibility</p:attrName>
                                        </p:attrNameLst>
                                      </p:cBhvr>
                                      <p:to>
                                        <p:strVal val="visible"/>
                                      </p:to>
                                    </p:set>
                                    <p:anim calcmode="lin" valueType="num">
                                      <p:cBhvr additive="base">
                                        <p:cTn id="15" dur="500" fill="hold"/>
                                        <p:tgtEl>
                                          <p:spTgt spid="98310"/>
                                        </p:tgtEl>
                                        <p:attrNameLst>
                                          <p:attrName>ppt_x</p:attrName>
                                        </p:attrNameLst>
                                      </p:cBhvr>
                                      <p:tavLst>
                                        <p:tav tm="0">
                                          <p:val>
                                            <p:strVal val="#ppt_x"/>
                                          </p:val>
                                        </p:tav>
                                        <p:tav tm="100000">
                                          <p:val>
                                            <p:strVal val="#ppt_x"/>
                                          </p:val>
                                        </p:tav>
                                      </p:tavLst>
                                    </p:anim>
                                    <p:anim calcmode="lin" valueType="num">
                                      <p:cBhvr additive="base">
                                        <p:cTn id="16" dur="500" fill="hold"/>
                                        <p:tgtEl>
                                          <p:spTgt spid="983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8311">
                                            <p:txEl>
                                              <p:pRg st="0" end="0"/>
                                            </p:txEl>
                                          </p:spTgt>
                                        </p:tgtEl>
                                        <p:attrNameLst>
                                          <p:attrName>style.visibility</p:attrName>
                                        </p:attrNameLst>
                                      </p:cBhvr>
                                      <p:to>
                                        <p:strVal val="visible"/>
                                      </p:to>
                                    </p:set>
                                    <p:anim calcmode="lin" valueType="num">
                                      <p:cBhvr additive="base">
                                        <p:cTn id="21" dur="500" fill="hold"/>
                                        <p:tgtEl>
                                          <p:spTgt spid="983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83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P spid="98309" grpId="0"/>
      <p:bldP spid="9831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9330" name="Picture 1"/>
          <p:cNvPicPr>
            <a:picLocks noChangeAspect="1" noChangeArrowheads="1"/>
          </p:cNvPicPr>
          <p:nvPr/>
        </p:nvPicPr>
        <p:blipFill>
          <a:blip r:embed="rId2"/>
          <a:srcRect/>
          <a:stretch>
            <a:fillRect/>
          </a:stretch>
        </p:blipFill>
        <p:spPr bwMode="auto">
          <a:xfrm>
            <a:off x="1146175" y="1584325"/>
            <a:ext cx="6327775"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AutoShape 3"/>
          <p:cNvSpPr>
            <a:spLocks noChangeArrowheads="1"/>
          </p:cNvSpPr>
          <p:nvPr/>
        </p:nvSpPr>
        <p:spPr bwMode="auto">
          <a:xfrm>
            <a:off x="900113" y="5734050"/>
            <a:ext cx="2992437" cy="635000"/>
          </a:xfrm>
          <a:prstGeom prst="wedgeRectCallout">
            <a:avLst>
              <a:gd name="adj1" fmla="val 3588"/>
              <a:gd name="adj2" fmla="val -16333"/>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altLang="zh-CN" sz="3600" b="1" dirty="0">
                <a:solidFill>
                  <a:schemeClr val="tx2"/>
                </a:solidFill>
                <a:latin typeface="Times New Roman" panose="02020603050405020304" pitchFamily="18" charset="0"/>
              </a:rPr>
              <a:t>a bear/bεə/</a:t>
            </a:r>
          </a:p>
        </p:txBody>
      </p:sp>
      <p:sp>
        <p:nvSpPr>
          <p:cNvPr id="99332" name="AutoShape 3"/>
          <p:cNvSpPr>
            <a:spLocks noChangeArrowheads="1"/>
          </p:cNvSpPr>
          <p:nvPr/>
        </p:nvSpPr>
        <p:spPr bwMode="auto">
          <a:xfrm>
            <a:off x="5610225" y="5688013"/>
            <a:ext cx="2314575" cy="788987"/>
          </a:xfrm>
          <a:prstGeom prst="wedgeRectCallout">
            <a:avLst>
              <a:gd name="adj1" fmla="val -31343"/>
              <a:gd name="adj2" fmla="val -9958"/>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altLang="zh-CN" sz="3600" b="1" dirty="0">
                <a:solidFill>
                  <a:schemeClr val="tx2"/>
                </a:solidFill>
                <a:latin typeface="Times New Roman" panose="02020603050405020304" pitchFamily="18" charset="0"/>
              </a:rPr>
              <a:t>an elephant</a:t>
            </a:r>
          </a:p>
        </p:txBody>
      </p:sp>
      <p:sp>
        <p:nvSpPr>
          <p:cNvPr id="99333" name="TextBox 5"/>
          <p:cNvSpPr txBox="1">
            <a:spLocks noChangeArrowheads="1"/>
          </p:cNvSpPr>
          <p:nvPr/>
        </p:nvSpPr>
        <p:spPr bwMode="auto">
          <a:xfrm>
            <a:off x="2514600" y="457200"/>
            <a:ext cx="434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4000" b="1" dirty="0">
                <a:solidFill>
                  <a:schemeClr val="hlink"/>
                </a:solidFill>
                <a:latin typeface="Times New Roman" panose="02020603050405020304" pitchFamily="18" charset="0"/>
              </a:rPr>
              <a:t>Which is heavier?</a:t>
            </a:r>
          </a:p>
        </p:txBody>
      </p:sp>
      <p:sp>
        <p:nvSpPr>
          <p:cNvPr id="99334" name="TextBox 6"/>
          <p:cNvSpPr txBox="1">
            <a:spLocks noChangeArrowheads="1"/>
          </p:cNvSpPr>
          <p:nvPr/>
        </p:nvSpPr>
        <p:spPr bwMode="auto">
          <a:xfrm>
            <a:off x="914400" y="1524000"/>
            <a:ext cx="7056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3600" b="1" dirty="0">
                <a:solidFill>
                  <a:srgbClr val="FF0000"/>
                </a:solidFill>
                <a:latin typeface="Times New Roman" panose="02020603050405020304" pitchFamily="18" charset="0"/>
              </a:rPr>
              <a:t>An elephant is heavier than a bear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9333"/>
                                        </p:tgtEl>
                                        <p:attrNameLst>
                                          <p:attrName>style.visibility</p:attrName>
                                        </p:attrNameLst>
                                      </p:cBhvr>
                                      <p:to>
                                        <p:strVal val="visible"/>
                                      </p:to>
                                    </p:set>
                                    <p:anim calcmode="lin" valueType="num">
                                      <p:cBhvr additive="base">
                                        <p:cTn id="15" dur="500" fill="hold"/>
                                        <p:tgtEl>
                                          <p:spTgt spid="99333"/>
                                        </p:tgtEl>
                                        <p:attrNameLst>
                                          <p:attrName>ppt_x</p:attrName>
                                        </p:attrNameLst>
                                      </p:cBhvr>
                                      <p:tavLst>
                                        <p:tav tm="0">
                                          <p:val>
                                            <p:strVal val="#ppt_x"/>
                                          </p:val>
                                        </p:tav>
                                        <p:tav tm="100000">
                                          <p:val>
                                            <p:strVal val="#ppt_x"/>
                                          </p:val>
                                        </p:tav>
                                      </p:tavLst>
                                    </p:anim>
                                    <p:anim calcmode="lin" valueType="num">
                                      <p:cBhvr additive="base">
                                        <p:cTn id="16" dur="500" fill="hold"/>
                                        <p:tgtEl>
                                          <p:spTgt spid="993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9334">
                                            <p:txEl>
                                              <p:pRg st="0" end="0"/>
                                            </p:txEl>
                                          </p:spTgt>
                                        </p:tgtEl>
                                        <p:attrNameLst>
                                          <p:attrName>style.visibility</p:attrName>
                                        </p:attrNameLst>
                                      </p:cBhvr>
                                      <p:to>
                                        <p:strVal val="visible"/>
                                      </p:to>
                                    </p:set>
                                    <p:anim calcmode="lin" valueType="num">
                                      <p:cBhvr additive="base">
                                        <p:cTn id="21" dur="500" fill="hold"/>
                                        <p:tgtEl>
                                          <p:spTgt spid="9933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93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ldLvl="0"/>
      <p:bldP spid="99332" grpId="0"/>
      <p:bldP spid="9933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Picture 2" descr="b_36860_EPS_20091219181527"/>
          <p:cNvPicPr>
            <a:picLocks noChangeAspect="1" noChangeArrowheads="1"/>
          </p:cNvPicPr>
          <p:nvPr/>
        </p:nvPicPr>
        <p:blipFill>
          <a:blip r:embed="rId2" cstate="email"/>
          <a:srcRect/>
          <a:stretch>
            <a:fillRect/>
          </a:stretch>
        </p:blipFill>
        <p:spPr bwMode="auto">
          <a:xfrm>
            <a:off x="228600" y="1828800"/>
            <a:ext cx="6096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 Box 3"/>
          <p:cNvSpPr txBox="1">
            <a:spLocks noChangeArrowheads="1"/>
          </p:cNvSpPr>
          <p:nvPr/>
        </p:nvSpPr>
        <p:spPr bwMode="auto">
          <a:xfrm>
            <a:off x="914400" y="533400"/>
            <a:ext cx="749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3600" b="1" dirty="0">
                <a:solidFill>
                  <a:srgbClr val="3366FF"/>
                </a:solidFill>
                <a:latin typeface="Times New Roman" panose="02020603050405020304" pitchFamily="18" charset="0"/>
              </a:rPr>
              <a:t>Who is sh</a:t>
            </a:r>
            <a:r>
              <a:rPr lang="en-US" altLang="zh-CN" sz="3600" b="1" dirty="0">
                <a:solidFill>
                  <a:srgbClr val="CC0099"/>
                </a:solidFill>
                <a:latin typeface="Times New Roman" panose="02020603050405020304" pitchFamily="18" charset="0"/>
              </a:rPr>
              <a:t>or</a:t>
            </a:r>
            <a:r>
              <a:rPr lang="en-US" altLang="zh-CN" sz="3600" b="1" dirty="0">
                <a:solidFill>
                  <a:srgbClr val="3366FF"/>
                </a:solidFill>
                <a:latin typeface="Times New Roman" panose="02020603050405020304" pitchFamily="18" charset="0"/>
              </a:rPr>
              <a:t>t</a:t>
            </a:r>
            <a:r>
              <a:rPr lang="en-US" altLang="zh-CN" sz="3600" b="1" dirty="0">
                <a:solidFill>
                  <a:srgbClr val="FF3300"/>
                </a:solidFill>
                <a:latin typeface="Times New Roman" panose="02020603050405020304" pitchFamily="18" charset="0"/>
              </a:rPr>
              <a:t>er</a:t>
            </a:r>
            <a:r>
              <a:rPr lang="en-US" altLang="zh-CN" sz="3600" b="1" dirty="0">
                <a:solidFill>
                  <a:srgbClr val="3366FF"/>
                </a:solidFill>
                <a:latin typeface="Times New Roman" panose="02020603050405020304" pitchFamily="18" charset="0"/>
              </a:rPr>
              <a:t>, the father or the son?</a:t>
            </a:r>
          </a:p>
        </p:txBody>
      </p:sp>
      <p:sp>
        <p:nvSpPr>
          <p:cNvPr id="100356" name="Text Box 4"/>
          <p:cNvSpPr txBox="1">
            <a:spLocks noChangeArrowheads="1"/>
          </p:cNvSpPr>
          <p:nvPr/>
        </p:nvSpPr>
        <p:spPr bwMode="auto">
          <a:xfrm>
            <a:off x="3360057" y="1676400"/>
            <a:ext cx="5410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vl2pPr/>
            <a:lvl3pPr/>
            <a:lvl4pPr/>
            <a:lvl5pPr/>
            <a:lvl6pPr/>
            <a:lvl7pPr/>
            <a:lvl8pPr/>
            <a:lvl9pPr/>
          </a:lstStyle>
          <a:p>
            <a:r>
              <a:rPr lang="en-US" altLang="zh-CN" sz="3600" b="1" dirty="0">
                <a:latin typeface="Times New Roman" panose="02020603050405020304" pitchFamily="18" charset="0"/>
              </a:rPr>
              <a:t>The son is sh</a:t>
            </a:r>
            <a:r>
              <a:rPr lang="en-US" altLang="zh-CN" sz="3600" b="1" dirty="0">
                <a:solidFill>
                  <a:srgbClr val="CC0099"/>
                </a:solidFill>
                <a:latin typeface="Times New Roman" panose="02020603050405020304" pitchFamily="18" charset="0"/>
              </a:rPr>
              <a:t>or</a:t>
            </a:r>
            <a:r>
              <a:rPr lang="en-US" altLang="zh-CN" sz="3600" b="1" dirty="0">
                <a:latin typeface="Times New Roman" panose="02020603050405020304" pitchFamily="18" charset="0"/>
              </a:rPr>
              <a:t>t</a:t>
            </a:r>
            <a:r>
              <a:rPr lang="en-US" altLang="zh-CN" sz="3600" b="1" dirty="0">
                <a:solidFill>
                  <a:srgbClr val="FF3300"/>
                </a:solidFill>
                <a:latin typeface="Times New Roman" panose="02020603050405020304" pitchFamily="18" charset="0"/>
              </a:rPr>
              <a:t>er</a:t>
            </a:r>
            <a:r>
              <a:rPr lang="en-US" altLang="zh-CN" sz="3600" b="1" dirty="0">
                <a:latin typeface="Times New Roman" panose="02020603050405020304" pitchFamily="18" charset="0"/>
              </a:rPr>
              <a:t> than the</a:t>
            </a:r>
          </a:p>
          <a:p>
            <a:r>
              <a:rPr lang="en-US" altLang="zh-CN" sz="3600" b="1" dirty="0">
                <a:latin typeface="Times New Roman" panose="02020603050405020304" pitchFamily="18" charset="0"/>
              </a:rPr>
              <a:t>father.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wipe(down)">
                                      <p:cBhvr>
                                        <p:cTn id="7" dur="145">
                                          <p:stCondLst>
                                            <p:cond delay="0"/>
                                          </p:stCondLst>
                                        </p:cTn>
                                        <p:tgtEl>
                                          <p:spTgt spid="100356"/>
                                        </p:tgtEl>
                                      </p:cBhvr>
                                    </p:animEffect>
                                    <p:anim calcmode="lin" valueType="num">
                                      <p:cBhvr>
                                        <p:cTn id="8" dur="456" tmFilter="0,0; 0.14,0.36; 0.43,0.73; 0.71,0.91; 1.0,1.0">
                                          <p:stCondLst>
                                            <p:cond delay="0"/>
                                          </p:stCondLst>
                                        </p:cTn>
                                        <p:tgtEl>
                                          <p:spTgt spid="10035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035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035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035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0356"/>
                                        </p:tgtEl>
                                        <p:attrNameLst>
                                          <p:attrName>ppt_y</p:attrName>
                                        </p:attrNameLst>
                                      </p:cBhvr>
                                      <p:tavLst>
                                        <p:tav tm="0" fmla="#ppt_y-sin(pi*$)/81">
                                          <p:val>
                                            <p:fltVal val="0"/>
                                          </p:val>
                                        </p:tav>
                                        <p:tav tm="100000">
                                          <p:val>
                                            <p:fltVal val="1"/>
                                          </p:val>
                                        </p:tav>
                                      </p:tavLst>
                                    </p:anim>
                                    <p:animScale>
                                      <p:cBhvr>
                                        <p:cTn id="13" dur="7">
                                          <p:stCondLst>
                                            <p:cond delay="162"/>
                                          </p:stCondLst>
                                        </p:cTn>
                                        <p:tgtEl>
                                          <p:spTgt spid="100356"/>
                                        </p:tgtEl>
                                      </p:cBhvr>
                                      <p:to x="100000" y="60000"/>
                                    </p:animScale>
                                    <p:animScale>
                                      <p:cBhvr>
                                        <p:cTn id="14" dur="41" decel="50000">
                                          <p:stCondLst>
                                            <p:cond delay="169"/>
                                          </p:stCondLst>
                                        </p:cTn>
                                        <p:tgtEl>
                                          <p:spTgt spid="100356"/>
                                        </p:tgtEl>
                                      </p:cBhvr>
                                      <p:to x="100000" y="100000"/>
                                    </p:animScale>
                                    <p:animScale>
                                      <p:cBhvr>
                                        <p:cTn id="15" dur="7">
                                          <p:stCondLst>
                                            <p:cond delay="328"/>
                                          </p:stCondLst>
                                        </p:cTn>
                                        <p:tgtEl>
                                          <p:spTgt spid="100356"/>
                                        </p:tgtEl>
                                      </p:cBhvr>
                                      <p:to x="100000" y="80000"/>
                                    </p:animScale>
                                    <p:animScale>
                                      <p:cBhvr>
                                        <p:cTn id="16" dur="41" decel="50000">
                                          <p:stCondLst>
                                            <p:cond delay="335"/>
                                          </p:stCondLst>
                                        </p:cTn>
                                        <p:tgtEl>
                                          <p:spTgt spid="100356"/>
                                        </p:tgtEl>
                                      </p:cBhvr>
                                      <p:to x="100000" y="100000"/>
                                    </p:animScale>
                                    <p:animScale>
                                      <p:cBhvr>
                                        <p:cTn id="17" dur="7">
                                          <p:stCondLst>
                                            <p:cond delay="410"/>
                                          </p:stCondLst>
                                        </p:cTn>
                                        <p:tgtEl>
                                          <p:spTgt spid="100356"/>
                                        </p:tgtEl>
                                      </p:cBhvr>
                                      <p:to x="100000" y="90000"/>
                                    </p:animScale>
                                    <p:animScale>
                                      <p:cBhvr>
                                        <p:cTn id="18" dur="41" decel="50000">
                                          <p:stCondLst>
                                            <p:cond delay="417"/>
                                          </p:stCondLst>
                                        </p:cTn>
                                        <p:tgtEl>
                                          <p:spTgt spid="100356"/>
                                        </p:tgtEl>
                                      </p:cBhvr>
                                      <p:to x="100000" y="100000"/>
                                    </p:animScale>
                                    <p:animScale>
                                      <p:cBhvr>
                                        <p:cTn id="19" dur="7">
                                          <p:stCondLst>
                                            <p:cond delay="452"/>
                                          </p:stCondLst>
                                        </p:cTn>
                                        <p:tgtEl>
                                          <p:spTgt spid="100356"/>
                                        </p:tgtEl>
                                      </p:cBhvr>
                                      <p:to x="100000" y="95000"/>
                                    </p:animScale>
                                    <p:animScale>
                                      <p:cBhvr>
                                        <p:cTn id="20" dur="41" decel="50000">
                                          <p:stCondLst>
                                            <p:cond delay="458"/>
                                          </p:stCondLst>
                                        </p:cTn>
                                        <p:tgtEl>
                                          <p:spTgt spid="1003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26" name="Picture 2" descr="u=3636604101,2471686107&amp;fm=0&amp;gp=0">
            <a:hlinkClick r:id="rId2"/>
          </p:cNvPr>
          <p:cNvPicPr>
            <a:picLocks noChangeAspect="1" noChangeArrowheads="1"/>
          </p:cNvPicPr>
          <p:nvPr/>
        </p:nvPicPr>
        <p:blipFill>
          <a:blip r:embed="rId3"/>
          <a:srcRect/>
          <a:stretch>
            <a:fillRect/>
          </a:stretch>
        </p:blipFill>
        <p:spPr bwMode="auto">
          <a:xfrm>
            <a:off x="348343" y="914400"/>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 descr="u=4055300829,1087975989&amp;fm=0&amp;gp=0">
            <a:hlinkClick r:id="rId4"/>
          </p:cNvPr>
          <p:cNvPicPr>
            <a:picLocks noChangeAspect="1" noChangeArrowheads="1"/>
          </p:cNvPicPr>
          <p:nvPr/>
        </p:nvPicPr>
        <p:blipFill>
          <a:blip r:embed="rId5"/>
          <a:srcRect/>
          <a:stretch>
            <a:fillRect/>
          </a:stretch>
        </p:blipFill>
        <p:spPr bwMode="auto">
          <a:xfrm>
            <a:off x="3810000" y="6096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4"/>
          <p:cNvSpPr txBox="1">
            <a:spLocks noChangeArrowheads="1"/>
          </p:cNvSpPr>
          <p:nvPr/>
        </p:nvSpPr>
        <p:spPr bwMode="auto">
          <a:xfrm>
            <a:off x="2971800" y="3228975"/>
            <a:ext cx="6172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vl2pPr/>
            <a:lvl3pPr/>
            <a:lvl4pPr/>
            <a:lvl5pPr/>
            <a:lvl6pPr/>
            <a:lvl7pPr/>
            <a:lvl8pPr/>
            <a:lvl9pPr/>
          </a:lstStyle>
          <a:p>
            <a:pPr algn="l"/>
            <a:r>
              <a:rPr lang="en-US" altLang="zh-CN" sz="3600" b="1" dirty="0">
                <a:latin typeface="Times New Roman" panose="02020603050405020304" pitchFamily="18" charset="0"/>
              </a:rPr>
              <a:t>Which is long</a:t>
            </a:r>
            <a:r>
              <a:rPr lang="en-US" altLang="zh-CN" sz="3600" b="1" dirty="0">
                <a:solidFill>
                  <a:srgbClr val="FF3300"/>
                </a:solidFill>
                <a:latin typeface="Times New Roman" panose="02020603050405020304" pitchFamily="18" charset="0"/>
              </a:rPr>
              <a:t>er</a:t>
            </a:r>
            <a:r>
              <a:rPr lang="en-US" altLang="zh-CN" sz="3600" b="1" dirty="0">
                <a:latin typeface="Times New Roman" panose="02020603050405020304" pitchFamily="18" charset="0"/>
              </a:rPr>
              <a:t>, </a:t>
            </a:r>
          </a:p>
          <a:p>
            <a:pPr algn="l"/>
            <a:r>
              <a:rPr lang="en-US" altLang="zh-CN" sz="3600" b="1" dirty="0">
                <a:latin typeface="Times New Roman" panose="02020603050405020304" pitchFamily="18" charset="0"/>
              </a:rPr>
              <a:t>the yellow one or the red one?</a:t>
            </a:r>
          </a:p>
        </p:txBody>
      </p:sp>
      <p:sp>
        <p:nvSpPr>
          <p:cNvPr id="103429" name="Text Box 5"/>
          <p:cNvSpPr txBox="1">
            <a:spLocks noChangeArrowheads="1"/>
          </p:cNvSpPr>
          <p:nvPr/>
        </p:nvSpPr>
        <p:spPr bwMode="auto">
          <a:xfrm>
            <a:off x="348343" y="5334000"/>
            <a:ext cx="8299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r>
              <a:rPr lang="en-US" altLang="zh-CN" sz="3600" b="1" dirty="0">
                <a:latin typeface="Times New Roman" panose="02020603050405020304" pitchFamily="18" charset="0"/>
              </a:rPr>
              <a:t>The yellow one is long</a:t>
            </a:r>
            <a:r>
              <a:rPr lang="en-US" altLang="zh-CN" sz="3600" b="1" dirty="0">
                <a:solidFill>
                  <a:srgbClr val="FF3300"/>
                </a:solidFill>
                <a:latin typeface="Times New Roman" panose="02020603050405020304" pitchFamily="18" charset="0"/>
              </a:rPr>
              <a:t>er</a:t>
            </a:r>
            <a:r>
              <a:rPr lang="en-US" altLang="zh-CN" sz="3600" b="1" dirty="0">
                <a:latin typeface="Times New Roman" panose="02020603050405020304" pitchFamily="18" charset="0"/>
              </a:rPr>
              <a:t> than the red 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wipe(down)">
                                      <p:cBhvr>
                                        <p:cTn id="7" dur="145">
                                          <p:stCondLst>
                                            <p:cond delay="0"/>
                                          </p:stCondLst>
                                        </p:cTn>
                                        <p:tgtEl>
                                          <p:spTgt spid="103428"/>
                                        </p:tgtEl>
                                      </p:cBhvr>
                                    </p:animEffect>
                                    <p:anim calcmode="lin" valueType="num">
                                      <p:cBhvr>
                                        <p:cTn id="8" dur="456" tmFilter="0,0; 0.14,0.36; 0.43,0.73; 0.71,0.91; 1.0,1.0">
                                          <p:stCondLst>
                                            <p:cond delay="0"/>
                                          </p:stCondLst>
                                        </p:cTn>
                                        <p:tgtEl>
                                          <p:spTgt spid="10342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342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342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342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3428"/>
                                        </p:tgtEl>
                                        <p:attrNameLst>
                                          <p:attrName>ppt_y</p:attrName>
                                        </p:attrNameLst>
                                      </p:cBhvr>
                                      <p:tavLst>
                                        <p:tav tm="0" fmla="#ppt_y-sin(pi*$)/81">
                                          <p:val>
                                            <p:fltVal val="0"/>
                                          </p:val>
                                        </p:tav>
                                        <p:tav tm="100000">
                                          <p:val>
                                            <p:fltVal val="1"/>
                                          </p:val>
                                        </p:tav>
                                      </p:tavLst>
                                    </p:anim>
                                    <p:animScale>
                                      <p:cBhvr>
                                        <p:cTn id="13" dur="7">
                                          <p:stCondLst>
                                            <p:cond delay="162"/>
                                          </p:stCondLst>
                                        </p:cTn>
                                        <p:tgtEl>
                                          <p:spTgt spid="103428"/>
                                        </p:tgtEl>
                                      </p:cBhvr>
                                      <p:to x="100000" y="60000"/>
                                    </p:animScale>
                                    <p:animScale>
                                      <p:cBhvr>
                                        <p:cTn id="14" dur="41" decel="50000">
                                          <p:stCondLst>
                                            <p:cond delay="169"/>
                                          </p:stCondLst>
                                        </p:cTn>
                                        <p:tgtEl>
                                          <p:spTgt spid="103428"/>
                                        </p:tgtEl>
                                      </p:cBhvr>
                                      <p:to x="100000" y="100000"/>
                                    </p:animScale>
                                    <p:animScale>
                                      <p:cBhvr>
                                        <p:cTn id="15" dur="7">
                                          <p:stCondLst>
                                            <p:cond delay="328"/>
                                          </p:stCondLst>
                                        </p:cTn>
                                        <p:tgtEl>
                                          <p:spTgt spid="103428"/>
                                        </p:tgtEl>
                                      </p:cBhvr>
                                      <p:to x="100000" y="80000"/>
                                    </p:animScale>
                                    <p:animScale>
                                      <p:cBhvr>
                                        <p:cTn id="16" dur="41" decel="50000">
                                          <p:stCondLst>
                                            <p:cond delay="335"/>
                                          </p:stCondLst>
                                        </p:cTn>
                                        <p:tgtEl>
                                          <p:spTgt spid="103428"/>
                                        </p:tgtEl>
                                      </p:cBhvr>
                                      <p:to x="100000" y="100000"/>
                                    </p:animScale>
                                    <p:animScale>
                                      <p:cBhvr>
                                        <p:cTn id="17" dur="7">
                                          <p:stCondLst>
                                            <p:cond delay="410"/>
                                          </p:stCondLst>
                                        </p:cTn>
                                        <p:tgtEl>
                                          <p:spTgt spid="103428"/>
                                        </p:tgtEl>
                                      </p:cBhvr>
                                      <p:to x="100000" y="90000"/>
                                    </p:animScale>
                                    <p:animScale>
                                      <p:cBhvr>
                                        <p:cTn id="18" dur="41" decel="50000">
                                          <p:stCondLst>
                                            <p:cond delay="417"/>
                                          </p:stCondLst>
                                        </p:cTn>
                                        <p:tgtEl>
                                          <p:spTgt spid="103428"/>
                                        </p:tgtEl>
                                      </p:cBhvr>
                                      <p:to x="100000" y="100000"/>
                                    </p:animScale>
                                    <p:animScale>
                                      <p:cBhvr>
                                        <p:cTn id="19" dur="7">
                                          <p:stCondLst>
                                            <p:cond delay="452"/>
                                          </p:stCondLst>
                                        </p:cTn>
                                        <p:tgtEl>
                                          <p:spTgt spid="103428"/>
                                        </p:tgtEl>
                                      </p:cBhvr>
                                      <p:to x="100000" y="95000"/>
                                    </p:animScale>
                                    <p:animScale>
                                      <p:cBhvr>
                                        <p:cTn id="20" dur="41" decel="50000">
                                          <p:stCondLst>
                                            <p:cond delay="458"/>
                                          </p:stCondLst>
                                        </p:cTn>
                                        <p:tgtEl>
                                          <p:spTgt spid="1034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3429"/>
                                        </p:tgtEl>
                                        <p:attrNameLst>
                                          <p:attrName>style.visibility</p:attrName>
                                        </p:attrNameLst>
                                      </p:cBhvr>
                                      <p:to>
                                        <p:strVal val="visible"/>
                                      </p:to>
                                    </p:set>
                                    <p:animEffect transition="in" filter="wipe(down)">
                                      <p:cBhvr>
                                        <p:cTn id="25" dur="145">
                                          <p:stCondLst>
                                            <p:cond delay="0"/>
                                          </p:stCondLst>
                                        </p:cTn>
                                        <p:tgtEl>
                                          <p:spTgt spid="103429"/>
                                        </p:tgtEl>
                                      </p:cBhvr>
                                    </p:animEffect>
                                    <p:anim calcmode="lin" valueType="num">
                                      <p:cBhvr>
                                        <p:cTn id="26" dur="456" tmFilter="0,0; 0.14,0.36; 0.43,0.73; 0.71,0.91; 1.0,1.0">
                                          <p:stCondLst>
                                            <p:cond delay="0"/>
                                          </p:stCondLst>
                                        </p:cTn>
                                        <p:tgtEl>
                                          <p:spTgt spid="103429"/>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103429"/>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103429"/>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103429"/>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103429"/>
                                        </p:tgtEl>
                                        <p:attrNameLst>
                                          <p:attrName>ppt_y</p:attrName>
                                        </p:attrNameLst>
                                      </p:cBhvr>
                                      <p:tavLst>
                                        <p:tav tm="0" fmla="#ppt_y-sin(pi*$)/81">
                                          <p:val>
                                            <p:fltVal val="0"/>
                                          </p:val>
                                        </p:tav>
                                        <p:tav tm="100000">
                                          <p:val>
                                            <p:fltVal val="1"/>
                                          </p:val>
                                        </p:tav>
                                      </p:tavLst>
                                    </p:anim>
                                    <p:animScale>
                                      <p:cBhvr>
                                        <p:cTn id="31" dur="7">
                                          <p:stCondLst>
                                            <p:cond delay="162"/>
                                          </p:stCondLst>
                                        </p:cTn>
                                        <p:tgtEl>
                                          <p:spTgt spid="103429"/>
                                        </p:tgtEl>
                                      </p:cBhvr>
                                      <p:to x="100000" y="60000"/>
                                    </p:animScale>
                                    <p:animScale>
                                      <p:cBhvr>
                                        <p:cTn id="32" dur="41" decel="50000">
                                          <p:stCondLst>
                                            <p:cond delay="169"/>
                                          </p:stCondLst>
                                        </p:cTn>
                                        <p:tgtEl>
                                          <p:spTgt spid="103429"/>
                                        </p:tgtEl>
                                      </p:cBhvr>
                                      <p:to x="100000" y="100000"/>
                                    </p:animScale>
                                    <p:animScale>
                                      <p:cBhvr>
                                        <p:cTn id="33" dur="7">
                                          <p:stCondLst>
                                            <p:cond delay="328"/>
                                          </p:stCondLst>
                                        </p:cTn>
                                        <p:tgtEl>
                                          <p:spTgt spid="103429"/>
                                        </p:tgtEl>
                                      </p:cBhvr>
                                      <p:to x="100000" y="80000"/>
                                    </p:animScale>
                                    <p:animScale>
                                      <p:cBhvr>
                                        <p:cTn id="34" dur="41" decel="50000">
                                          <p:stCondLst>
                                            <p:cond delay="335"/>
                                          </p:stCondLst>
                                        </p:cTn>
                                        <p:tgtEl>
                                          <p:spTgt spid="103429"/>
                                        </p:tgtEl>
                                      </p:cBhvr>
                                      <p:to x="100000" y="100000"/>
                                    </p:animScale>
                                    <p:animScale>
                                      <p:cBhvr>
                                        <p:cTn id="35" dur="7">
                                          <p:stCondLst>
                                            <p:cond delay="410"/>
                                          </p:stCondLst>
                                        </p:cTn>
                                        <p:tgtEl>
                                          <p:spTgt spid="103429"/>
                                        </p:tgtEl>
                                      </p:cBhvr>
                                      <p:to x="100000" y="90000"/>
                                    </p:animScale>
                                    <p:animScale>
                                      <p:cBhvr>
                                        <p:cTn id="36" dur="41" decel="50000">
                                          <p:stCondLst>
                                            <p:cond delay="417"/>
                                          </p:stCondLst>
                                        </p:cTn>
                                        <p:tgtEl>
                                          <p:spTgt spid="103429"/>
                                        </p:tgtEl>
                                      </p:cBhvr>
                                      <p:to x="100000" y="100000"/>
                                    </p:animScale>
                                    <p:animScale>
                                      <p:cBhvr>
                                        <p:cTn id="37" dur="7">
                                          <p:stCondLst>
                                            <p:cond delay="452"/>
                                          </p:stCondLst>
                                        </p:cTn>
                                        <p:tgtEl>
                                          <p:spTgt spid="103429"/>
                                        </p:tgtEl>
                                      </p:cBhvr>
                                      <p:to x="100000" y="95000"/>
                                    </p:animScale>
                                    <p:animScale>
                                      <p:cBhvr>
                                        <p:cTn id="38" dur="41" decel="50000">
                                          <p:stCondLst>
                                            <p:cond delay="458"/>
                                          </p:stCondLst>
                                        </p:cTn>
                                        <p:tgtEl>
                                          <p:spTgt spid="1034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utoUpdateAnimBg="0"/>
      <p:bldP spid="10342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1" name="Picture 3" descr="u=233726661,132694921&amp;fm=15&amp;gp=0">
            <a:hlinkClick r:id="rId2"/>
          </p:cNvPr>
          <p:cNvPicPr>
            <a:picLocks noChangeAspect="1" noChangeArrowheads="1"/>
          </p:cNvPicPr>
          <p:nvPr/>
        </p:nvPicPr>
        <p:blipFill>
          <a:blip r:embed="rId3"/>
          <a:srcRect/>
          <a:stretch>
            <a:fillRect/>
          </a:stretch>
        </p:blipFill>
        <p:spPr bwMode="auto">
          <a:xfrm>
            <a:off x="3956050" y="48006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 Box 4"/>
          <p:cNvSpPr txBox="1">
            <a:spLocks noChangeArrowheads="1"/>
          </p:cNvSpPr>
          <p:nvPr/>
        </p:nvSpPr>
        <p:spPr bwMode="auto">
          <a:xfrm>
            <a:off x="2965450" y="1068388"/>
            <a:ext cx="66087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r>
              <a:rPr lang="en-US" altLang="zh-CN" sz="4400" b="1">
                <a:latin typeface="Times New Roman" panose="02020603050405020304" pitchFamily="18" charset="0"/>
              </a:rPr>
              <a:t>Which is bi</a:t>
            </a:r>
            <a:r>
              <a:rPr lang="en-US" altLang="zh-CN" sz="4400" b="1">
                <a:solidFill>
                  <a:srgbClr val="CC0099"/>
                </a:solidFill>
                <a:latin typeface="Times New Roman" panose="02020603050405020304" pitchFamily="18" charset="0"/>
              </a:rPr>
              <a:t>gg</a:t>
            </a:r>
            <a:r>
              <a:rPr lang="en-US" altLang="zh-CN" sz="4400" b="1">
                <a:solidFill>
                  <a:srgbClr val="FF3300"/>
                </a:solidFill>
                <a:latin typeface="Times New Roman" panose="02020603050405020304" pitchFamily="18" charset="0"/>
              </a:rPr>
              <a:t>er</a:t>
            </a:r>
            <a:r>
              <a:rPr lang="en-US" altLang="zh-CN" sz="4400" b="1">
                <a:latin typeface="Times New Roman" panose="02020603050405020304" pitchFamily="18" charset="0"/>
              </a:rPr>
              <a:t>,</a:t>
            </a:r>
          </a:p>
          <a:p>
            <a:r>
              <a:rPr lang="en-US" altLang="zh-CN" sz="4400" b="1">
                <a:latin typeface="Times New Roman" panose="02020603050405020304" pitchFamily="18" charset="0"/>
              </a:rPr>
              <a:t>the mouse or the elephant?</a:t>
            </a:r>
          </a:p>
        </p:txBody>
      </p:sp>
      <p:sp>
        <p:nvSpPr>
          <p:cNvPr id="104453" name="Text Box 5"/>
          <p:cNvSpPr txBox="1">
            <a:spLocks noChangeArrowheads="1"/>
          </p:cNvSpPr>
          <p:nvPr/>
        </p:nvSpPr>
        <p:spPr bwMode="auto">
          <a:xfrm>
            <a:off x="3498850" y="2516188"/>
            <a:ext cx="54784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r>
              <a:rPr lang="en-US" altLang="zh-CN" sz="4400" b="1" dirty="0">
                <a:latin typeface="Times New Roman" panose="02020603050405020304" pitchFamily="18" charset="0"/>
              </a:rPr>
              <a:t>The elephant is bi</a:t>
            </a:r>
            <a:r>
              <a:rPr lang="en-US" altLang="zh-CN" sz="4400" b="1" dirty="0">
                <a:solidFill>
                  <a:srgbClr val="CC0099"/>
                </a:solidFill>
                <a:latin typeface="Times New Roman" panose="02020603050405020304" pitchFamily="18" charset="0"/>
              </a:rPr>
              <a:t>gg</a:t>
            </a:r>
            <a:r>
              <a:rPr lang="en-US" altLang="zh-CN" sz="4400" b="1" dirty="0">
                <a:solidFill>
                  <a:srgbClr val="FF3300"/>
                </a:solidFill>
                <a:latin typeface="Times New Roman" panose="02020603050405020304" pitchFamily="18" charset="0"/>
              </a:rPr>
              <a:t>er</a:t>
            </a:r>
          </a:p>
          <a:p>
            <a:r>
              <a:rPr lang="en-US" altLang="zh-CN" sz="4400" b="1" dirty="0">
                <a:latin typeface="Times New Roman" panose="02020603050405020304" pitchFamily="18" charset="0"/>
              </a:rPr>
              <a:t>than the mouse.</a:t>
            </a:r>
          </a:p>
        </p:txBody>
      </p:sp>
      <p:sp>
        <p:nvSpPr>
          <p:cNvPr id="104454" name="Text Box 6"/>
          <p:cNvSpPr txBox="1">
            <a:spLocks noChangeArrowheads="1"/>
          </p:cNvSpPr>
          <p:nvPr/>
        </p:nvSpPr>
        <p:spPr bwMode="auto">
          <a:xfrm>
            <a:off x="6324600" y="525463"/>
            <a:ext cx="22812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4400" b="1">
                <a:latin typeface="Times New Roman" panose="02020603050405020304" pitchFamily="18" charset="0"/>
              </a:rPr>
              <a:t>[‘bɪ</a:t>
            </a:r>
            <a:r>
              <a:rPr lang="en-US" altLang="zh-CN" sz="4400" b="1">
                <a:solidFill>
                  <a:srgbClr val="CC0099"/>
                </a:solidFill>
                <a:latin typeface="Times New Roman" panose="02020603050405020304" pitchFamily="18" charset="0"/>
              </a:rPr>
              <a:t>g</a:t>
            </a:r>
            <a:r>
              <a:rPr lang="en-US" altLang="zh-CN" sz="4400" b="1">
                <a:solidFill>
                  <a:srgbClr val="FF3300"/>
                </a:solidFill>
                <a:latin typeface="Times New Roman" panose="02020603050405020304" pitchFamily="18" charset="0"/>
              </a:rPr>
              <a:t>ə</a:t>
            </a:r>
            <a:r>
              <a:rPr lang="en-US" altLang="zh-CN" sz="4400" b="1">
                <a:latin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wipe(down)">
                                      <p:cBhvr>
                                        <p:cTn id="7" dur="145">
                                          <p:stCondLst>
                                            <p:cond delay="0"/>
                                          </p:stCondLst>
                                        </p:cTn>
                                        <p:tgtEl>
                                          <p:spTgt spid="104452"/>
                                        </p:tgtEl>
                                      </p:cBhvr>
                                    </p:animEffect>
                                    <p:anim calcmode="lin" valueType="num">
                                      <p:cBhvr>
                                        <p:cTn id="8" dur="456" tmFilter="0,0; 0.14,0.36; 0.43,0.73; 0.71,0.91; 1.0,1.0">
                                          <p:stCondLst>
                                            <p:cond delay="0"/>
                                          </p:stCondLst>
                                        </p:cTn>
                                        <p:tgtEl>
                                          <p:spTgt spid="10445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445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445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445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4452"/>
                                        </p:tgtEl>
                                        <p:attrNameLst>
                                          <p:attrName>ppt_y</p:attrName>
                                        </p:attrNameLst>
                                      </p:cBhvr>
                                      <p:tavLst>
                                        <p:tav tm="0" fmla="#ppt_y-sin(pi*$)/81">
                                          <p:val>
                                            <p:fltVal val="0"/>
                                          </p:val>
                                        </p:tav>
                                        <p:tav tm="100000">
                                          <p:val>
                                            <p:fltVal val="1"/>
                                          </p:val>
                                        </p:tav>
                                      </p:tavLst>
                                    </p:anim>
                                    <p:animScale>
                                      <p:cBhvr>
                                        <p:cTn id="13" dur="7">
                                          <p:stCondLst>
                                            <p:cond delay="162"/>
                                          </p:stCondLst>
                                        </p:cTn>
                                        <p:tgtEl>
                                          <p:spTgt spid="104452"/>
                                        </p:tgtEl>
                                      </p:cBhvr>
                                      <p:to x="100000" y="60000"/>
                                    </p:animScale>
                                    <p:animScale>
                                      <p:cBhvr>
                                        <p:cTn id="14" dur="41" decel="50000">
                                          <p:stCondLst>
                                            <p:cond delay="169"/>
                                          </p:stCondLst>
                                        </p:cTn>
                                        <p:tgtEl>
                                          <p:spTgt spid="104452"/>
                                        </p:tgtEl>
                                      </p:cBhvr>
                                      <p:to x="100000" y="100000"/>
                                    </p:animScale>
                                    <p:animScale>
                                      <p:cBhvr>
                                        <p:cTn id="15" dur="7">
                                          <p:stCondLst>
                                            <p:cond delay="328"/>
                                          </p:stCondLst>
                                        </p:cTn>
                                        <p:tgtEl>
                                          <p:spTgt spid="104452"/>
                                        </p:tgtEl>
                                      </p:cBhvr>
                                      <p:to x="100000" y="80000"/>
                                    </p:animScale>
                                    <p:animScale>
                                      <p:cBhvr>
                                        <p:cTn id="16" dur="41" decel="50000">
                                          <p:stCondLst>
                                            <p:cond delay="335"/>
                                          </p:stCondLst>
                                        </p:cTn>
                                        <p:tgtEl>
                                          <p:spTgt spid="104452"/>
                                        </p:tgtEl>
                                      </p:cBhvr>
                                      <p:to x="100000" y="100000"/>
                                    </p:animScale>
                                    <p:animScale>
                                      <p:cBhvr>
                                        <p:cTn id="17" dur="7">
                                          <p:stCondLst>
                                            <p:cond delay="410"/>
                                          </p:stCondLst>
                                        </p:cTn>
                                        <p:tgtEl>
                                          <p:spTgt spid="104452"/>
                                        </p:tgtEl>
                                      </p:cBhvr>
                                      <p:to x="100000" y="90000"/>
                                    </p:animScale>
                                    <p:animScale>
                                      <p:cBhvr>
                                        <p:cTn id="18" dur="41" decel="50000">
                                          <p:stCondLst>
                                            <p:cond delay="417"/>
                                          </p:stCondLst>
                                        </p:cTn>
                                        <p:tgtEl>
                                          <p:spTgt spid="104452"/>
                                        </p:tgtEl>
                                      </p:cBhvr>
                                      <p:to x="100000" y="100000"/>
                                    </p:animScale>
                                    <p:animScale>
                                      <p:cBhvr>
                                        <p:cTn id="19" dur="7">
                                          <p:stCondLst>
                                            <p:cond delay="452"/>
                                          </p:stCondLst>
                                        </p:cTn>
                                        <p:tgtEl>
                                          <p:spTgt spid="104452"/>
                                        </p:tgtEl>
                                      </p:cBhvr>
                                      <p:to x="100000" y="95000"/>
                                    </p:animScale>
                                    <p:animScale>
                                      <p:cBhvr>
                                        <p:cTn id="20" dur="41" decel="50000">
                                          <p:stCondLst>
                                            <p:cond delay="458"/>
                                          </p:stCondLst>
                                        </p:cTn>
                                        <p:tgtEl>
                                          <p:spTgt spid="1044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4454"/>
                                        </p:tgtEl>
                                        <p:attrNameLst>
                                          <p:attrName>style.visibility</p:attrName>
                                        </p:attrNameLst>
                                      </p:cBhvr>
                                      <p:to>
                                        <p:strVal val="visible"/>
                                      </p:to>
                                    </p:set>
                                    <p:animEffect transition="in" filter="blinds(horizontal)">
                                      <p:cBhvr>
                                        <p:cTn id="25" dur="500"/>
                                        <p:tgtEl>
                                          <p:spTgt spid="10445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4453"/>
                                        </p:tgtEl>
                                        <p:attrNameLst>
                                          <p:attrName>style.visibility</p:attrName>
                                        </p:attrNameLst>
                                      </p:cBhvr>
                                      <p:to>
                                        <p:strVal val="visible"/>
                                      </p:to>
                                    </p:set>
                                    <p:animEffect transition="in" filter="wipe(down)">
                                      <p:cBhvr>
                                        <p:cTn id="30" dur="145">
                                          <p:stCondLst>
                                            <p:cond delay="0"/>
                                          </p:stCondLst>
                                        </p:cTn>
                                        <p:tgtEl>
                                          <p:spTgt spid="104453"/>
                                        </p:tgtEl>
                                      </p:cBhvr>
                                    </p:animEffect>
                                    <p:anim calcmode="lin" valueType="num">
                                      <p:cBhvr>
                                        <p:cTn id="31" dur="456" tmFilter="0,0; 0.14,0.36; 0.43,0.73; 0.71,0.91; 1.0,1.0">
                                          <p:stCondLst>
                                            <p:cond delay="0"/>
                                          </p:stCondLst>
                                        </p:cTn>
                                        <p:tgtEl>
                                          <p:spTgt spid="104453"/>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04453"/>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04453"/>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04453"/>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04453"/>
                                        </p:tgtEl>
                                        <p:attrNameLst>
                                          <p:attrName>ppt_y</p:attrName>
                                        </p:attrNameLst>
                                      </p:cBhvr>
                                      <p:tavLst>
                                        <p:tav tm="0" fmla="#ppt_y-sin(pi*$)/81">
                                          <p:val>
                                            <p:fltVal val="0"/>
                                          </p:val>
                                        </p:tav>
                                        <p:tav tm="100000">
                                          <p:val>
                                            <p:fltVal val="1"/>
                                          </p:val>
                                        </p:tav>
                                      </p:tavLst>
                                    </p:anim>
                                    <p:animScale>
                                      <p:cBhvr>
                                        <p:cTn id="36" dur="7">
                                          <p:stCondLst>
                                            <p:cond delay="162"/>
                                          </p:stCondLst>
                                        </p:cTn>
                                        <p:tgtEl>
                                          <p:spTgt spid="104453"/>
                                        </p:tgtEl>
                                      </p:cBhvr>
                                      <p:to x="100000" y="60000"/>
                                    </p:animScale>
                                    <p:animScale>
                                      <p:cBhvr>
                                        <p:cTn id="37" dur="41" decel="50000">
                                          <p:stCondLst>
                                            <p:cond delay="169"/>
                                          </p:stCondLst>
                                        </p:cTn>
                                        <p:tgtEl>
                                          <p:spTgt spid="104453"/>
                                        </p:tgtEl>
                                      </p:cBhvr>
                                      <p:to x="100000" y="100000"/>
                                    </p:animScale>
                                    <p:animScale>
                                      <p:cBhvr>
                                        <p:cTn id="38" dur="7">
                                          <p:stCondLst>
                                            <p:cond delay="328"/>
                                          </p:stCondLst>
                                        </p:cTn>
                                        <p:tgtEl>
                                          <p:spTgt spid="104453"/>
                                        </p:tgtEl>
                                      </p:cBhvr>
                                      <p:to x="100000" y="80000"/>
                                    </p:animScale>
                                    <p:animScale>
                                      <p:cBhvr>
                                        <p:cTn id="39" dur="41" decel="50000">
                                          <p:stCondLst>
                                            <p:cond delay="335"/>
                                          </p:stCondLst>
                                        </p:cTn>
                                        <p:tgtEl>
                                          <p:spTgt spid="104453"/>
                                        </p:tgtEl>
                                      </p:cBhvr>
                                      <p:to x="100000" y="100000"/>
                                    </p:animScale>
                                    <p:animScale>
                                      <p:cBhvr>
                                        <p:cTn id="40" dur="7">
                                          <p:stCondLst>
                                            <p:cond delay="410"/>
                                          </p:stCondLst>
                                        </p:cTn>
                                        <p:tgtEl>
                                          <p:spTgt spid="104453"/>
                                        </p:tgtEl>
                                      </p:cBhvr>
                                      <p:to x="100000" y="90000"/>
                                    </p:animScale>
                                    <p:animScale>
                                      <p:cBhvr>
                                        <p:cTn id="41" dur="41" decel="50000">
                                          <p:stCondLst>
                                            <p:cond delay="417"/>
                                          </p:stCondLst>
                                        </p:cTn>
                                        <p:tgtEl>
                                          <p:spTgt spid="104453"/>
                                        </p:tgtEl>
                                      </p:cBhvr>
                                      <p:to x="100000" y="100000"/>
                                    </p:animScale>
                                    <p:animScale>
                                      <p:cBhvr>
                                        <p:cTn id="42" dur="7">
                                          <p:stCondLst>
                                            <p:cond delay="452"/>
                                          </p:stCondLst>
                                        </p:cTn>
                                        <p:tgtEl>
                                          <p:spTgt spid="104453"/>
                                        </p:tgtEl>
                                      </p:cBhvr>
                                      <p:to x="100000" y="95000"/>
                                    </p:animScale>
                                    <p:animScale>
                                      <p:cBhvr>
                                        <p:cTn id="43" dur="41" decel="50000">
                                          <p:stCondLst>
                                            <p:cond delay="458"/>
                                          </p:stCondLst>
                                        </p:cTn>
                                        <p:tgtEl>
                                          <p:spTgt spid="1044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utoUpdateAnimBg="0"/>
      <p:bldP spid="104453" grpId="0" autoUpdateAnimBg="0"/>
      <p:bldP spid="10445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3" descr="B-3a-1"/>
          <p:cNvPicPr>
            <a:picLocks noChangeAspect="1" noChangeArrowheads="1"/>
          </p:cNvPicPr>
          <p:nvPr/>
        </p:nvPicPr>
        <p:blipFill>
          <a:blip r:embed="rId3"/>
          <a:srcRect/>
          <a:stretch>
            <a:fillRect/>
          </a:stretch>
        </p:blipFill>
        <p:spPr bwMode="auto">
          <a:xfrm>
            <a:off x="1600200" y="2438400"/>
            <a:ext cx="31575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4"/>
          <p:cNvSpPr>
            <a:spLocks noChangeArrowheads="1"/>
          </p:cNvSpPr>
          <p:nvPr/>
        </p:nvSpPr>
        <p:spPr bwMode="auto">
          <a:xfrm>
            <a:off x="152400" y="679011"/>
            <a:ext cx="86158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tabLst>
                <a:tab pos="495300" algn="l"/>
                <a:tab pos="5273675" algn="r"/>
              </a:tabLst>
            </a:pPr>
            <a:r>
              <a:rPr lang="en-US" altLang="zh-CN" sz="3200" b="1" dirty="0">
                <a:solidFill>
                  <a:schemeClr val="hlink"/>
                </a:solidFill>
                <a:latin typeface="Times New Roman" panose="02020603050405020304" pitchFamily="18" charset="0"/>
                <a:cs typeface="Times New Roman" panose="02020603050405020304" pitchFamily="18" charset="0"/>
              </a:rPr>
              <a:t>3a Wang Lingling and  Liu Lili are best friends. </a:t>
            </a:r>
          </a:p>
          <a:p>
            <a:pPr algn="l">
              <a:tabLst>
                <a:tab pos="495300" algn="l"/>
                <a:tab pos="5273675" algn="r"/>
              </a:tabLst>
            </a:pPr>
            <a:r>
              <a:rPr lang="en-US" altLang="zh-CN" sz="3200" b="1" dirty="0">
                <a:solidFill>
                  <a:schemeClr val="hlink"/>
                </a:solidFill>
                <a:latin typeface="Times New Roman" panose="02020603050405020304" pitchFamily="18" charset="0"/>
                <a:cs typeface="Times New Roman" panose="02020603050405020304" pitchFamily="18" charset="0"/>
              </a:rPr>
              <a:t>      Look at the chart below and compare them.</a:t>
            </a:r>
          </a:p>
        </p:txBody>
      </p:sp>
      <p:pic>
        <p:nvPicPr>
          <p:cNvPr id="74756" name="Picture 38"/>
          <p:cNvPicPr>
            <a:picLocks noChangeAspect="1" noChangeArrowheads="1"/>
          </p:cNvPicPr>
          <p:nvPr/>
        </p:nvPicPr>
        <p:blipFill>
          <a:blip r:embed="rId4"/>
          <a:srcRect/>
          <a:stretch>
            <a:fillRect/>
          </a:stretch>
        </p:blipFill>
        <p:spPr bwMode="auto">
          <a:xfrm>
            <a:off x="4800600" y="2133600"/>
            <a:ext cx="28606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39"/>
          <p:cNvSpPr txBox="1">
            <a:spLocks noChangeArrowheads="1"/>
          </p:cNvSpPr>
          <p:nvPr/>
        </p:nvSpPr>
        <p:spPr bwMode="auto">
          <a:xfrm>
            <a:off x="838200" y="2133600"/>
            <a:ext cx="2790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r>
              <a:rPr lang="en-US" altLang="zh-CN" sz="4400" b="1" dirty="0">
                <a:solidFill>
                  <a:srgbClr val="FF00FF"/>
                </a:solidFill>
                <a:latin typeface="Times New Roman" panose="02020603050405020304" pitchFamily="18" charset="0"/>
                <a:cs typeface="Times New Roman" panose="02020603050405020304" pitchFamily="18" charset="0"/>
              </a:rPr>
              <a:t>Wang Lingling</a:t>
            </a:r>
          </a:p>
        </p:txBody>
      </p:sp>
      <p:sp>
        <p:nvSpPr>
          <p:cNvPr id="74758" name="Rectangle 41"/>
          <p:cNvSpPr>
            <a:spLocks noChangeArrowheads="1"/>
          </p:cNvSpPr>
          <p:nvPr/>
        </p:nvSpPr>
        <p:spPr bwMode="auto">
          <a:xfrm>
            <a:off x="7086600" y="2209800"/>
            <a:ext cx="1504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CN" sz="4400" b="1" dirty="0">
                <a:solidFill>
                  <a:srgbClr val="FF00FF"/>
                </a:solidFill>
                <a:latin typeface="Times New Roman" panose="02020603050405020304" pitchFamily="18" charset="0"/>
                <a:cs typeface="Times New Roman" panose="02020603050405020304" pitchFamily="18" charset="0"/>
              </a:rPr>
              <a:t>Liu Lili</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6" name="Text Box 4"/>
          <p:cNvSpPr txBox="1">
            <a:spLocks noChangeArrowheads="1"/>
          </p:cNvSpPr>
          <p:nvPr/>
        </p:nvSpPr>
        <p:spPr bwMode="auto">
          <a:xfrm>
            <a:off x="150813" y="2287588"/>
            <a:ext cx="5441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3600" b="1" dirty="0">
                <a:latin typeface="Times New Roman" panose="02020603050405020304" pitchFamily="18" charset="0"/>
              </a:rPr>
              <a:t>Which is small</a:t>
            </a:r>
            <a:r>
              <a:rPr lang="en-US" altLang="zh-CN" sz="3600" b="1" dirty="0">
                <a:solidFill>
                  <a:srgbClr val="FF3300"/>
                </a:solidFill>
                <a:latin typeface="Times New Roman" panose="02020603050405020304" pitchFamily="18" charset="0"/>
              </a:rPr>
              <a:t>er</a:t>
            </a:r>
            <a:r>
              <a:rPr lang="en-US" altLang="zh-CN" sz="3600" b="1" dirty="0">
                <a:latin typeface="Times New Roman" panose="02020603050405020304" pitchFamily="18" charset="0"/>
              </a:rPr>
              <a:t>,</a:t>
            </a:r>
          </a:p>
          <a:p>
            <a:pPr algn="l"/>
            <a:r>
              <a:rPr lang="en-US" altLang="zh-CN" sz="3600" b="1" dirty="0">
                <a:latin typeface="Times New Roman" panose="02020603050405020304" pitchFamily="18" charset="0"/>
              </a:rPr>
              <a:t>the mouse or the elephant?</a:t>
            </a:r>
          </a:p>
        </p:txBody>
      </p:sp>
      <p:sp>
        <p:nvSpPr>
          <p:cNvPr id="105477" name="Text Box 5"/>
          <p:cNvSpPr txBox="1">
            <a:spLocks noChangeArrowheads="1"/>
          </p:cNvSpPr>
          <p:nvPr/>
        </p:nvSpPr>
        <p:spPr bwMode="auto">
          <a:xfrm>
            <a:off x="150812" y="3735388"/>
            <a:ext cx="47259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vl2pPr/>
            <a:lvl3pPr/>
            <a:lvl4pPr/>
            <a:lvl5pPr/>
            <a:lvl6pPr/>
            <a:lvl7pPr/>
            <a:lvl8pPr/>
            <a:lvl9pPr/>
          </a:lstStyle>
          <a:p>
            <a:pPr algn="l"/>
            <a:r>
              <a:rPr lang="en-US" altLang="zh-CN" sz="3600" b="1" dirty="0">
                <a:latin typeface="Times New Roman" panose="02020603050405020304" pitchFamily="18" charset="0"/>
              </a:rPr>
              <a:t>The mouse is small</a:t>
            </a:r>
            <a:r>
              <a:rPr lang="en-US" altLang="zh-CN" sz="3600" b="1" dirty="0">
                <a:solidFill>
                  <a:srgbClr val="FF3300"/>
                </a:solidFill>
                <a:latin typeface="Times New Roman" panose="02020603050405020304" pitchFamily="18" charset="0"/>
              </a:rPr>
              <a:t>er</a:t>
            </a:r>
          </a:p>
          <a:p>
            <a:pPr algn="l"/>
            <a:r>
              <a:rPr lang="en-US" altLang="zh-CN" sz="3600" b="1" dirty="0">
                <a:latin typeface="Times New Roman" panose="02020603050405020304" pitchFamily="18" charset="0"/>
              </a:rPr>
              <a:t>than the elephant.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wipe(down)">
                                      <p:cBhvr>
                                        <p:cTn id="7" dur="145">
                                          <p:stCondLst>
                                            <p:cond delay="0"/>
                                          </p:stCondLst>
                                        </p:cTn>
                                        <p:tgtEl>
                                          <p:spTgt spid="105476"/>
                                        </p:tgtEl>
                                      </p:cBhvr>
                                    </p:animEffect>
                                    <p:anim calcmode="lin" valueType="num">
                                      <p:cBhvr>
                                        <p:cTn id="8" dur="456" tmFilter="0,0; 0.14,0.36; 0.43,0.73; 0.71,0.91; 1.0,1.0">
                                          <p:stCondLst>
                                            <p:cond delay="0"/>
                                          </p:stCondLst>
                                        </p:cTn>
                                        <p:tgtEl>
                                          <p:spTgt spid="10547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547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547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547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5476"/>
                                        </p:tgtEl>
                                        <p:attrNameLst>
                                          <p:attrName>ppt_y</p:attrName>
                                        </p:attrNameLst>
                                      </p:cBhvr>
                                      <p:tavLst>
                                        <p:tav tm="0" fmla="#ppt_y-sin(pi*$)/81">
                                          <p:val>
                                            <p:fltVal val="0"/>
                                          </p:val>
                                        </p:tav>
                                        <p:tav tm="100000">
                                          <p:val>
                                            <p:fltVal val="1"/>
                                          </p:val>
                                        </p:tav>
                                      </p:tavLst>
                                    </p:anim>
                                    <p:animScale>
                                      <p:cBhvr>
                                        <p:cTn id="13" dur="7">
                                          <p:stCondLst>
                                            <p:cond delay="162"/>
                                          </p:stCondLst>
                                        </p:cTn>
                                        <p:tgtEl>
                                          <p:spTgt spid="105476"/>
                                        </p:tgtEl>
                                      </p:cBhvr>
                                      <p:to x="100000" y="60000"/>
                                    </p:animScale>
                                    <p:animScale>
                                      <p:cBhvr>
                                        <p:cTn id="14" dur="41" decel="50000">
                                          <p:stCondLst>
                                            <p:cond delay="169"/>
                                          </p:stCondLst>
                                        </p:cTn>
                                        <p:tgtEl>
                                          <p:spTgt spid="105476"/>
                                        </p:tgtEl>
                                      </p:cBhvr>
                                      <p:to x="100000" y="100000"/>
                                    </p:animScale>
                                    <p:animScale>
                                      <p:cBhvr>
                                        <p:cTn id="15" dur="7">
                                          <p:stCondLst>
                                            <p:cond delay="328"/>
                                          </p:stCondLst>
                                        </p:cTn>
                                        <p:tgtEl>
                                          <p:spTgt spid="105476"/>
                                        </p:tgtEl>
                                      </p:cBhvr>
                                      <p:to x="100000" y="80000"/>
                                    </p:animScale>
                                    <p:animScale>
                                      <p:cBhvr>
                                        <p:cTn id="16" dur="41" decel="50000">
                                          <p:stCondLst>
                                            <p:cond delay="335"/>
                                          </p:stCondLst>
                                        </p:cTn>
                                        <p:tgtEl>
                                          <p:spTgt spid="105476"/>
                                        </p:tgtEl>
                                      </p:cBhvr>
                                      <p:to x="100000" y="100000"/>
                                    </p:animScale>
                                    <p:animScale>
                                      <p:cBhvr>
                                        <p:cTn id="17" dur="7">
                                          <p:stCondLst>
                                            <p:cond delay="410"/>
                                          </p:stCondLst>
                                        </p:cTn>
                                        <p:tgtEl>
                                          <p:spTgt spid="105476"/>
                                        </p:tgtEl>
                                      </p:cBhvr>
                                      <p:to x="100000" y="90000"/>
                                    </p:animScale>
                                    <p:animScale>
                                      <p:cBhvr>
                                        <p:cTn id="18" dur="41" decel="50000">
                                          <p:stCondLst>
                                            <p:cond delay="417"/>
                                          </p:stCondLst>
                                        </p:cTn>
                                        <p:tgtEl>
                                          <p:spTgt spid="105476"/>
                                        </p:tgtEl>
                                      </p:cBhvr>
                                      <p:to x="100000" y="100000"/>
                                    </p:animScale>
                                    <p:animScale>
                                      <p:cBhvr>
                                        <p:cTn id="19" dur="7">
                                          <p:stCondLst>
                                            <p:cond delay="452"/>
                                          </p:stCondLst>
                                        </p:cTn>
                                        <p:tgtEl>
                                          <p:spTgt spid="105476"/>
                                        </p:tgtEl>
                                      </p:cBhvr>
                                      <p:to x="100000" y="95000"/>
                                    </p:animScale>
                                    <p:animScale>
                                      <p:cBhvr>
                                        <p:cTn id="20" dur="41" decel="50000">
                                          <p:stCondLst>
                                            <p:cond delay="458"/>
                                          </p:stCondLst>
                                        </p:cTn>
                                        <p:tgtEl>
                                          <p:spTgt spid="10547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5477"/>
                                        </p:tgtEl>
                                        <p:attrNameLst>
                                          <p:attrName>style.visibility</p:attrName>
                                        </p:attrNameLst>
                                      </p:cBhvr>
                                      <p:to>
                                        <p:strVal val="visible"/>
                                      </p:to>
                                    </p:set>
                                    <p:animEffect transition="in" filter="wipe(down)">
                                      <p:cBhvr>
                                        <p:cTn id="25" dur="145">
                                          <p:stCondLst>
                                            <p:cond delay="0"/>
                                          </p:stCondLst>
                                        </p:cTn>
                                        <p:tgtEl>
                                          <p:spTgt spid="105477"/>
                                        </p:tgtEl>
                                      </p:cBhvr>
                                    </p:animEffect>
                                    <p:anim calcmode="lin" valueType="num">
                                      <p:cBhvr>
                                        <p:cTn id="26" dur="456" tmFilter="0,0; 0.14,0.36; 0.43,0.73; 0.71,0.91; 1.0,1.0">
                                          <p:stCondLst>
                                            <p:cond delay="0"/>
                                          </p:stCondLst>
                                        </p:cTn>
                                        <p:tgtEl>
                                          <p:spTgt spid="105477"/>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105477"/>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105477"/>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105477"/>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105477"/>
                                        </p:tgtEl>
                                        <p:attrNameLst>
                                          <p:attrName>ppt_y</p:attrName>
                                        </p:attrNameLst>
                                      </p:cBhvr>
                                      <p:tavLst>
                                        <p:tav tm="0" fmla="#ppt_y-sin(pi*$)/81">
                                          <p:val>
                                            <p:fltVal val="0"/>
                                          </p:val>
                                        </p:tav>
                                        <p:tav tm="100000">
                                          <p:val>
                                            <p:fltVal val="1"/>
                                          </p:val>
                                        </p:tav>
                                      </p:tavLst>
                                    </p:anim>
                                    <p:animScale>
                                      <p:cBhvr>
                                        <p:cTn id="31" dur="7">
                                          <p:stCondLst>
                                            <p:cond delay="162"/>
                                          </p:stCondLst>
                                        </p:cTn>
                                        <p:tgtEl>
                                          <p:spTgt spid="105477"/>
                                        </p:tgtEl>
                                      </p:cBhvr>
                                      <p:to x="100000" y="60000"/>
                                    </p:animScale>
                                    <p:animScale>
                                      <p:cBhvr>
                                        <p:cTn id="32" dur="41" decel="50000">
                                          <p:stCondLst>
                                            <p:cond delay="169"/>
                                          </p:stCondLst>
                                        </p:cTn>
                                        <p:tgtEl>
                                          <p:spTgt spid="105477"/>
                                        </p:tgtEl>
                                      </p:cBhvr>
                                      <p:to x="100000" y="100000"/>
                                    </p:animScale>
                                    <p:animScale>
                                      <p:cBhvr>
                                        <p:cTn id="33" dur="7">
                                          <p:stCondLst>
                                            <p:cond delay="328"/>
                                          </p:stCondLst>
                                        </p:cTn>
                                        <p:tgtEl>
                                          <p:spTgt spid="105477"/>
                                        </p:tgtEl>
                                      </p:cBhvr>
                                      <p:to x="100000" y="80000"/>
                                    </p:animScale>
                                    <p:animScale>
                                      <p:cBhvr>
                                        <p:cTn id="34" dur="41" decel="50000">
                                          <p:stCondLst>
                                            <p:cond delay="335"/>
                                          </p:stCondLst>
                                        </p:cTn>
                                        <p:tgtEl>
                                          <p:spTgt spid="105477"/>
                                        </p:tgtEl>
                                      </p:cBhvr>
                                      <p:to x="100000" y="100000"/>
                                    </p:animScale>
                                    <p:animScale>
                                      <p:cBhvr>
                                        <p:cTn id="35" dur="7">
                                          <p:stCondLst>
                                            <p:cond delay="410"/>
                                          </p:stCondLst>
                                        </p:cTn>
                                        <p:tgtEl>
                                          <p:spTgt spid="105477"/>
                                        </p:tgtEl>
                                      </p:cBhvr>
                                      <p:to x="100000" y="90000"/>
                                    </p:animScale>
                                    <p:animScale>
                                      <p:cBhvr>
                                        <p:cTn id="36" dur="41" decel="50000">
                                          <p:stCondLst>
                                            <p:cond delay="417"/>
                                          </p:stCondLst>
                                        </p:cTn>
                                        <p:tgtEl>
                                          <p:spTgt spid="105477"/>
                                        </p:tgtEl>
                                      </p:cBhvr>
                                      <p:to x="100000" y="100000"/>
                                    </p:animScale>
                                    <p:animScale>
                                      <p:cBhvr>
                                        <p:cTn id="37" dur="7">
                                          <p:stCondLst>
                                            <p:cond delay="452"/>
                                          </p:stCondLst>
                                        </p:cTn>
                                        <p:tgtEl>
                                          <p:spTgt spid="105477"/>
                                        </p:tgtEl>
                                      </p:cBhvr>
                                      <p:to x="100000" y="95000"/>
                                    </p:animScale>
                                    <p:animScale>
                                      <p:cBhvr>
                                        <p:cTn id="38" dur="41" decel="50000">
                                          <p:stCondLst>
                                            <p:cond delay="458"/>
                                          </p:stCondLst>
                                        </p:cTn>
                                        <p:tgtEl>
                                          <p:spTgt spid="1054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utoUpdateAnimBg="0"/>
      <p:bldP spid="10547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500" name="Text Box 4"/>
          <p:cNvSpPr txBox="1">
            <a:spLocks noChangeArrowheads="1"/>
          </p:cNvSpPr>
          <p:nvPr/>
        </p:nvSpPr>
        <p:spPr bwMode="auto">
          <a:xfrm>
            <a:off x="381000" y="3352800"/>
            <a:ext cx="3968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4800" b="1" dirty="0">
                <a:latin typeface="Times New Roman" panose="02020603050405020304" pitchFamily="18" charset="0"/>
              </a:rPr>
              <a:t>Which is h</a:t>
            </a:r>
            <a:r>
              <a:rPr lang="en-US" altLang="zh-CN" sz="4800" b="1" dirty="0">
                <a:solidFill>
                  <a:srgbClr val="008000"/>
                </a:solidFill>
                <a:latin typeface="Times New Roman" panose="02020603050405020304" pitchFamily="18" charset="0"/>
              </a:rPr>
              <a:t>ea</a:t>
            </a:r>
            <a:r>
              <a:rPr lang="en-US" altLang="zh-CN" sz="4800" b="1" dirty="0">
                <a:latin typeface="Times New Roman" panose="02020603050405020304" pitchFamily="18" charset="0"/>
              </a:rPr>
              <a:t>v</a:t>
            </a:r>
            <a:r>
              <a:rPr lang="en-US" altLang="zh-CN" sz="4800" b="1" dirty="0">
                <a:solidFill>
                  <a:srgbClr val="3366FF"/>
                </a:solidFill>
                <a:latin typeface="Times New Roman" panose="02020603050405020304" pitchFamily="18" charset="0"/>
              </a:rPr>
              <a:t>i</a:t>
            </a:r>
            <a:r>
              <a:rPr lang="en-US" altLang="zh-CN" sz="4800" b="1" dirty="0">
                <a:solidFill>
                  <a:srgbClr val="FF3300"/>
                </a:solidFill>
                <a:latin typeface="Times New Roman" panose="02020603050405020304" pitchFamily="18" charset="0"/>
              </a:rPr>
              <a:t>er</a:t>
            </a:r>
            <a:r>
              <a:rPr lang="en-US" altLang="zh-CN" sz="4800" b="1" dirty="0">
                <a:latin typeface="Times New Roman" panose="02020603050405020304" pitchFamily="18" charset="0"/>
              </a:rPr>
              <a:t>,</a:t>
            </a:r>
          </a:p>
          <a:p>
            <a:pPr algn="l"/>
            <a:r>
              <a:rPr lang="en-US" altLang="zh-CN" sz="4800" b="1" dirty="0">
                <a:latin typeface="Times New Roman" panose="02020603050405020304" pitchFamily="18" charset="0"/>
              </a:rPr>
              <a:t>the fox or the bird?</a:t>
            </a:r>
          </a:p>
        </p:txBody>
      </p:sp>
      <p:sp>
        <p:nvSpPr>
          <p:cNvPr id="106501" name="Text Box 5"/>
          <p:cNvSpPr txBox="1">
            <a:spLocks noChangeArrowheads="1"/>
          </p:cNvSpPr>
          <p:nvPr/>
        </p:nvSpPr>
        <p:spPr bwMode="auto">
          <a:xfrm>
            <a:off x="2133600" y="2201863"/>
            <a:ext cx="1760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4800" b="1">
                <a:latin typeface="Times New Roman" panose="02020603050405020304" pitchFamily="18" charset="0"/>
              </a:rPr>
              <a:t>[‘h</a:t>
            </a:r>
            <a:r>
              <a:rPr lang="en-US" altLang="zh-CN" sz="4800" b="1">
                <a:solidFill>
                  <a:srgbClr val="008000"/>
                </a:solidFill>
                <a:latin typeface="Times New Roman" panose="02020603050405020304" pitchFamily="18" charset="0"/>
              </a:rPr>
              <a:t>e</a:t>
            </a:r>
            <a:r>
              <a:rPr lang="en-US" altLang="zh-CN" sz="4800" b="1">
                <a:latin typeface="Times New Roman" panose="02020603050405020304" pitchFamily="18" charset="0"/>
              </a:rPr>
              <a:t>vɪ</a:t>
            </a:r>
            <a:r>
              <a:rPr lang="en-US" altLang="zh-CN" sz="4800" b="1">
                <a:solidFill>
                  <a:srgbClr val="FF3300"/>
                </a:solidFill>
                <a:latin typeface="Times New Roman" panose="02020603050405020304" pitchFamily="18" charset="0"/>
              </a:rPr>
              <a:t>ə</a:t>
            </a:r>
            <a:r>
              <a:rPr lang="en-US" altLang="zh-CN" sz="4800" b="1">
                <a:latin typeface="Times New Roman" panose="02020603050405020304" pitchFamily="18" charset="0"/>
              </a:rPr>
              <a:t>]</a:t>
            </a:r>
          </a:p>
        </p:txBody>
      </p:sp>
      <p:sp>
        <p:nvSpPr>
          <p:cNvPr id="106502" name="Text Box 6"/>
          <p:cNvSpPr txBox="1">
            <a:spLocks noChangeArrowheads="1"/>
          </p:cNvSpPr>
          <p:nvPr/>
        </p:nvSpPr>
        <p:spPr bwMode="auto">
          <a:xfrm>
            <a:off x="304800" y="4876800"/>
            <a:ext cx="644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4800" b="1" dirty="0">
                <a:latin typeface="Times New Roman" panose="02020603050405020304" pitchFamily="18" charset="0"/>
              </a:rPr>
              <a:t>The fox is h</a:t>
            </a:r>
            <a:r>
              <a:rPr lang="en-US" altLang="zh-CN" sz="4800" b="1" dirty="0">
                <a:solidFill>
                  <a:srgbClr val="008000"/>
                </a:solidFill>
                <a:latin typeface="Times New Roman" panose="02020603050405020304" pitchFamily="18" charset="0"/>
              </a:rPr>
              <a:t>ea</a:t>
            </a:r>
            <a:r>
              <a:rPr lang="en-US" altLang="zh-CN" sz="4800" b="1" dirty="0">
                <a:latin typeface="Times New Roman" panose="02020603050405020304" pitchFamily="18" charset="0"/>
              </a:rPr>
              <a:t>v</a:t>
            </a:r>
            <a:r>
              <a:rPr lang="en-US" altLang="zh-CN" sz="4800" b="1" dirty="0">
                <a:solidFill>
                  <a:srgbClr val="3366FF"/>
                </a:solidFill>
                <a:latin typeface="Times New Roman" panose="02020603050405020304" pitchFamily="18" charset="0"/>
              </a:rPr>
              <a:t>i</a:t>
            </a:r>
            <a:r>
              <a:rPr lang="en-US" altLang="zh-CN" sz="4800" b="1" dirty="0">
                <a:solidFill>
                  <a:srgbClr val="FF3300"/>
                </a:solidFill>
                <a:latin typeface="Times New Roman" panose="02020603050405020304" pitchFamily="18" charset="0"/>
              </a:rPr>
              <a:t>er</a:t>
            </a:r>
            <a:r>
              <a:rPr lang="en-US" altLang="zh-CN" sz="4800" b="1" dirty="0">
                <a:latin typeface="Times New Roman" panose="02020603050405020304" pitchFamily="18" charset="0"/>
              </a:rPr>
              <a:t> than the bird.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wipe(down)">
                                      <p:cBhvr>
                                        <p:cTn id="7" dur="145">
                                          <p:stCondLst>
                                            <p:cond delay="0"/>
                                          </p:stCondLst>
                                        </p:cTn>
                                        <p:tgtEl>
                                          <p:spTgt spid="106500"/>
                                        </p:tgtEl>
                                      </p:cBhvr>
                                    </p:animEffect>
                                    <p:anim calcmode="lin" valueType="num">
                                      <p:cBhvr>
                                        <p:cTn id="8" dur="456" tmFilter="0,0; 0.14,0.36; 0.43,0.73; 0.71,0.91; 1.0,1.0">
                                          <p:stCondLst>
                                            <p:cond delay="0"/>
                                          </p:stCondLst>
                                        </p:cTn>
                                        <p:tgtEl>
                                          <p:spTgt spid="10650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650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650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650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6500"/>
                                        </p:tgtEl>
                                        <p:attrNameLst>
                                          <p:attrName>ppt_y</p:attrName>
                                        </p:attrNameLst>
                                      </p:cBhvr>
                                      <p:tavLst>
                                        <p:tav tm="0" fmla="#ppt_y-sin(pi*$)/81">
                                          <p:val>
                                            <p:fltVal val="0"/>
                                          </p:val>
                                        </p:tav>
                                        <p:tav tm="100000">
                                          <p:val>
                                            <p:fltVal val="1"/>
                                          </p:val>
                                        </p:tav>
                                      </p:tavLst>
                                    </p:anim>
                                    <p:animScale>
                                      <p:cBhvr>
                                        <p:cTn id="13" dur="7">
                                          <p:stCondLst>
                                            <p:cond delay="162"/>
                                          </p:stCondLst>
                                        </p:cTn>
                                        <p:tgtEl>
                                          <p:spTgt spid="106500"/>
                                        </p:tgtEl>
                                      </p:cBhvr>
                                      <p:to x="100000" y="60000"/>
                                    </p:animScale>
                                    <p:animScale>
                                      <p:cBhvr>
                                        <p:cTn id="14" dur="41" decel="50000">
                                          <p:stCondLst>
                                            <p:cond delay="169"/>
                                          </p:stCondLst>
                                        </p:cTn>
                                        <p:tgtEl>
                                          <p:spTgt spid="106500"/>
                                        </p:tgtEl>
                                      </p:cBhvr>
                                      <p:to x="100000" y="100000"/>
                                    </p:animScale>
                                    <p:animScale>
                                      <p:cBhvr>
                                        <p:cTn id="15" dur="7">
                                          <p:stCondLst>
                                            <p:cond delay="328"/>
                                          </p:stCondLst>
                                        </p:cTn>
                                        <p:tgtEl>
                                          <p:spTgt spid="106500"/>
                                        </p:tgtEl>
                                      </p:cBhvr>
                                      <p:to x="100000" y="80000"/>
                                    </p:animScale>
                                    <p:animScale>
                                      <p:cBhvr>
                                        <p:cTn id="16" dur="41" decel="50000">
                                          <p:stCondLst>
                                            <p:cond delay="335"/>
                                          </p:stCondLst>
                                        </p:cTn>
                                        <p:tgtEl>
                                          <p:spTgt spid="106500"/>
                                        </p:tgtEl>
                                      </p:cBhvr>
                                      <p:to x="100000" y="100000"/>
                                    </p:animScale>
                                    <p:animScale>
                                      <p:cBhvr>
                                        <p:cTn id="17" dur="7">
                                          <p:stCondLst>
                                            <p:cond delay="410"/>
                                          </p:stCondLst>
                                        </p:cTn>
                                        <p:tgtEl>
                                          <p:spTgt spid="106500"/>
                                        </p:tgtEl>
                                      </p:cBhvr>
                                      <p:to x="100000" y="90000"/>
                                    </p:animScale>
                                    <p:animScale>
                                      <p:cBhvr>
                                        <p:cTn id="18" dur="41" decel="50000">
                                          <p:stCondLst>
                                            <p:cond delay="417"/>
                                          </p:stCondLst>
                                        </p:cTn>
                                        <p:tgtEl>
                                          <p:spTgt spid="106500"/>
                                        </p:tgtEl>
                                      </p:cBhvr>
                                      <p:to x="100000" y="100000"/>
                                    </p:animScale>
                                    <p:animScale>
                                      <p:cBhvr>
                                        <p:cTn id="19" dur="7">
                                          <p:stCondLst>
                                            <p:cond delay="452"/>
                                          </p:stCondLst>
                                        </p:cTn>
                                        <p:tgtEl>
                                          <p:spTgt spid="106500"/>
                                        </p:tgtEl>
                                      </p:cBhvr>
                                      <p:to x="100000" y="95000"/>
                                    </p:animScale>
                                    <p:animScale>
                                      <p:cBhvr>
                                        <p:cTn id="20" dur="41" decel="50000">
                                          <p:stCondLst>
                                            <p:cond delay="458"/>
                                          </p:stCondLst>
                                        </p:cTn>
                                        <p:tgtEl>
                                          <p:spTgt spid="1065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6501"/>
                                        </p:tgtEl>
                                        <p:attrNameLst>
                                          <p:attrName>style.visibility</p:attrName>
                                        </p:attrNameLst>
                                      </p:cBhvr>
                                      <p:to>
                                        <p:strVal val="visible"/>
                                      </p:to>
                                    </p:set>
                                    <p:animEffect transition="in" filter="blinds(horizontal)">
                                      <p:cBhvr>
                                        <p:cTn id="25" dur="500"/>
                                        <p:tgtEl>
                                          <p:spTgt spid="106501"/>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6502"/>
                                        </p:tgtEl>
                                        <p:attrNameLst>
                                          <p:attrName>style.visibility</p:attrName>
                                        </p:attrNameLst>
                                      </p:cBhvr>
                                      <p:to>
                                        <p:strVal val="visible"/>
                                      </p:to>
                                    </p:set>
                                    <p:animEffect transition="in" filter="wipe(down)">
                                      <p:cBhvr>
                                        <p:cTn id="30" dur="145">
                                          <p:stCondLst>
                                            <p:cond delay="0"/>
                                          </p:stCondLst>
                                        </p:cTn>
                                        <p:tgtEl>
                                          <p:spTgt spid="106502"/>
                                        </p:tgtEl>
                                      </p:cBhvr>
                                    </p:animEffect>
                                    <p:anim calcmode="lin" valueType="num">
                                      <p:cBhvr>
                                        <p:cTn id="31" dur="456" tmFilter="0,0; 0.14,0.36; 0.43,0.73; 0.71,0.91; 1.0,1.0">
                                          <p:stCondLst>
                                            <p:cond delay="0"/>
                                          </p:stCondLst>
                                        </p:cTn>
                                        <p:tgtEl>
                                          <p:spTgt spid="106502"/>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06502"/>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06502"/>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06502"/>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06502"/>
                                        </p:tgtEl>
                                        <p:attrNameLst>
                                          <p:attrName>ppt_y</p:attrName>
                                        </p:attrNameLst>
                                      </p:cBhvr>
                                      <p:tavLst>
                                        <p:tav tm="0" fmla="#ppt_y-sin(pi*$)/81">
                                          <p:val>
                                            <p:fltVal val="0"/>
                                          </p:val>
                                        </p:tav>
                                        <p:tav tm="100000">
                                          <p:val>
                                            <p:fltVal val="1"/>
                                          </p:val>
                                        </p:tav>
                                      </p:tavLst>
                                    </p:anim>
                                    <p:animScale>
                                      <p:cBhvr>
                                        <p:cTn id="36" dur="7">
                                          <p:stCondLst>
                                            <p:cond delay="162"/>
                                          </p:stCondLst>
                                        </p:cTn>
                                        <p:tgtEl>
                                          <p:spTgt spid="106502"/>
                                        </p:tgtEl>
                                      </p:cBhvr>
                                      <p:to x="100000" y="60000"/>
                                    </p:animScale>
                                    <p:animScale>
                                      <p:cBhvr>
                                        <p:cTn id="37" dur="41" decel="50000">
                                          <p:stCondLst>
                                            <p:cond delay="169"/>
                                          </p:stCondLst>
                                        </p:cTn>
                                        <p:tgtEl>
                                          <p:spTgt spid="106502"/>
                                        </p:tgtEl>
                                      </p:cBhvr>
                                      <p:to x="100000" y="100000"/>
                                    </p:animScale>
                                    <p:animScale>
                                      <p:cBhvr>
                                        <p:cTn id="38" dur="7">
                                          <p:stCondLst>
                                            <p:cond delay="328"/>
                                          </p:stCondLst>
                                        </p:cTn>
                                        <p:tgtEl>
                                          <p:spTgt spid="106502"/>
                                        </p:tgtEl>
                                      </p:cBhvr>
                                      <p:to x="100000" y="80000"/>
                                    </p:animScale>
                                    <p:animScale>
                                      <p:cBhvr>
                                        <p:cTn id="39" dur="41" decel="50000">
                                          <p:stCondLst>
                                            <p:cond delay="335"/>
                                          </p:stCondLst>
                                        </p:cTn>
                                        <p:tgtEl>
                                          <p:spTgt spid="106502"/>
                                        </p:tgtEl>
                                      </p:cBhvr>
                                      <p:to x="100000" y="100000"/>
                                    </p:animScale>
                                    <p:animScale>
                                      <p:cBhvr>
                                        <p:cTn id="40" dur="7">
                                          <p:stCondLst>
                                            <p:cond delay="410"/>
                                          </p:stCondLst>
                                        </p:cTn>
                                        <p:tgtEl>
                                          <p:spTgt spid="106502"/>
                                        </p:tgtEl>
                                      </p:cBhvr>
                                      <p:to x="100000" y="90000"/>
                                    </p:animScale>
                                    <p:animScale>
                                      <p:cBhvr>
                                        <p:cTn id="41" dur="41" decel="50000">
                                          <p:stCondLst>
                                            <p:cond delay="417"/>
                                          </p:stCondLst>
                                        </p:cTn>
                                        <p:tgtEl>
                                          <p:spTgt spid="106502"/>
                                        </p:tgtEl>
                                      </p:cBhvr>
                                      <p:to x="100000" y="100000"/>
                                    </p:animScale>
                                    <p:animScale>
                                      <p:cBhvr>
                                        <p:cTn id="42" dur="7">
                                          <p:stCondLst>
                                            <p:cond delay="452"/>
                                          </p:stCondLst>
                                        </p:cTn>
                                        <p:tgtEl>
                                          <p:spTgt spid="106502"/>
                                        </p:tgtEl>
                                      </p:cBhvr>
                                      <p:to x="100000" y="95000"/>
                                    </p:animScale>
                                    <p:animScale>
                                      <p:cBhvr>
                                        <p:cTn id="43" dur="41" decel="50000">
                                          <p:stCondLst>
                                            <p:cond delay="458"/>
                                          </p:stCondLst>
                                        </p:cTn>
                                        <p:tgtEl>
                                          <p:spTgt spid="1065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utoUpdateAnimBg="0"/>
      <p:bldP spid="106501" grpId="0" autoUpdateAnimBg="0"/>
      <p:bldP spid="10650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990600" y="762000"/>
            <a:ext cx="7080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tabLst>
                <a:tab pos="495300" algn="l"/>
                <a:tab pos="5273675" algn="r"/>
              </a:tabLst>
            </a:pPr>
            <a:r>
              <a:rPr lang="en-US" altLang="zh-CN" sz="3200" b="1">
                <a:solidFill>
                  <a:schemeClr val="hlink"/>
                </a:solidFill>
                <a:latin typeface="Times New Roman" panose="02020603050405020304" pitchFamily="18" charset="0"/>
                <a:cs typeface="Times New Roman" panose="02020603050405020304" pitchFamily="18" charset="0"/>
              </a:rPr>
              <a:t>1 Put the words in the correct columns.</a:t>
            </a:r>
            <a:r>
              <a:rPr lang="en-US" altLang="zh-CN" sz="3200" b="1">
                <a:solidFill>
                  <a:schemeClr val="accent2"/>
                </a:solidFill>
                <a:latin typeface="Times New Roman" panose="02020603050405020304" pitchFamily="18" charset="0"/>
                <a:cs typeface="Times New Roman" panose="02020603050405020304" pitchFamily="18" charset="0"/>
              </a:rPr>
              <a:t> </a:t>
            </a:r>
          </a:p>
        </p:txBody>
      </p:sp>
      <p:sp>
        <p:nvSpPr>
          <p:cNvPr id="107523" name="Text Box 3"/>
          <p:cNvSpPr txBox="1">
            <a:spLocks noChangeArrowheads="1"/>
          </p:cNvSpPr>
          <p:nvPr/>
        </p:nvSpPr>
        <p:spPr bwMode="auto">
          <a:xfrm>
            <a:off x="1066800" y="1600200"/>
            <a:ext cx="6858000" cy="1066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vl2pPr/>
            <a:lvl3pPr/>
            <a:lvl4pPr/>
            <a:lvl5pPr/>
            <a:lvl6pPr/>
            <a:lvl7pPr/>
            <a:lvl8pPr/>
            <a:lvl9pPr/>
          </a:lstStyle>
          <a:p>
            <a:pPr algn="l"/>
            <a:r>
              <a:rPr lang="en-US" altLang="zh-CN" sz="3200" b="1" dirty="0">
                <a:latin typeface="Times New Roman" panose="02020603050405020304" pitchFamily="18" charset="0"/>
                <a:cs typeface="Times New Roman" panose="02020603050405020304" pitchFamily="18" charset="0"/>
              </a:rPr>
              <a:t>hard-working       run fast            quiet </a:t>
            </a:r>
          </a:p>
          <a:p>
            <a:pPr algn="l"/>
            <a:r>
              <a:rPr lang="en-US" altLang="zh-CN" sz="3200" b="1" dirty="0">
                <a:latin typeface="Times New Roman" panose="02020603050405020304" pitchFamily="18" charset="0"/>
                <a:cs typeface="Times New Roman" panose="02020603050405020304" pitchFamily="18" charset="0"/>
              </a:rPr>
              <a:t>serious                   jump high       smart</a:t>
            </a:r>
          </a:p>
        </p:txBody>
      </p:sp>
      <p:graphicFrame>
        <p:nvGraphicFramePr>
          <p:cNvPr id="107540" name="Group 20"/>
          <p:cNvGraphicFramePr>
            <a:graphicFrameLocks noGrp="1"/>
          </p:cNvGraphicFramePr>
          <p:nvPr/>
        </p:nvGraphicFramePr>
        <p:xfrm>
          <a:off x="838200" y="3276600"/>
          <a:ext cx="7315200" cy="3232150"/>
        </p:xfrm>
        <a:graphic>
          <a:graphicData uri="http://schemas.openxmlformats.org/drawingml/2006/table">
            <a:tbl>
              <a:tblPr/>
              <a:tblGrid>
                <a:gridCol w="37338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577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what people are like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what people can 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541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7535" name="Text Box 15"/>
          <p:cNvSpPr txBox="1">
            <a:spLocks noChangeArrowheads="1"/>
          </p:cNvSpPr>
          <p:nvPr/>
        </p:nvSpPr>
        <p:spPr bwMode="auto">
          <a:xfrm>
            <a:off x="1508125" y="5584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endParaRPr lang="zh-CN" altLang="zh-CN"/>
          </a:p>
        </p:txBody>
      </p:sp>
      <p:sp>
        <p:nvSpPr>
          <p:cNvPr id="107536" name="Text Box 16"/>
          <p:cNvSpPr txBox="1">
            <a:spLocks noChangeArrowheads="1"/>
          </p:cNvSpPr>
          <p:nvPr/>
        </p:nvSpPr>
        <p:spPr bwMode="auto">
          <a:xfrm>
            <a:off x="1103086" y="4937918"/>
            <a:ext cx="28019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3200" b="1" dirty="0">
                <a:solidFill>
                  <a:srgbClr val="FF0000"/>
                </a:solidFill>
                <a:latin typeface="Times New Roman" panose="02020603050405020304" pitchFamily="18" charset="0"/>
                <a:cs typeface="Times New Roman" panose="02020603050405020304" pitchFamily="18" charset="0"/>
              </a:rPr>
              <a:t>hard-working, </a:t>
            </a:r>
          </a:p>
          <a:p>
            <a:pPr algn="l"/>
            <a:r>
              <a:rPr lang="en-US" altLang="zh-CN" sz="3200" b="1" dirty="0">
                <a:solidFill>
                  <a:srgbClr val="FF0000"/>
                </a:solidFill>
                <a:latin typeface="Times New Roman" panose="02020603050405020304" pitchFamily="18" charset="0"/>
                <a:cs typeface="Times New Roman" panose="02020603050405020304" pitchFamily="18" charset="0"/>
              </a:rPr>
              <a:t>quiet, </a:t>
            </a:r>
          </a:p>
          <a:p>
            <a:pPr algn="l"/>
            <a:r>
              <a:rPr lang="en-US" altLang="zh-CN" sz="3200" b="1" dirty="0">
                <a:solidFill>
                  <a:srgbClr val="FF0000"/>
                </a:solidFill>
                <a:latin typeface="Times New Roman" panose="02020603050405020304" pitchFamily="18" charset="0"/>
                <a:cs typeface="Times New Roman" panose="02020603050405020304" pitchFamily="18" charset="0"/>
              </a:rPr>
              <a:t>serious, smart</a:t>
            </a:r>
          </a:p>
        </p:txBody>
      </p:sp>
      <p:sp>
        <p:nvSpPr>
          <p:cNvPr id="107537" name="Text Box 17"/>
          <p:cNvSpPr txBox="1">
            <a:spLocks noChangeArrowheads="1"/>
          </p:cNvSpPr>
          <p:nvPr/>
        </p:nvSpPr>
        <p:spPr bwMode="auto">
          <a:xfrm>
            <a:off x="4971143" y="5051425"/>
            <a:ext cx="19764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3200" b="1" dirty="0">
                <a:solidFill>
                  <a:srgbClr val="FF0000"/>
                </a:solidFill>
                <a:latin typeface="Times New Roman" panose="02020603050405020304" pitchFamily="18" charset="0"/>
                <a:cs typeface="Times New Roman" panose="02020603050405020304" pitchFamily="18" charset="0"/>
              </a:rPr>
              <a:t>run fast</a:t>
            </a:r>
          </a:p>
          <a:p>
            <a:pPr algn="l"/>
            <a:r>
              <a:rPr lang="en-US" altLang="zh-CN" sz="3200" b="1" dirty="0">
                <a:solidFill>
                  <a:srgbClr val="FF0000"/>
                </a:solidFill>
                <a:latin typeface="Times New Roman" panose="02020603050405020304" pitchFamily="18" charset="0"/>
                <a:cs typeface="Times New Roman" panose="02020603050405020304" pitchFamily="18" charset="0"/>
              </a:rPr>
              <a:t>jump high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36"/>
                                        </p:tgtEl>
                                        <p:attrNameLst>
                                          <p:attrName>style.visibility</p:attrName>
                                        </p:attrNameLst>
                                      </p:cBhvr>
                                      <p:to>
                                        <p:strVal val="visible"/>
                                      </p:to>
                                    </p:set>
                                    <p:anim calcmode="lin" valueType="num">
                                      <p:cBhvr additive="base">
                                        <p:cTn id="7" dur="500" fill="hold"/>
                                        <p:tgtEl>
                                          <p:spTgt spid="107536"/>
                                        </p:tgtEl>
                                        <p:attrNameLst>
                                          <p:attrName>ppt_x</p:attrName>
                                        </p:attrNameLst>
                                      </p:cBhvr>
                                      <p:tavLst>
                                        <p:tav tm="0">
                                          <p:val>
                                            <p:strVal val="#ppt_x"/>
                                          </p:val>
                                        </p:tav>
                                        <p:tav tm="100000">
                                          <p:val>
                                            <p:strVal val="#ppt_x"/>
                                          </p:val>
                                        </p:tav>
                                      </p:tavLst>
                                    </p:anim>
                                    <p:anim calcmode="lin" valueType="num">
                                      <p:cBhvr additive="base">
                                        <p:cTn id="8" dur="500" fill="hold"/>
                                        <p:tgtEl>
                                          <p:spTgt spid="1075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7537"/>
                                        </p:tgtEl>
                                        <p:attrNameLst>
                                          <p:attrName>style.visibility</p:attrName>
                                        </p:attrNameLst>
                                      </p:cBhvr>
                                      <p:to>
                                        <p:strVal val="visible"/>
                                      </p:to>
                                    </p:set>
                                    <p:anim calcmode="lin" valueType="num">
                                      <p:cBhvr additive="base">
                                        <p:cTn id="13" dur="500" fill="hold"/>
                                        <p:tgtEl>
                                          <p:spTgt spid="107537"/>
                                        </p:tgtEl>
                                        <p:attrNameLst>
                                          <p:attrName>ppt_x</p:attrName>
                                        </p:attrNameLst>
                                      </p:cBhvr>
                                      <p:tavLst>
                                        <p:tav tm="0">
                                          <p:val>
                                            <p:strVal val="#ppt_x"/>
                                          </p:val>
                                        </p:tav>
                                        <p:tav tm="100000">
                                          <p:val>
                                            <p:strVal val="#ppt_x"/>
                                          </p:val>
                                        </p:tav>
                                      </p:tavLst>
                                    </p:anim>
                                    <p:anim calcmode="lin" valueType="num">
                                      <p:cBhvr additive="base">
                                        <p:cTn id="14" dur="500" fill="hold"/>
                                        <p:tgtEl>
                                          <p:spTgt spid="1075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6" grpId="0" autoUpdateAnimBg="0"/>
      <p:bldP spid="10753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04800" y="1260475"/>
            <a:ext cx="86868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50000"/>
              </a:lnSpc>
              <a:tabLst>
                <a:tab pos="495300" algn="l"/>
                <a:tab pos="5273675" algn="r"/>
              </a:tabLst>
            </a:pPr>
            <a:r>
              <a:rPr lang="en-US" altLang="zh-CN" sz="2800" b="1" dirty="0">
                <a:solidFill>
                  <a:schemeClr val="hlink"/>
                </a:solidFill>
                <a:latin typeface="Times New Roman" panose="02020603050405020304" pitchFamily="18" charset="0"/>
                <a:cs typeface="Times New Roman" panose="02020603050405020304" pitchFamily="18" charset="0"/>
              </a:rPr>
              <a:t>2 Fill in the blanks using the correct forms of the   </a:t>
            </a:r>
          </a:p>
          <a:p>
            <a:pPr algn="l">
              <a:lnSpc>
                <a:spcPct val="150000"/>
              </a:lnSpc>
              <a:tabLst>
                <a:tab pos="495300" algn="l"/>
                <a:tab pos="5273675" algn="r"/>
              </a:tabLst>
            </a:pPr>
            <a:r>
              <a:rPr lang="en-US" altLang="zh-CN" sz="2800" b="1" dirty="0">
                <a:solidFill>
                  <a:schemeClr val="hlink"/>
                </a:solidFill>
                <a:latin typeface="Times New Roman" panose="02020603050405020304" pitchFamily="18" charset="0"/>
                <a:cs typeface="Times New Roman" panose="02020603050405020304" pitchFamily="18" charset="0"/>
              </a:rPr>
              <a:t>    words in brackets.</a:t>
            </a:r>
            <a:endParaRPr lang="en-US" altLang="zh-CN" sz="2800" b="1" dirty="0">
              <a:solidFill>
                <a:schemeClr val="hlink"/>
              </a:solidFill>
              <a:cs typeface="Times New Roman" panose="02020603050405020304" pitchFamily="18" charset="0"/>
            </a:endParaRPr>
          </a:p>
          <a:p>
            <a:pPr algn="l">
              <a:lnSpc>
                <a:spcPct val="15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1. My brother is _________(funny) than me. </a:t>
            </a:r>
          </a:p>
          <a:p>
            <a:pPr algn="l">
              <a:lnSpc>
                <a:spcPct val="15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    He makes laugh a lot.</a:t>
            </a:r>
            <a:endParaRPr lang="en-US" altLang="zh-CN" sz="2800" b="1" dirty="0">
              <a:cs typeface="Times New Roman" panose="02020603050405020304" pitchFamily="18" charset="0"/>
            </a:endParaRPr>
          </a:p>
          <a:p>
            <a:pPr algn="l">
              <a:lnSpc>
                <a:spcPct val="15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2. I</a:t>
            </a:r>
            <a:r>
              <a:rPr lang="en-US" altLang="zh-CN" sz="2800" b="1" dirty="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m outgoing, but my best friend is a lot     </a:t>
            </a:r>
          </a:p>
          <a:p>
            <a:pPr algn="l">
              <a:lnSpc>
                <a:spcPct val="15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     _______________(outgoing) than me.</a:t>
            </a:r>
            <a:endParaRPr lang="en-US" altLang="zh-CN" sz="2800" b="1" dirty="0">
              <a:cs typeface="Times New Roman" panose="02020603050405020304" pitchFamily="18" charset="0"/>
            </a:endParaRPr>
          </a:p>
        </p:txBody>
      </p:sp>
      <p:sp>
        <p:nvSpPr>
          <p:cNvPr id="108547" name="Text Box 3"/>
          <p:cNvSpPr txBox="1">
            <a:spLocks noChangeArrowheads="1"/>
          </p:cNvSpPr>
          <p:nvPr/>
        </p:nvSpPr>
        <p:spPr bwMode="auto">
          <a:xfrm>
            <a:off x="3505200" y="2667000"/>
            <a:ext cx="1311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2800" b="1">
                <a:solidFill>
                  <a:srgbClr val="FF0000"/>
                </a:solidFill>
                <a:latin typeface="Times New Roman" panose="02020603050405020304" pitchFamily="18" charset="0"/>
                <a:cs typeface="Times New Roman" panose="02020603050405020304" pitchFamily="18" charset="0"/>
              </a:rPr>
              <a:t>funnier</a:t>
            </a:r>
          </a:p>
        </p:txBody>
      </p:sp>
      <p:sp>
        <p:nvSpPr>
          <p:cNvPr id="108548" name="Text Box 4"/>
          <p:cNvSpPr txBox="1">
            <a:spLocks noChangeArrowheads="1"/>
          </p:cNvSpPr>
          <p:nvPr/>
        </p:nvSpPr>
        <p:spPr bwMode="auto">
          <a:xfrm>
            <a:off x="914400" y="4800600"/>
            <a:ext cx="238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2800" b="1">
                <a:solidFill>
                  <a:srgbClr val="FF0000"/>
                </a:solidFill>
                <a:latin typeface="Times New Roman" panose="02020603050405020304" pitchFamily="18" charset="0"/>
                <a:cs typeface="Times New Roman" panose="02020603050405020304" pitchFamily="18" charset="0"/>
              </a:rPr>
              <a:t>more outgoing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 calcmode="lin" valueType="num">
                                      <p:cBhvr additive="base">
                                        <p:cTn id="7" dur="500" fill="hold"/>
                                        <p:tgtEl>
                                          <p:spTgt spid="108547"/>
                                        </p:tgtEl>
                                        <p:attrNameLst>
                                          <p:attrName>ppt_x</p:attrName>
                                        </p:attrNameLst>
                                      </p:cBhvr>
                                      <p:tavLst>
                                        <p:tav tm="0">
                                          <p:val>
                                            <p:strVal val="#ppt_x"/>
                                          </p:val>
                                        </p:tav>
                                        <p:tav tm="100000">
                                          <p:val>
                                            <p:strVal val="#ppt_x"/>
                                          </p:val>
                                        </p:tav>
                                      </p:tavLst>
                                    </p:anim>
                                    <p:anim calcmode="lin" valueType="num">
                                      <p:cBhvr additive="base">
                                        <p:cTn id="8" dur="500" fill="hold"/>
                                        <p:tgtEl>
                                          <p:spTgt spid="1085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48"/>
                                        </p:tgtEl>
                                        <p:attrNameLst>
                                          <p:attrName>style.visibility</p:attrName>
                                        </p:attrNameLst>
                                      </p:cBhvr>
                                      <p:to>
                                        <p:strVal val="visible"/>
                                      </p:to>
                                    </p:set>
                                    <p:anim calcmode="lin" valueType="num">
                                      <p:cBhvr additive="base">
                                        <p:cTn id="13" dur="500" fill="hold"/>
                                        <p:tgtEl>
                                          <p:spTgt spid="108548"/>
                                        </p:tgtEl>
                                        <p:attrNameLst>
                                          <p:attrName>ppt_x</p:attrName>
                                        </p:attrNameLst>
                                      </p:cBhvr>
                                      <p:tavLst>
                                        <p:tav tm="0">
                                          <p:val>
                                            <p:strVal val="#ppt_x"/>
                                          </p:val>
                                        </p:tav>
                                        <p:tav tm="100000">
                                          <p:val>
                                            <p:strVal val="#ppt_x"/>
                                          </p:val>
                                        </p:tav>
                                      </p:tavLst>
                                    </p:anim>
                                    <p:anim calcmode="lin" valueType="num">
                                      <p:cBhvr additive="base">
                                        <p:cTn id="14" dur="500" fill="hold"/>
                                        <p:tgtEl>
                                          <p:spTgt spid="108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P spid="10854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81000" y="838200"/>
            <a:ext cx="815340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45000"/>
              </a:lnSpc>
            </a:pPr>
            <a:r>
              <a:rPr lang="en-US" altLang="zh-CN" sz="3200" b="1" dirty="0">
                <a:latin typeface="Times New Roman" panose="02020603050405020304" pitchFamily="18" charset="0"/>
                <a:cs typeface="Times New Roman" panose="02020603050405020304" pitchFamily="18" charset="0"/>
              </a:rPr>
              <a:t>3. My brother is as_______________ (serious)    </a:t>
            </a:r>
          </a:p>
          <a:p>
            <a:pPr algn="l">
              <a:lnSpc>
                <a:spcPct val="145000"/>
              </a:lnSpc>
            </a:pPr>
            <a:r>
              <a:rPr lang="en-US" altLang="zh-CN" sz="3200" b="1" dirty="0">
                <a:latin typeface="Times New Roman" panose="02020603050405020304" pitchFamily="18" charset="0"/>
                <a:cs typeface="Times New Roman" panose="02020603050405020304" pitchFamily="18" charset="0"/>
              </a:rPr>
              <a:t>    as my sister. They both like to study.</a:t>
            </a:r>
            <a:endParaRPr lang="en-US" altLang="zh-CN" sz="3200" b="1" dirty="0">
              <a:cs typeface="Times New Roman" panose="02020603050405020304" pitchFamily="18" charset="0"/>
            </a:endParaRPr>
          </a:p>
          <a:p>
            <a:pPr algn="l">
              <a:lnSpc>
                <a:spcPct val="145000"/>
              </a:lnSpc>
            </a:pPr>
            <a:r>
              <a:rPr lang="en-US" altLang="zh-CN" sz="3200" b="1" dirty="0">
                <a:latin typeface="Times New Roman" panose="02020603050405020304" pitchFamily="18" charset="0"/>
                <a:cs typeface="Times New Roman" panose="02020603050405020304" pitchFamily="18" charset="0"/>
              </a:rPr>
              <a:t>4. My cousin can run __________(fast) than     </a:t>
            </a:r>
          </a:p>
          <a:p>
            <a:pPr algn="l">
              <a:lnSpc>
                <a:spcPct val="145000"/>
              </a:lnSpc>
            </a:pPr>
            <a:r>
              <a:rPr lang="en-US" altLang="zh-CN" sz="3200" b="1" dirty="0">
                <a:latin typeface="Times New Roman" panose="02020603050405020304" pitchFamily="18" charset="0"/>
                <a:cs typeface="Times New Roman" panose="02020603050405020304" pitchFamily="18" charset="0"/>
              </a:rPr>
              <a:t>    me. She is taller than me, too.</a:t>
            </a:r>
            <a:endParaRPr lang="en-US" altLang="zh-CN" sz="3200" b="1" dirty="0">
              <a:cs typeface="Times New Roman" panose="02020603050405020304" pitchFamily="18" charset="0"/>
            </a:endParaRPr>
          </a:p>
          <a:p>
            <a:pPr algn="l">
              <a:lnSpc>
                <a:spcPct val="145000"/>
              </a:lnSpc>
            </a:pPr>
            <a:r>
              <a:rPr lang="en-US" altLang="zh-CN" sz="3200" b="1" dirty="0">
                <a:latin typeface="Times New Roman" panose="02020603050405020304" pitchFamily="18" charset="0"/>
                <a:cs typeface="Times New Roman" panose="02020603050405020304" pitchFamily="18" charset="0"/>
              </a:rPr>
              <a:t>5. Jim is_________________ (friendly) than           </a:t>
            </a:r>
          </a:p>
          <a:p>
            <a:pPr algn="l">
              <a:lnSpc>
                <a:spcPct val="145000"/>
              </a:lnSpc>
            </a:pPr>
            <a:r>
              <a:rPr lang="en-US" altLang="zh-CN" sz="3200" b="1" dirty="0">
                <a:latin typeface="Times New Roman" panose="02020603050405020304" pitchFamily="18" charset="0"/>
                <a:cs typeface="Times New Roman" panose="02020603050405020304" pitchFamily="18" charset="0"/>
              </a:rPr>
              <a:t>    Tom, so Tom  has more friends than Jim.</a:t>
            </a:r>
          </a:p>
        </p:txBody>
      </p:sp>
      <p:sp>
        <p:nvSpPr>
          <p:cNvPr id="109571" name="Text Box 3"/>
          <p:cNvSpPr txBox="1">
            <a:spLocks noChangeArrowheads="1"/>
          </p:cNvSpPr>
          <p:nvPr/>
        </p:nvSpPr>
        <p:spPr bwMode="auto">
          <a:xfrm>
            <a:off x="3962400" y="914400"/>
            <a:ext cx="1404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3200" b="1">
                <a:solidFill>
                  <a:srgbClr val="FF0000"/>
                </a:solidFill>
                <a:latin typeface="Times New Roman" panose="02020603050405020304" pitchFamily="18" charset="0"/>
                <a:cs typeface="Times New Roman" panose="02020603050405020304" pitchFamily="18" charset="0"/>
              </a:rPr>
              <a:t>serious</a:t>
            </a:r>
          </a:p>
        </p:txBody>
      </p:sp>
      <p:sp>
        <p:nvSpPr>
          <p:cNvPr id="109572" name="Text Box 4"/>
          <p:cNvSpPr txBox="1">
            <a:spLocks noChangeArrowheads="1"/>
          </p:cNvSpPr>
          <p:nvPr/>
        </p:nvSpPr>
        <p:spPr bwMode="auto">
          <a:xfrm>
            <a:off x="4267200" y="2438400"/>
            <a:ext cx="1177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3200" b="1">
                <a:solidFill>
                  <a:srgbClr val="FF0000"/>
                </a:solidFill>
                <a:latin typeface="Times New Roman" panose="02020603050405020304" pitchFamily="18" charset="0"/>
                <a:cs typeface="Times New Roman" panose="02020603050405020304" pitchFamily="18" charset="0"/>
              </a:rPr>
              <a:t>faster</a:t>
            </a:r>
          </a:p>
        </p:txBody>
      </p:sp>
      <p:sp>
        <p:nvSpPr>
          <p:cNvPr id="109573" name="Text Box 5"/>
          <p:cNvSpPr txBox="1">
            <a:spLocks noChangeArrowheads="1"/>
          </p:cNvSpPr>
          <p:nvPr/>
        </p:nvSpPr>
        <p:spPr bwMode="auto">
          <a:xfrm>
            <a:off x="2286000" y="3810000"/>
            <a:ext cx="2544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vl2pPr/>
            <a:lvl3pPr/>
            <a:lvl4pPr/>
            <a:lvl5pPr/>
            <a:lvl6pPr/>
            <a:lvl7pPr/>
            <a:lvl8pPr/>
            <a:lvl9pPr/>
          </a:lstStyle>
          <a:p>
            <a:pPr algn="l"/>
            <a:r>
              <a:rPr lang="en-US" altLang="zh-CN" sz="3200" b="1">
                <a:solidFill>
                  <a:srgbClr val="FF0000"/>
                </a:solidFill>
                <a:latin typeface="Times New Roman" panose="02020603050405020304" pitchFamily="18" charset="0"/>
                <a:cs typeface="Times New Roman" panose="02020603050405020304" pitchFamily="18" charset="0"/>
              </a:rPr>
              <a:t>less friendlier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additive="base">
                                        <p:cTn id="7" dur="500" fill="hold"/>
                                        <p:tgtEl>
                                          <p:spTgt spid="109571"/>
                                        </p:tgtEl>
                                        <p:attrNameLst>
                                          <p:attrName>ppt_x</p:attrName>
                                        </p:attrNameLst>
                                      </p:cBhvr>
                                      <p:tavLst>
                                        <p:tav tm="0">
                                          <p:val>
                                            <p:strVal val="#ppt_x"/>
                                          </p:val>
                                        </p:tav>
                                        <p:tav tm="100000">
                                          <p:val>
                                            <p:strVal val="#ppt_x"/>
                                          </p:val>
                                        </p:tav>
                                      </p:tavLst>
                                    </p:anim>
                                    <p:anim calcmode="lin" valueType="num">
                                      <p:cBhvr additive="base">
                                        <p:cTn id="8" dur="500" fill="hold"/>
                                        <p:tgtEl>
                                          <p:spTgt spid="1095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572"/>
                                        </p:tgtEl>
                                        <p:attrNameLst>
                                          <p:attrName>style.visibility</p:attrName>
                                        </p:attrNameLst>
                                      </p:cBhvr>
                                      <p:to>
                                        <p:strVal val="visible"/>
                                      </p:to>
                                    </p:set>
                                    <p:anim calcmode="lin" valueType="num">
                                      <p:cBhvr additive="base">
                                        <p:cTn id="13" dur="500" fill="hold"/>
                                        <p:tgtEl>
                                          <p:spTgt spid="109572"/>
                                        </p:tgtEl>
                                        <p:attrNameLst>
                                          <p:attrName>ppt_x</p:attrName>
                                        </p:attrNameLst>
                                      </p:cBhvr>
                                      <p:tavLst>
                                        <p:tav tm="0">
                                          <p:val>
                                            <p:strVal val="#ppt_x"/>
                                          </p:val>
                                        </p:tav>
                                        <p:tav tm="100000">
                                          <p:val>
                                            <p:strVal val="#ppt_x"/>
                                          </p:val>
                                        </p:tav>
                                      </p:tavLst>
                                    </p:anim>
                                    <p:anim calcmode="lin" valueType="num">
                                      <p:cBhvr additive="base">
                                        <p:cTn id="14" dur="500" fill="hold"/>
                                        <p:tgtEl>
                                          <p:spTgt spid="1095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9573"/>
                                        </p:tgtEl>
                                        <p:attrNameLst>
                                          <p:attrName>style.visibility</p:attrName>
                                        </p:attrNameLst>
                                      </p:cBhvr>
                                      <p:to>
                                        <p:strVal val="visible"/>
                                      </p:to>
                                    </p:set>
                                    <p:anim calcmode="lin" valueType="num">
                                      <p:cBhvr additive="base">
                                        <p:cTn id="19" dur="500" fill="hold"/>
                                        <p:tgtEl>
                                          <p:spTgt spid="109573"/>
                                        </p:tgtEl>
                                        <p:attrNameLst>
                                          <p:attrName>ppt_x</p:attrName>
                                        </p:attrNameLst>
                                      </p:cBhvr>
                                      <p:tavLst>
                                        <p:tav tm="0">
                                          <p:val>
                                            <p:strVal val="#ppt_x"/>
                                          </p:val>
                                        </p:tav>
                                        <p:tav tm="100000">
                                          <p:val>
                                            <p:strVal val="#ppt_x"/>
                                          </p:val>
                                        </p:tav>
                                      </p:tavLst>
                                    </p:anim>
                                    <p:anim calcmode="lin" valueType="num">
                                      <p:cBhvr additive="base">
                                        <p:cTn id="20" dur="500" fill="hold"/>
                                        <p:tgtEl>
                                          <p:spTgt spid="1095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utoUpdateAnimBg="0"/>
      <p:bldP spid="109572" grpId="0" autoUpdateAnimBg="0"/>
      <p:bldP spid="10957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Text Box 8"/>
          <p:cNvSpPr txBox="1">
            <a:spLocks noChangeArrowheads="1"/>
          </p:cNvSpPr>
          <p:nvPr/>
        </p:nvSpPr>
        <p:spPr bwMode="auto">
          <a:xfrm>
            <a:off x="1020763" y="1179513"/>
            <a:ext cx="4908550" cy="53340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lvl2pPr defTabSz="913130"/>
            <a:lvl3pPr marL="1141730" defTabSz="913130"/>
            <a:lvl4pPr defTabSz="913130"/>
            <a:lvl5pPr defTabSz="913130"/>
            <a:lvl6pPr defTabSz="913130"/>
            <a:lvl7pPr defTabSz="913130"/>
            <a:lvl8pPr defTabSz="913130"/>
            <a:lvl9pPr defTabSz="913130"/>
          </a:lstStyle>
          <a:p>
            <a:pPr algn="l"/>
            <a:r>
              <a:rPr lang="en-US" altLang="zh-CN" sz="2900" b="1" dirty="0">
                <a:solidFill>
                  <a:srgbClr val="FF0000"/>
                </a:solidFill>
                <a:latin typeface="Times New Roman" panose="02020603050405020304" pitchFamily="18" charset="0"/>
              </a:rPr>
              <a:t>quiet   funny  outgoing  kind   </a:t>
            </a:r>
          </a:p>
        </p:txBody>
      </p:sp>
      <p:sp>
        <p:nvSpPr>
          <p:cNvPr id="110595" name="Text Box 9"/>
          <p:cNvSpPr txBox="1">
            <a:spLocks noChangeArrowheads="1"/>
          </p:cNvSpPr>
          <p:nvPr/>
        </p:nvSpPr>
        <p:spPr bwMode="auto">
          <a:xfrm>
            <a:off x="252413" y="1809750"/>
            <a:ext cx="87503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lstStyle>
            <a:lvl1pPr defTabSz="913130"/>
            <a:lvl2pPr defTabSz="913130"/>
            <a:lvl3pPr marL="1141730" defTabSz="913130"/>
            <a:lvl4pPr defTabSz="913130"/>
            <a:lvl5pPr defTabSz="913130"/>
            <a:lvl6pPr defTabSz="913130"/>
            <a:lvl7pPr defTabSz="913130"/>
            <a:lvl8pPr defTabSz="913130"/>
            <a:lvl9pPr defTabSz="913130"/>
          </a:lstStyle>
          <a:p>
            <a:pPr marL="342900" indent="-342900" algn="l">
              <a:buFontTx/>
              <a:buAutoNum type="arabicPeriod"/>
            </a:pPr>
            <a:r>
              <a:rPr lang="en-US" altLang="zh-CN" sz="3200" b="1" dirty="0">
                <a:latin typeface="Times New Roman" panose="02020603050405020304" pitchFamily="18" charset="0"/>
              </a:rPr>
              <a:t> Paul is never _____ ! He can’t stop talking.</a:t>
            </a:r>
          </a:p>
          <a:p>
            <a:pPr marL="342900" indent="-342900" algn="l">
              <a:buFontTx/>
              <a:buAutoNum type="arabicPeriod"/>
            </a:pPr>
            <a:r>
              <a:rPr lang="en-US" altLang="zh-CN" sz="3200" b="1" dirty="0">
                <a:latin typeface="Times New Roman" panose="02020603050405020304" pitchFamily="18" charset="0"/>
              </a:rPr>
              <a:t> Lu Xiang is really ______. She is very good </a:t>
            </a:r>
          </a:p>
          <a:p>
            <a:pPr marL="342900" indent="-342900" algn="l"/>
            <a:r>
              <a:rPr lang="en-US" altLang="zh-CN" sz="3200" b="1" dirty="0">
                <a:latin typeface="Times New Roman" panose="02020603050405020304" pitchFamily="18" charset="0"/>
              </a:rPr>
              <a:t>   at math, physics and chemistry</a:t>
            </a:r>
            <a:r>
              <a:rPr lang="en-US" altLang="zh-CN" sz="3200" b="1" dirty="0" smtClean="0">
                <a:latin typeface="Times New Roman" panose="02020603050405020304" pitchFamily="18" charset="0"/>
              </a:rPr>
              <a:t>.</a:t>
            </a:r>
            <a:endParaRPr lang="en-US" altLang="zh-CN" sz="3200" b="1" dirty="0">
              <a:latin typeface="Times New Roman" panose="02020603050405020304" pitchFamily="18" charset="0"/>
            </a:endParaRPr>
          </a:p>
          <a:p>
            <a:pPr algn="l"/>
            <a:r>
              <a:rPr lang="en-US" altLang="zh-CN" sz="3200" b="1" dirty="0" smtClean="0">
                <a:latin typeface="Times New Roman" panose="02020603050405020304" pitchFamily="18" charset="0"/>
              </a:rPr>
              <a:t>3. </a:t>
            </a:r>
            <a:r>
              <a:rPr lang="en-US" altLang="zh-CN" sz="3200" b="1" dirty="0">
                <a:latin typeface="Times New Roman" panose="02020603050405020304" pitchFamily="18" charset="0"/>
              </a:rPr>
              <a:t>Mary is a ______ girl. She always makes me </a:t>
            </a:r>
          </a:p>
          <a:p>
            <a:pPr marL="342900" indent="-342900" algn="l"/>
            <a:r>
              <a:rPr lang="en-US" altLang="zh-CN" sz="3200" b="1" dirty="0">
                <a:latin typeface="Times New Roman" panose="02020603050405020304" pitchFamily="18" charset="0"/>
              </a:rPr>
              <a:t>   laugh.</a:t>
            </a:r>
          </a:p>
          <a:p>
            <a:pPr marL="342900" indent="-342900" algn="l"/>
            <a:r>
              <a:rPr lang="en-US" altLang="zh-CN" sz="3200" b="1" dirty="0" smtClean="0">
                <a:latin typeface="Times New Roman" panose="02020603050405020304" pitchFamily="18" charset="0"/>
              </a:rPr>
              <a:t>4. </a:t>
            </a:r>
            <a:r>
              <a:rPr lang="en-US" altLang="zh-CN" sz="3200" b="1" dirty="0">
                <a:latin typeface="Times New Roman" panose="02020603050405020304" pitchFamily="18" charset="0"/>
              </a:rPr>
              <a:t>Jane isn’t very _________ . She likes to stay </a:t>
            </a:r>
          </a:p>
          <a:p>
            <a:pPr marL="342900" indent="-342900" algn="l"/>
            <a:r>
              <a:rPr lang="en-US" altLang="zh-CN" sz="3200" b="1" dirty="0">
                <a:latin typeface="Times New Roman" panose="02020603050405020304" pitchFamily="18" charset="0"/>
              </a:rPr>
              <a:t>   at home and read.</a:t>
            </a:r>
          </a:p>
        </p:txBody>
      </p:sp>
      <p:sp>
        <p:nvSpPr>
          <p:cNvPr id="110596" name="Text Box 16"/>
          <p:cNvSpPr txBox="1">
            <a:spLocks noChangeArrowheads="1"/>
          </p:cNvSpPr>
          <p:nvPr/>
        </p:nvSpPr>
        <p:spPr bwMode="auto">
          <a:xfrm>
            <a:off x="3352800" y="1701800"/>
            <a:ext cx="1063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lvl2pPr defTabSz="913130"/>
            <a:lvl3pPr marL="1141730" defTabSz="913130"/>
            <a:lvl4pPr defTabSz="913130"/>
            <a:lvl5pPr defTabSz="913130"/>
            <a:lvl6pPr defTabSz="913130"/>
            <a:lvl7pPr defTabSz="913130"/>
            <a:lvl8pPr defTabSz="913130"/>
            <a:lvl9pPr defTabSz="913130"/>
          </a:lstStyle>
          <a:p>
            <a:pPr algn="l"/>
            <a:r>
              <a:rPr lang="en-US" altLang="zh-CN" sz="3200" b="1">
                <a:solidFill>
                  <a:srgbClr val="FF0000"/>
                </a:solidFill>
                <a:latin typeface="Times New Roman" panose="02020603050405020304" pitchFamily="18" charset="0"/>
              </a:rPr>
              <a:t>quiet</a:t>
            </a:r>
          </a:p>
        </p:txBody>
      </p:sp>
      <p:sp>
        <p:nvSpPr>
          <p:cNvPr id="110597" name="Text Box 17"/>
          <p:cNvSpPr txBox="1">
            <a:spLocks noChangeArrowheads="1"/>
          </p:cNvSpPr>
          <p:nvPr/>
        </p:nvSpPr>
        <p:spPr bwMode="auto">
          <a:xfrm>
            <a:off x="4114800" y="2276475"/>
            <a:ext cx="1200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lvl2pPr defTabSz="913130"/>
            <a:lvl3pPr marL="1141730" defTabSz="913130"/>
            <a:lvl4pPr defTabSz="913130"/>
            <a:lvl5pPr defTabSz="913130"/>
            <a:lvl6pPr defTabSz="913130"/>
            <a:lvl7pPr defTabSz="913130"/>
            <a:lvl8pPr defTabSz="913130"/>
            <a:lvl9pPr defTabSz="913130"/>
          </a:lstStyle>
          <a:p>
            <a:pPr algn="l"/>
            <a:r>
              <a:rPr lang="en-US" altLang="zh-CN" sz="3200" b="1">
                <a:solidFill>
                  <a:srgbClr val="FF0000"/>
                </a:solidFill>
                <a:latin typeface="Times New Roman" panose="02020603050405020304" pitchFamily="18" charset="0"/>
              </a:rPr>
              <a:t>smart</a:t>
            </a:r>
          </a:p>
        </p:txBody>
      </p:sp>
      <p:sp>
        <p:nvSpPr>
          <p:cNvPr id="110598" name="Text Box 18"/>
          <p:cNvSpPr txBox="1">
            <a:spLocks noChangeArrowheads="1"/>
          </p:cNvSpPr>
          <p:nvPr/>
        </p:nvSpPr>
        <p:spPr bwMode="auto">
          <a:xfrm>
            <a:off x="2743200" y="3141663"/>
            <a:ext cx="11985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lvl2pPr defTabSz="913130"/>
            <a:lvl3pPr marL="1141730" defTabSz="913130"/>
            <a:lvl4pPr defTabSz="913130"/>
            <a:lvl5pPr defTabSz="913130"/>
            <a:lvl6pPr defTabSz="913130"/>
            <a:lvl7pPr defTabSz="913130"/>
            <a:lvl8pPr defTabSz="913130"/>
            <a:lvl9pPr defTabSz="913130"/>
          </a:lstStyle>
          <a:p>
            <a:pPr algn="l"/>
            <a:r>
              <a:rPr lang="en-US" altLang="zh-CN" sz="3200" b="1">
                <a:solidFill>
                  <a:srgbClr val="FF0000"/>
                </a:solidFill>
                <a:latin typeface="Times New Roman" panose="02020603050405020304" pitchFamily="18" charset="0"/>
              </a:rPr>
              <a:t>funny</a:t>
            </a:r>
          </a:p>
        </p:txBody>
      </p:sp>
      <p:sp>
        <p:nvSpPr>
          <p:cNvPr id="110599" name="Text Box 19"/>
          <p:cNvSpPr txBox="1">
            <a:spLocks noChangeArrowheads="1"/>
          </p:cNvSpPr>
          <p:nvPr/>
        </p:nvSpPr>
        <p:spPr bwMode="auto">
          <a:xfrm>
            <a:off x="3505200" y="4149725"/>
            <a:ext cx="1695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lvl2pPr defTabSz="913130"/>
            <a:lvl3pPr marL="1141730" defTabSz="913130"/>
            <a:lvl4pPr defTabSz="913130"/>
            <a:lvl5pPr defTabSz="913130"/>
            <a:lvl6pPr defTabSz="913130"/>
            <a:lvl7pPr defTabSz="913130"/>
            <a:lvl8pPr defTabSz="913130"/>
            <a:lvl9pPr defTabSz="913130"/>
          </a:lstStyle>
          <a:p>
            <a:pPr algn="l"/>
            <a:r>
              <a:rPr lang="en-US" altLang="zh-CN" sz="3200" b="1">
                <a:solidFill>
                  <a:srgbClr val="FF0000"/>
                </a:solidFill>
                <a:latin typeface="Times New Roman" panose="02020603050405020304" pitchFamily="18" charset="0"/>
              </a:rPr>
              <a:t>outgoing</a:t>
            </a:r>
          </a:p>
        </p:txBody>
      </p:sp>
      <p:sp>
        <p:nvSpPr>
          <p:cNvPr id="110600" name="TextBox 16"/>
          <p:cNvSpPr txBox="1">
            <a:spLocks noChangeArrowheads="1"/>
          </p:cNvSpPr>
          <p:nvPr/>
        </p:nvSpPr>
        <p:spPr bwMode="auto">
          <a:xfrm>
            <a:off x="252413" y="458788"/>
            <a:ext cx="527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lvl2pPr defTabSz="913130"/>
            <a:lvl3pPr marL="1141730" defTabSz="913130"/>
            <a:lvl4pPr defTabSz="913130"/>
            <a:lvl5pPr defTabSz="913130"/>
            <a:lvl6pPr defTabSz="913130"/>
            <a:lvl7pPr defTabSz="913130"/>
            <a:lvl8pPr defTabSz="913130"/>
            <a:lvl9pPr defTabSz="913130"/>
          </a:lstStyle>
          <a:p>
            <a:pPr algn="l"/>
            <a:r>
              <a:rPr lang="en-US" altLang="zh-CN" sz="3600" b="1" dirty="0">
                <a:solidFill>
                  <a:srgbClr val="0000CC"/>
                </a:solidFill>
                <a:latin typeface="Times New Roman" panose="02020603050405020304" pitchFamily="18" charset="0"/>
              </a:rPr>
              <a:t>I Fill in the blanks.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box(in)">
                                      <p:cBhvr>
                                        <p:cTn id="7" dur="500"/>
                                        <p:tgtEl>
                                          <p:spTgt spid="1105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0597"/>
                                        </p:tgtEl>
                                        <p:attrNameLst>
                                          <p:attrName>style.visibility</p:attrName>
                                        </p:attrNameLst>
                                      </p:cBhvr>
                                      <p:to>
                                        <p:strVal val="visible"/>
                                      </p:to>
                                    </p:set>
                                    <p:animEffect transition="in" filter="box(in)">
                                      <p:cBhvr>
                                        <p:cTn id="12" dur="500"/>
                                        <p:tgtEl>
                                          <p:spTgt spid="1105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0598"/>
                                        </p:tgtEl>
                                        <p:attrNameLst>
                                          <p:attrName>style.visibility</p:attrName>
                                        </p:attrNameLst>
                                      </p:cBhvr>
                                      <p:to>
                                        <p:strVal val="visible"/>
                                      </p:to>
                                    </p:set>
                                    <p:animEffect transition="in" filter="box(in)">
                                      <p:cBhvr>
                                        <p:cTn id="17" dur="500"/>
                                        <p:tgtEl>
                                          <p:spTgt spid="11059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0599"/>
                                        </p:tgtEl>
                                        <p:attrNameLst>
                                          <p:attrName>style.visibility</p:attrName>
                                        </p:attrNameLst>
                                      </p:cBhvr>
                                      <p:to>
                                        <p:strVal val="visible"/>
                                      </p:to>
                                    </p:set>
                                    <p:animEffect transition="in" filter="box(in)">
                                      <p:cBhvr>
                                        <p:cTn id="22" dur="500"/>
                                        <p:tgtEl>
                                          <p:spTgt spid="110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utoUpdateAnimBg="0"/>
      <p:bldP spid="110597" grpId="0" autoUpdateAnimBg="0"/>
      <p:bldP spid="110598" grpId="0" autoUpdateAnimBg="0"/>
      <p:bldP spid="11059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Rot="1" noChangeArrowheads="1"/>
          </p:cNvSpPr>
          <p:nvPr>
            <p:ph type="body" idx="4294967295"/>
          </p:nvPr>
        </p:nvSpPr>
        <p:spPr>
          <a:xfrm>
            <a:off x="349250" y="1268413"/>
            <a:ext cx="8326438" cy="4591050"/>
          </a:xfrm>
          <a:noFill/>
        </p:spPr>
        <p:txBody>
          <a:bodyPr wrap="none"/>
          <a:lstStyle/>
          <a:p>
            <a:pPr marL="476250" indent="-476250" defTabSz="704850">
              <a:lnSpc>
                <a:spcPct val="80000"/>
              </a:lnSpc>
              <a:spcBef>
                <a:spcPct val="40000"/>
              </a:spcBef>
              <a:buFont typeface="Wingdings" panose="05000000000000000000" pitchFamily="2" charset="2"/>
              <a:buNone/>
            </a:pPr>
            <a:r>
              <a:rPr lang="en-US" altLang="zh-CN" b="1" dirty="0">
                <a:latin typeface="Times New Roman" panose="02020603050405020304" pitchFamily="18" charset="0"/>
              </a:rPr>
              <a:t>1. Seen from the mountain, the town looks </a:t>
            </a:r>
          </a:p>
          <a:p>
            <a:pPr marL="476250" indent="-476250" defTabSz="704850">
              <a:lnSpc>
                <a:spcPct val="80000"/>
              </a:lnSpc>
              <a:spcBef>
                <a:spcPct val="40000"/>
              </a:spcBef>
              <a:buFont typeface="Wingdings" panose="05000000000000000000" pitchFamily="2" charset="2"/>
              <a:buNone/>
            </a:pPr>
            <a:r>
              <a:rPr lang="en-US" altLang="zh-CN" b="1" dirty="0">
                <a:latin typeface="Times New Roman" panose="02020603050405020304" pitchFamily="18" charset="0"/>
              </a:rPr>
              <a:t>      ________________ (beautiful).</a:t>
            </a:r>
          </a:p>
          <a:p>
            <a:pPr marL="476250" indent="-476250" defTabSz="704850">
              <a:lnSpc>
                <a:spcPct val="80000"/>
              </a:lnSpc>
              <a:spcBef>
                <a:spcPct val="40000"/>
              </a:spcBef>
              <a:buFont typeface="Wingdings" panose="05000000000000000000" pitchFamily="2" charset="2"/>
              <a:buNone/>
            </a:pPr>
            <a:r>
              <a:rPr lang="en-US" altLang="zh-CN" b="1" dirty="0">
                <a:latin typeface="Times New Roman" panose="02020603050405020304" pitchFamily="18" charset="0"/>
              </a:rPr>
              <a:t>2. She has made far ________ (great) progress</a:t>
            </a:r>
          </a:p>
          <a:p>
            <a:pPr marL="476250" indent="-476250" defTabSz="704850">
              <a:lnSpc>
                <a:spcPct val="80000"/>
              </a:lnSpc>
              <a:spcBef>
                <a:spcPct val="40000"/>
              </a:spcBef>
              <a:buFont typeface="Wingdings" panose="05000000000000000000" pitchFamily="2" charset="2"/>
              <a:buNone/>
            </a:pPr>
            <a:r>
              <a:rPr lang="en-US" altLang="zh-CN" b="1" dirty="0">
                <a:latin typeface="Times New Roman" panose="02020603050405020304" pitchFamily="18" charset="0"/>
              </a:rPr>
              <a:t>(</a:t>
            </a:r>
            <a:r>
              <a:rPr lang="zh-CN" altLang="en-US" b="1" dirty="0">
                <a:latin typeface="Times New Roman" panose="02020603050405020304" pitchFamily="18" charset="0"/>
              </a:rPr>
              <a:t>进步</a:t>
            </a:r>
            <a:r>
              <a:rPr lang="en-US" altLang="zh-CN" b="1" dirty="0">
                <a:latin typeface="Times New Roman" panose="02020603050405020304" pitchFamily="18" charset="0"/>
              </a:rPr>
              <a:t>) this term than she did last year.</a:t>
            </a:r>
          </a:p>
          <a:p>
            <a:pPr marL="476250" indent="-476250" defTabSz="704850">
              <a:lnSpc>
                <a:spcPct val="80000"/>
              </a:lnSpc>
              <a:spcBef>
                <a:spcPct val="40000"/>
              </a:spcBef>
              <a:buFont typeface="Wingdings" panose="05000000000000000000" pitchFamily="2" charset="2"/>
              <a:buNone/>
            </a:pPr>
            <a:r>
              <a:rPr lang="en-US" altLang="zh-CN" b="1" dirty="0">
                <a:latin typeface="Times New Roman" panose="02020603050405020304" pitchFamily="18" charset="0"/>
              </a:rPr>
              <a:t>3. She is a head ________ (tall) than I.</a:t>
            </a:r>
          </a:p>
          <a:p>
            <a:pPr marL="476250" indent="-476250" defTabSz="704850">
              <a:lnSpc>
                <a:spcPct val="80000"/>
              </a:lnSpc>
              <a:spcBef>
                <a:spcPct val="40000"/>
              </a:spcBef>
              <a:buFont typeface="Wingdings" panose="05000000000000000000" pitchFamily="2" charset="2"/>
              <a:buNone/>
            </a:pPr>
            <a:r>
              <a:rPr lang="en-US" altLang="zh-CN" b="1" dirty="0">
                <a:latin typeface="Times New Roman" panose="02020603050405020304" pitchFamily="18" charset="0"/>
              </a:rPr>
              <a:t>4. This room is 3 times ________ (big) than </a:t>
            </a:r>
          </a:p>
          <a:p>
            <a:pPr marL="476250" indent="-476250" defTabSz="704850">
              <a:lnSpc>
                <a:spcPct val="80000"/>
              </a:lnSpc>
              <a:spcBef>
                <a:spcPct val="40000"/>
              </a:spcBef>
              <a:buFont typeface="Wingdings" panose="05000000000000000000" pitchFamily="2" charset="2"/>
              <a:buNone/>
            </a:pPr>
            <a:r>
              <a:rPr lang="en-US" altLang="zh-CN" b="1" dirty="0">
                <a:latin typeface="Times New Roman" panose="02020603050405020304" pitchFamily="18" charset="0"/>
              </a:rPr>
              <a:t>    that one.</a:t>
            </a:r>
          </a:p>
        </p:txBody>
      </p:sp>
      <p:sp>
        <p:nvSpPr>
          <p:cNvPr id="111619" name="Text Box 3"/>
          <p:cNvSpPr txBox="1">
            <a:spLocks noChangeArrowheads="1"/>
          </p:cNvSpPr>
          <p:nvPr/>
        </p:nvSpPr>
        <p:spPr bwMode="auto">
          <a:xfrm>
            <a:off x="1020763" y="1809750"/>
            <a:ext cx="306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pPr algn="l"/>
            <a:r>
              <a:rPr lang="en-US" altLang="zh-CN" sz="3600" b="1">
                <a:solidFill>
                  <a:srgbClr val="FF0000"/>
                </a:solidFill>
                <a:latin typeface="Times New Roman" panose="02020603050405020304" pitchFamily="18" charset="0"/>
              </a:rPr>
              <a:t>more beautiful</a:t>
            </a:r>
          </a:p>
        </p:txBody>
      </p:sp>
      <p:sp>
        <p:nvSpPr>
          <p:cNvPr id="111620" name="Text Box 4"/>
          <p:cNvSpPr txBox="1">
            <a:spLocks noChangeArrowheads="1"/>
          </p:cNvSpPr>
          <p:nvPr/>
        </p:nvSpPr>
        <p:spPr bwMode="auto">
          <a:xfrm>
            <a:off x="3962400" y="2209800"/>
            <a:ext cx="160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pPr algn="l"/>
            <a:r>
              <a:rPr lang="en-US" altLang="zh-CN" sz="3600" b="1">
                <a:solidFill>
                  <a:srgbClr val="FF0000"/>
                </a:solidFill>
                <a:latin typeface="Times New Roman" panose="02020603050405020304" pitchFamily="18" charset="0"/>
              </a:rPr>
              <a:t>greater</a:t>
            </a:r>
          </a:p>
        </p:txBody>
      </p:sp>
      <p:sp>
        <p:nvSpPr>
          <p:cNvPr id="111621" name="Text Box 5"/>
          <p:cNvSpPr txBox="1">
            <a:spLocks noChangeArrowheads="1"/>
          </p:cNvSpPr>
          <p:nvPr/>
        </p:nvSpPr>
        <p:spPr bwMode="auto">
          <a:xfrm>
            <a:off x="3429000" y="3429000"/>
            <a:ext cx="122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pPr algn="l"/>
            <a:r>
              <a:rPr lang="en-US" altLang="zh-CN" sz="3600" b="1">
                <a:solidFill>
                  <a:srgbClr val="FF0000"/>
                </a:solidFill>
                <a:latin typeface="Times New Roman" panose="02020603050405020304" pitchFamily="18" charset="0"/>
              </a:rPr>
              <a:t>taller</a:t>
            </a:r>
          </a:p>
        </p:txBody>
      </p:sp>
      <p:sp>
        <p:nvSpPr>
          <p:cNvPr id="111622" name="Text Box 6"/>
          <p:cNvSpPr txBox="1">
            <a:spLocks noChangeArrowheads="1"/>
          </p:cNvSpPr>
          <p:nvPr/>
        </p:nvSpPr>
        <p:spPr bwMode="auto">
          <a:xfrm>
            <a:off x="4572000" y="3962400"/>
            <a:ext cx="142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pPr algn="l"/>
            <a:r>
              <a:rPr lang="en-US" altLang="zh-CN" sz="3600" b="1">
                <a:solidFill>
                  <a:srgbClr val="FF0000"/>
                </a:solidFill>
                <a:latin typeface="Times New Roman" panose="02020603050405020304" pitchFamily="18" charset="0"/>
              </a:rPr>
              <a:t>bigger</a:t>
            </a:r>
          </a:p>
        </p:txBody>
      </p:sp>
      <p:sp>
        <p:nvSpPr>
          <p:cNvPr id="111623" name="Text Box 7"/>
          <p:cNvSpPr txBox="1">
            <a:spLocks noChangeArrowheads="1"/>
          </p:cNvSpPr>
          <p:nvPr/>
        </p:nvSpPr>
        <p:spPr bwMode="auto">
          <a:xfrm>
            <a:off x="252413" y="549275"/>
            <a:ext cx="6983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pPr algn="l"/>
            <a:r>
              <a:rPr lang="en-US" altLang="zh-CN" sz="3600" b="1" dirty="0">
                <a:solidFill>
                  <a:srgbClr val="0000CC"/>
                </a:solidFill>
              </a:rPr>
              <a:t>Ⅱ. </a:t>
            </a:r>
            <a:r>
              <a:rPr lang="zh-CN" altLang="en-US" sz="3600" b="1" dirty="0">
                <a:solidFill>
                  <a:srgbClr val="0000CC"/>
                </a:solidFill>
                <a:ea typeface="黑体" panose="02010609060101010101" pitchFamily="49" charset="-122"/>
              </a:rPr>
              <a:t>根据所给词的正确形式填空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box(in)">
                                      <p:cBhvr>
                                        <p:cTn id="7" dur="500"/>
                                        <p:tgtEl>
                                          <p:spTgt spid="1116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1620"/>
                                        </p:tgtEl>
                                        <p:attrNameLst>
                                          <p:attrName>style.visibility</p:attrName>
                                        </p:attrNameLst>
                                      </p:cBhvr>
                                      <p:to>
                                        <p:strVal val="visible"/>
                                      </p:to>
                                    </p:set>
                                    <p:animEffect transition="in" filter="box(in)">
                                      <p:cBhvr>
                                        <p:cTn id="12" dur="500"/>
                                        <p:tgtEl>
                                          <p:spTgt spid="1116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1621"/>
                                        </p:tgtEl>
                                        <p:attrNameLst>
                                          <p:attrName>style.visibility</p:attrName>
                                        </p:attrNameLst>
                                      </p:cBhvr>
                                      <p:to>
                                        <p:strVal val="visible"/>
                                      </p:to>
                                    </p:set>
                                    <p:animEffect transition="in" filter="box(in)">
                                      <p:cBhvr>
                                        <p:cTn id="17" dur="500"/>
                                        <p:tgtEl>
                                          <p:spTgt spid="1116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1622"/>
                                        </p:tgtEl>
                                        <p:attrNameLst>
                                          <p:attrName>style.visibility</p:attrName>
                                        </p:attrNameLst>
                                      </p:cBhvr>
                                      <p:to>
                                        <p:strVal val="visible"/>
                                      </p:to>
                                    </p:set>
                                    <p:animEffect transition="in" filter="box(in)">
                                      <p:cBhvr>
                                        <p:cTn id="22" dur="500"/>
                                        <p:tgtEl>
                                          <p:spTgt spid="111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0" grpId="0" autoUpdateAnimBg="0"/>
      <p:bldP spid="111621" grpId="0" autoUpdateAnimBg="0"/>
      <p:bldP spid="11162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Rot="1" noChangeArrowheads="1"/>
          </p:cNvSpPr>
          <p:nvPr>
            <p:ph type="body" idx="4294967295"/>
          </p:nvPr>
        </p:nvSpPr>
        <p:spPr>
          <a:xfrm>
            <a:off x="463550" y="1816100"/>
            <a:ext cx="8220075" cy="3594100"/>
          </a:xfrm>
          <a:noFill/>
        </p:spPr>
        <p:txBody>
          <a:bodyPr wrap="none"/>
          <a:lstStyle/>
          <a:p>
            <a:pPr marL="476250" indent="-476250" defTabSz="704850">
              <a:spcBef>
                <a:spcPct val="40000"/>
              </a:spcBef>
              <a:buFont typeface="Wingdings" panose="05000000000000000000" pitchFamily="2" charset="2"/>
              <a:buNone/>
            </a:pPr>
            <a:r>
              <a:rPr lang="en-US" altLang="zh-CN" sz="3600" b="1" dirty="0">
                <a:latin typeface="Times New Roman" panose="02020603050405020304" pitchFamily="18" charset="0"/>
              </a:rPr>
              <a:t>5. Jim is _______ (tall) than Mary.</a:t>
            </a:r>
          </a:p>
          <a:p>
            <a:pPr marL="476250" indent="-476250" defTabSz="704850">
              <a:spcBef>
                <a:spcPct val="40000"/>
              </a:spcBef>
              <a:buFont typeface="Wingdings" panose="05000000000000000000" pitchFamily="2" charset="2"/>
              <a:buNone/>
            </a:pPr>
            <a:r>
              <a:rPr lang="en-US" altLang="zh-CN" sz="3600" b="1" dirty="0">
                <a:latin typeface="Times New Roman" panose="02020603050405020304" pitchFamily="18" charset="0"/>
              </a:rPr>
              <a:t>6. </a:t>
            </a:r>
            <a:r>
              <a:rPr lang="en-US" altLang="zh-CN" sz="3600" b="1" dirty="0" err="1">
                <a:latin typeface="Times New Roman" panose="02020603050405020304" pitchFamily="18" charset="0"/>
              </a:rPr>
              <a:t>Baobao</a:t>
            </a:r>
            <a:r>
              <a:rPr lang="en-US" altLang="zh-CN" sz="3600" b="1" dirty="0">
                <a:latin typeface="Times New Roman" panose="02020603050405020304" pitchFamily="18" charset="0"/>
              </a:rPr>
              <a:t> is ____________ (young) boy</a:t>
            </a:r>
          </a:p>
          <a:p>
            <a:pPr marL="476250" indent="-476250" defTabSz="704850">
              <a:spcBef>
                <a:spcPct val="40000"/>
              </a:spcBef>
              <a:buFont typeface="Wingdings" panose="05000000000000000000" pitchFamily="2" charset="2"/>
              <a:buNone/>
            </a:pPr>
            <a:r>
              <a:rPr lang="en-US" altLang="zh-CN" sz="3600" b="1" dirty="0">
                <a:latin typeface="Times New Roman" panose="02020603050405020304" pitchFamily="18" charset="0"/>
              </a:rPr>
              <a:t>    in his class.</a:t>
            </a:r>
          </a:p>
          <a:p>
            <a:pPr marL="476250" indent="-476250" defTabSz="704850">
              <a:spcBef>
                <a:spcPct val="40000"/>
              </a:spcBef>
              <a:buFont typeface="Wingdings" panose="05000000000000000000" pitchFamily="2" charset="2"/>
              <a:buNone/>
            </a:pPr>
            <a:r>
              <a:rPr lang="en-US" altLang="zh-CN" sz="3600" b="1" dirty="0">
                <a:latin typeface="Times New Roman" panose="02020603050405020304" pitchFamily="18" charset="0"/>
              </a:rPr>
              <a:t>7. I think  English is _______________</a:t>
            </a:r>
          </a:p>
          <a:p>
            <a:pPr marL="476250" indent="-476250" defTabSz="704850">
              <a:spcBef>
                <a:spcPct val="40000"/>
              </a:spcBef>
              <a:buFont typeface="Wingdings" panose="05000000000000000000" pitchFamily="2" charset="2"/>
              <a:buNone/>
            </a:pPr>
            <a:r>
              <a:rPr lang="en-US" altLang="zh-CN" sz="3600" b="1" dirty="0">
                <a:latin typeface="Times New Roman" panose="02020603050405020304" pitchFamily="18" charset="0"/>
              </a:rPr>
              <a:t>   (interesting) than any other subject. </a:t>
            </a:r>
          </a:p>
        </p:txBody>
      </p:sp>
      <p:sp>
        <p:nvSpPr>
          <p:cNvPr id="112643" name="Text Box 3"/>
          <p:cNvSpPr txBox="1">
            <a:spLocks noChangeArrowheads="1"/>
          </p:cNvSpPr>
          <p:nvPr/>
        </p:nvSpPr>
        <p:spPr bwMode="auto">
          <a:xfrm>
            <a:off x="2590800" y="1447800"/>
            <a:ext cx="1370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pPr algn="l"/>
            <a:r>
              <a:rPr lang="en-US" altLang="zh-CN" sz="3600" b="1">
                <a:solidFill>
                  <a:srgbClr val="FF0000"/>
                </a:solidFill>
                <a:latin typeface="Times New Roman" panose="02020603050405020304" pitchFamily="18" charset="0"/>
              </a:rPr>
              <a:t>taller</a:t>
            </a:r>
          </a:p>
        </p:txBody>
      </p:sp>
      <p:sp>
        <p:nvSpPr>
          <p:cNvPr id="112644" name="Text Box 4"/>
          <p:cNvSpPr txBox="1">
            <a:spLocks noChangeArrowheads="1"/>
          </p:cNvSpPr>
          <p:nvPr/>
        </p:nvSpPr>
        <p:spPr bwMode="auto">
          <a:xfrm>
            <a:off x="2895600" y="2362200"/>
            <a:ext cx="2974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pPr algn="l"/>
            <a:r>
              <a:rPr lang="en-US" altLang="zh-CN" sz="3600" b="1">
                <a:solidFill>
                  <a:srgbClr val="FF0000"/>
                </a:solidFill>
                <a:latin typeface="Times New Roman" panose="02020603050405020304" pitchFamily="18" charset="0"/>
              </a:rPr>
              <a:t>the youngest</a:t>
            </a:r>
          </a:p>
        </p:txBody>
      </p:sp>
      <p:sp>
        <p:nvSpPr>
          <p:cNvPr id="112645" name="Text Box 5"/>
          <p:cNvSpPr txBox="1">
            <a:spLocks noChangeArrowheads="1"/>
          </p:cNvSpPr>
          <p:nvPr/>
        </p:nvSpPr>
        <p:spPr bwMode="auto">
          <a:xfrm>
            <a:off x="4800600" y="4114800"/>
            <a:ext cx="3551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pPr algn="l"/>
            <a:r>
              <a:rPr lang="en-US" altLang="zh-CN" sz="3600" b="1">
                <a:solidFill>
                  <a:srgbClr val="FF0000"/>
                </a:solidFill>
                <a:latin typeface="Times New Roman" panose="02020603050405020304" pitchFamily="18" charset="0"/>
              </a:rPr>
              <a:t>more interesting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box(in)">
                                      <p:cBhvr>
                                        <p:cTn id="7" dur="500"/>
                                        <p:tgtEl>
                                          <p:spTgt spid="1126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box(in)">
                                      <p:cBhvr>
                                        <p:cTn id="12" dur="500"/>
                                        <p:tgtEl>
                                          <p:spTgt spid="11264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645"/>
                                        </p:tgtEl>
                                        <p:attrNameLst>
                                          <p:attrName>style.visibility</p:attrName>
                                        </p:attrNameLst>
                                      </p:cBhvr>
                                      <p:to>
                                        <p:strVal val="visible"/>
                                      </p:to>
                                    </p:set>
                                    <p:animEffect transition="in" filter="box(in)">
                                      <p:cBhvr>
                                        <p:cTn id="17" dur="500"/>
                                        <p:tgtEl>
                                          <p:spTgt spid="112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P spid="112644" grpId="0" autoUpdateAnimBg="0"/>
      <p:bldP spid="11264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Rot="1" noChangeArrowheads="1"/>
          </p:cNvSpPr>
          <p:nvPr>
            <p:ph type="body" idx="4294967295"/>
          </p:nvPr>
        </p:nvSpPr>
        <p:spPr>
          <a:xfrm>
            <a:off x="444500" y="1179513"/>
            <a:ext cx="7967663" cy="5219700"/>
          </a:xfrm>
          <a:noFill/>
        </p:spPr>
        <p:txBody>
          <a:bodyPr wrap="none"/>
          <a:lstStyle/>
          <a:p>
            <a:pPr marL="476250" indent="-476250" defTabSz="704850">
              <a:buFont typeface="Wingdings" panose="05000000000000000000" pitchFamily="2" charset="2"/>
              <a:buNone/>
            </a:pPr>
            <a:r>
              <a:rPr lang="en-US" altLang="zh-CN" sz="4000" b="1">
                <a:latin typeface="Times New Roman" panose="02020603050405020304" pitchFamily="18" charset="0"/>
              </a:rPr>
              <a:t>1. Which is ______ classroom, this </a:t>
            </a:r>
          </a:p>
          <a:p>
            <a:pPr marL="476250" indent="-476250" defTabSz="704850">
              <a:buFont typeface="Wingdings" panose="05000000000000000000" pitchFamily="2" charset="2"/>
              <a:buNone/>
            </a:pPr>
            <a:r>
              <a:rPr lang="en-US" altLang="zh-CN" sz="4000" b="1">
                <a:latin typeface="Times New Roman" panose="02020603050405020304" pitchFamily="18" charset="0"/>
              </a:rPr>
              <a:t>    classroom or that one?</a:t>
            </a:r>
          </a:p>
          <a:p>
            <a:pPr marL="476250" indent="-476250" defTabSz="704850">
              <a:buFont typeface="Wingdings" panose="05000000000000000000" pitchFamily="2" charset="2"/>
              <a:buNone/>
            </a:pPr>
            <a:r>
              <a:rPr lang="en-US" altLang="zh-CN" sz="4000" b="1">
                <a:latin typeface="Times New Roman" panose="02020603050405020304" pitchFamily="18" charset="0"/>
              </a:rPr>
              <a:t>    A. bigger                   B. the bigger    </a:t>
            </a:r>
          </a:p>
          <a:p>
            <a:pPr marL="476250" indent="-476250" defTabSz="704850">
              <a:buFont typeface="Wingdings" panose="05000000000000000000" pitchFamily="2" charset="2"/>
              <a:buNone/>
            </a:pPr>
            <a:r>
              <a:rPr lang="en-US" altLang="zh-CN" sz="4000" b="1">
                <a:latin typeface="Times New Roman" panose="02020603050405020304" pitchFamily="18" charset="0"/>
              </a:rPr>
              <a:t>    C. a bigger             D. bigger</a:t>
            </a:r>
          </a:p>
        </p:txBody>
      </p:sp>
      <p:sp>
        <p:nvSpPr>
          <p:cNvPr id="113667" name="Text Box 4"/>
          <p:cNvSpPr txBox="1">
            <a:spLocks noChangeArrowheads="1"/>
          </p:cNvSpPr>
          <p:nvPr/>
        </p:nvSpPr>
        <p:spPr bwMode="auto">
          <a:xfrm>
            <a:off x="3348038" y="1196975"/>
            <a:ext cx="5286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pPr algn="l"/>
            <a:r>
              <a:rPr lang="en-US" altLang="zh-CN" sz="4000" b="1">
                <a:solidFill>
                  <a:srgbClr val="FF0000"/>
                </a:solidFill>
                <a:latin typeface="Times New Roman" panose="02020603050405020304" pitchFamily="18" charset="0"/>
              </a:rPr>
              <a:t>C</a:t>
            </a:r>
          </a:p>
        </p:txBody>
      </p:sp>
      <p:sp>
        <p:nvSpPr>
          <p:cNvPr id="113668" name="Text Box 5"/>
          <p:cNvSpPr txBox="1">
            <a:spLocks noChangeArrowheads="1"/>
          </p:cNvSpPr>
          <p:nvPr/>
        </p:nvSpPr>
        <p:spPr bwMode="auto">
          <a:xfrm>
            <a:off x="349250" y="549275"/>
            <a:ext cx="307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r>
              <a:rPr lang="en-US" altLang="zh-CN" sz="4000" b="1">
                <a:solidFill>
                  <a:srgbClr val="0000CC"/>
                </a:solidFill>
              </a:rPr>
              <a:t>Ⅲ. </a:t>
            </a:r>
            <a:r>
              <a:rPr lang="zh-CN" altLang="en-US" sz="4000" b="1">
                <a:solidFill>
                  <a:srgbClr val="0000CC"/>
                </a:solidFill>
                <a:ea typeface="黑体" panose="02010609060101010101" pitchFamily="49" charset="-122"/>
              </a:rPr>
              <a:t>单项选择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box(in)">
                                      <p:cBhvr>
                                        <p:cTn id="7" dur="500"/>
                                        <p:tgtEl>
                                          <p:spTgt spid="11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Rot="1" noChangeArrowheads="1"/>
          </p:cNvSpPr>
          <p:nvPr>
            <p:ph type="body" idx="4294967295"/>
          </p:nvPr>
        </p:nvSpPr>
        <p:spPr>
          <a:xfrm>
            <a:off x="252413" y="819150"/>
            <a:ext cx="8255000" cy="5402263"/>
          </a:xfrm>
          <a:noFill/>
        </p:spPr>
        <p:txBody>
          <a:bodyPr wrap="none"/>
          <a:lstStyle/>
          <a:p>
            <a:pPr>
              <a:spcBef>
                <a:spcPct val="40000"/>
              </a:spcBef>
              <a:buFont typeface="Wingdings" panose="05000000000000000000" pitchFamily="2" charset="2"/>
              <a:buNone/>
            </a:pPr>
            <a:r>
              <a:rPr lang="en-US" altLang="zh-CN" sz="3600" b="1">
                <a:latin typeface="Times New Roman" panose="02020603050405020304" pitchFamily="18" charset="0"/>
              </a:rPr>
              <a:t>2. This apple  is ________ that one.</a:t>
            </a:r>
          </a:p>
          <a:p>
            <a:pPr>
              <a:spcBef>
                <a:spcPct val="40000"/>
              </a:spcBef>
              <a:buFont typeface="Wingdings" panose="05000000000000000000" pitchFamily="2" charset="2"/>
              <a:buNone/>
            </a:pPr>
            <a:r>
              <a:rPr lang="en-US" altLang="zh-CN" sz="3600" b="1">
                <a:latin typeface="Times New Roman" panose="02020603050405020304" pitchFamily="18" charset="0"/>
              </a:rPr>
              <a:t>  A. as big twice as       B. as big as twice</a:t>
            </a:r>
          </a:p>
          <a:p>
            <a:pPr>
              <a:spcBef>
                <a:spcPct val="40000"/>
              </a:spcBef>
              <a:buFont typeface="Wingdings" panose="05000000000000000000" pitchFamily="2" charset="2"/>
              <a:buNone/>
            </a:pPr>
            <a:r>
              <a:rPr lang="en-US" altLang="zh-CN" sz="3600" b="1">
                <a:latin typeface="Times New Roman" panose="02020603050405020304" pitchFamily="18" charset="0"/>
              </a:rPr>
              <a:t>  C. as twice big as       D. twice as big as</a:t>
            </a:r>
          </a:p>
          <a:p>
            <a:pPr>
              <a:spcBef>
                <a:spcPct val="40000"/>
              </a:spcBef>
              <a:buFont typeface="Wingdings" panose="05000000000000000000" pitchFamily="2" charset="2"/>
              <a:buNone/>
            </a:pPr>
            <a:r>
              <a:rPr lang="en-US" altLang="zh-CN" sz="3600" b="1">
                <a:latin typeface="Times New Roman" panose="02020603050405020304" pitchFamily="18" charset="0"/>
              </a:rPr>
              <a:t>3. There are more books in our library </a:t>
            </a:r>
          </a:p>
          <a:p>
            <a:pPr>
              <a:spcBef>
                <a:spcPct val="40000"/>
              </a:spcBef>
              <a:buFont typeface="Wingdings" panose="05000000000000000000" pitchFamily="2" charset="2"/>
              <a:buNone/>
            </a:pPr>
            <a:r>
              <a:rPr lang="en-US" altLang="zh-CN" sz="3600" b="1">
                <a:latin typeface="Times New Roman" panose="02020603050405020304" pitchFamily="18" charset="0"/>
              </a:rPr>
              <a:t>    than ________.</a:t>
            </a:r>
          </a:p>
          <a:p>
            <a:pPr>
              <a:spcBef>
                <a:spcPct val="40000"/>
              </a:spcBef>
              <a:buFont typeface="Wingdings" panose="05000000000000000000" pitchFamily="2" charset="2"/>
              <a:buNone/>
            </a:pPr>
            <a:r>
              <a:rPr lang="en-US" altLang="zh-CN" sz="3600" b="1">
                <a:latin typeface="Times New Roman" panose="02020603050405020304" pitchFamily="18" charset="0"/>
              </a:rPr>
              <a:t>   A. theirs                     B. those in theirs</a:t>
            </a:r>
          </a:p>
          <a:p>
            <a:pPr>
              <a:spcBef>
                <a:spcPct val="40000"/>
              </a:spcBef>
              <a:buFont typeface="Wingdings" panose="05000000000000000000" pitchFamily="2" charset="2"/>
              <a:buNone/>
            </a:pPr>
            <a:r>
              <a:rPr lang="en-US" altLang="zh-CN" sz="3600" b="1">
                <a:latin typeface="Times New Roman" panose="02020603050405020304" pitchFamily="18" charset="0"/>
              </a:rPr>
              <a:t>   C. that in theirs         D. those in their</a:t>
            </a:r>
          </a:p>
        </p:txBody>
      </p:sp>
      <p:sp>
        <p:nvSpPr>
          <p:cNvPr id="114691" name="Text Box 3"/>
          <p:cNvSpPr txBox="1">
            <a:spLocks noChangeArrowheads="1"/>
          </p:cNvSpPr>
          <p:nvPr/>
        </p:nvSpPr>
        <p:spPr bwMode="auto">
          <a:xfrm>
            <a:off x="4092575" y="81915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pPr algn="l"/>
            <a:r>
              <a:rPr lang="en-US" altLang="zh-CN" sz="3600" b="1">
                <a:solidFill>
                  <a:srgbClr val="FF0000"/>
                </a:solidFill>
                <a:latin typeface="Times New Roman" panose="02020603050405020304" pitchFamily="18" charset="0"/>
              </a:rPr>
              <a:t>D</a:t>
            </a:r>
          </a:p>
        </p:txBody>
      </p:sp>
      <p:sp>
        <p:nvSpPr>
          <p:cNvPr id="114692" name="Text Box 4"/>
          <p:cNvSpPr txBox="1">
            <a:spLocks noChangeArrowheads="1"/>
          </p:cNvSpPr>
          <p:nvPr/>
        </p:nvSpPr>
        <p:spPr bwMode="auto">
          <a:xfrm>
            <a:off x="2460625" y="3698875"/>
            <a:ext cx="48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lvl2pPr defTabSz="913130"/>
            <a:lvl3pPr defTabSz="913130"/>
            <a:lvl4pPr defTabSz="913130"/>
            <a:lvl5pPr defTabSz="913130"/>
            <a:lvl6pPr defTabSz="913130"/>
            <a:lvl7pPr defTabSz="913130"/>
            <a:lvl8pPr defTabSz="913130"/>
            <a:lvl9pPr defTabSz="913130"/>
          </a:lstStyle>
          <a:p>
            <a:pPr algn="l"/>
            <a:r>
              <a:rPr lang="en-US" altLang="zh-CN" sz="3600" b="1">
                <a:solidFill>
                  <a:srgbClr val="FF0000"/>
                </a:solidFill>
                <a:latin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box(in)">
                                      <p:cBhvr>
                                        <p:cTn id="7" dur="500"/>
                                        <p:tgtEl>
                                          <p:spTgt spid="11469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4692"/>
                                        </p:tgtEl>
                                        <p:attrNameLst>
                                          <p:attrName>style.visibility</p:attrName>
                                        </p:attrNameLst>
                                      </p:cBhvr>
                                      <p:to>
                                        <p:strVal val="visible"/>
                                      </p:to>
                                    </p:set>
                                    <p:animEffect transition="in" filter="box(in)">
                                      <p:cBhvr>
                                        <p:cTn id="12"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P spid="11469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5"/>
          <p:cNvSpPr>
            <a:spLocks noChangeArrowheads="1"/>
          </p:cNvSpPr>
          <p:nvPr/>
        </p:nvSpPr>
        <p:spPr bwMode="auto">
          <a:xfrm>
            <a:off x="9525" y="152400"/>
            <a:ext cx="85709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tabLst>
                <a:tab pos="495300" algn="l"/>
                <a:tab pos="5273675" algn="r"/>
              </a:tabLst>
            </a:pPr>
            <a:r>
              <a:rPr lang="en-US" altLang="zh-CN" sz="3200" b="1" dirty="0">
                <a:solidFill>
                  <a:schemeClr val="hlink"/>
                </a:solidFill>
                <a:latin typeface="Times New Roman" panose="02020603050405020304" pitchFamily="18" charset="0"/>
                <a:cs typeface="Times New Roman" panose="02020603050405020304" pitchFamily="18" charset="0"/>
              </a:rPr>
              <a:t>3a Wang Lingling and  Liu Lili are best friends. </a:t>
            </a:r>
          </a:p>
          <a:p>
            <a:pPr algn="l">
              <a:tabLst>
                <a:tab pos="495300" algn="l"/>
                <a:tab pos="5273675" algn="r"/>
              </a:tabLst>
            </a:pPr>
            <a:r>
              <a:rPr lang="en-US" altLang="zh-CN" sz="3200" b="1" dirty="0">
                <a:solidFill>
                  <a:schemeClr val="hlink"/>
                </a:solidFill>
                <a:latin typeface="Times New Roman" panose="02020603050405020304" pitchFamily="18" charset="0"/>
                <a:cs typeface="Times New Roman" panose="02020603050405020304" pitchFamily="18" charset="0"/>
              </a:rPr>
              <a:t>      Look at the chart below and compare them.</a:t>
            </a:r>
          </a:p>
        </p:txBody>
      </p:sp>
      <p:graphicFrame>
        <p:nvGraphicFramePr>
          <p:cNvPr id="75820" name="Group 44"/>
          <p:cNvGraphicFramePr>
            <a:graphicFrameLocks noGrp="1"/>
          </p:cNvGraphicFramePr>
          <p:nvPr/>
        </p:nvGraphicFramePr>
        <p:xfrm>
          <a:off x="565150" y="1371600"/>
          <a:ext cx="7696200" cy="4792666"/>
        </p:xfrm>
        <a:graphic>
          <a:graphicData uri="http://schemas.openxmlformats.org/drawingml/2006/table">
            <a:tbl>
              <a:tblPr/>
              <a:tblGrid>
                <a:gridCol w="3273425">
                  <a:extLst>
                    <a:ext uri="{9D8B030D-6E8A-4147-A177-3AD203B41FA5}">
                      <a16:colId xmlns:a16="http://schemas.microsoft.com/office/drawing/2014/main" val="20000"/>
                    </a:ext>
                  </a:extLst>
                </a:gridCol>
                <a:gridCol w="4422775">
                  <a:extLst>
                    <a:ext uri="{9D8B030D-6E8A-4147-A177-3AD203B41FA5}">
                      <a16:colId xmlns:a16="http://schemas.microsoft.com/office/drawing/2014/main" val="20001"/>
                    </a:ext>
                  </a:extLst>
                </a:gridCol>
              </a:tblGrid>
              <a:tr h="7366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Wang Lingling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Liu Lili</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tall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tall</a:t>
                      </a:r>
                      <a:endParaRPr kumimoji="0" lang="en-US" altLang="zh-CN" sz="3200" b="1" i="0" u="none" strike="noStrike" cap="none" normalizeH="0" baseline="0" dirty="0" smtClean="0">
                        <a:ln>
                          <a:noFill/>
                        </a:ln>
                        <a:solidFill>
                          <a:srgbClr val="0000FF"/>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3200" b="1" i="0" u="none" strike="noStrike" cap="none" normalizeH="0" baseline="0" smtClean="0">
                        <a:ln>
                          <a:noFill/>
                        </a:ln>
                        <a:solidFill>
                          <a:srgbClr val="FF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rgbClr val="FF00FF"/>
                          </a:solidFill>
                          <a:effectLst/>
                          <a:latin typeface="Times New Roman" panose="02020603050405020304" pitchFamily="18" charset="0"/>
                          <a:ea typeface="宋体" panose="02010600030101010101" pitchFamily="2" charset="-122"/>
                          <a:cs typeface="Times New Roman" panose="02020603050405020304" pitchFamily="18" charset="0"/>
                        </a:rPr>
                        <a:t>short straight hair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rgbClr val="FF00FF"/>
                          </a:solidFill>
                          <a:effectLst/>
                          <a:latin typeface="Times New Roman" panose="02020603050405020304" pitchFamily="18" charset="0"/>
                          <a:ea typeface="宋体" panose="02010600030101010101" pitchFamily="2" charset="-122"/>
                          <a:cs typeface="Times New Roman" panose="02020603050405020304" pitchFamily="18" charset="0"/>
                        </a:rPr>
                        <a:t> like reading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rgbClr val="FF00FF"/>
                          </a:solidFill>
                          <a:effectLst/>
                          <a:latin typeface="Times New Roman" panose="02020603050405020304" pitchFamily="18" charset="0"/>
                          <a:ea typeface="宋体" panose="02010600030101010101" pitchFamily="2" charset="-122"/>
                          <a:cs typeface="Times New Roman" panose="02020603050405020304" pitchFamily="18" charset="0"/>
                        </a:rPr>
                        <a:t>like sports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popular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3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outgoing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outgoing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rgbClr val="FF00FF"/>
                          </a:solidFill>
                          <a:effectLst/>
                          <a:latin typeface="Times New Roman" panose="02020603050405020304" pitchFamily="18" charset="0"/>
                          <a:ea typeface="宋体" panose="02010600030101010101" pitchFamily="2" charset="-122"/>
                          <a:cs typeface="Times New Roman" panose="02020603050405020304" pitchFamily="18" charset="0"/>
                        </a:rPr>
                        <a:t> serious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3200" b="1" i="0" u="none" strike="noStrike" cap="none" normalizeH="0" baseline="0" smtClean="0">
                        <a:ln>
                          <a:noFill/>
                        </a:ln>
                        <a:solidFill>
                          <a:srgbClr val="FF00FF"/>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rgbClr val="FF00FF"/>
                          </a:solidFill>
                          <a:effectLst/>
                          <a:latin typeface="Times New Roman" panose="02020603050405020304" pitchFamily="18" charset="0"/>
                          <a:ea typeface="宋体" panose="02010600030101010101" pitchFamily="2" charset="-122"/>
                          <a:cs typeface="Times New Roman" panose="02020603050405020304" pitchFamily="18" charset="0"/>
                        </a:rPr>
                        <a:t> hard-working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3200" b="1" i="0" u="none" strike="noStrike" cap="none" normalizeH="0" baseline="0" smtClean="0">
                        <a:ln>
                          <a:noFill/>
                        </a:ln>
                        <a:solidFill>
                          <a:srgbClr val="FF00FF"/>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5808" name="Text Box 73"/>
          <p:cNvSpPr txBox="1">
            <a:spLocks noChangeArrowheads="1"/>
          </p:cNvSpPr>
          <p:nvPr/>
        </p:nvSpPr>
        <p:spPr bwMode="auto">
          <a:xfrm>
            <a:off x="641350" y="2619375"/>
            <a:ext cx="3208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r>
              <a:rPr lang="en-US" altLang="zh-CN" sz="3200" b="1" dirty="0">
                <a:solidFill>
                  <a:srgbClr val="FF00FF"/>
                </a:solidFill>
                <a:latin typeface="Times New Roman" panose="02020603050405020304" pitchFamily="18" charset="0"/>
                <a:cs typeface="Times New Roman" panose="02020603050405020304" pitchFamily="18" charset="0"/>
              </a:rPr>
              <a:t>long straight hair</a:t>
            </a:r>
            <a:endParaRPr lang="en-US" altLang="zh-CN" sz="3200" b="1" dirty="0">
              <a:solidFill>
                <a:srgbClr val="FF00FF"/>
              </a:solidFill>
              <a:cs typeface="Times New Roman" panose="02020603050405020304" pitchFamily="18" charset="0"/>
            </a:endParaRPr>
          </a:p>
        </p:txBody>
      </p:sp>
      <p:sp>
        <p:nvSpPr>
          <p:cNvPr id="75809" name="Text Box 74"/>
          <p:cNvSpPr txBox="1">
            <a:spLocks noChangeArrowheads="1"/>
          </p:cNvSpPr>
          <p:nvPr/>
        </p:nvSpPr>
        <p:spPr bwMode="auto">
          <a:xfrm>
            <a:off x="3917950" y="3886200"/>
            <a:ext cx="1560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r>
              <a:rPr lang="en-US" altLang="zh-CN" sz="3200" b="1" dirty="0">
                <a:solidFill>
                  <a:srgbClr val="0000FF"/>
                </a:solidFill>
                <a:latin typeface="Times New Roman" panose="02020603050405020304" pitchFamily="18" charset="0"/>
                <a:cs typeface="Times New Roman" panose="02020603050405020304" pitchFamily="18" charset="0"/>
              </a:rPr>
              <a:t>popular</a:t>
            </a:r>
          </a:p>
        </p:txBody>
      </p:sp>
      <p:sp>
        <p:nvSpPr>
          <p:cNvPr id="75810" name="Text Box 75"/>
          <p:cNvSpPr txBox="1">
            <a:spLocks noChangeArrowheads="1"/>
          </p:cNvSpPr>
          <p:nvPr/>
        </p:nvSpPr>
        <p:spPr bwMode="auto">
          <a:xfrm>
            <a:off x="3917950" y="4953000"/>
            <a:ext cx="1198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r>
              <a:rPr lang="en-US" altLang="zh-CN" sz="3200" b="1" dirty="0">
                <a:solidFill>
                  <a:srgbClr val="FF00FF"/>
                </a:solidFill>
                <a:latin typeface="Times New Roman" panose="02020603050405020304" pitchFamily="18" charset="0"/>
                <a:cs typeface="Times New Roman" panose="02020603050405020304" pitchFamily="18" charset="0"/>
              </a:rPr>
              <a:t>funny</a:t>
            </a:r>
          </a:p>
        </p:txBody>
      </p:sp>
      <p:sp>
        <p:nvSpPr>
          <p:cNvPr id="75811" name="Text Box 76"/>
          <p:cNvSpPr txBox="1">
            <a:spLocks noChangeArrowheads="1"/>
          </p:cNvSpPr>
          <p:nvPr/>
        </p:nvSpPr>
        <p:spPr bwMode="auto">
          <a:xfrm>
            <a:off x="3994150" y="5562600"/>
            <a:ext cx="1200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spcBef>
                <a:spcPct val="20000"/>
              </a:spcBef>
            </a:pPr>
            <a:r>
              <a:rPr lang="en-US" altLang="zh-CN" sz="3200" b="1" dirty="0">
                <a:solidFill>
                  <a:srgbClr val="FF00FF"/>
                </a:solidFill>
                <a:latin typeface="Times New Roman" panose="02020603050405020304" pitchFamily="18" charset="0"/>
                <a:cs typeface="Times New Roman" panose="02020603050405020304" pitchFamily="18" charset="0"/>
              </a:rPr>
              <a:t>smart</a:t>
            </a:r>
            <a:endParaRPr lang="en-US" altLang="zh-CN" sz="3200" b="1" dirty="0">
              <a:solidFill>
                <a:srgbClr val="FF00FF"/>
              </a:solidFill>
              <a:cs typeface="Times New Roman" panose="02020603050405020304" pitchFamily="18" charset="0"/>
            </a:endParaRPr>
          </a:p>
        </p:txBody>
      </p:sp>
      <p:sp>
        <p:nvSpPr>
          <p:cNvPr id="75812" name="文本框 1"/>
          <p:cNvSpPr txBox="1">
            <a:spLocks noChangeArrowheads="1"/>
          </p:cNvSpPr>
          <p:nvPr/>
        </p:nvSpPr>
        <p:spPr bwMode="auto">
          <a:xfrm>
            <a:off x="6178550" y="2132013"/>
            <a:ext cx="17605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r>
              <a:rPr lang="en-US" altLang="zh-CN" sz="3200" b="1" dirty="0"/>
              <a:t>both tall</a:t>
            </a:r>
          </a:p>
        </p:txBody>
      </p:sp>
      <p:sp>
        <p:nvSpPr>
          <p:cNvPr id="75813" name="文本框 2"/>
          <p:cNvSpPr txBox="1">
            <a:spLocks noChangeArrowheads="1"/>
          </p:cNvSpPr>
          <p:nvPr/>
        </p:nvSpPr>
        <p:spPr bwMode="auto">
          <a:xfrm>
            <a:off x="1633538" y="4978400"/>
            <a:ext cx="2733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r>
              <a:rPr lang="en-US" altLang="zh-CN" sz="3200" b="1" dirty="0"/>
              <a:t>more serious</a:t>
            </a:r>
          </a:p>
        </p:txBody>
      </p:sp>
      <p:sp>
        <p:nvSpPr>
          <p:cNvPr id="75814" name="文本框 3"/>
          <p:cNvSpPr txBox="1">
            <a:spLocks noChangeArrowheads="1"/>
          </p:cNvSpPr>
          <p:nvPr/>
        </p:nvSpPr>
        <p:spPr bwMode="auto">
          <a:xfrm>
            <a:off x="5815013" y="4978400"/>
            <a:ext cx="1558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r>
              <a:rPr lang="en-US" altLang="zh-CN" sz="3200" b="1" dirty="0"/>
              <a:t>funnier</a:t>
            </a:r>
          </a:p>
        </p:txBody>
      </p:sp>
      <p:sp>
        <p:nvSpPr>
          <p:cNvPr id="75815" name="文本框 4"/>
          <p:cNvSpPr txBox="1">
            <a:spLocks noChangeArrowheads="1"/>
          </p:cNvSpPr>
          <p:nvPr/>
        </p:nvSpPr>
        <p:spPr bwMode="auto">
          <a:xfrm>
            <a:off x="495300" y="6045200"/>
            <a:ext cx="386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r>
              <a:rPr lang="en-US" altLang="zh-CN" sz="3200" b="1" dirty="0"/>
              <a:t>more hard-working</a:t>
            </a:r>
          </a:p>
        </p:txBody>
      </p:sp>
      <p:sp>
        <p:nvSpPr>
          <p:cNvPr id="75816" name="文本框 5"/>
          <p:cNvSpPr txBox="1">
            <a:spLocks noChangeArrowheads="1"/>
          </p:cNvSpPr>
          <p:nvPr/>
        </p:nvSpPr>
        <p:spPr bwMode="auto">
          <a:xfrm>
            <a:off x="5580063" y="5562600"/>
            <a:ext cx="1674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r>
              <a:rPr lang="en-US" altLang="zh-CN" sz="3200" b="1" dirty="0"/>
              <a:t>smarter</a:t>
            </a:r>
          </a:p>
        </p:txBody>
      </p:sp>
      <p:sp>
        <p:nvSpPr>
          <p:cNvPr id="75817" name="文本框 6"/>
          <p:cNvSpPr txBox="1">
            <a:spLocks noChangeArrowheads="1"/>
          </p:cNvSpPr>
          <p:nvPr/>
        </p:nvSpPr>
        <p:spPr bwMode="auto">
          <a:xfrm>
            <a:off x="4960938" y="3819525"/>
            <a:ext cx="3249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r>
              <a:rPr lang="en-US" altLang="zh-CN" sz="3200" b="1" dirty="0"/>
              <a:t>is as popular 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8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8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8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8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2" grpId="0" autoUpdateAnimBg="0"/>
      <p:bldP spid="75813" grpId="0" autoUpdateAnimBg="0"/>
      <p:bldP spid="75814" grpId="0" autoUpdateAnimBg="0"/>
      <p:bldP spid="75815" grpId="0" autoUpdateAnimBg="0"/>
      <p:bldP spid="75816" grpId="0" autoUpdateAnimBg="0"/>
      <p:bldP spid="7581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Rot="1" noChangeArrowheads="1"/>
          </p:cNvSpPr>
          <p:nvPr>
            <p:ph type="body" idx="4294967295"/>
          </p:nvPr>
        </p:nvSpPr>
        <p:spPr>
          <a:xfrm>
            <a:off x="468313" y="1412875"/>
            <a:ext cx="8229600" cy="4806950"/>
          </a:xfrm>
          <a:noFill/>
        </p:spPr>
        <p:txBody>
          <a:bodyPr/>
          <a:lstStyle/>
          <a:p>
            <a:pPr>
              <a:spcBef>
                <a:spcPct val="0"/>
              </a:spcBef>
              <a:buFont typeface="Wingdings" panose="05000000000000000000" pitchFamily="2" charset="2"/>
              <a:buNone/>
            </a:pPr>
            <a:r>
              <a:rPr lang="en-US" altLang="zh-CN" sz="4000" b="1" dirty="0">
                <a:latin typeface="Times New Roman" panose="02020603050405020304" pitchFamily="18" charset="0"/>
              </a:rPr>
              <a:t>1. </a:t>
            </a:r>
            <a:r>
              <a:rPr lang="zh-CN" altLang="en-US" sz="4000" b="1" dirty="0">
                <a:latin typeface="Times New Roman" panose="02020603050405020304" pitchFamily="18" charset="0"/>
              </a:rPr>
              <a:t>他比我大三岁。</a:t>
            </a:r>
          </a:p>
          <a:p>
            <a:pPr>
              <a:spcBef>
                <a:spcPct val="0"/>
              </a:spcBef>
              <a:buFont typeface="Wingdings" panose="05000000000000000000" pitchFamily="2" charset="2"/>
              <a:buNone/>
            </a:pPr>
            <a:endParaRPr lang="zh-CN" altLang="en-US" sz="4000" b="1" dirty="0">
              <a:solidFill>
                <a:srgbClr val="0099FF"/>
              </a:solidFill>
              <a:latin typeface="Times New Roman" panose="02020603050405020304" pitchFamily="18" charset="0"/>
            </a:endParaRPr>
          </a:p>
          <a:p>
            <a:pPr>
              <a:spcBef>
                <a:spcPct val="0"/>
              </a:spcBef>
              <a:buFont typeface="Wingdings" panose="05000000000000000000" pitchFamily="2" charset="2"/>
              <a:buNone/>
            </a:pPr>
            <a:endParaRPr lang="zh-CN" altLang="en-US" sz="4000" b="1" dirty="0">
              <a:latin typeface="Times New Roman" panose="02020603050405020304" pitchFamily="18" charset="0"/>
            </a:endParaRPr>
          </a:p>
          <a:p>
            <a:pPr>
              <a:spcBef>
                <a:spcPct val="0"/>
              </a:spcBef>
              <a:buFont typeface="Wingdings" panose="05000000000000000000" pitchFamily="2" charset="2"/>
              <a:buNone/>
            </a:pPr>
            <a:r>
              <a:rPr lang="en-US" altLang="zh-CN" sz="4000" b="1" dirty="0">
                <a:latin typeface="Times New Roman" panose="02020603050405020304" pitchFamily="18" charset="0"/>
              </a:rPr>
              <a:t>2. </a:t>
            </a:r>
            <a:r>
              <a:rPr lang="zh-CN" altLang="en-US" sz="4000" b="1" dirty="0">
                <a:latin typeface="Times New Roman" panose="02020603050405020304" pitchFamily="18" charset="0"/>
              </a:rPr>
              <a:t>我喜欢像我妹妹那样的人。</a:t>
            </a:r>
          </a:p>
          <a:p>
            <a:pPr>
              <a:spcBef>
                <a:spcPct val="0"/>
              </a:spcBef>
              <a:buFont typeface="Wingdings" panose="05000000000000000000" pitchFamily="2" charset="2"/>
              <a:buNone/>
            </a:pPr>
            <a:r>
              <a:rPr lang="zh-CN" altLang="en-US" sz="4000" b="1" dirty="0">
                <a:solidFill>
                  <a:srgbClr val="0099FF"/>
                </a:solidFill>
                <a:latin typeface="Times New Roman" panose="02020603050405020304" pitchFamily="18" charset="0"/>
              </a:rPr>
              <a:t>  </a:t>
            </a:r>
            <a:endParaRPr lang="zh-CN" altLang="en-US" sz="4000" b="1" dirty="0">
              <a:latin typeface="Times New Roman" panose="02020603050405020304" pitchFamily="18" charset="0"/>
            </a:endParaRPr>
          </a:p>
          <a:p>
            <a:pPr>
              <a:spcBef>
                <a:spcPct val="0"/>
              </a:spcBef>
              <a:buFont typeface="Wingdings" panose="05000000000000000000" pitchFamily="2" charset="2"/>
              <a:buNone/>
            </a:pPr>
            <a:endParaRPr lang="zh-CN" altLang="en-US" sz="4000" b="1" dirty="0">
              <a:latin typeface="Times New Roman" panose="02020603050405020304" pitchFamily="18" charset="0"/>
            </a:endParaRPr>
          </a:p>
          <a:p>
            <a:pPr>
              <a:spcBef>
                <a:spcPct val="0"/>
              </a:spcBef>
              <a:buFont typeface="Wingdings" panose="05000000000000000000" pitchFamily="2" charset="2"/>
              <a:buNone/>
            </a:pPr>
            <a:r>
              <a:rPr lang="en-US" altLang="zh-CN" sz="4000" b="1" dirty="0">
                <a:latin typeface="Times New Roman" panose="02020603050405020304" pitchFamily="18" charset="0"/>
              </a:rPr>
              <a:t>3. </a:t>
            </a:r>
            <a:r>
              <a:rPr lang="zh-CN" altLang="en-US" sz="4000" b="1" dirty="0">
                <a:latin typeface="Times New Roman" panose="02020603050405020304" pitchFamily="18" charset="0"/>
              </a:rPr>
              <a:t>我像他一样强健。</a:t>
            </a:r>
          </a:p>
        </p:txBody>
      </p:sp>
      <p:sp>
        <p:nvSpPr>
          <p:cNvPr id="115715" name="Rectangle 3"/>
          <p:cNvSpPr>
            <a:spLocks noGrp="1" noRot="1" noChangeArrowheads="1"/>
          </p:cNvSpPr>
          <p:nvPr>
            <p:ph type="title" idx="4294967295"/>
          </p:nvPr>
        </p:nvSpPr>
        <p:spPr>
          <a:xfrm>
            <a:off x="349250" y="277813"/>
            <a:ext cx="3167063" cy="1143000"/>
          </a:xfrm>
          <a:noFill/>
        </p:spPr>
        <p:txBody>
          <a:bodyPr anchor="b"/>
          <a:lstStyle/>
          <a:p>
            <a:r>
              <a:rPr lang="en-US" altLang="zh-CN" sz="5000" dirty="0">
                <a:solidFill>
                  <a:srgbClr val="0000CC"/>
                </a:solidFill>
              </a:rPr>
              <a:t>Ⅳ. </a:t>
            </a:r>
            <a:r>
              <a:rPr lang="zh-CN" altLang="en-US" sz="5000" dirty="0">
                <a:solidFill>
                  <a:srgbClr val="0000CC"/>
                </a:solidFill>
                <a:ea typeface="黑体" panose="02010609060101010101" pitchFamily="49" charset="-122"/>
              </a:rPr>
              <a:t>翻译</a:t>
            </a:r>
          </a:p>
        </p:txBody>
      </p:sp>
      <p:sp>
        <p:nvSpPr>
          <p:cNvPr id="115716" name="Rectangle 4"/>
          <p:cNvSpPr>
            <a:spLocks noChangeArrowheads="1"/>
          </p:cNvSpPr>
          <p:nvPr/>
        </p:nvSpPr>
        <p:spPr bwMode="auto">
          <a:xfrm>
            <a:off x="699181" y="2362200"/>
            <a:ext cx="7073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p>
            <a:pPr algn="l" defTabSz="913130"/>
            <a:r>
              <a:rPr lang="en-US" altLang="zh-CN" sz="4000" b="1" dirty="0">
                <a:solidFill>
                  <a:srgbClr val="FF0000"/>
                </a:solidFill>
                <a:latin typeface="Times New Roman" panose="02020603050405020304" pitchFamily="18" charset="0"/>
              </a:rPr>
              <a:t>He is three</a:t>
            </a:r>
            <a:r>
              <a:rPr lang="en-US" altLang="zh-CN" sz="3600" b="1" dirty="0">
                <a:solidFill>
                  <a:srgbClr val="FF0000"/>
                </a:solidFill>
                <a:latin typeface="Times New Roman" panose="02020603050405020304" pitchFamily="18" charset="0"/>
              </a:rPr>
              <a:t> </a:t>
            </a:r>
            <a:r>
              <a:rPr lang="en-US" altLang="zh-CN" sz="4000" b="1" dirty="0">
                <a:solidFill>
                  <a:srgbClr val="FF0000"/>
                </a:solidFill>
                <a:latin typeface="Times New Roman" panose="02020603050405020304" pitchFamily="18" charset="0"/>
              </a:rPr>
              <a:t>years older than me.</a:t>
            </a:r>
          </a:p>
        </p:txBody>
      </p:sp>
      <p:sp>
        <p:nvSpPr>
          <p:cNvPr id="115717" name="Rectangle 5"/>
          <p:cNvSpPr>
            <a:spLocks noChangeArrowheads="1"/>
          </p:cNvSpPr>
          <p:nvPr/>
        </p:nvSpPr>
        <p:spPr bwMode="auto">
          <a:xfrm>
            <a:off x="699181" y="4110718"/>
            <a:ext cx="82883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p>
            <a:pPr algn="l" defTabSz="913130">
              <a:lnSpc>
                <a:spcPct val="90000"/>
              </a:lnSpc>
              <a:spcBef>
                <a:spcPct val="20000"/>
              </a:spcBef>
            </a:pPr>
            <a:r>
              <a:rPr lang="en-US" altLang="zh-CN" sz="4000" b="1" dirty="0">
                <a:solidFill>
                  <a:srgbClr val="FF0000"/>
                </a:solidFill>
                <a:latin typeface="Times New Roman" panose="02020603050405020304" pitchFamily="18" charset="0"/>
              </a:rPr>
              <a:t>I like someone who are like my sister.</a:t>
            </a:r>
          </a:p>
        </p:txBody>
      </p:sp>
      <p:sp>
        <p:nvSpPr>
          <p:cNvPr id="115718" name="Rectangle 6"/>
          <p:cNvSpPr>
            <a:spLocks noChangeArrowheads="1"/>
          </p:cNvSpPr>
          <p:nvPr/>
        </p:nvSpPr>
        <p:spPr bwMode="auto">
          <a:xfrm>
            <a:off x="925512" y="5802312"/>
            <a:ext cx="5299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p>
            <a:pPr algn="l" defTabSz="913130">
              <a:spcBef>
                <a:spcPct val="20000"/>
              </a:spcBef>
            </a:pPr>
            <a:r>
              <a:rPr lang="en-US" altLang="zh-CN" sz="4000" b="1" dirty="0">
                <a:solidFill>
                  <a:srgbClr val="FF0000"/>
                </a:solidFill>
                <a:latin typeface="Times New Roman" panose="02020603050405020304" pitchFamily="18" charset="0"/>
              </a:rPr>
              <a:t>I am as athletic as he is</a:t>
            </a:r>
            <a:r>
              <a:rPr lang="en-US" altLang="zh-CN" sz="3600" b="1" dirty="0">
                <a:solidFill>
                  <a:srgbClr val="FF0000"/>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wipe(left)">
                                      <p:cBhvr>
                                        <p:cTn id="7" dur="500"/>
                                        <p:tgtEl>
                                          <p:spTgt spid="1157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717"/>
                                        </p:tgtEl>
                                        <p:attrNameLst>
                                          <p:attrName>style.visibility</p:attrName>
                                        </p:attrNameLst>
                                      </p:cBhvr>
                                      <p:to>
                                        <p:strVal val="visible"/>
                                      </p:to>
                                    </p:set>
                                    <p:animEffect transition="in" filter="wipe(left)">
                                      <p:cBhvr>
                                        <p:cTn id="12" dur="500"/>
                                        <p:tgtEl>
                                          <p:spTgt spid="1157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718"/>
                                        </p:tgtEl>
                                        <p:attrNameLst>
                                          <p:attrName>style.visibility</p:attrName>
                                        </p:attrNameLst>
                                      </p:cBhvr>
                                      <p:to>
                                        <p:strVal val="visible"/>
                                      </p:to>
                                    </p:set>
                                    <p:animEffect transition="in" filter="wipe(left)">
                                      <p:cBhvr>
                                        <p:cTn id="17"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utoUpdateAnimBg="0"/>
      <p:bldP spid="115717" grpId="0" autoUpdateAnimBg="0"/>
      <p:bldP spid="11571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Rot="1" noChangeArrowheads="1"/>
          </p:cNvSpPr>
          <p:nvPr>
            <p:ph type="body" idx="4294967295"/>
          </p:nvPr>
        </p:nvSpPr>
        <p:spPr>
          <a:xfrm>
            <a:off x="533400" y="448356"/>
            <a:ext cx="8229600" cy="4525962"/>
          </a:xfrm>
          <a:noFill/>
        </p:spPr>
        <p:txBody>
          <a:bodyPr wrap="none"/>
          <a:lstStyle/>
          <a:p>
            <a:pPr>
              <a:lnSpc>
                <a:spcPct val="90000"/>
              </a:lnSpc>
              <a:buFont typeface="Wingdings" panose="05000000000000000000" pitchFamily="2" charset="2"/>
              <a:buNone/>
            </a:pPr>
            <a:r>
              <a:rPr lang="en-US" altLang="zh-CN" sz="3600" b="1" dirty="0">
                <a:latin typeface="Times New Roman" panose="02020603050405020304" pitchFamily="18" charset="0"/>
              </a:rPr>
              <a:t>4. We have a lot in common.  </a:t>
            </a:r>
          </a:p>
          <a:p>
            <a:pPr>
              <a:lnSpc>
                <a:spcPct val="90000"/>
              </a:lnSpc>
              <a:buFont typeface="Wingdings" panose="05000000000000000000" pitchFamily="2" charset="2"/>
              <a:buNone/>
            </a:pPr>
            <a:endParaRPr lang="en-US" altLang="zh-CN" sz="3600" b="1" dirty="0">
              <a:latin typeface="Times New Roman" panose="02020603050405020304" pitchFamily="18" charset="0"/>
            </a:endParaRPr>
          </a:p>
          <a:p>
            <a:pPr>
              <a:lnSpc>
                <a:spcPct val="90000"/>
              </a:lnSpc>
              <a:buFont typeface="Wingdings" panose="05000000000000000000" pitchFamily="2" charset="2"/>
              <a:buNone/>
            </a:pPr>
            <a:endParaRPr lang="en-US" altLang="zh-CN" sz="3600" b="1" dirty="0">
              <a:latin typeface="Times New Roman" panose="02020603050405020304" pitchFamily="18" charset="0"/>
            </a:endParaRPr>
          </a:p>
          <a:p>
            <a:pPr>
              <a:lnSpc>
                <a:spcPct val="90000"/>
              </a:lnSpc>
              <a:buFont typeface="Wingdings" panose="05000000000000000000" pitchFamily="2" charset="2"/>
              <a:buNone/>
            </a:pPr>
            <a:r>
              <a:rPr lang="en-US" altLang="zh-CN" sz="3600" b="1" dirty="0">
                <a:latin typeface="Times New Roman" panose="02020603050405020304" pitchFamily="18" charset="0"/>
              </a:rPr>
              <a:t>5. Black and white are opposites.  </a:t>
            </a:r>
          </a:p>
          <a:p>
            <a:pPr>
              <a:lnSpc>
                <a:spcPct val="90000"/>
              </a:lnSpc>
              <a:buFont typeface="Wingdings" panose="05000000000000000000" pitchFamily="2" charset="2"/>
              <a:buNone/>
            </a:pPr>
            <a:endParaRPr lang="en-US" altLang="zh-CN" sz="3600" b="1" dirty="0">
              <a:latin typeface="Times New Roman" panose="02020603050405020304" pitchFamily="18" charset="0"/>
            </a:endParaRPr>
          </a:p>
          <a:p>
            <a:pPr>
              <a:lnSpc>
                <a:spcPct val="90000"/>
              </a:lnSpc>
              <a:buFont typeface="Wingdings" panose="05000000000000000000" pitchFamily="2" charset="2"/>
              <a:buNone/>
            </a:pPr>
            <a:endParaRPr lang="en-US" altLang="zh-CN" sz="3600" b="1" dirty="0">
              <a:latin typeface="Times New Roman" panose="02020603050405020304" pitchFamily="18" charset="0"/>
            </a:endParaRPr>
          </a:p>
          <a:p>
            <a:pPr>
              <a:lnSpc>
                <a:spcPct val="90000"/>
              </a:lnSpc>
              <a:buFont typeface="Wingdings" panose="05000000000000000000" pitchFamily="2" charset="2"/>
              <a:buNone/>
            </a:pPr>
            <a:r>
              <a:rPr lang="en-US" altLang="zh-CN" sz="3600" b="1" dirty="0">
                <a:latin typeface="Times New Roman" panose="02020603050405020304" pitchFamily="18" charset="0"/>
              </a:rPr>
              <a:t>6. I don’t know him well though I've </a:t>
            </a:r>
          </a:p>
          <a:p>
            <a:pPr>
              <a:lnSpc>
                <a:spcPct val="90000"/>
              </a:lnSpc>
              <a:buFont typeface="Wingdings" panose="05000000000000000000" pitchFamily="2" charset="2"/>
              <a:buNone/>
            </a:pPr>
            <a:r>
              <a:rPr lang="en-US" altLang="zh-CN" sz="3600" b="1" dirty="0">
                <a:latin typeface="Times New Roman" panose="02020603050405020304" pitchFamily="18" charset="0"/>
              </a:rPr>
              <a:t>    known him for a long time.  </a:t>
            </a:r>
          </a:p>
        </p:txBody>
      </p:sp>
      <p:sp>
        <p:nvSpPr>
          <p:cNvPr id="116739" name="Rectangle 3"/>
          <p:cNvSpPr>
            <a:spLocks noChangeArrowheads="1"/>
          </p:cNvSpPr>
          <p:nvPr/>
        </p:nvSpPr>
        <p:spPr bwMode="auto">
          <a:xfrm>
            <a:off x="827088" y="1219200"/>
            <a:ext cx="5280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p>
            <a:pPr algn="l" defTabSz="913130"/>
            <a:r>
              <a:rPr lang="zh-CN" altLang="en-US" sz="4000" b="1" dirty="0">
                <a:solidFill>
                  <a:srgbClr val="FF0000"/>
                </a:solidFill>
                <a:latin typeface="Times New Roman" panose="02020603050405020304" pitchFamily="18" charset="0"/>
              </a:rPr>
              <a:t>我们有很多相同之处。</a:t>
            </a:r>
          </a:p>
        </p:txBody>
      </p:sp>
      <p:sp>
        <p:nvSpPr>
          <p:cNvPr id="116740" name="Rectangle 4"/>
          <p:cNvSpPr>
            <a:spLocks noChangeArrowheads="1"/>
          </p:cNvSpPr>
          <p:nvPr/>
        </p:nvSpPr>
        <p:spPr bwMode="auto">
          <a:xfrm>
            <a:off x="1078820" y="2971800"/>
            <a:ext cx="3190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p>
            <a:pPr algn="l" defTabSz="913130">
              <a:spcBef>
                <a:spcPct val="20000"/>
              </a:spcBef>
            </a:pPr>
            <a:r>
              <a:rPr lang="zh-CN" altLang="en-US" sz="4000" b="1" dirty="0">
                <a:solidFill>
                  <a:srgbClr val="FF0000"/>
                </a:solidFill>
                <a:latin typeface="Times New Roman" panose="02020603050405020304" pitchFamily="18" charset="0"/>
              </a:rPr>
              <a:t>黑和白相反</a:t>
            </a:r>
            <a:r>
              <a:rPr lang="zh-CN" altLang="en-US" sz="3600" b="1" dirty="0">
                <a:solidFill>
                  <a:srgbClr val="FF0000"/>
                </a:solidFill>
                <a:latin typeface="Times New Roman" panose="02020603050405020304" pitchFamily="18" charset="0"/>
              </a:rPr>
              <a:t>。</a:t>
            </a:r>
          </a:p>
        </p:txBody>
      </p:sp>
      <p:sp>
        <p:nvSpPr>
          <p:cNvPr id="116741" name="Rectangle 5"/>
          <p:cNvSpPr>
            <a:spLocks noChangeArrowheads="1"/>
          </p:cNvSpPr>
          <p:nvPr/>
        </p:nvSpPr>
        <p:spPr bwMode="auto">
          <a:xfrm>
            <a:off x="827088" y="5215618"/>
            <a:ext cx="74787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7" rIns="91435" bIns="45717">
            <a:spAutoFit/>
          </a:bodyPr>
          <a:lstStyle/>
          <a:p>
            <a:pPr algn="l" defTabSz="913130"/>
            <a:r>
              <a:rPr lang="zh-CN" altLang="en-US" sz="4000" b="1" dirty="0">
                <a:solidFill>
                  <a:srgbClr val="FF0000"/>
                </a:solidFill>
                <a:latin typeface="Times New Roman" panose="02020603050405020304" pitchFamily="18" charset="0"/>
              </a:rPr>
              <a:t>我对他并不了解</a:t>
            </a:r>
            <a:r>
              <a:rPr lang="en-US" altLang="zh-CN" sz="4000" b="1" dirty="0">
                <a:solidFill>
                  <a:srgbClr val="FF0000"/>
                </a:solidFill>
                <a:latin typeface="Times New Roman" panose="02020603050405020304" pitchFamily="18" charset="0"/>
              </a:rPr>
              <a:t>, </a:t>
            </a:r>
            <a:r>
              <a:rPr lang="zh-CN" altLang="en-US" sz="4000" b="1" dirty="0">
                <a:solidFill>
                  <a:srgbClr val="FF0000"/>
                </a:solidFill>
                <a:latin typeface="Times New Roman" panose="02020603050405020304" pitchFamily="18" charset="0"/>
              </a:rPr>
              <a:t>虽然我认识</a:t>
            </a:r>
          </a:p>
          <a:p>
            <a:pPr algn="l" defTabSz="913130"/>
            <a:r>
              <a:rPr lang="zh-CN" altLang="en-US" sz="4000" b="1" dirty="0">
                <a:solidFill>
                  <a:srgbClr val="FF0000"/>
                </a:solidFill>
                <a:latin typeface="Times New Roman" panose="02020603050405020304" pitchFamily="18" charset="0"/>
              </a:rPr>
              <a:t>他已经很长时间了</a:t>
            </a:r>
            <a:r>
              <a:rPr lang="zh-CN" altLang="en-US" sz="4000" b="1" dirty="0" smtClean="0">
                <a:solidFill>
                  <a:srgbClr val="FF0000"/>
                </a:solidFill>
                <a:latin typeface="Times New Roman" panose="02020603050405020304" pitchFamily="18" charset="0"/>
              </a:rPr>
              <a:t>。 </a:t>
            </a:r>
            <a:endParaRPr lang="zh-CN" altLang="en-US" sz="40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wipe(left)">
                                      <p:cBhvr>
                                        <p:cTn id="7" dur="500"/>
                                        <p:tgtEl>
                                          <p:spTgt spid="1167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40"/>
                                        </p:tgtEl>
                                        <p:attrNameLst>
                                          <p:attrName>style.visibility</p:attrName>
                                        </p:attrNameLst>
                                      </p:cBhvr>
                                      <p:to>
                                        <p:strVal val="visible"/>
                                      </p:to>
                                    </p:set>
                                    <p:animEffect transition="in" filter="wipe(left)">
                                      <p:cBhvr>
                                        <p:cTn id="12" dur="500"/>
                                        <p:tgtEl>
                                          <p:spTgt spid="1167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41"/>
                                        </p:tgtEl>
                                        <p:attrNameLst>
                                          <p:attrName>style.visibility</p:attrName>
                                        </p:attrNameLst>
                                      </p:cBhvr>
                                      <p:to>
                                        <p:strVal val="visible"/>
                                      </p:to>
                                    </p:set>
                                    <p:animEffect transition="in" filter="wipe(left)">
                                      <p:cBhvr>
                                        <p:cTn id="17" dur="500"/>
                                        <p:tgtEl>
                                          <p:spTgt spid="11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utoUpdateAnimBg="0"/>
      <p:bldP spid="116740" grpId="0" autoUpdateAnimBg="0"/>
      <p:bldP spid="11674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6"/>
          <p:cNvSpPr>
            <a:spLocks noChangeArrowheads="1"/>
          </p:cNvSpPr>
          <p:nvPr/>
        </p:nvSpPr>
        <p:spPr bwMode="auto">
          <a:xfrm>
            <a:off x="914400" y="962287"/>
            <a:ext cx="7467600"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Wang Lingling</a:t>
            </a:r>
            <a:r>
              <a:rPr lang="en-US" altLang="zh-CN" sz="2800" b="1" dirty="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 best friend is Liu Lili. </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They are both tall, but</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smtClean="0">
                <a:latin typeface="Times New Roman" panose="02020603050405020304" pitchFamily="18" charset="0"/>
                <a:cs typeface="Times New Roman" panose="02020603050405020304" pitchFamily="18" charset="0"/>
              </a:rPr>
              <a:t>_________________________________</a:t>
            </a:r>
            <a:endParaRPr lang="en-US" altLang="zh-CN" sz="2800" b="1" dirty="0">
              <a:latin typeface="Times New Roman" panose="02020603050405020304" pitchFamily="18" charset="0"/>
              <a:cs typeface="Times New Roman" panose="02020603050405020304" pitchFamily="18" charset="0"/>
            </a:endParaRPr>
          </a:p>
        </p:txBody>
      </p:sp>
      <p:sp>
        <p:nvSpPr>
          <p:cNvPr id="76803" name="Text Box 7"/>
          <p:cNvSpPr txBox="1">
            <a:spLocks noChangeArrowheads="1"/>
          </p:cNvSpPr>
          <p:nvPr/>
        </p:nvSpPr>
        <p:spPr bwMode="auto">
          <a:xfrm>
            <a:off x="838200" y="2041525"/>
            <a:ext cx="67818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l">
              <a:lnSpc>
                <a:spcPct val="125000"/>
              </a:lnSpc>
            </a:pPr>
            <a:r>
              <a:rPr lang="en-US" altLang="zh-CN" sz="2800" b="1" dirty="0">
                <a:solidFill>
                  <a:srgbClr val="FF0000"/>
                </a:solidFill>
                <a:latin typeface="Times New Roman" panose="02020603050405020304" pitchFamily="18" charset="0"/>
                <a:cs typeface="Times New Roman" panose="02020603050405020304" pitchFamily="18" charset="0"/>
              </a:rPr>
              <a:t>Wang Lingling</a:t>
            </a:r>
            <a:r>
              <a:rPr lang="en-US" altLang="zh-CN" sz="2800" b="1" dirty="0">
                <a:solidFill>
                  <a:srgbClr val="FF0000"/>
                </a:solidFill>
                <a:cs typeface="Times New Roman" panose="02020603050405020304" pitchFamily="18" charset="0"/>
              </a:rPr>
              <a:t> has longer </a:t>
            </a:r>
            <a:r>
              <a:rPr lang="en-US" altLang="zh-CN" sz="2800" b="1" dirty="0">
                <a:solidFill>
                  <a:srgbClr val="FF0000"/>
                </a:solidFill>
                <a:latin typeface="Times New Roman" panose="02020603050405020304" pitchFamily="18" charset="0"/>
                <a:cs typeface="Times New Roman" panose="02020603050405020304" pitchFamily="18" charset="0"/>
              </a:rPr>
              <a:t>straight hair  than Liu Lili. Wang Lingling likes reading and LiuLili likes sports. Both of them are popular and outgoing. Wang Lingling is more serious, and Liu Lili is funnier. Wang Lingling is more hard-working, and Liu Lili is smarter than Wang Lingling.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ppt_x"/>
                                          </p:val>
                                        </p:tav>
                                        <p:tav tm="100000">
                                          <p:val>
                                            <p:strVal val="#ppt_x"/>
                                          </p:val>
                                        </p:tav>
                                      </p:tavLst>
                                    </p:anim>
                                    <p:anim calcmode="lin" valueType="num">
                                      <p:cBhvr additive="base">
                                        <p:cTn id="8"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6"/>
          <p:cNvSpPr>
            <a:spLocks noChangeArrowheads="1"/>
          </p:cNvSpPr>
          <p:nvPr/>
        </p:nvSpPr>
        <p:spPr bwMode="auto">
          <a:xfrm>
            <a:off x="1039813" y="463550"/>
            <a:ext cx="7189787"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Wang Lingling</a:t>
            </a:r>
            <a:r>
              <a:rPr lang="en-US" altLang="zh-CN" sz="2800" b="1" dirty="0">
                <a:cs typeface="Times New Roman" panose="02020603050405020304" pitchFamily="18" charset="0"/>
              </a:rPr>
              <a:t> and Liu Lili are </a:t>
            </a:r>
            <a:r>
              <a:rPr lang="en-US" altLang="zh-CN" sz="2800" b="1" dirty="0">
                <a:latin typeface="Times New Roman" panose="02020603050405020304" pitchFamily="18" charset="0"/>
                <a:cs typeface="Times New Roman" panose="02020603050405020304" pitchFamily="18" charset="0"/>
              </a:rPr>
              <a:t>best friends.</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In some ways they look the same. But in some </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ways they are different.They are both tall, but</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_________________________________</a:t>
            </a:r>
          </a:p>
        </p:txBody>
      </p:sp>
      <p:sp>
        <p:nvSpPr>
          <p:cNvPr id="77827" name="Text Box 7"/>
          <p:cNvSpPr txBox="1">
            <a:spLocks noChangeArrowheads="1"/>
          </p:cNvSpPr>
          <p:nvPr/>
        </p:nvSpPr>
        <p:spPr bwMode="auto">
          <a:xfrm>
            <a:off x="1017588" y="2117725"/>
            <a:ext cx="631348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l">
              <a:lnSpc>
                <a:spcPct val="125000"/>
              </a:lnSpc>
            </a:pPr>
            <a:r>
              <a:rPr lang="en-US" altLang="zh-CN" sz="2800" b="1" dirty="0">
                <a:solidFill>
                  <a:srgbClr val="FF0000"/>
                </a:solidFill>
                <a:latin typeface="Times New Roman" panose="02020603050405020304" pitchFamily="18" charset="0"/>
                <a:cs typeface="Times New Roman" panose="02020603050405020304" pitchFamily="18" charset="0"/>
              </a:rPr>
              <a:t>Wang Lingling</a:t>
            </a:r>
            <a:r>
              <a:rPr lang="en-US" altLang="zh-CN" sz="2800" b="1" dirty="0">
                <a:solidFill>
                  <a:srgbClr val="FF0000"/>
                </a:solidFill>
                <a:cs typeface="Times New Roman" panose="02020603050405020304" pitchFamily="18" charset="0"/>
              </a:rPr>
              <a:t> </a:t>
            </a:r>
            <a:r>
              <a:rPr lang="en-US" altLang="zh-CN" sz="2800" b="1" dirty="0">
                <a:solidFill>
                  <a:srgbClr val="7030A0"/>
                </a:solidFill>
                <a:cs typeface="Times New Roman" panose="02020603050405020304" pitchFamily="18" charset="0"/>
              </a:rPr>
              <a:t>has longer </a:t>
            </a:r>
            <a:r>
              <a:rPr lang="en-US" altLang="zh-CN" sz="2800" b="1" dirty="0">
                <a:solidFill>
                  <a:srgbClr val="FF0000"/>
                </a:solidFill>
                <a:latin typeface="Times New Roman" panose="02020603050405020304" pitchFamily="18" charset="0"/>
                <a:cs typeface="Times New Roman" panose="02020603050405020304" pitchFamily="18" charset="0"/>
              </a:rPr>
              <a:t>straight hair  than Liu Lili. Wang Lingling </a:t>
            </a:r>
            <a:r>
              <a:rPr lang="en-US" altLang="zh-CN" sz="2800" b="1" dirty="0">
                <a:solidFill>
                  <a:srgbClr val="7030A0"/>
                </a:solidFill>
                <a:latin typeface="Times New Roman" panose="02020603050405020304" pitchFamily="18" charset="0"/>
                <a:cs typeface="Times New Roman" panose="02020603050405020304" pitchFamily="18" charset="0"/>
              </a:rPr>
              <a:t>likes reading </a:t>
            </a:r>
            <a:r>
              <a:rPr lang="en-US" altLang="zh-CN" sz="2800" b="1" dirty="0">
                <a:solidFill>
                  <a:srgbClr val="FF0000"/>
                </a:solidFill>
                <a:latin typeface="Times New Roman" panose="02020603050405020304" pitchFamily="18" charset="0"/>
                <a:cs typeface="Times New Roman" panose="02020603050405020304" pitchFamily="18" charset="0"/>
              </a:rPr>
              <a:t>and LiuLili </a:t>
            </a:r>
            <a:r>
              <a:rPr lang="en-US" altLang="zh-CN" sz="2800" b="1" dirty="0">
                <a:solidFill>
                  <a:srgbClr val="7030A0"/>
                </a:solidFill>
                <a:latin typeface="Times New Roman" panose="02020603050405020304" pitchFamily="18" charset="0"/>
                <a:cs typeface="Times New Roman" panose="02020603050405020304" pitchFamily="18" charset="0"/>
              </a:rPr>
              <a:t>likes sports</a:t>
            </a:r>
            <a:r>
              <a:rPr lang="en-US" altLang="zh-CN" sz="2800" b="1" dirty="0">
                <a:solidFill>
                  <a:srgbClr val="FF0000"/>
                </a:solidFill>
                <a:latin typeface="Times New Roman" panose="02020603050405020304" pitchFamily="18" charset="0"/>
                <a:cs typeface="Times New Roman" panose="02020603050405020304" pitchFamily="18" charset="0"/>
              </a:rPr>
              <a:t>. Both of them are popular and outgoing. Wang Lingling is </a:t>
            </a:r>
            <a:r>
              <a:rPr lang="en-US" altLang="zh-CN" sz="2800" b="1" dirty="0">
                <a:solidFill>
                  <a:srgbClr val="7030A0"/>
                </a:solidFill>
                <a:latin typeface="Times New Roman" panose="02020603050405020304" pitchFamily="18" charset="0"/>
                <a:cs typeface="Times New Roman" panose="02020603050405020304" pitchFamily="18" charset="0"/>
              </a:rPr>
              <a:t>more serious</a:t>
            </a:r>
            <a:r>
              <a:rPr lang="en-US" altLang="zh-CN" sz="2800" b="1" dirty="0">
                <a:solidFill>
                  <a:srgbClr val="FF0000"/>
                </a:solidFill>
                <a:latin typeface="Times New Roman" panose="02020603050405020304" pitchFamily="18" charset="0"/>
                <a:cs typeface="Times New Roman" panose="02020603050405020304" pitchFamily="18" charset="0"/>
              </a:rPr>
              <a:t>, and Liu Lili is </a:t>
            </a:r>
            <a:r>
              <a:rPr lang="en-US" altLang="zh-CN" sz="2800" b="1" dirty="0">
                <a:latin typeface="Times New Roman" panose="02020603050405020304" pitchFamily="18" charset="0"/>
                <a:cs typeface="Times New Roman" panose="02020603050405020304" pitchFamily="18" charset="0"/>
              </a:rPr>
              <a:t>f</a:t>
            </a:r>
            <a:r>
              <a:rPr lang="en-US" altLang="zh-CN" sz="2800" b="1" dirty="0">
                <a:solidFill>
                  <a:srgbClr val="7030A0"/>
                </a:solidFill>
                <a:latin typeface="Times New Roman" panose="02020603050405020304" pitchFamily="18" charset="0"/>
                <a:cs typeface="Times New Roman" panose="02020603050405020304" pitchFamily="18" charset="0"/>
              </a:rPr>
              <a:t>unnier</a:t>
            </a:r>
            <a:r>
              <a:rPr lang="en-US" altLang="zh-CN" sz="2800" b="1" dirty="0">
                <a:solidFill>
                  <a:srgbClr val="FF0000"/>
                </a:solidFill>
                <a:latin typeface="Times New Roman" panose="02020603050405020304" pitchFamily="18" charset="0"/>
                <a:cs typeface="Times New Roman" panose="02020603050405020304" pitchFamily="18" charset="0"/>
              </a:rPr>
              <a:t>. Wang Lingling is </a:t>
            </a:r>
            <a:r>
              <a:rPr lang="en-US" altLang="zh-CN" sz="2800" b="1" dirty="0">
                <a:solidFill>
                  <a:srgbClr val="7030A0"/>
                </a:solidFill>
                <a:latin typeface="Times New Roman" panose="02020603050405020304" pitchFamily="18" charset="0"/>
                <a:cs typeface="Times New Roman" panose="02020603050405020304" pitchFamily="18" charset="0"/>
              </a:rPr>
              <a:t>more hard-working</a:t>
            </a:r>
            <a:r>
              <a:rPr lang="en-US" altLang="zh-CN" sz="2800" b="1" dirty="0">
                <a:solidFill>
                  <a:srgbClr val="FF0000"/>
                </a:solidFill>
                <a:latin typeface="Times New Roman" panose="02020603050405020304" pitchFamily="18" charset="0"/>
                <a:cs typeface="Times New Roman" panose="02020603050405020304" pitchFamily="18" charset="0"/>
              </a:rPr>
              <a:t>, and Liu Lili is </a:t>
            </a:r>
            <a:r>
              <a:rPr lang="en-US" altLang="zh-CN" sz="2800" b="1" dirty="0">
                <a:solidFill>
                  <a:srgbClr val="7030A0"/>
                </a:solidFill>
                <a:latin typeface="Times New Roman" panose="02020603050405020304" pitchFamily="18" charset="0"/>
                <a:cs typeface="Times New Roman" panose="02020603050405020304" pitchFamily="18" charset="0"/>
              </a:rPr>
              <a:t>smarter</a:t>
            </a:r>
            <a:r>
              <a:rPr lang="en-US" altLang="zh-CN" sz="2800" b="1" dirty="0">
                <a:solidFill>
                  <a:srgbClr val="FF0000"/>
                </a:solidFill>
                <a:latin typeface="Times New Roman" panose="02020603050405020304" pitchFamily="18" charset="0"/>
                <a:cs typeface="Times New Roman" panose="02020603050405020304" pitchFamily="18" charset="0"/>
              </a:rPr>
              <a:t> than Wang Lingling.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ppt_x"/>
                                          </p:val>
                                        </p:tav>
                                        <p:tav tm="100000">
                                          <p:val>
                                            <p:strVal val="#ppt_x"/>
                                          </p:val>
                                        </p:tav>
                                      </p:tavLst>
                                    </p:anim>
                                    <p:anim calcmode="lin" valueType="num">
                                      <p:cBhvr additive="base">
                                        <p:cTn id="8" dur="500" fill="hold"/>
                                        <p:tgtEl>
                                          <p:spTgt spid="778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381000" y="628650"/>
            <a:ext cx="85344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lnSpc>
                <a:spcPct val="120000"/>
              </a:lnSpc>
              <a:tabLst>
                <a:tab pos="495300" algn="l"/>
                <a:tab pos="5273675" algn="r"/>
              </a:tabLst>
            </a:pPr>
            <a:r>
              <a:rPr lang="en-US" altLang="zh-CN" sz="3200" b="1" dirty="0">
                <a:solidFill>
                  <a:schemeClr val="hlink"/>
                </a:solidFill>
                <a:latin typeface="Times New Roman" panose="02020603050405020304" pitchFamily="18" charset="0"/>
                <a:cs typeface="Times New Roman" panose="02020603050405020304" pitchFamily="18" charset="0"/>
              </a:rPr>
              <a:t>3b Make notes about two of your friends. One   </a:t>
            </a:r>
          </a:p>
          <a:p>
            <a:pPr algn="l">
              <a:lnSpc>
                <a:spcPct val="120000"/>
              </a:lnSpc>
              <a:tabLst>
                <a:tab pos="495300" algn="l"/>
                <a:tab pos="5273675" algn="r"/>
              </a:tabLst>
            </a:pPr>
            <a:r>
              <a:rPr lang="en-US" altLang="zh-CN" sz="3200" b="1" dirty="0">
                <a:solidFill>
                  <a:schemeClr val="hlink"/>
                </a:solidFill>
                <a:latin typeface="Times New Roman" panose="02020603050405020304" pitchFamily="18" charset="0"/>
                <a:cs typeface="Times New Roman" panose="02020603050405020304" pitchFamily="18" charset="0"/>
              </a:rPr>
              <a:t>     friend should be similar to you; the other </a:t>
            </a:r>
          </a:p>
          <a:p>
            <a:pPr algn="l">
              <a:lnSpc>
                <a:spcPct val="120000"/>
              </a:lnSpc>
              <a:tabLst>
                <a:tab pos="495300" algn="l"/>
                <a:tab pos="5273675" algn="r"/>
              </a:tabLst>
            </a:pPr>
            <a:r>
              <a:rPr lang="en-US" altLang="zh-CN" sz="3200" b="1" dirty="0">
                <a:solidFill>
                  <a:schemeClr val="hlink"/>
                </a:solidFill>
                <a:latin typeface="Times New Roman" panose="02020603050405020304" pitchFamily="18" charset="0"/>
                <a:cs typeface="Times New Roman" panose="02020603050405020304" pitchFamily="18" charset="0"/>
              </a:rPr>
              <a:t>     friend should be different.</a:t>
            </a:r>
          </a:p>
        </p:txBody>
      </p:sp>
      <p:graphicFrame>
        <p:nvGraphicFramePr>
          <p:cNvPr id="78867" name="Group 19"/>
          <p:cNvGraphicFramePr>
            <a:graphicFrameLocks noGrp="1"/>
          </p:cNvGraphicFramePr>
          <p:nvPr/>
        </p:nvGraphicFramePr>
        <p:xfrm>
          <a:off x="533400" y="2667000"/>
          <a:ext cx="8305800" cy="3681528"/>
        </p:xfrm>
        <a:graphic>
          <a:graphicData uri="http://schemas.openxmlformats.org/drawingml/2006/table">
            <a:tbl>
              <a:tblPr/>
              <a:tblGrid>
                <a:gridCol w="3733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1430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A friend who is similar to me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A friend who is different from me</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89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Name: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Name:</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494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5"/>
          <p:cNvSpPr>
            <a:spLocks noChangeArrowheads="1"/>
          </p:cNvSpPr>
          <p:nvPr/>
        </p:nvSpPr>
        <p:spPr bwMode="auto">
          <a:xfrm>
            <a:off x="762000" y="753836"/>
            <a:ext cx="721201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30000"/>
              </a:lnSpc>
              <a:tabLst>
                <a:tab pos="495300" algn="l"/>
                <a:tab pos="5273675" algn="r"/>
              </a:tabLst>
            </a:pPr>
            <a:r>
              <a:rPr lang="en-US" altLang="zh-CN" sz="2800" b="1" dirty="0">
                <a:solidFill>
                  <a:schemeClr val="hlink"/>
                </a:solidFill>
                <a:latin typeface="Times New Roman" panose="02020603050405020304" pitchFamily="18" charset="0"/>
                <a:cs typeface="Times New Roman" panose="02020603050405020304" pitchFamily="18" charset="0"/>
              </a:rPr>
              <a:t>4 Read the job ad. Then compare two of your </a:t>
            </a:r>
          </a:p>
          <a:p>
            <a:pPr algn="l">
              <a:lnSpc>
                <a:spcPct val="130000"/>
              </a:lnSpc>
              <a:tabLst>
                <a:tab pos="495300" algn="l"/>
                <a:tab pos="5273675" algn="r"/>
              </a:tabLst>
            </a:pPr>
            <a:r>
              <a:rPr lang="en-US" altLang="zh-CN" sz="2800" b="1" dirty="0">
                <a:solidFill>
                  <a:schemeClr val="hlink"/>
                </a:solidFill>
                <a:latin typeface="Times New Roman" panose="02020603050405020304" pitchFamily="18" charset="0"/>
                <a:cs typeface="Times New Roman" panose="02020603050405020304" pitchFamily="18" charset="0"/>
              </a:rPr>
              <a:t>   classmates. Decide which classmate is better </a:t>
            </a:r>
          </a:p>
          <a:p>
            <a:pPr algn="l">
              <a:lnSpc>
                <a:spcPct val="130000"/>
              </a:lnSpc>
              <a:tabLst>
                <a:tab pos="495300" algn="l"/>
                <a:tab pos="5273675" algn="r"/>
              </a:tabLst>
            </a:pPr>
            <a:r>
              <a:rPr lang="en-US" altLang="zh-CN" sz="2800" b="1" dirty="0">
                <a:solidFill>
                  <a:schemeClr val="hlink"/>
                </a:solidFill>
                <a:latin typeface="Times New Roman" panose="02020603050405020304" pitchFamily="18" charset="0"/>
                <a:cs typeface="Times New Roman" panose="02020603050405020304" pitchFamily="18" charset="0"/>
              </a:rPr>
              <a:t>   for the job.</a:t>
            </a:r>
          </a:p>
        </p:txBody>
      </p:sp>
      <p:sp>
        <p:nvSpPr>
          <p:cNvPr id="79875" name="Rectangle 7"/>
          <p:cNvSpPr>
            <a:spLocks noChangeArrowheads="1"/>
          </p:cNvSpPr>
          <p:nvPr/>
        </p:nvSpPr>
        <p:spPr bwMode="auto">
          <a:xfrm>
            <a:off x="950912" y="3145971"/>
            <a:ext cx="6834188"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            Student Helper Wanted</a:t>
            </a:r>
            <a:endParaRPr lang="en-US" altLang="zh-CN" sz="2800" b="1" dirty="0">
              <a:cs typeface="Times New Roman" panose="02020603050405020304" pitchFamily="18" charset="0"/>
            </a:endParaRP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The English Study Center needs a weekend </a:t>
            </a:r>
          </a:p>
          <a:p>
            <a:pPr algn="l">
              <a:lnSpc>
                <a:spcPct val="130000"/>
              </a:lnSpc>
              <a:tabLst>
                <a:tab pos="495300" algn="l"/>
                <a:tab pos="5273675" algn="r"/>
              </a:tabLst>
            </a:pPr>
            <a:r>
              <a:rPr lang="en-US" altLang="zh-CN" sz="2800" b="1" dirty="0">
                <a:latin typeface="Times New Roman" panose="02020603050405020304" pitchFamily="18" charset="0"/>
                <a:cs typeface="Times New Roman" panose="02020603050405020304" pitchFamily="18" charset="0"/>
              </a:rPr>
              <a:t> student helper for primary school students.</a:t>
            </a:r>
            <a:endParaRPr lang="en-US" altLang="zh-CN" sz="2800" b="1" dirty="0">
              <a:cs typeface="Times New Roman" panose="0202060305040502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AutoShape 7" descr="蓝色面巾纸"/>
          <p:cNvSpPr>
            <a:spLocks noChangeArrowheads="1"/>
          </p:cNvSpPr>
          <p:nvPr/>
        </p:nvSpPr>
        <p:spPr bwMode="auto">
          <a:xfrm>
            <a:off x="304800" y="533400"/>
            <a:ext cx="8534400" cy="6096000"/>
          </a:xfrm>
          <a:prstGeom prst="foldedCorner">
            <a:avLst>
              <a:gd name="adj" fmla="val 12500"/>
            </a:avLst>
          </a:prstGeom>
          <a:noFill/>
          <a:ln>
            <a:noFill/>
          </a:ln>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chemeClr val="bg1"/>
                </a:solidFill>
                <a:round/>
              </a14:hiddenLine>
            </a:ext>
          </a:extLst>
        </p:spPr>
        <p:txBody>
          <a:bodyPr wrap="none" lIns="70546" tIns="35273" rIns="70546" bIns="35273" anchor="ctr"/>
          <a:lstStyle/>
          <a:p>
            <a:pPr defTabSz="704850"/>
            <a:endParaRPr lang="zh-CN" altLang="zh-CN" sz="2000"/>
          </a:p>
        </p:txBody>
      </p:sp>
      <p:sp>
        <p:nvSpPr>
          <p:cNvPr id="80899" name="Rectangle 5"/>
          <p:cNvSpPr>
            <a:spLocks noChangeArrowheads="1"/>
          </p:cNvSpPr>
          <p:nvPr/>
        </p:nvSpPr>
        <p:spPr bwMode="auto">
          <a:xfrm>
            <a:off x="304800" y="504371"/>
            <a:ext cx="6477000" cy="41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en-US" altLang="zh-CN" sz="3600" b="1" dirty="0">
                <a:latin typeface="Times New Roman" panose="02020603050405020304" pitchFamily="18" charset="0"/>
                <a:cs typeface="Times New Roman" panose="02020603050405020304" pitchFamily="18" charset="0"/>
              </a:rPr>
              <a:t>You must:</a:t>
            </a:r>
            <a:endParaRPr lang="en-US" altLang="zh-CN" sz="3600" b="1" dirty="0">
              <a:cs typeface="Times New Roman" panose="02020603050405020304" pitchFamily="18" charset="0"/>
            </a:endParaRPr>
          </a:p>
          <a:p>
            <a:pPr algn="l">
              <a:lnSpc>
                <a:spcPct val="150000"/>
              </a:lnSpc>
            </a:pPr>
            <a:r>
              <a:rPr lang="en-US" altLang="zh-CN" sz="3600" b="1" i="1" dirty="0">
                <a:solidFill>
                  <a:srgbClr val="FF00FF"/>
                </a:solidFill>
                <a:latin typeface="Times New Roman" panose="02020603050405020304" pitchFamily="18" charset="0"/>
                <a:cs typeface="Times New Roman" panose="02020603050405020304" pitchFamily="18" charset="0"/>
              </a:rPr>
              <a:t>-be a middle school student</a:t>
            </a:r>
            <a:endParaRPr lang="en-US" altLang="zh-CN" sz="3600" b="1" i="1" dirty="0">
              <a:solidFill>
                <a:srgbClr val="FF00FF"/>
              </a:solidFill>
              <a:cs typeface="Times New Roman" panose="02020603050405020304" pitchFamily="18" charset="0"/>
            </a:endParaRPr>
          </a:p>
          <a:p>
            <a:pPr algn="l">
              <a:lnSpc>
                <a:spcPct val="150000"/>
              </a:lnSpc>
            </a:pPr>
            <a:r>
              <a:rPr lang="en-US" altLang="zh-CN" sz="3600" b="1" i="1" dirty="0">
                <a:solidFill>
                  <a:srgbClr val="FF00FF"/>
                </a:solidFill>
                <a:latin typeface="Times New Roman" panose="02020603050405020304" pitchFamily="18" charset="0"/>
                <a:cs typeface="Times New Roman" panose="02020603050405020304" pitchFamily="18" charset="0"/>
              </a:rPr>
              <a:t>-have good grades in English</a:t>
            </a:r>
            <a:endParaRPr lang="en-US" altLang="zh-CN" sz="3600" b="1" i="1" dirty="0">
              <a:solidFill>
                <a:srgbClr val="FF00FF"/>
              </a:solidFill>
              <a:cs typeface="Times New Roman" panose="02020603050405020304" pitchFamily="18" charset="0"/>
            </a:endParaRPr>
          </a:p>
          <a:p>
            <a:pPr algn="l">
              <a:lnSpc>
                <a:spcPct val="150000"/>
              </a:lnSpc>
            </a:pPr>
            <a:r>
              <a:rPr lang="en-US" altLang="zh-CN" sz="3600" b="1" i="1" dirty="0">
                <a:solidFill>
                  <a:srgbClr val="FF00FF"/>
                </a:solidFill>
                <a:latin typeface="Times New Roman" panose="02020603050405020304" pitchFamily="18" charset="0"/>
                <a:cs typeface="Times New Roman" panose="02020603050405020304" pitchFamily="18" charset="0"/>
              </a:rPr>
              <a:t>-be good with children</a:t>
            </a:r>
            <a:endParaRPr lang="en-US" altLang="zh-CN" sz="3600" b="1" i="1" dirty="0">
              <a:solidFill>
                <a:srgbClr val="FF00FF"/>
              </a:solidFill>
              <a:cs typeface="Times New Roman" panose="02020603050405020304" pitchFamily="18" charset="0"/>
            </a:endParaRPr>
          </a:p>
          <a:p>
            <a:pPr algn="l">
              <a:lnSpc>
                <a:spcPct val="150000"/>
              </a:lnSpc>
            </a:pPr>
            <a:r>
              <a:rPr lang="en-US" altLang="zh-CN" sz="3600" b="1" i="1" dirty="0">
                <a:solidFill>
                  <a:srgbClr val="FF00FF"/>
                </a:solidFill>
                <a:latin typeface="Times New Roman" panose="02020603050405020304" pitchFamily="18" charset="0"/>
                <a:cs typeface="Times New Roman" panose="02020603050405020304" pitchFamily="18" charset="0"/>
              </a:rPr>
              <a:t>-be outgoing</a:t>
            </a:r>
          </a:p>
        </p:txBody>
      </p:sp>
      <p:pic>
        <p:nvPicPr>
          <p:cNvPr id="80900" name="Picture 6" descr="B-4"/>
          <p:cNvPicPr>
            <a:picLocks noChangeAspect="1" noChangeArrowheads="1"/>
          </p:cNvPicPr>
          <p:nvPr/>
        </p:nvPicPr>
        <p:blipFill>
          <a:blip r:embed="rId3"/>
          <a:srcRect/>
          <a:stretch>
            <a:fillRect/>
          </a:stretch>
        </p:blipFill>
        <p:spPr bwMode="auto">
          <a:xfrm>
            <a:off x="6781800" y="0"/>
            <a:ext cx="2362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9"/>
          <p:cNvSpPr>
            <a:spLocks noChangeArrowheads="1"/>
          </p:cNvSpPr>
          <p:nvPr/>
        </p:nvSpPr>
        <p:spPr bwMode="auto">
          <a:xfrm>
            <a:off x="304800" y="5094513"/>
            <a:ext cx="5916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25000"/>
              </a:lnSpc>
              <a:tabLst>
                <a:tab pos="495300" algn="l"/>
                <a:tab pos="5273675" algn="r"/>
              </a:tabLst>
            </a:pPr>
            <a:r>
              <a:rPr lang="en-US" altLang="zh-CN" sz="4400" b="1" dirty="0">
                <a:solidFill>
                  <a:srgbClr val="0099FF"/>
                </a:solidFill>
                <a:latin typeface="Times New Roman" panose="02020603050405020304" pitchFamily="18" charset="0"/>
                <a:cs typeface="Times New Roman" panose="02020603050405020304" pitchFamily="18" charset="0"/>
              </a:rPr>
              <a:t>Call the English Study Center at </a:t>
            </a:r>
          </a:p>
          <a:p>
            <a:pPr algn="l">
              <a:lnSpc>
                <a:spcPct val="125000"/>
              </a:lnSpc>
              <a:tabLst>
                <a:tab pos="495300" algn="l"/>
                <a:tab pos="5273675" algn="r"/>
              </a:tabLst>
            </a:pPr>
            <a:r>
              <a:rPr lang="en-US" altLang="zh-CN" sz="4400" b="1" dirty="0">
                <a:solidFill>
                  <a:srgbClr val="0099FF"/>
                </a:solidFill>
                <a:latin typeface="Times New Roman" panose="02020603050405020304" pitchFamily="18" charset="0"/>
                <a:cs typeface="Times New Roman" panose="02020603050405020304" pitchFamily="18" charset="0"/>
              </a:rPr>
              <a:t>443-5667 for more information.</a:t>
            </a:r>
          </a:p>
        </p:txBody>
      </p:sp>
    </p:spTree>
  </p:cSld>
  <p:clrMapOvr>
    <a:masterClrMapping/>
  </p:clrMapOvr>
  <p:transition/>
</p:sld>
</file>

<file path=ppt/theme/theme1.xml><?xml version="1.0" encoding="utf-8"?>
<a:theme xmlns:a="http://schemas.openxmlformats.org/drawingml/2006/main" name="WWW.2PPT.COM">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1311</Words>
  <Application>Microsoft Office PowerPoint</Application>
  <PresentationFormat>全屏显示(4:3)</PresentationFormat>
  <Paragraphs>295</Paragraphs>
  <Slides>41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41</vt:i4>
      </vt:variant>
    </vt:vector>
  </HeadingPairs>
  <TitlesOfParts>
    <vt:vector size="49" baseType="lpstr">
      <vt:lpstr>黑体</vt:lpstr>
      <vt:lpstr>宋体</vt:lpstr>
      <vt:lpstr>微软雅黑</vt:lpstr>
      <vt:lpstr>Arial</vt:lpstr>
      <vt:lpstr>Calibri</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Ⅳ. 翻译</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2023-01-17T02:59:09Z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059D8FC7B8C64D3E880163716FE8D2CB</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