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321" r:id="rId3"/>
    <p:sldId id="322" r:id="rId4"/>
    <p:sldId id="273" r:id="rId5"/>
    <p:sldId id="419" r:id="rId6"/>
    <p:sldId id="420" r:id="rId7"/>
    <p:sldId id="355" r:id="rId8"/>
    <p:sldId id="356" r:id="rId9"/>
    <p:sldId id="357" r:id="rId10"/>
    <p:sldId id="432" r:id="rId11"/>
    <p:sldId id="363" r:id="rId1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16255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31875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494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65655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0">
          <p15:clr>
            <a:srgbClr val="A4A3A4"/>
          </p15:clr>
        </p15:guide>
        <p15:guide id="2" pos="3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8D927"/>
    <a:srgbClr val="DBE11D"/>
    <a:srgbClr val="FF0066"/>
    <a:srgbClr val="FF3399"/>
    <a:srgbClr val="E4DF21"/>
    <a:srgbClr val="DEEC22"/>
    <a:srgbClr val="E6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480"/>
  </p:normalViewPr>
  <p:slideViewPr>
    <p:cSldViewPr showGuides="1">
      <p:cViewPr varScale="1">
        <p:scale>
          <a:sx n="68" d="100"/>
          <a:sy n="68" d="100"/>
        </p:scale>
        <p:origin x="150" y="66"/>
      </p:cViewPr>
      <p:guideLst>
        <p:guide orient="horz" pos="2050"/>
        <p:guide pos="3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FB8332B-5D33-44C8-9F42-1D2A7F5BB25E}" type="datetimeFigureOut">
              <a:rPr lang="zh-CN" altLang="en-US" strike="noStrike" noProof="1">
                <a:latin typeface="+mn-lt"/>
                <a:ea typeface="+mn-ea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81E98986-7D43-4924-8754-A6CDB2C3FBAD}" type="slidenum">
              <a:rPr lang="zh-CN" altLang="en-US" strike="noStrike" noProof="1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625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251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9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565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1910" algn="l" defTabSz="10325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8165" algn="l" defTabSz="10325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4420" algn="l" defTabSz="10325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0675" algn="l" defTabSz="10325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099" name="Rectangle 3"/>
          <p:cNvSpPr>
            <a:spLocks noGrp="1" noRot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b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fld>
            <a:endParaRPr lang="en-US" altLang="zh-CN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84390" tIns="42195" rIns="84390" bIns="42195" anchor="t" anchorCtr="0"/>
          <a:lstStyle/>
          <a:p>
            <a:pPr lvl="0"/>
            <a:endParaRPr lang="zh-CN" altLang="zh-CN"/>
          </a:p>
        </p:txBody>
      </p:sp>
      <p:sp>
        <p:nvSpPr>
          <p:cNvPr id="7172" name="灯片编号占位符 3"/>
          <p:cNvSpPr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84390" tIns="42195" rIns="84390" bIns="42195" anchor="b" anchorCtr="0"/>
          <a:lstStyle/>
          <a:p>
            <a:pPr lvl="0" algn="r" defTabSz="844550"/>
            <a:fld id="{9A0DB2DC-4C9A-4742-B13C-FB6460FD3503}" type="slidenum">
              <a:rPr lang="en-US" altLang="zh-CN" sz="1100">
                <a:latin typeface="Calibri" panose="020F0502020204030204" pitchFamily="34" charset="0"/>
              </a:rPr>
              <a:t>3</a:t>
            </a:fld>
            <a:endParaRPr lang="en-US" altLang="zh-CN" sz="11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2" y="365127"/>
            <a:ext cx="10515601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1" cy="2852737"/>
          </a:xfrm>
        </p:spPr>
        <p:txBody>
          <a:bodyPr anchor="b"/>
          <a:lstStyle>
            <a:lvl1pPr>
              <a:defRPr sz="493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1" cy="1500187"/>
          </a:xfrm>
        </p:spPr>
        <p:txBody>
          <a:bodyPr/>
          <a:lstStyle>
            <a:lvl1pPr marL="0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1pPr>
            <a:lvl2pPr marL="374650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2pPr>
            <a:lvl3pPr marL="749300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12331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 marL="149796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lvl6pPr marL="187198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6pPr>
            <a:lvl7pPr marL="224663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7pPr>
            <a:lvl8pPr marL="262128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8pPr>
            <a:lvl9pPr marL="299529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1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1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1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40"/>
            <a:ext cx="4873574" cy="823912"/>
          </a:xfrm>
        </p:spPr>
        <p:txBody>
          <a:bodyPr anchor="ctr" anchorCtr="0"/>
          <a:lstStyle>
            <a:lvl1pPr marL="0" indent="0">
              <a:buNone/>
              <a:defRPr sz="2320"/>
            </a:lvl1pPr>
            <a:lvl2pPr marL="374650" indent="0">
              <a:buNone/>
              <a:defRPr sz="1935"/>
            </a:lvl2pPr>
            <a:lvl3pPr marL="749300" indent="0">
              <a:buNone/>
              <a:defRPr sz="1645"/>
            </a:lvl3pPr>
            <a:lvl4pPr marL="1123315" indent="0">
              <a:buNone/>
              <a:defRPr sz="1450"/>
            </a:lvl4pPr>
            <a:lvl5pPr marL="1497965" indent="0">
              <a:buNone/>
              <a:defRPr sz="1450"/>
            </a:lvl5pPr>
            <a:lvl6pPr marL="1871980" indent="0">
              <a:buNone/>
              <a:defRPr sz="1450"/>
            </a:lvl6pPr>
            <a:lvl7pPr marL="2246630" indent="0">
              <a:buNone/>
              <a:defRPr sz="1450"/>
            </a:lvl7pPr>
            <a:lvl8pPr marL="2621280" indent="0">
              <a:buNone/>
              <a:defRPr sz="1450"/>
            </a:lvl8pPr>
            <a:lvl9pPr marL="2995295" indent="0">
              <a:buNone/>
              <a:defRPr sz="14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81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41" y="1778440"/>
            <a:ext cx="4897576" cy="823912"/>
          </a:xfrm>
        </p:spPr>
        <p:txBody>
          <a:bodyPr anchor="ctr" anchorCtr="0"/>
          <a:lstStyle>
            <a:lvl1pPr marL="0" indent="0">
              <a:buNone/>
              <a:defRPr sz="2320"/>
            </a:lvl1pPr>
            <a:lvl2pPr marL="374650" indent="0">
              <a:buNone/>
              <a:defRPr sz="1935"/>
            </a:lvl2pPr>
            <a:lvl3pPr marL="749300" indent="0">
              <a:buNone/>
              <a:defRPr sz="1645"/>
            </a:lvl3pPr>
            <a:lvl4pPr marL="1123315" indent="0">
              <a:buNone/>
              <a:defRPr sz="1450"/>
            </a:lvl4pPr>
            <a:lvl5pPr marL="1497965" indent="0">
              <a:buNone/>
              <a:defRPr sz="1450"/>
            </a:lvl5pPr>
            <a:lvl6pPr marL="1871980" indent="0">
              <a:buNone/>
              <a:defRPr sz="1450"/>
            </a:lvl6pPr>
            <a:lvl7pPr marL="2246630" indent="0">
              <a:buNone/>
              <a:defRPr sz="1450"/>
            </a:lvl7pPr>
            <a:lvl8pPr marL="2621280" indent="0">
              <a:buNone/>
              <a:defRPr sz="1450"/>
            </a:lvl8pPr>
            <a:lvl9pPr marL="2995295" indent="0">
              <a:buNone/>
              <a:defRPr sz="14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41" y="2665381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349" cy="1600200"/>
          </a:xfrm>
        </p:spPr>
        <p:txBody>
          <a:bodyPr anchor="b"/>
          <a:lstStyle>
            <a:lvl1pPr>
              <a:defRPr sz="261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457201"/>
            <a:ext cx="6172201" cy="5403850"/>
          </a:xfrm>
        </p:spPr>
        <p:txBody>
          <a:bodyPr/>
          <a:lstStyle>
            <a:lvl1pPr marL="0" indent="0">
              <a:buNone/>
              <a:defRPr sz="2610"/>
            </a:lvl1pPr>
            <a:lvl2pPr marL="374650" indent="0">
              <a:buNone/>
              <a:defRPr sz="2320"/>
            </a:lvl2pPr>
            <a:lvl3pPr marL="749300" indent="0">
              <a:buNone/>
              <a:defRPr sz="1935"/>
            </a:lvl3pPr>
            <a:lvl4pPr marL="1123315" indent="0">
              <a:buNone/>
              <a:defRPr sz="1645"/>
            </a:lvl4pPr>
            <a:lvl5pPr marL="1497965" indent="0">
              <a:buNone/>
              <a:defRPr sz="1645"/>
            </a:lvl5pPr>
            <a:lvl6pPr marL="1871980" indent="0">
              <a:buNone/>
              <a:defRPr sz="1645"/>
            </a:lvl6pPr>
            <a:lvl7pPr marL="2246630" indent="0">
              <a:buNone/>
              <a:defRPr sz="1645"/>
            </a:lvl7pPr>
            <a:lvl8pPr marL="2621280" indent="0">
              <a:buNone/>
              <a:defRPr sz="1645"/>
            </a:lvl8pPr>
            <a:lvl9pPr marL="2995295" indent="0">
              <a:buNone/>
              <a:defRPr sz="1645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349" cy="3811588"/>
          </a:xfrm>
        </p:spPr>
        <p:txBody>
          <a:bodyPr/>
          <a:lstStyle>
            <a:lvl1pPr marL="0" indent="0">
              <a:buNone/>
              <a:defRPr sz="1645"/>
            </a:lvl1pPr>
            <a:lvl2pPr marL="374650" indent="0">
              <a:buNone/>
              <a:defRPr sz="1450"/>
            </a:lvl2pPr>
            <a:lvl3pPr marL="749300" indent="0">
              <a:buNone/>
              <a:defRPr sz="1355"/>
            </a:lvl3pPr>
            <a:lvl4pPr marL="1123315" indent="0">
              <a:buNone/>
              <a:defRPr sz="1160"/>
            </a:lvl4pPr>
            <a:lvl5pPr marL="1497965" indent="0">
              <a:buNone/>
              <a:defRPr sz="1160"/>
            </a:lvl5pPr>
            <a:lvl6pPr marL="1871980" indent="0">
              <a:buNone/>
              <a:defRPr sz="1160"/>
            </a:lvl6pPr>
            <a:lvl7pPr marL="2246630" indent="0">
              <a:buNone/>
              <a:defRPr sz="1160"/>
            </a:lvl7pPr>
            <a:lvl8pPr marL="2621280" indent="0">
              <a:buNone/>
              <a:defRPr sz="1160"/>
            </a:lvl8pPr>
            <a:lvl9pPr marL="2995295" indent="0">
              <a:buNone/>
              <a:defRPr sz="116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1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603" y="365310"/>
            <a:ext cx="10514794" cy="1324632"/>
          </a:xfrm>
          <a:prstGeom prst="rect">
            <a:avLst/>
          </a:prstGeom>
          <a:noFill/>
          <a:ln w="9525">
            <a:noFill/>
          </a:ln>
        </p:spPr>
        <p:txBody>
          <a:bodyPr vert="horz" lIns="103272" tIns="51636" rIns="103272" bIns="51636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603" y="1825014"/>
            <a:ext cx="10514794" cy="4351483"/>
          </a:xfrm>
          <a:prstGeom prst="rect">
            <a:avLst/>
          </a:prstGeom>
          <a:noFill/>
          <a:ln w="9525">
            <a:noFill/>
          </a:ln>
        </p:spPr>
        <p:txBody>
          <a:bodyPr vert="horz" lIns="103272" tIns="51636" rIns="103272" bIns="51636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193675"/>
            <a:r>
              <a:rPr lang="zh-CN" altLang="en-US"/>
              <a:t>第二级</a:t>
            </a:r>
          </a:p>
          <a:p>
            <a:pPr lvl="2" indent="-193675"/>
            <a:r>
              <a:rPr lang="zh-CN" altLang="en-US"/>
              <a:t>第三级</a:t>
            </a:r>
          </a:p>
          <a:p>
            <a:pPr lvl="3" indent="-193675"/>
            <a:r>
              <a:rPr lang="zh-CN" altLang="en-US"/>
              <a:t>第四级</a:t>
            </a:r>
          </a:p>
          <a:p>
            <a:pPr lvl="4" indent="-19304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03" y="6356083"/>
            <a:ext cx="2743123" cy="365310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l">
              <a:defRPr sz="9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2023-01-14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890" y="6356083"/>
            <a:ext cx="4116221" cy="365310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ctr">
              <a:defRPr sz="9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274" y="6356083"/>
            <a:ext cx="2743123" cy="365310"/>
          </a:xfrm>
          <a:prstGeom prst="rect">
            <a:avLst/>
          </a:prstGeom>
        </p:spPr>
        <p:txBody>
          <a:bodyPr vert="horz" lIns="103272" tIns="51636" rIns="103272" bIns="51636" rtlCol="0" anchor="ctr"/>
          <a:lstStyle>
            <a:lvl1pPr algn="r">
              <a:defRPr sz="9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1031" name="图片 6" descr="背景图"/>
          <p:cNvPicPr>
            <a:picLocks noChangeAspect="1"/>
          </p:cNvPicPr>
          <p:nvPr userDrawn="1"/>
        </p:nvPicPr>
        <p:blipFill>
          <a:blip r:embed="rId12"/>
          <a:srcRect t="11488" r="-140"/>
          <a:stretch>
            <a:fillRect/>
          </a:stretch>
        </p:blipFill>
        <p:spPr>
          <a:xfrm>
            <a:off x="0" y="0"/>
            <a:ext cx="12225790" cy="6876419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748665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325" indent="-187325" algn="l" defTabSz="748665" rtl="0" eaLnBrk="1" latinLnBrk="0" hangingPunct="1">
        <a:lnSpc>
          <a:spcPct val="90000"/>
        </a:lnSpc>
        <a:spcBef>
          <a:spcPct val="16400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35990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3pPr>
      <a:lvl4pPr marL="1310640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4pPr>
      <a:lvl5pPr marL="1684655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5pPr>
      <a:lvl6pPr marL="2059305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6pPr>
      <a:lvl7pPr marL="2433955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7pPr>
      <a:lvl8pPr marL="2807970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8pPr>
      <a:lvl9pPr marL="3182620" indent="-187325" algn="l" defTabSz="748665" rtl="0" eaLnBrk="1" latinLnBrk="0" hangingPunct="1">
        <a:lnSpc>
          <a:spcPct val="90000"/>
        </a:lnSpc>
        <a:spcBef>
          <a:spcPts val="410"/>
        </a:spcBef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1pPr>
      <a:lvl2pPr marL="37465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2pPr>
      <a:lvl3pPr marL="74930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1123315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4pPr>
      <a:lvl5pPr marL="1497965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5pPr>
      <a:lvl6pPr marL="187198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6pPr>
      <a:lvl7pPr marL="224663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7pPr>
      <a:lvl8pPr marL="2621280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8pPr>
      <a:lvl9pPr marL="2995295" algn="l" defTabSz="748665" rtl="0" eaLnBrk="1" latinLnBrk="0" hangingPunct="1">
        <a:defRPr sz="1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12135" y="1827676"/>
            <a:ext cx="5760085" cy="890270"/>
          </a:xfrm>
          <a:prstGeom prst="rect">
            <a:avLst/>
          </a:prstGeom>
          <a:noFill/>
        </p:spPr>
        <p:txBody>
          <a:bodyPr wrap="none" lIns="88411" tIns="44205" rIns="88411" bIns="44205">
            <a:spAutoFit/>
          </a:bodyPr>
          <a:lstStyle/>
          <a:p>
            <a:pPr algn="ctr" fontAlgn="base"/>
            <a:r>
              <a:rPr lang="zh-CN" altLang="en-US" sz="522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四</a:t>
            </a:r>
            <a:r>
              <a:rPr lang="en-US" altLang="zh-CN" sz="522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lang="zh-CN" altLang="en-US" sz="5220" strike="noStrike" noProof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8D92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长方体（二）</a:t>
            </a:r>
            <a:endParaRPr lang="zh-CN" altLang="en-US" sz="5220" strike="noStrike" noProof="1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8D927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2723" y="3846737"/>
            <a:ext cx="6726555" cy="800735"/>
          </a:xfrm>
          <a:prstGeom prst="rect">
            <a:avLst/>
          </a:prstGeom>
          <a:noFill/>
        </p:spPr>
        <p:txBody>
          <a:bodyPr wrap="none" lIns="88411" tIns="44205" rIns="88411" bIns="44205">
            <a:spAutoFit/>
          </a:bodyPr>
          <a:lstStyle/>
          <a:p>
            <a:pPr algn="ctr" fontAlgn="base"/>
            <a:r>
              <a:rPr lang="zh-CN" altLang="en-US" sz="4640" b="0" strike="noStrike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</a:t>
            </a:r>
            <a:r>
              <a:rPr lang="en-US" altLang="zh-CN" sz="4640" b="0" strike="noStrike" cap="none" spc="0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r>
              <a:rPr lang="zh-CN" altLang="en-US" sz="4640" b="0" strike="noStrike" cap="none" spc="0" noProof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课时</a:t>
            </a:r>
            <a:r>
              <a:rPr lang="en-US" altLang="zh-CN" sz="4640" b="0" strike="noStrike" cap="none" spc="0" noProof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  </a:t>
            </a:r>
            <a:r>
              <a:rPr lang="zh-CN" altLang="en-US" sz="4640" b="0" strike="noStrike" cap="none" spc="0" noProof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体积单位的换算</a:t>
            </a:r>
            <a:endParaRPr lang="zh-CN" altLang="en-US" sz="4640" b="0" strike="noStrike" cap="none" spc="0" noProof="1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9"/>
          <p:cNvSpPr txBox="1"/>
          <p:nvPr/>
        </p:nvSpPr>
        <p:spPr>
          <a:xfrm>
            <a:off x="1635538" y="753644"/>
            <a:ext cx="9384470" cy="1133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70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下面每个图形的体积各是多少？填一填，与同伴说一说你是怎么想的。（每个小正方体的棱长为</a:t>
            </a:r>
            <a:r>
              <a:rPr lang="en-US" altLang="zh-CN" sz="270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zh-CN" altLang="en-US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63" y="2118183"/>
            <a:ext cx="1252491" cy="294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17" y="2055252"/>
            <a:ext cx="2122788" cy="63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984" y="2121252"/>
            <a:ext cx="1496542" cy="8856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591" y="3456628"/>
            <a:ext cx="1321562" cy="1574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017" y="3390628"/>
            <a:ext cx="1711431" cy="2294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984" y="3875661"/>
            <a:ext cx="1214117" cy="988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1635538" y="2624705"/>
            <a:ext cx="2506516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6×1×1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50341" y="2861081"/>
            <a:ext cx="2506517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9×2×2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36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64605" y="3266299"/>
            <a:ext cx="2506516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6×3×3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54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35538" y="5197222"/>
            <a:ext cx="2506516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4×3×5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60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53872" y="5932447"/>
            <a:ext cx="2712195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6×7×9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378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76884" y="5405970"/>
            <a:ext cx="2506516" cy="38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4×4×3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48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935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1935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935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751" y="761009"/>
            <a:ext cx="2766223" cy="626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fontAlgn="auto"/>
            <a:r>
              <a:rPr lang="zh-CN" altLang="en-US" sz="348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课后作业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652" name="Rectangle 2"/>
          <p:cNvSpPr/>
          <p:nvPr/>
        </p:nvSpPr>
        <p:spPr>
          <a:xfrm>
            <a:off x="1425254" y="1828084"/>
            <a:ext cx="9442797" cy="3582491"/>
          </a:xfrm>
          <a:prstGeom prst="rect">
            <a:avLst/>
          </a:prstGeom>
          <a:noFill/>
          <a:ln w="9525">
            <a:noFill/>
          </a:ln>
        </p:spPr>
        <p:txBody>
          <a:bodyPr lIns="88406" tIns="44203" rIns="88406" bIns="44203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095" strike="noStrike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  <a:sym typeface="+mn-ea"/>
              </a:rPr>
              <a:t>1.</a:t>
            </a:r>
            <a:r>
              <a:rPr lang="zh-CN" altLang="en-US" sz="3095" strike="noStrike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  <a:sym typeface="+mn-ea"/>
              </a:rPr>
              <a:t>从课后习题中选取；</a:t>
            </a:r>
            <a:endParaRPr kumimoji="0" lang="zh-CN" altLang="en-US" sz="3095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3095" strike="noStrike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0948" y="836604"/>
            <a:ext cx="2226310" cy="709295"/>
          </a:xfrm>
          <a:prstGeom prst="rect">
            <a:avLst/>
          </a:prstGeom>
          <a:noFill/>
          <a:ln>
            <a:noFill/>
          </a:ln>
        </p:spPr>
        <p:txBody>
          <a:bodyPr wrap="none" lIns="99851" tIns="49925" rIns="99851" bIns="49925" rtlCol="0" anchor="t">
            <a:spAutoFit/>
          </a:bodyPr>
          <a:lstStyle/>
          <a:p>
            <a:pPr algn="ctr" fontAlgn="base"/>
            <a:r>
              <a:rPr lang="zh-CN" altLang="zh-CN" sz="3965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学习目标</a:t>
            </a:r>
            <a:endParaRPr lang="zh-CN" altLang="zh-CN" sz="3965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905" y="1600917"/>
            <a:ext cx="9912481" cy="1974215"/>
          </a:xfrm>
          <a:prstGeom prst="rect">
            <a:avLst/>
          </a:prstGeom>
          <a:noFill/>
          <a:ln w="9525">
            <a:noFill/>
          </a:ln>
        </p:spPr>
        <p:txBody>
          <a:bodyPr wrap="square" lIns="99851" tIns="49925" rIns="99851" bIns="499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结合实践活动，认识体积、容积单位之间的进率，会进行体积、容积单位之间的换算。</a:t>
            </a:r>
          </a:p>
          <a:p>
            <a:pPr>
              <a:lnSpc>
                <a:spcPct val="150000"/>
              </a:lnSpc>
            </a:pPr>
            <a:r>
              <a:rPr lang="en-US" altLang="zh-CN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70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在观察、操作过程中，发展空间概念。</a:t>
            </a:r>
            <a:endParaRPr lang="zh-CN" altLang="en-US" sz="2705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275" y="3574817"/>
            <a:ext cx="9723686" cy="2780030"/>
          </a:xfrm>
          <a:prstGeom prst="rect">
            <a:avLst/>
          </a:prstGeom>
          <a:noFill/>
        </p:spPr>
        <p:txBody>
          <a:bodyPr wrap="square" lIns="99851" tIns="49925" rIns="99851" bIns="49925" rtlCol="0">
            <a:spAutoFit/>
          </a:bodyPr>
          <a:lstStyle/>
          <a:p>
            <a:pPr marL="387350" indent="-3873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95" noProof="1"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重点</a:t>
            </a:r>
            <a:endParaRPr lang="en-US" altLang="zh-CN" sz="3095" noProof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5" b="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会进行体积、容积单位之间的换算。</a:t>
            </a:r>
            <a:endParaRPr lang="en-US" altLang="zh-CN" sz="2705" b="0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87350" indent="-3873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95" noProof="1"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难点</a:t>
            </a:r>
            <a:endParaRPr lang="en-US" altLang="zh-CN" sz="3095" noProof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5" b="0" noProof="1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在观察、操作过程中，发展空间概念。</a:t>
            </a:r>
            <a:endParaRPr lang="zh-CN" altLang="en-US" sz="2705" b="0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24241" y="555027"/>
            <a:ext cx="1789430" cy="570230"/>
          </a:xfrm>
          <a:prstGeom prst="rect">
            <a:avLst/>
          </a:prstGeom>
          <a:noFill/>
          <a:ln>
            <a:noFill/>
          </a:ln>
        </p:spPr>
        <p:txBody>
          <a:bodyPr wrap="none" lIns="81129" tIns="40565" rIns="81129" bIns="40565">
            <a:spAutoFit/>
          </a:bodyPr>
          <a:lstStyle/>
          <a:p>
            <a:pPr algn="ctr" fontAlgn="auto"/>
            <a:r>
              <a:rPr lang="zh-CN" altLang="en-US" sz="319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回顾复习</a:t>
            </a:r>
            <a:endParaRPr lang="zh-CN" altLang="en-US" sz="319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07448" y="1419796"/>
            <a:ext cx="9361446" cy="180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有一根长 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15 dm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的长方体木料，把它平均锯成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段（如图），表面积增加了 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100 dm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kumimoji="0" lang="zh-CN" altLang="en-US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原来这根木料的体积是多少？</a:t>
            </a:r>
          </a:p>
        </p:txBody>
      </p:sp>
      <p:grpSp>
        <p:nvGrpSpPr>
          <p:cNvPr id="11267" name="组合 7"/>
          <p:cNvGrpSpPr/>
          <p:nvPr/>
        </p:nvGrpSpPr>
        <p:grpSpPr>
          <a:xfrm>
            <a:off x="8264835" y="3210456"/>
            <a:ext cx="2164230" cy="750211"/>
            <a:chOff x="5553075" y="2398106"/>
            <a:chExt cx="2238375" cy="775913"/>
          </a:xfrm>
        </p:grpSpPr>
        <p:sp>
          <p:nvSpPr>
            <p:cNvPr id="9" name="立方体 8"/>
            <p:cNvSpPr/>
            <p:nvPr/>
          </p:nvSpPr>
          <p:spPr bwMode="auto">
            <a:xfrm>
              <a:off x="5553075" y="2398106"/>
              <a:ext cx="876300" cy="77591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5" name="立方体 14"/>
            <p:cNvSpPr/>
            <p:nvPr/>
          </p:nvSpPr>
          <p:spPr bwMode="auto">
            <a:xfrm>
              <a:off x="6229350" y="2398106"/>
              <a:ext cx="876300" cy="77591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立方体 15"/>
            <p:cNvSpPr/>
            <p:nvPr/>
          </p:nvSpPr>
          <p:spPr bwMode="auto">
            <a:xfrm>
              <a:off x="6915150" y="2398106"/>
              <a:ext cx="876300" cy="775913"/>
            </a:xfrm>
            <a:prstGeom prst="cube">
              <a:avLst/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0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364622" y="4417485"/>
            <a:ext cx="4178038" cy="123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100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÷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4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＝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25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（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dm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2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）</a:t>
            </a:r>
            <a:endParaRPr kumimoji="0" lang="zh-CN" altLang="zh-CN" sz="309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启笛简体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25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×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15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＝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375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（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dm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3</a:t>
            </a:r>
            <a:r>
              <a:rPr kumimoji="0" lang="zh-CN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启笛简体" charset="-122"/>
                <a:cs typeface="Arial" panose="020B0604020202020204" pitchFamily="34" charset="0"/>
              </a:rPr>
              <a:t>）</a:t>
            </a:r>
            <a:endParaRPr kumimoji="0" lang="zh-CN" altLang="zh-CN" sz="309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启笛简体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22318" y="716526"/>
            <a:ext cx="1958340" cy="6267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/>
            <a:r>
              <a:rPr lang="zh-CN" altLang="en-US" sz="348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例题解读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 rot="5400000">
            <a:off x="4425245" y="4141968"/>
            <a:ext cx="0" cy="265079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112125" y="2831918"/>
            <a:ext cx="0" cy="265079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112125" y="2831918"/>
            <a:ext cx="2652333" cy="265079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24" y="1550264"/>
            <a:ext cx="342287" cy="3468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7"/>
          <p:cNvSpPr txBox="1"/>
          <p:nvPr/>
        </p:nvSpPr>
        <p:spPr>
          <a:xfrm>
            <a:off x="1839681" y="1471984"/>
            <a:ext cx="8465056" cy="1045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棱长为</a:t>
            </a:r>
            <a:r>
              <a:rPr lang="en-US" altLang="zh-CN" sz="309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的正方体盒子中，可以放多少个体积为</a:t>
            </a:r>
            <a:r>
              <a:rPr lang="en-US" altLang="zh-CN" sz="309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cm</a:t>
            </a:r>
            <a:r>
              <a:rPr lang="en-US" altLang="zh-CN" sz="3095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的小正方体？想一想，填一填。</a:t>
            </a:r>
          </a:p>
        </p:txBody>
      </p:sp>
      <p:sp>
        <p:nvSpPr>
          <p:cNvPr id="11" name="平行四边形 10"/>
          <p:cNvSpPr/>
          <p:nvPr/>
        </p:nvSpPr>
        <p:spPr>
          <a:xfrm rot="16200000" flipV="1">
            <a:off x="904150" y="4169596"/>
            <a:ext cx="3514955" cy="870297"/>
          </a:xfrm>
          <a:prstGeom prst="parallelogram">
            <a:avLst>
              <a:gd name="adj" fmla="val 100963"/>
            </a:avLst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4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14200" y="5467367"/>
            <a:ext cx="897925" cy="8994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35"/>
          <p:cNvGrpSpPr/>
          <p:nvPr/>
        </p:nvGrpSpPr>
        <p:grpSpPr>
          <a:xfrm>
            <a:off x="3023101" y="5224850"/>
            <a:ext cx="2718334" cy="342287"/>
            <a:chOff x="3185740" y="4973330"/>
            <a:chExt cx="2811671" cy="354982"/>
          </a:xfrm>
        </p:grpSpPr>
        <p:cxnSp>
          <p:nvCxnSpPr>
            <p:cNvPr id="16" name="直接连接符 15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立方体 24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立方体 25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立方体 27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立方体 28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立方体 29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立方体 30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立方体 31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立方体 34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6"/>
          <p:cNvGrpSpPr/>
          <p:nvPr/>
        </p:nvGrpSpPr>
        <p:grpSpPr>
          <a:xfrm>
            <a:off x="2940215" y="5304666"/>
            <a:ext cx="2718334" cy="343821"/>
            <a:chOff x="3185740" y="4973330"/>
            <a:chExt cx="2811671" cy="354982"/>
          </a:xfrm>
        </p:grpSpPr>
        <p:cxnSp>
          <p:nvCxnSpPr>
            <p:cNvPr id="38" name="直接连接符 37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立方体 38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立方体 39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立方体 40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立方体 41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立方体 42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立方体 43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立方体 44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立方体 45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立方体 46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立方体 47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48"/>
          <p:cNvGrpSpPr/>
          <p:nvPr/>
        </p:nvGrpSpPr>
        <p:grpSpPr>
          <a:xfrm>
            <a:off x="2857330" y="5387551"/>
            <a:ext cx="2718334" cy="342287"/>
            <a:chOff x="3185740" y="4973330"/>
            <a:chExt cx="2811671" cy="354982"/>
          </a:xfrm>
        </p:grpSpPr>
        <p:cxnSp>
          <p:nvCxnSpPr>
            <p:cNvPr id="50" name="直接连接符 49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立方体 50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立方体 51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立方体 52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立方体 53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立方体 54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立方体 55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立方体 56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立方体 57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立方体 58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立方体 59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组合 60"/>
          <p:cNvGrpSpPr/>
          <p:nvPr/>
        </p:nvGrpSpPr>
        <p:grpSpPr>
          <a:xfrm>
            <a:off x="2769839" y="5476577"/>
            <a:ext cx="2718335" cy="343821"/>
            <a:chOff x="3185740" y="4973330"/>
            <a:chExt cx="2811671" cy="354982"/>
          </a:xfrm>
        </p:grpSpPr>
        <p:cxnSp>
          <p:nvCxnSpPr>
            <p:cNvPr id="62" name="直接连接符 61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立方体 62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立方体 63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立方体 64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立方体 65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立方体 66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立方体 67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立方体 68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立方体 69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立方体 70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立方体 71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72"/>
          <p:cNvGrpSpPr/>
          <p:nvPr/>
        </p:nvGrpSpPr>
        <p:grpSpPr>
          <a:xfrm>
            <a:off x="2683884" y="5562532"/>
            <a:ext cx="2719869" cy="343821"/>
            <a:chOff x="3185740" y="4973330"/>
            <a:chExt cx="2811671" cy="354982"/>
          </a:xfrm>
        </p:grpSpPr>
        <p:cxnSp>
          <p:nvCxnSpPr>
            <p:cNvPr id="74" name="直接连接符 73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立方体 74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立方体 75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立方体 76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立方体 77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立方体 78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立方体 79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立方体 80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立方体 81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立方体 82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立方体 83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84"/>
          <p:cNvGrpSpPr/>
          <p:nvPr/>
        </p:nvGrpSpPr>
        <p:grpSpPr>
          <a:xfrm>
            <a:off x="2591789" y="5653092"/>
            <a:ext cx="2719869" cy="343821"/>
            <a:chOff x="3185740" y="4973330"/>
            <a:chExt cx="2811671" cy="354982"/>
          </a:xfrm>
        </p:grpSpPr>
        <p:cxnSp>
          <p:nvCxnSpPr>
            <p:cNvPr id="86" name="直接连接符 85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立方体 86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立方体 87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立方体 88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立方体 89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立方体 90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立方体 91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立方体 92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立方体 93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立方体 94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立方体 95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组合 96"/>
          <p:cNvGrpSpPr/>
          <p:nvPr/>
        </p:nvGrpSpPr>
        <p:grpSpPr>
          <a:xfrm>
            <a:off x="2501230" y="5739047"/>
            <a:ext cx="2718334" cy="342286"/>
            <a:chOff x="3185740" y="4973330"/>
            <a:chExt cx="2811671" cy="354982"/>
          </a:xfrm>
        </p:grpSpPr>
        <p:cxnSp>
          <p:nvCxnSpPr>
            <p:cNvPr id="98" name="直接连接符 97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立方体 98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立方体 99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立方体 100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立方体 101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立方体 102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立方体 103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立方体 104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立方体 105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立方体 106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立方体 107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组合 108"/>
          <p:cNvGrpSpPr/>
          <p:nvPr/>
        </p:nvGrpSpPr>
        <p:grpSpPr>
          <a:xfrm>
            <a:off x="2409135" y="5829607"/>
            <a:ext cx="2718334" cy="343821"/>
            <a:chOff x="3185740" y="4973330"/>
            <a:chExt cx="2811671" cy="354982"/>
          </a:xfrm>
        </p:grpSpPr>
        <p:cxnSp>
          <p:nvCxnSpPr>
            <p:cNvPr id="110" name="直接连接符 109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立方体 110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立方体 111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立方体 112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立方体 113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立方体 114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立方体 115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立方体 116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立方体 117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立方体 118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立方体 119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组合 120"/>
          <p:cNvGrpSpPr/>
          <p:nvPr/>
        </p:nvGrpSpPr>
        <p:grpSpPr>
          <a:xfrm>
            <a:off x="2320110" y="5920167"/>
            <a:ext cx="2718334" cy="342286"/>
            <a:chOff x="3185740" y="4973330"/>
            <a:chExt cx="2811671" cy="354982"/>
          </a:xfrm>
        </p:grpSpPr>
        <p:cxnSp>
          <p:nvCxnSpPr>
            <p:cNvPr id="122" name="直接连接符 121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立方体 122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立方体 123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立方体 124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立方体 125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立方体 126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" name="组合 132"/>
          <p:cNvGrpSpPr/>
          <p:nvPr/>
        </p:nvGrpSpPr>
        <p:grpSpPr>
          <a:xfrm>
            <a:off x="2226479" y="6006123"/>
            <a:ext cx="2719869" cy="343821"/>
            <a:chOff x="3185740" y="4973330"/>
            <a:chExt cx="2811671" cy="354982"/>
          </a:xfrm>
        </p:grpSpPr>
        <p:cxnSp>
          <p:nvCxnSpPr>
            <p:cNvPr id="134" name="直接连接符 133"/>
            <p:cNvCxnSpPr/>
            <p:nvPr/>
          </p:nvCxnSpPr>
          <p:spPr>
            <a:xfrm rot="5400000">
              <a:off x="4623724" y="3892126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立方体 134"/>
            <p:cNvSpPr/>
            <p:nvPr/>
          </p:nvSpPr>
          <p:spPr>
            <a:xfrm>
              <a:off x="3185740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立方体 135"/>
            <p:cNvSpPr/>
            <p:nvPr/>
          </p:nvSpPr>
          <p:spPr>
            <a:xfrm>
              <a:off x="345656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立方体 136"/>
            <p:cNvSpPr/>
            <p:nvPr/>
          </p:nvSpPr>
          <p:spPr>
            <a:xfrm>
              <a:off x="3728793" y="4973696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立方体 137"/>
            <p:cNvSpPr/>
            <p:nvPr/>
          </p:nvSpPr>
          <p:spPr>
            <a:xfrm>
              <a:off x="400100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立方体 138"/>
            <p:cNvSpPr/>
            <p:nvPr/>
          </p:nvSpPr>
          <p:spPr>
            <a:xfrm>
              <a:off x="4277164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立方体 139"/>
            <p:cNvSpPr/>
            <p:nvPr/>
          </p:nvSpPr>
          <p:spPr>
            <a:xfrm>
              <a:off x="454973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立方体 140"/>
            <p:cNvSpPr/>
            <p:nvPr/>
          </p:nvSpPr>
          <p:spPr>
            <a:xfrm>
              <a:off x="4823057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立方体 141"/>
            <p:cNvSpPr/>
            <p:nvPr/>
          </p:nvSpPr>
          <p:spPr>
            <a:xfrm>
              <a:off x="5098056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立方体 142"/>
            <p:cNvSpPr/>
            <p:nvPr/>
          </p:nvSpPr>
          <p:spPr>
            <a:xfrm>
              <a:off x="5368851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立方体 143"/>
            <p:cNvSpPr/>
            <p:nvPr/>
          </p:nvSpPr>
          <p:spPr>
            <a:xfrm>
              <a:off x="5642795" y="4973330"/>
              <a:ext cx="354616" cy="35461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" name="组合 268"/>
          <p:cNvGrpSpPr/>
          <p:nvPr/>
        </p:nvGrpSpPr>
        <p:grpSpPr>
          <a:xfrm>
            <a:off x="2231085" y="4965450"/>
            <a:ext cx="3498071" cy="1117418"/>
            <a:chOff x="5778322" y="3429000"/>
            <a:chExt cx="3618091" cy="1155277"/>
          </a:xfrm>
        </p:grpSpPr>
        <p:grpSp>
          <p:nvGrpSpPr>
            <p:cNvPr id="8322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50" name="直接连接符 14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立方体 15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立方体 15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立方体 15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立方体 15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立方体 15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立方体 15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立方体 15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立方体 15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立方体 15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立方体 15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34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62" name="直接连接符 16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立方体 16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立方体 16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立方体 16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立方体 16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立方体 16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立方体 16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立方体 16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立方体 16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立方体 17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立方体 17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46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74" name="直接连接符 17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立方体 17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立方体 17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立方体 17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立方体 17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立方体 17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立方体 17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立方体 18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立方体 18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立方体 18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立方体 18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58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立方体 18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立方体 18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立方体 18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立方体 18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立方体 19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立方体 19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立方体 19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立方体 19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立方体 19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立方体 19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70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98" name="直接连接符 19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立方体 19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立方体 19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立方体 20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立方体 20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立方体 20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立方体 20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立方体 20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立方体 20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立方体 20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立方体 20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82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210" name="直接连接符 20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立方体 21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立方体 21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立方体 21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立方体 21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立方体 21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立方体 21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立方体 21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立方体 21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立方体 21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立方体 21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394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222" name="直接连接符 22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立方体 222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立方体 22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立方体 22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立方体 22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立方体 22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立方体 22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立方体 22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立方体 22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立方体 23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立方体 23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06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234" name="直接连接符 23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立方体 23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立方体 23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立方体 23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立方体 23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立方体 23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立方体 23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立方体 24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2" name="立方体 24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3" name="立方体 24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立方体 24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18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246" name="直接连接符 24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立方体 24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立方体 24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立方体 24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立方体 24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1" name="立方体 25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2" name="立方体 25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立方体 25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立方体 25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立方体 25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立方体 25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30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258" name="直接连接符 25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立方体 25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立方体 25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立方体 26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立方体 26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立方体 26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立方体 26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立方体 26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立方体 26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立方体 26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立方体 26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组合 269"/>
          <p:cNvGrpSpPr/>
          <p:nvPr/>
        </p:nvGrpSpPr>
        <p:grpSpPr>
          <a:xfrm>
            <a:off x="2231085" y="4693770"/>
            <a:ext cx="3498071" cy="1117418"/>
            <a:chOff x="5778322" y="3429000"/>
            <a:chExt cx="3618091" cy="1155277"/>
          </a:xfrm>
        </p:grpSpPr>
        <p:grpSp>
          <p:nvGrpSpPr>
            <p:cNvPr id="8443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380" name="直接连接符 37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立方体 38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2" name="立方体 38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3" name="立方体 38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4" name="立方体 38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5" name="立方体 38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6" name="立方体 38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7" name="立方体 38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8" name="立方体 38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9" name="立方体 38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0" name="立方体 38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55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369" name="直接连接符 36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立方体 36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1" name="立方体 37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2" name="立方体 37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3" name="立方体 37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4" name="立方体 37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5" name="立方体 37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6" name="立方体 37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7" name="立方体 37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8" name="立方体 37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9" name="立方体 37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67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358" name="直接连接符 35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9" name="立方体 35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0" name="立方体 35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1" name="立方体 36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2" name="立方体 36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3" name="立方体 36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4" name="立方体 36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5" name="立方体 36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6" name="立方体 36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7" name="立方体 36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8" name="立方体 36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79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347" name="直接连接符 34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立方体 34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立方体 34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立方体 34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立方体 35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立方体 35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立方体 35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立方体 35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5" name="立方体 35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立方体 35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立方体 35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491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336" name="直接连接符 33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立方体 33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立方体 33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立方体 33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立方体 33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立方体 34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立方体 34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立方体 34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立方体 34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立方体 34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立方体 34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03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325" name="直接连接符 32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立方体 32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立方体 32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立方体 32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立方体 32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立方体 32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1" name="立方体 33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立方体 33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3" name="立方体 33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立方体 33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5" name="立方体 33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15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314" name="直接连接符 31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立方体 314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6" name="立方体 31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7" name="立方体 31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8" name="立方体 31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立方体 31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0" name="立方体 31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1" name="立方体 32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2" name="立方体 32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3" name="立方体 32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4" name="立方体 32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27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303" name="直接连接符 30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立方体 30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5" name="立方体 30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6" name="立方体 30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" name="立方体 30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" name="立方体 30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9" name="立方体 30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0" name="立方体 30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1" name="立方体 31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2" name="立方体 31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立方体 31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39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292" name="直接连接符 29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立方体 29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4" name="立方体 29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5" name="立方体 29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6" name="立方体 29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7" name="立方体 29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8" name="立方体 29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9" name="立方体 29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0" name="立方体 29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1" name="立方体 30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2" name="立方体 30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51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281" name="直接连接符 28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立方体 28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3" name="立方体 28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4" name="立方体 28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5" name="立方体 28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6" name="立方体 28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立方体 28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8" name="立方体 28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9" name="立方体 28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0" name="立方体 28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1" name="立方体 29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组合 390"/>
          <p:cNvGrpSpPr/>
          <p:nvPr/>
        </p:nvGrpSpPr>
        <p:grpSpPr>
          <a:xfrm>
            <a:off x="2224945" y="4432834"/>
            <a:ext cx="3498071" cy="1115884"/>
            <a:chOff x="5778322" y="3429000"/>
            <a:chExt cx="3618091" cy="1155277"/>
          </a:xfrm>
        </p:grpSpPr>
        <p:grpSp>
          <p:nvGrpSpPr>
            <p:cNvPr id="8564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501" name="直接连接符 50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立方体 50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3" name="立方体 50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4" name="立方体 50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5" name="立方体 50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6" name="立方体 50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7" name="立方体 50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8" name="立方体 50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9" name="立方体 50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0" name="立方体 50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1" name="立方体 51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76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490" name="直接连接符 48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" name="立方体 49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2" name="立方体 49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3" name="立方体 49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4" name="立方体 49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5" name="立方体 49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6" name="立方体 49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7" name="立方体 49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8" name="立方体 49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9" name="立方体 49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0" name="立方体 49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588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479" name="直接连接符 47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立方体 47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1" name="立方体 48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2" name="立方体 48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3" name="立方体 48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4" name="立方体 48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5" name="立方体 48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6" name="立方体 48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7" name="立方体 48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8" name="立方体 48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9" name="立方体 48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00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468" name="直接连接符 46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9" name="立方体 46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0" name="立方体 46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1" name="立方体 47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2" name="立方体 47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3" name="立方体 47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4" name="立方体 47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5" name="立方体 47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6" name="立方体 47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7" name="立方体 47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8" name="立方体 47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12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457" name="直接连接符 45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8" name="立方体 45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9" name="立方体 45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0" name="立方体 45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1" name="立方体 46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2" name="立方体 46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3" name="立方体 46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4" name="立方体 46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5" name="立方体 46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6" name="立方体 46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7" name="立方体 46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24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446" name="直接连接符 44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7" name="立方体 44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8" name="立方体 44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9" name="立方体 44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0" name="立方体 44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1" name="立方体 45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2" name="立方体 45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3" name="立方体 45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4" name="立方体 45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5" name="立方体 45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6" name="立方体 45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36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435" name="直接连接符 43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立方体 435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7" name="立方体 43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8" name="立方体 43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9" name="立方体 43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0" name="立方体 43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1" name="立方体 44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2" name="立方体 44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3" name="立方体 44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4" name="立方体 44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5" name="立方体 44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48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424" name="直接连接符 42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5" name="立方体 42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6" name="立方体 42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7" name="立方体 42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8" name="立方体 42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9" name="立方体 42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0" name="立方体 42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1" name="立方体 43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2" name="立方体 43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3" name="立方体 43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4" name="立方体 43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60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413" name="直接连接符 41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立方体 41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5" name="立方体 41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6" name="立方体 41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7" name="立方体 41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8" name="立方体 41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9" name="立方体 41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0" name="立方体 41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1" name="立方体 42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2" name="立方体 42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3" name="立方体 42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72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402" name="直接连接符 40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立方体 40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4" name="立方体 40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5" name="立方体 40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6" name="立方体 40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7" name="立方体 40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8" name="立方体 40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9" name="立方体 40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0" name="立方体 40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1" name="立方体 41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2" name="立方体 41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2" name="组合 511"/>
          <p:cNvGrpSpPr/>
          <p:nvPr/>
        </p:nvGrpSpPr>
        <p:grpSpPr>
          <a:xfrm>
            <a:off x="2228015" y="4173434"/>
            <a:ext cx="3498071" cy="1117418"/>
            <a:chOff x="5778322" y="3429000"/>
            <a:chExt cx="3618091" cy="1155277"/>
          </a:xfrm>
        </p:grpSpPr>
        <p:grpSp>
          <p:nvGrpSpPr>
            <p:cNvPr id="8685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622" name="直接连接符 62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立方体 62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" name="立方体 62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5" name="立方体 62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6" name="立方体 62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7" name="立方体 62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8" name="立方体 62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9" name="立方体 62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0" name="立方体 62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1" name="立方体 63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2" name="立方体 63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697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611" name="直接连接符 61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立方体 61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3" name="立方体 61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" name="立方体 61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5" name="立方体 61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6" name="立方体 61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7" name="立方体 61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8" name="立方体 61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9" name="立方体 61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0" name="立方体 61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1" name="立方体 62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09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600" name="直接连接符 59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立方体 60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2" name="立方体 60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3" name="立方体 60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" name="立方体 60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5" name="立方体 60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6" name="立方体 60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7" name="立方体 60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8" name="立方体 60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9" name="立方体 60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0" name="立方体 60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21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589" name="直接连接符 58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立方体 58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立方体 59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立方体 59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立方体 59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" name="立方体 59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立方体 59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立方体 59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立方体 59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立方体 59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立方体 59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33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578" name="直接连接符 57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立方体 57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立方体 57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立方体 58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立方体 58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立方体 58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立方体 58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立方体 58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立方体 58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立方体 58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立方体 58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45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567" name="直接连接符 56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8" name="立方体 56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立方体 56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立方体 56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立方体 57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立方体 57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立方体 57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立方体 57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立方体 57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立方体 57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立方体 57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57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556" name="直接连接符 55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立方体 556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立方体 55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立方体 55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立方体 55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立方体 56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立方体 56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立方体 56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" name="立方体 56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立方体 56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立方体 56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69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545" name="直接连接符 54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立方体 54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立方体 54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立方体 54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立方体 54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0" name="立方体 54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立方体 55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立方体 55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立方体 55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立方体 55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立方体 55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81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534" name="直接连接符 53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5" name="立方体 53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立方体 53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立方体 53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立方体 53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立方体 53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立方体 53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立方体 54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立方体 54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立方体 54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立方体 54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793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523" name="直接连接符 52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" name="立方体 52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5" name="立方体 52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6" name="立方体 52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7" name="立方体 52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8" name="立方体 52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9" name="立方体 52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立方体 52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立方体 53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立方体 53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立方体 53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3" name="组合 632"/>
          <p:cNvGrpSpPr/>
          <p:nvPr/>
        </p:nvGrpSpPr>
        <p:grpSpPr>
          <a:xfrm>
            <a:off x="2229549" y="3915569"/>
            <a:ext cx="3498072" cy="1117418"/>
            <a:chOff x="5778322" y="3429000"/>
            <a:chExt cx="3618091" cy="1155277"/>
          </a:xfrm>
        </p:grpSpPr>
        <p:grpSp>
          <p:nvGrpSpPr>
            <p:cNvPr id="8806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743" name="直接连接符 74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4" name="立方体 74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5" name="立方体 74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6" name="立方体 74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7" name="立方体 74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8" name="立方体 74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9" name="立方体 74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0" name="立方体 74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1" name="立方体 75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2" name="立方体 75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3" name="立方体 75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18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732" name="直接连接符 73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立方体 73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4" name="立方体 73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5" name="立方体 73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6" name="立方体 73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7" name="立方体 73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8" name="立方体 73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9" name="立方体 73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0" name="立方体 73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1" name="立方体 74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2" name="立方体 74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30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721" name="直接连接符 72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立方体 72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3" name="立方体 72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4" name="立方体 72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5" name="立方体 72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6" name="立方体 72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7" name="立方体 72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8" name="立方体 72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9" name="立方体 72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0" name="立方体 72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1" name="立方体 73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42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710" name="直接连接符 70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1" name="立方体 71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2" name="立方体 71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3" name="立方体 71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4" name="立方体 71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5" name="立方体 71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6" name="立方体 71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7" name="立方体 71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8" name="立方体 71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9" name="立方体 71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0" name="立方体 71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54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699" name="直接连接符 69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0" name="立方体 69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1" name="立方体 70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2" name="立方体 70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3" name="立方体 70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4" name="立方体 70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5" name="立方体 70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6" name="立方体 70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7" name="立方体 70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8" name="立方体 70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9" name="立方体 70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66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688" name="直接连接符 68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9" name="立方体 68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0" name="立方体 68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1" name="立方体 69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2" name="立方体 69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3" name="立方体 69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4" name="立方体 69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5" name="立方体 69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6" name="立方体 69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7" name="立方体 69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8" name="立方体 69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78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677" name="直接连接符 67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8" name="立方体 677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9" name="立方体 67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0" name="立方体 67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1" name="立方体 68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2" name="立方体 68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3" name="立方体 68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4" name="立方体 68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5" name="立方体 68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6" name="立方体 68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7" name="立方体 68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890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666" name="直接连接符 66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7" name="立方体 66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8" name="立方体 66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9" name="立方体 66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0" name="立方体 66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1" name="立方体 67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2" name="立方体 67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3" name="立方体 67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4" name="立方体 67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5" name="立方体 67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6" name="立方体 67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02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655" name="直接连接符 65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6" name="立方体 65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7" name="立方体 65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8" name="立方体 65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9" name="立方体 65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0" name="立方体 65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1" name="立方体 66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2" name="立方体 66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3" name="立方体 66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4" name="立方体 66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5" name="立方体 66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14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644" name="直接连接符 64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5" name="立方体 64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6" name="立方体 64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7" name="立方体 64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8" name="立方体 64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9" name="立方体 64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0" name="立方体 64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1" name="立方体 65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2" name="立方体 65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3" name="立方体 65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4" name="立方体 65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4" name="组合 753"/>
          <p:cNvGrpSpPr/>
          <p:nvPr/>
        </p:nvGrpSpPr>
        <p:grpSpPr>
          <a:xfrm>
            <a:off x="2228015" y="3648493"/>
            <a:ext cx="3498071" cy="1117418"/>
            <a:chOff x="5778322" y="3429000"/>
            <a:chExt cx="3618091" cy="1155277"/>
          </a:xfrm>
        </p:grpSpPr>
        <p:grpSp>
          <p:nvGrpSpPr>
            <p:cNvPr id="8927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864" name="直接连接符 86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5" name="立方体 86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6" name="立方体 86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7" name="立方体 86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8" name="立方体 86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9" name="立方体 86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0" name="立方体 86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1" name="立方体 87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2" name="立方体 87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3" name="立方体 87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4" name="立方体 87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39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853" name="直接连接符 85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4" name="立方体 85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5" name="立方体 85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6" name="立方体 85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7" name="立方体 85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8" name="立方体 85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9" name="立方体 85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0" name="立方体 85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1" name="立方体 86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2" name="立方体 86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3" name="立方体 86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51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842" name="直接连接符 84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3" name="立方体 84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4" name="立方体 84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5" name="立方体 84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6" name="立方体 84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7" name="立方体 84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8" name="立方体 84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9" name="立方体 84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0" name="立方体 84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1" name="立方体 85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2" name="立方体 85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63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831" name="直接连接符 83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2" name="立方体 83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3" name="立方体 83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4" name="立方体 83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5" name="立方体 83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6" name="立方体 83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7" name="立方体 83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8" name="立方体 83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9" name="立方体 83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0" name="立方体 83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41" name="立方体 84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75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820" name="直接连接符 81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" name="立方体 82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2" name="立方体 82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3" name="立方体 82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4" name="立方体 82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5" name="立方体 82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6" name="立方体 82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7" name="立方体 82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8" name="立方体 82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29" name="立方体 82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0" name="立方体 82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87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809" name="直接连接符 80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0" name="立方体 80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1" name="立方体 81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2" name="立方体 81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3" name="立方体 81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4" name="立方体 81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5" name="立方体 81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6" name="立方体 81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7" name="立方体 81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8" name="立方体 81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" name="立方体 81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999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798" name="直接连接符 79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9" name="立方体 798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0" name="立方体 79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1" name="立方体 80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2" name="立方体 80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3" name="立方体 80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4" name="立方体 80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5" name="立方体 80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6" name="立方体 80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7" name="立方体 80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8" name="立方体 80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11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787" name="直接连接符 78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8" name="立方体 78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9" name="立方体 78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0" name="立方体 78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1" name="立方体 79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2" name="立方体 79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3" name="立方体 79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4" name="立方体 79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5" name="立方体 79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6" name="立方体 79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7" name="立方体 79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23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776" name="直接连接符 77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7" name="立方体 77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8" name="立方体 77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9" name="立方体 77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0" name="立方体 77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1" name="立方体 78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2" name="立方体 78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3" name="立方体 78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4" name="立方体 78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5" name="立方体 78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6" name="立方体 78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35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765" name="直接连接符 76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6" name="立方体 76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7" name="立方体 76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8" name="立方体 76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9" name="立方体 76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0" name="立方体 76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1" name="立方体 77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2" name="立方体 77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3" name="立方体 77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4" name="立方体 77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5" name="立方体 77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55" name="组合 874"/>
          <p:cNvGrpSpPr/>
          <p:nvPr/>
        </p:nvGrpSpPr>
        <p:grpSpPr>
          <a:xfrm>
            <a:off x="2231085" y="3384488"/>
            <a:ext cx="3498071" cy="1115883"/>
            <a:chOff x="5778322" y="3429000"/>
            <a:chExt cx="3618091" cy="1155277"/>
          </a:xfrm>
        </p:grpSpPr>
        <p:grpSp>
          <p:nvGrpSpPr>
            <p:cNvPr id="9048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985" name="直接连接符 98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6" name="立方体 98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7" name="立方体 98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8" name="立方体 98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9" name="立方体 98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0" name="立方体 98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1" name="立方体 99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2" name="立方体 99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3" name="立方体 99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4" name="立方体 99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5" name="立方体 99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60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974" name="直接连接符 97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5" name="立方体 97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6" name="立方体 97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7" name="立方体 97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8" name="立方体 97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9" name="立方体 97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0" name="立方体 97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1" name="立方体 98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2" name="立方体 98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3" name="立方体 98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4" name="立方体 98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72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963" name="直接连接符 96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4" name="立方体 96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5" name="立方体 96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6" name="立方体 96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7" name="立方体 96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8" name="立方体 96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9" name="立方体 96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0" name="立方体 96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1" name="立方体 97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2" name="立方体 97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73" name="立方体 97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84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952" name="直接连接符 95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3" name="立方体 95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4" name="立方体 95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5" name="立方体 95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6" name="立方体 95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7" name="立方体 95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8" name="立方体 95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9" name="立方体 95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0" name="立方体 95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1" name="立方体 96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62" name="立方体 96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096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941" name="直接连接符 94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2" name="立方体 94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3" name="立方体 94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4" name="立方体 94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5" name="立方体 94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6" name="立方体 94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7" name="立方体 94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8" name="立方体 94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9" name="立方体 94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0" name="立方体 94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51" name="立方体 95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08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930" name="直接连接符 92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1" name="立方体 93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2" name="立方体 93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3" name="立方体 93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4" name="立方体 93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5" name="立方体 93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6" name="立方体 93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7" name="立方体 93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8" name="立方体 93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9" name="立方体 93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0" name="立方体 93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20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919" name="直接连接符 91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0" name="立方体 919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1" name="立方体 92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2" name="立方体 92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3" name="立方体 92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4" name="立方体 92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5" name="立方体 92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6" name="立方体 92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7" name="立方体 92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8" name="立方体 92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9" name="立方体 92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32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908" name="直接连接符 90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立方体 90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0" name="立方体 90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1" name="立方体 91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2" name="立方体 91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3" name="立方体 91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4" name="立方体 91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5" name="立方体 91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6" name="立方体 91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7" name="立方体 91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8" name="立方体 91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44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897" name="直接连接符 89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8" name="立方体 89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9" name="立方体 89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0" name="立方体 89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1" name="立方体 90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2" name="立方体 90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3" name="立方体 90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4" name="立方体 90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5" name="立方体 90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6" name="立方体 90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7" name="立方体 90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56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886" name="直接连接符 88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7" name="立方体 88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8" name="立方体 88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9" name="立方体 88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0" name="立方体 88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1" name="立方体 89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2" name="立方体 89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3" name="立方体 89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4" name="立方体 89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5" name="立方体 89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6" name="立方体 89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6" name="组合 995"/>
          <p:cNvGrpSpPr/>
          <p:nvPr/>
        </p:nvGrpSpPr>
        <p:grpSpPr>
          <a:xfrm>
            <a:off x="2232619" y="3120483"/>
            <a:ext cx="3498072" cy="1115883"/>
            <a:chOff x="5778322" y="3429000"/>
            <a:chExt cx="3618091" cy="1155277"/>
          </a:xfrm>
        </p:grpSpPr>
        <p:grpSp>
          <p:nvGrpSpPr>
            <p:cNvPr id="9169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106" name="直接连接符 110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7" name="立方体 110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8" name="立方体 110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9" name="立方体 110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0" name="立方体 110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1" name="立方体 111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2" name="立方体 111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3" name="立方体 111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4" name="立方体 111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5" name="立方体 111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6" name="立方体 111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81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095" name="直接连接符 109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立方体 109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7" name="立方体 109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8" name="立方体 109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9" name="立方体 109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0" name="立方体 109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1" name="立方体 110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2" name="立方体 110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3" name="立方体 110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4" name="立方体 110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05" name="立方体 110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193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084" name="直接连接符 108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5" name="立方体 108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6" name="立方体 108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7" name="立方体 108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8" name="立方体 108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9" name="立方体 108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0" name="立方体 108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1" name="立方体 109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2" name="立方体 109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3" name="立方体 109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94" name="立方体 109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05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073" name="直接连接符 107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4" name="立方体 107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5" name="立方体 107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6" name="立方体 107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7" name="立方体 107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8" name="立方体 107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9" name="立方体 107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0" name="立方体 107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1" name="立方体 108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2" name="立方体 108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83" name="立方体 108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17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062" name="直接连接符 106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3" name="立方体 106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4" name="立方体 106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5" name="立方体 106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6" name="立方体 106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7" name="立方体 106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8" name="立方体 106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9" name="立方体 106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0" name="立方体 106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1" name="立方体 107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2" name="立方体 107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29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051" name="直接连接符 105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2" name="立方体 1051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3" name="立方体 105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4" name="立方体 105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5" name="立方体 105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6" name="立方体 105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7" name="立方体 105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8" name="立方体 105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9" name="立方体 105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0" name="立方体 105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1" name="立方体 106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41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040" name="直接连接符 103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1" name="立方体 1040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2" name="立方体 104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3" name="立方体 104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4" name="立方体 104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5" name="立方体 104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6" name="立方体 104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7" name="立方体 104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8" name="立方体 104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9" name="立方体 104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0" name="立方体 104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53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029" name="直接连接符 102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" name="立方体 102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1" name="立方体 103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2" name="立方体 103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3" name="立方体 103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4" name="立方体 103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5" name="立方体 103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6" name="立方体 103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7" name="立方体 103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8" name="立方体 103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39" name="立方体 103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65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018" name="直接连接符 101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9" name="立方体 101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0" name="立方体 101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1" name="立方体 102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2" name="立方体 102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3" name="立方体 102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4" name="立方体 102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5" name="立方体 102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6" name="立方体 102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7" name="立方体 102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28" name="立方体 102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277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1007" name="直接连接符 100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8" name="立方体 100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09" name="立方体 100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0" name="立方体 100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1" name="立方体 101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2" name="立方体 101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3" name="立方体 101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4" name="立方体 101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5" name="立方体 101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6" name="立方体 101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7" name="立方体 101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97" name="组合 1116"/>
          <p:cNvGrpSpPr/>
          <p:nvPr/>
        </p:nvGrpSpPr>
        <p:grpSpPr>
          <a:xfrm>
            <a:off x="2232619" y="2850338"/>
            <a:ext cx="3498072" cy="1115883"/>
            <a:chOff x="5778322" y="3429000"/>
            <a:chExt cx="3618091" cy="1155277"/>
          </a:xfrm>
        </p:grpSpPr>
        <p:grpSp>
          <p:nvGrpSpPr>
            <p:cNvPr id="9290" name="组合 148"/>
            <p:cNvGrpSpPr/>
            <p:nvPr/>
          </p:nvGrpSpPr>
          <p:grpSpPr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227" name="直接连接符 1226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8" name="立方体 1227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9" name="立方体 1228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0" name="立方体 1229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1" name="立方体 1230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2" name="立方体 1231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3" name="立方体 1232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4" name="立方体 1233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5" name="立方体 1234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6" name="立方体 1235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37" name="立方体 1236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02" name="组合 160"/>
            <p:cNvGrpSpPr/>
            <p:nvPr/>
          </p:nvGrpSpPr>
          <p:grpSpPr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216" name="直接连接符 1215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7" name="立方体 1216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8" name="立方体 1217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9" name="立方体 1218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0" name="立方体 1219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1" name="立方体 1220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2" name="立方体 1221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3" name="立方体 1222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4" name="立方体 1223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5" name="立方体 1224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26" name="立方体 1225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14" name="组合 172"/>
            <p:cNvGrpSpPr/>
            <p:nvPr/>
          </p:nvGrpSpPr>
          <p:grpSpPr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205" name="直接连接符 1204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6" name="立方体 1205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7" name="立方体 1206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8" name="立方体 1207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9" name="立方体 1208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0" name="立方体 1209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1" name="立方体 1210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2" name="立方体 1211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3" name="立方体 1212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4" name="立方体 1213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15" name="立方体 1214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26" name="组合 184"/>
            <p:cNvGrpSpPr/>
            <p:nvPr/>
          </p:nvGrpSpPr>
          <p:grpSpPr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194" name="直接连接符 1193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5" name="立方体 1194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6" name="立方体 1195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7" name="立方体 1196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8" name="立方体 1197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9" name="立方体 1198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0" name="立方体 1199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1" name="立方体 1200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2" name="立方体 1201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3" name="立方体 1202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04" name="立方体 1203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38" name="组合 196"/>
            <p:cNvGrpSpPr/>
            <p:nvPr/>
          </p:nvGrpSpPr>
          <p:grpSpPr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183" name="直接连接符 1182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4" name="立方体 1183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5" name="立方体 1184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6" name="立方体 1185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7" name="立方体 1186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8" name="立方体 1187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9" name="立方体 1188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0" name="立方体 1189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1" name="立方体 1190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2" name="立方体 1191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93" name="立方体 1192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50" name="组合 208"/>
            <p:cNvGrpSpPr/>
            <p:nvPr/>
          </p:nvGrpSpPr>
          <p:grpSpPr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172" name="直接连接符 1171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3" name="立方体 1172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4" name="立方体 1173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5" name="立方体 1174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6" name="立方体 1175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7" name="立方体 1176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8" name="立方体 1177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9" name="立方体 1178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0" name="立方体 1179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1" name="立方体 1180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82" name="立方体 1181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62" name="组合 220"/>
            <p:cNvGrpSpPr/>
            <p:nvPr/>
          </p:nvGrpSpPr>
          <p:grpSpPr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161" name="直接连接符 1160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2" name="立方体 1161"/>
              <p:cNvSpPr/>
              <p:nvPr/>
            </p:nvSpPr>
            <p:spPr>
              <a:xfrm>
                <a:off x="319007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3" name="立方体 1162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4" name="立方体 1163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5" name="立方体 1164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6" name="立方体 1165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7" name="立方体 1166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8" name="立方体 1167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9" name="立方体 1168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0" name="立方体 1169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71" name="立方体 1170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74" name="组合 232"/>
            <p:cNvGrpSpPr/>
            <p:nvPr/>
          </p:nvGrpSpPr>
          <p:grpSpPr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150" name="直接连接符 1149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1" name="立方体 1150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2" name="立方体 1151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3" name="立方体 1152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4" name="立方体 1153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5" name="立方体 1154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6" name="立方体 1155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7" name="立方体 1156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8" name="立方体 1157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9" name="立方体 1158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60" name="立方体 1159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86" name="组合 244"/>
            <p:cNvGrpSpPr/>
            <p:nvPr/>
          </p:nvGrpSpPr>
          <p:grpSpPr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139" name="直接连接符 1138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0" name="立方体 1139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1" name="立方体 1140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2" name="立方体 1141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3" name="立方体 1142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4" name="立方体 1143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5" name="立方体 1144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6" name="立方体 1145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7" name="立方体 1146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8" name="立方体 1147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9" name="立方体 1148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9398" name="组合 256"/>
            <p:cNvGrpSpPr/>
            <p:nvPr/>
          </p:nvGrpSpPr>
          <p:grpSpPr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1128" name="直接连接符 1127"/>
              <p:cNvCxnSpPr/>
              <p:nvPr/>
            </p:nvCxnSpPr>
            <p:spPr>
              <a:xfrm rot="5400000">
                <a:off x="4623724" y="3892126"/>
                <a:ext cx="0" cy="274161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" name="立方体 1128"/>
              <p:cNvSpPr/>
              <p:nvPr/>
            </p:nvSpPr>
            <p:spPr>
              <a:xfrm>
                <a:off x="3185740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0" name="立方体 1129"/>
              <p:cNvSpPr/>
              <p:nvPr/>
            </p:nvSpPr>
            <p:spPr>
              <a:xfrm>
                <a:off x="345656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1" name="立方体 1130"/>
              <p:cNvSpPr/>
              <p:nvPr/>
            </p:nvSpPr>
            <p:spPr>
              <a:xfrm>
                <a:off x="3728793" y="4973696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2" name="立方体 1131"/>
              <p:cNvSpPr/>
              <p:nvPr/>
            </p:nvSpPr>
            <p:spPr>
              <a:xfrm>
                <a:off x="400100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3" name="立方体 1132"/>
              <p:cNvSpPr/>
              <p:nvPr/>
            </p:nvSpPr>
            <p:spPr>
              <a:xfrm>
                <a:off x="4277164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4" name="立方体 1133"/>
              <p:cNvSpPr/>
              <p:nvPr/>
            </p:nvSpPr>
            <p:spPr>
              <a:xfrm>
                <a:off x="454973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5" name="立方体 1134"/>
              <p:cNvSpPr/>
              <p:nvPr/>
            </p:nvSpPr>
            <p:spPr>
              <a:xfrm>
                <a:off x="4823057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6" name="立方体 1135"/>
              <p:cNvSpPr/>
              <p:nvPr/>
            </p:nvSpPr>
            <p:spPr>
              <a:xfrm>
                <a:off x="5098056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7" name="立方体 1136"/>
              <p:cNvSpPr/>
              <p:nvPr/>
            </p:nvSpPr>
            <p:spPr>
              <a:xfrm>
                <a:off x="5368851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38" name="立方体 1137"/>
              <p:cNvSpPr/>
              <p:nvPr/>
            </p:nvSpPr>
            <p:spPr>
              <a:xfrm>
                <a:off x="5642795" y="4973330"/>
                <a:ext cx="354616" cy="354616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4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" name="直接连接符 20"/>
          <p:cNvCxnSpPr/>
          <p:nvPr/>
        </p:nvCxnSpPr>
        <p:spPr>
          <a:xfrm>
            <a:off x="5739900" y="2838058"/>
            <a:ext cx="0" cy="265079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11" name="组合 145"/>
          <p:cNvGrpSpPr/>
          <p:nvPr/>
        </p:nvGrpSpPr>
        <p:grpSpPr>
          <a:xfrm>
            <a:off x="2194247" y="2830383"/>
            <a:ext cx="3537978" cy="3534910"/>
            <a:chOff x="2339752" y="2514247"/>
            <a:chExt cx="3659242" cy="3656366"/>
          </a:xfrm>
        </p:grpSpPr>
        <p:sp>
          <p:nvSpPr>
            <p:cNvPr id="13" name="平行四边形 12"/>
            <p:cNvSpPr/>
            <p:nvPr/>
          </p:nvSpPr>
          <p:spPr>
            <a:xfrm rot="16200000" flipV="1">
              <a:off x="3729530" y="3882247"/>
              <a:ext cx="3636000" cy="900000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339752" y="3429000"/>
              <a:ext cx="2743200" cy="2741613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4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098994" y="3429000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098994" y="5249654"/>
              <a:ext cx="900000" cy="9000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3712144" y="4783765"/>
              <a:ext cx="0" cy="274161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/>
          <p:nvPr/>
        </p:nvCxnSpPr>
        <p:spPr>
          <a:xfrm>
            <a:off x="2214200" y="3731378"/>
            <a:ext cx="0" cy="265079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8" name="TextBox 1237"/>
          <p:cNvSpPr txBox="1"/>
          <p:nvPr/>
        </p:nvSpPr>
        <p:spPr>
          <a:xfrm>
            <a:off x="6162001" y="3022248"/>
            <a:ext cx="3585561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1dm</a:t>
            </a:r>
            <a:r>
              <a:rPr lang="en-US" altLang="zh-CN" sz="2705" b="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705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2705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2705" b="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2705" b="0" baseline="30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9" name="TextBox 1238"/>
          <p:cNvSpPr txBox="1"/>
          <p:nvPr/>
        </p:nvSpPr>
        <p:spPr>
          <a:xfrm>
            <a:off x="6198839" y="3818868"/>
            <a:ext cx="3585561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1L</a:t>
            </a:r>
            <a:r>
              <a:rPr lang="zh-CN" altLang="en-US" sz="2705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2705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dm</a:t>
            </a:r>
            <a:r>
              <a:rPr lang="en-US" altLang="zh-CN" sz="2705" b="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2705" b="0" baseline="30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0" name="TextBox 1239"/>
          <p:cNvSpPr txBox="1"/>
          <p:nvPr/>
        </p:nvSpPr>
        <p:spPr>
          <a:xfrm>
            <a:off x="6198839" y="4574047"/>
            <a:ext cx="3585561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1mL</a:t>
            </a:r>
            <a:r>
              <a:rPr lang="zh-CN" altLang="en-US" sz="2705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2705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  <a:r>
              <a:rPr lang="en-US" altLang="zh-CN" sz="2705" b="0" baseline="30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2705" b="0" baseline="30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1" name="TextBox 1240"/>
          <p:cNvSpPr txBox="1"/>
          <p:nvPr/>
        </p:nvSpPr>
        <p:spPr>
          <a:xfrm>
            <a:off x="6217258" y="5384482"/>
            <a:ext cx="3585561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705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1L</a:t>
            </a:r>
            <a:r>
              <a:rPr lang="zh-CN" altLang="en-US" sz="2705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r>
              <a:rPr lang="zh-CN" altLang="en-US" sz="2705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705" b="0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mL</a:t>
            </a:r>
          </a:p>
        </p:txBody>
      </p:sp>
      <p:sp>
        <p:nvSpPr>
          <p:cNvPr id="1242" name="TextBox 1241"/>
          <p:cNvSpPr txBox="1"/>
          <p:nvPr/>
        </p:nvSpPr>
        <p:spPr>
          <a:xfrm>
            <a:off x="7431376" y="3013039"/>
            <a:ext cx="1183419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705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1000</a:t>
            </a:r>
            <a:endParaRPr lang="en-US" altLang="zh-CN" sz="2705" b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3" name="TextBox 1242"/>
          <p:cNvSpPr txBox="1"/>
          <p:nvPr/>
        </p:nvSpPr>
        <p:spPr>
          <a:xfrm>
            <a:off x="6986251" y="3805055"/>
            <a:ext cx="1183419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705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705" b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4" name="TextBox 1243"/>
          <p:cNvSpPr txBox="1"/>
          <p:nvPr/>
        </p:nvSpPr>
        <p:spPr>
          <a:xfrm>
            <a:off x="7262536" y="4521859"/>
            <a:ext cx="1183419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705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705" b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45" name="TextBox 1244"/>
          <p:cNvSpPr txBox="1"/>
          <p:nvPr/>
        </p:nvSpPr>
        <p:spPr>
          <a:xfrm>
            <a:off x="7023089" y="5358389"/>
            <a:ext cx="1183419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2705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1000</a:t>
            </a:r>
            <a:endParaRPr lang="en-US" altLang="zh-CN" sz="2705" b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" grpId="0"/>
      <p:bldP spid="1239" grpId="0"/>
      <p:bldP spid="1240" grpId="0"/>
      <p:bldP spid="1241" grpId="0"/>
      <p:bldP spid="1242" grpId="0"/>
      <p:bldP spid="1243" grpId="0"/>
      <p:bldP spid="1244" grpId="0"/>
      <p:bldP spid="1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66" y="1134303"/>
            <a:ext cx="342287" cy="3468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7"/>
          <p:cNvSpPr txBox="1"/>
          <p:nvPr/>
        </p:nvSpPr>
        <p:spPr>
          <a:xfrm>
            <a:off x="1977823" y="917879"/>
            <a:ext cx="8683014" cy="1235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9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dm</a:t>
            </a:r>
            <a:r>
              <a:rPr lang="en-US" altLang="zh-CN" sz="3095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09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1000 cm</a:t>
            </a:r>
            <a:r>
              <a:rPr lang="en-US" altLang="zh-CN" sz="3095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，那么</a:t>
            </a:r>
            <a:r>
              <a:rPr lang="en-US" altLang="zh-CN" sz="3095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m</a:t>
            </a:r>
            <a:r>
              <a:rPr lang="en-US" altLang="zh-CN" sz="3095" b="0" baseline="30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等于多少立方分米？说一说，你是怎么想的？</a:t>
            </a:r>
          </a:p>
        </p:txBody>
      </p:sp>
      <p:pic>
        <p:nvPicPr>
          <p:cNvPr id="2" name="图片 1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52" y="2555634"/>
            <a:ext cx="3043737" cy="19339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76058" y="4291622"/>
            <a:ext cx="1373749" cy="1798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1587" y="4489627"/>
            <a:ext cx="1183419" cy="1333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3" y="2555634"/>
            <a:ext cx="3785100" cy="21319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515" y="2339210"/>
            <a:ext cx="1808130" cy="2178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6455" y="3952406"/>
            <a:ext cx="3168064" cy="18710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65" y="1260166"/>
            <a:ext cx="342286" cy="3468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7"/>
          <p:cNvSpPr txBox="1"/>
          <p:nvPr/>
        </p:nvSpPr>
        <p:spPr>
          <a:xfrm>
            <a:off x="2255643" y="1155791"/>
            <a:ext cx="3617794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想一想，填一填。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4608" y="2334606"/>
          <a:ext cx="8651875" cy="28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645"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0" dirty="0" smtClean="0">
                          <a:latin typeface="华文行楷" panose="02010800040101010101" charset="-122"/>
                          <a:ea typeface="华文行楷" panose="02010800040101010101" charset="-122"/>
                        </a:rPr>
                        <a:t>单位</a:t>
                      </a: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0" dirty="0" smtClean="0">
                          <a:latin typeface="华文行楷" panose="02010800040101010101" charset="-122"/>
                          <a:ea typeface="华文行楷" panose="02010800040101010101" charset="-122"/>
                        </a:rPr>
                        <a:t>相邻两个单位间的进率</a:t>
                      </a: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0" dirty="0" smtClean="0">
                          <a:latin typeface="华文行楷" panose="02010800040101010101" charset="-122"/>
                          <a:ea typeface="华文行楷" panose="02010800040101010101" charset="-122"/>
                        </a:rPr>
                        <a:t>长度</a:t>
                      </a: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0" dirty="0" smtClean="0">
                          <a:latin typeface="华文行楷" panose="02010800040101010101" charset="-122"/>
                          <a:ea typeface="华文行楷" panose="02010800040101010101" charset="-122"/>
                        </a:rPr>
                        <a:t>面积</a:t>
                      </a: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b="0" kern="1200" baseline="30000" dirty="0" smtClean="0">
                        <a:solidFill>
                          <a:schemeClr val="tx1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+mn-cs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0" dirty="0" smtClean="0">
                          <a:latin typeface="华文行楷" panose="02010800040101010101" charset="-122"/>
                          <a:ea typeface="华文行楷" panose="02010800040101010101" charset="-122"/>
                        </a:rPr>
                        <a:t>体积</a:t>
                      </a: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900" b="0" kern="1200" baseline="0" dirty="0" smtClean="0">
                        <a:solidFill>
                          <a:schemeClr val="tx1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+mn-cs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900" b="0" dirty="0">
                        <a:latin typeface="华文行楷" panose="02010800040101010101" charset="-122"/>
                        <a:ea typeface="华文行楷" panose="02010800040101010101" charset="-122"/>
                      </a:endParaRPr>
                    </a:p>
                  </a:txBody>
                  <a:tcPr marL="95569" marR="95569" marT="47784" marB="47784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20"/>
          <p:cNvSpPr txBox="1"/>
          <p:nvPr/>
        </p:nvSpPr>
        <p:spPr>
          <a:xfrm>
            <a:off x="2748350" y="3155785"/>
            <a:ext cx="3763611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 dirty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m</a:t>
            </a:r>
            <a:r>
              <a:rPr lang="zh-CN" altLang="en-US" sz="3095" b="0" dirty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 dirty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dm</a:t>
            </a:r>
            <a:r>
              <a:rPr lang="zh-CN" altLang="en-US" sz="3095" b="0" dirty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 dirty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cm</a:t>
            </a:r>
            <a:endParaRPr lang="zh-CN" altLang="en-US" sz="3095" b="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7376" y="3846497"/>
            <a:ext cx="3762077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dm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cm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zh-CN" altLang="en-US" sz="3095" b="0" baseline="30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769" y="4558697"/>
            <a:ext cx="3763611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dm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，</a:t>
            </a:r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cm</a:t>
            </a:r>
            <a:r>
              <a:rPr lang="en-US" altLang="zh-CN" sz="3095" b="0" baseline="3000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zh-CN" altLang="en-US" sz="3095" b="0" baseline="30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0026" y="3118947"/>
            <a:ext cx="1654638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10</a:t>
            </a:r>
            <a:endParaRPr lang="en-US" altLang="zh-CN" sz="3095" b="0" baseline="30000">
              <a:solidFill>
                <a:srgbClr val="C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0770" y="3897150"/>
            <a:ext cx="1653103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100</a:t>
            </a:r>
            <a:endParaRPr lang="en-US" altLang="zh-CN" sz="3095" b="0" baseline="30000">
              <a:solidFill>
                <a:srgbClr val="C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0770" y="4558697"/>
            <a:ext cx="1653103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095" b="0">
                <a:solidFill>
                  <a:srgbClr val="C00000"/>
                </a:solidFill>
                <a:latin typeface="Arial" panose="020B0604020202020204" pitchFamily="34" charset="0"/>
                <a:ea typeface="楷体_GB2312" pitchFamily="49" charset="-122"/>
              </a:rPr>
              <a:t>1000</a:t>
            </a:r>
            <a:endParaRPr lang="en-US" altLang="zh-CN" sz="3095" b="0" baseline="30000">
              <a:solidFill>
                <a:srgbClr val="C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64468" y="686375"/>
            <a:ext cx="1070610" cy="626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zh-CN" altLang="en-US" sz="348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小结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2" descr="C:\Documents and Settings\Administrator\桌面\赵然卡通形象.png"/>
          <p:cNvPicPr>
            <a:picLocks noChangeAspect="1"/>
          </p:cNvPicPr>
          <p:nvPr/>
        </p:nvPicPr>
        <p:blipFill>
          <a:blip r:embed="rId2"/>
          <a:srcRect l="79659"/>
          <a:stretch>
            <a:fillRect/>
          </a:stretch>
        </p:blipFill>
        <p:spPr>
          <a:xfrm>
            <a:off x="917197" y="1496543"/>
            <a:ext cx="554104" cy="10161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圆角矩形 3"/>
          <p:cNvSpPr/>
          <p:nvPr/>
        </p:nvSpPr>
        <p:spPr>
          <a:xfrm>
            <a:off x="1730702" y="1801990"/>
            <a:ext cx="9339957" cy="5326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4CD68"/>
              </a:gs>
              <a:gs pos="100000">
                <a:srgbClr val="035C7D"/>
              </a:gs>
            </a:gsLst>
            <a:lin ang="5400000"/>
            <a:tileRect/>
          </a:gradFill>
          <a:ln w="12700" cap="flat" cmpd="sng">
            <a:solidFill>
              <a:srgbClr val="41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8406" tIns="44203" rIns="88406" bIns="44203" anchor="ctr" anchorCtr="0"/>
          <a:lstStyle/>
          <a:p>
            <a:r>
              <a:rPr lang="zh-CN" altLang="en-US" sz="2705" dirty="0">
                <a:latin typeface="微软雅黑" panose="020B0503020204020204" charset="-122"/>
                <a:ea typeface="微软雅黑" panose="020B0503020204020204" charset="-122"/>
              </a:rPr>
              <a:t>体积单位间的换算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83351" y="2702986"/>
            <a:ext cx="9320004" cy="2981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610" b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单位之间进行换算时，高级单位（大的单位）换算成低级单位（小的单位），用高级单位的数乘它们之间的进率；低级单位（小的单位）换算成高级单位（大的单位），用低级单位的数除以它们之间的进率。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12425" y="1005678"/>
            <a:ext cx="2767760" cy="626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fontAlgn="auto"/>
            <a:r>
              <a:rPr lang="zh-CN" altLang="en-US" sz="348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随堂小测</a:t>
            </a:r>
            <a:endParaRPr lang="zh-CN" altLang="en-US" sz="348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316269" y="2244046"/>
            <a:ext cx="4454323" cy="949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3.5 dm</a:t>
            </a:r>
            <a:r>
              <a:rPr kumimoji="0" lang="en-US" altLang="zh-CN" sz="3095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30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＝</a:t>
            </a: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 </a:t>
            </a: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</a:t>
            </a:r>
            <a:r>
              <a:rPr kumimoji="0" lang="en-US" altLang="zh-CN" sz="3095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zh-CN" sz="3095" b="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08825" y="3298532"/>
            <a:ext cx="4454323" cy="949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dm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＝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zh-CN" sz="3095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19794" y="2451259"/>
            <a:ext cx="1462774" cy="567055"/>
          </a:xfrm>
          <a:prstGeom prst="rect">
            <a:avLst/>
          </a:prstGeom>
          <a:noFill/>
          <a:ln w="19050" algn="ctr">
            <a:noFill/>
            <a:miter lim="800000"/>
            <a:tailEnd type="none" w="lg" len="lg"/>
          </a:ln>
          <a:effectLst/>
        </p:spPr>
        <p:txBody>
          <a:bodyPr lIns="87018" tIns="45249" rIns="87018" bIns="4524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3500</a:t>
            </a:r>
            <a:endParaRPr kumimoji="0" lang="en-US" altLang="zh-CN" sz="3095" b="0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79195" y="3496536"/>
            <a:ext cx="845738" cy="567055"/>
          </a:xfrm>
          <a:prstGeom prst="rect">
            <a:avLst/>
          </a:prstGeom>
          <a:noFill/>
          <a:ln w="19050" algn="ctr">
            <a:noFill/>
            <a:miter lim="800000"/>
            <a:tailEnd type="none" w="lg" len="lg"/>
          </a:ln>
          <a:effectLst/>
        </p:spPr>
        <p:txBody>
          <a:bodyPr lIns="87018" tIns="45249" rIns="87018" bIns="4524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0.7</a:t>
            </a:r>
            <a:endParaRPr kumimoji="0" lang="en-US" altLang="zh-CN" sz="3095" b="0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11664" y="4336135"/>
            <a:ext cx="4454323" cy="949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0.25 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zh-CN" altLang="en-US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＝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</a:t>
            </a:r>
            <a:r>
              <a:rPr kumimoji="0" lang="en-US" altLang="zh-CN" sz="309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cm</a:t>
            </a:r>
            <a:r>
              <a:rPr kumimoji="0" lang="en-US" altLang="zh-CN" sz="3095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zh-CN" sz="3095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18490" y="4601675"/>
            <a:ext cx="1682267" cy="567055"/>
          </a:xfrm>
          <a:prstGeom prst="rect">
            <a:avLst/>
          </a:prstGeom>
          <a:noFill/>
          <a:ln w="19050" algn="ctr">
            <a:noFill/>
            <a:miter lim="800000"/>
            <a:tailEnd type="none" w="lg" len="lg"/>
          </a:ln>
          <a:effectLst/>
        </p:spPr>
        <p:txBody>
          <a:bodyPr lIns="87018" tIns="45249" rIns="87018" bIns="4524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3095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250000</a:t>
            </a:r>
            <a:endParaRPr kumimoji="0" lang="en-US" altLang="zh-CN" sz="3095" b="0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3320" name="TextBox 3"/>
          <p:cNvSpPr txBox="1"/>
          <p:nvPr/>
        </p:nvSpPr>
        <p:spPr>
          <a:xfrm>
            <a:off x="2020801" y="2411352"/>
            <a:ext cx="511175" cy="6629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20000"/>
              </a:lnSpc>
              <a:buSzTx/>
            </a:pPr>
            <a:r>
              <a:rPr lang="en-US" altLang="zh-CN" sz="3095" b="0" baseline="0" dirty="0"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9"/>
          <p:cNvSpPr txBox="1"/>
          <p:nvPr/>
        </p:nvSpPr>
        <p:spPr>
          <a:xfrm>
            <a:off x="1459022" y="1105139"/>
            <a:ext cx="9430517" cy="1235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棱长为</a:t>
            </a:r>
            <a:r>
              <a:rPr lang="en-US" altLang="zh-CN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m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的正方体盒子，可以放多少个棱长为</a:t>
            </a:r>
            <a:r>
              <a:rPr lang="en-US" altLang="zh-CN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dm</a:t>
            </a:r>
            <a:r>
              <a:rPr lang="zh-CN" altLang="en-US" sz="3095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的小正方体？</a:t>
            </a:r>
          </a:p>
        </p:txBody>
      </p:sp>
      <p:grpSp>
        <p:nvGrpSpPr>
          <p:cNvPr id="5" name="组合 1251"/>
          <p:cNvGrpSpPr/>
          <p:nvPr/>
        </p:nvGrpSpPr>
        <p:grpSpPr>
          <a:xfrm>
            <a:off x="7207279" y="2551029"/>
            <a:ext cx="3550258" cy="3550259"/>
            <a:chOff x="3131840" y="2498205"/>
            <a:chExt cx="3672408" cy="3672408"/>
          </a:xfrm>
        </p:grpSpPr>
        <p:cxnSp>
          <p:nvCxnSpPr>
            <p:cNvPr id="6" name="直接连接符 5"/>
            <p:cNvCxnSpPr/>
            <p:nvPr/>
          </p:nvCxnSpPr>
          <p:spPr>
            <a:xfrm rot="5400000">
              <a:off x="5418958" y="3853327"/>
              <a:ext cx="0" cy="274200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060659" y="2498205"/>
              <a:ext cx="0" cy="27420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4060659" y="2498205"/>
              <a:ext cx="2743589" cy="274200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9" name="平行四边形 8"/>
            <p:cNvSpPr/>
            <p:nvPr/>
          </p:nvSpPr>
          <p:spPr>
            <a:xfrm rot="16200000" flipV="1">
              <a:off x="1776715" y="3881907"/>
              <a:ext cx="3635891" cy="900240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3131840" y="5224329"/>
              <a:ext cx="928819" cy="93040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78844" y="2506143"/>
              <a:ext cx="0" cy="274041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131840" y="3428612"/>
              <a:ext cx="0" cy="27420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40"/>
          <p:cNvGrpSpPr/>
          <p:nvPr/>
        </p:nvGrpSpPr>
        <p:grpSpPr>
          <a:xfrm>
            <a:off x="9689236" y="4942426"/>
            <a:ext cx="1028393" cy="1046812"/>
            <a:chOff x="5696260" y="4972371"/>
            <a:chExt cx="1064858" cy="1081785"/>
          </a:xfrm>
        </p:grpSpPr>
        <p:sp>
          <p:nvSpPr>
            <p:cNvPr id="14" name="立方体 13"/>
            <p:cNvSpPr/>
            <p:nvPr/>
          </p:nvSpPr>
          <p:spPr>
            <a:xfrm>
              <a:off x="6406696" y="497237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15" name="立方体 14"/>
            <p:cNvSpPr/>
            <p:nvPr/>
          </p:nvSpPr>
          <p:spPr>
            <a:xfrm>
              <a:off x="6317693" y="5062784"/>
              <a:ext cx="354422" cy="35372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16" name="立方体 15"/>
            <p:cNvSpPr/>
            <p:nvPr/>
          </p:nvSpPr>
          <p:spPr>
            <a:xfrm>
              <a:off x="6228690" y="515161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17" name="立方体 16"/>
            <p:cNvSpPr/>
            <p:nvPr/>
          </p:nvSpPr>
          <p:spPr>
            <a:xfrm>
              <a:off x="6139686" y="5237265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18" name="立方体 17"/>
            <p:cNvSpPr/>
            <p:nvPr/>
          </p:nvSpPr>
          <p:spPr>
            <a:xfrm>
              <a:off x="6057041" y="5324506"/>
              <a:ext cx="35601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19" name="立方体 18"/>
            <p:cNvSpPr/>
            <p:nvPr/>
          </p:nvSpPr>
          <p:spPr>
            <a:xfrm>
              <a:off x="5968038" y="541809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0" name="立方体 19"/>
            <p:cNvSpPr/>
            <p:nvPr/>
          </p:nvSpPr>
          <p:spPr>
            <a:xfrm>
              <a:off x="5880623" y="5514850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1" name="立方体 20"/>
            <p:cNvSpPr/>
            <p:nvPr/>
          </p:nvSpPr>
          <p:spPr>
            <a:xfrm>
              <a:off x="5791620" y="5606849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2" name="立方体 21"/>
            <p:cNvSpPr/>
            <p:nvPr/>
          </p:nvSpPr>
          <p:spPr>
            <a:xfrm>
              <a:off x="5696260" y="5698848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</p:grpSp>
      <p:grpSp>
        <p:nvGrpSpPr>
          <p:cNvPr id="23" name="组合 13"/>
          <p:cNvGrpSpPr/>
          <p:nvPr/>
        </p:nvGrpSpPr>
        <p:grpSpPr>
          <a:xfrm>
            <a:off x="7219558" y="5737512"/>
            <a:ext cx="2719869" cy="343821"/>
            <a:chOff x="3185740" y="4973330"/>
            <a:chExt cx="2811671" cy="354982"/>
          </a:xfrm>
        </p:grpSpPr>
        <p:cxnSp>
          <p:nvCxnSpPr>
            <p:cNvPr id="24" name="直接连接符 23"/>
            <p:cNvCxnSpPr/>
            <p:nvPr/>
          </p:nvCxnSpPr>
          <p:spPr>
            <a:xfrm rot="5400000">
              <a:off x="4623309" y="3892408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立方体 24"/>
            <p:cNvSpPr/>
            <p:nvPr/>
          </p:nvSpPr>
          <p:spPr>
            <a:xfrm>
              <a:off x="318574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6" name="立方体 25"/>
            <p:cNvSpPr/>
            <p:nvPr/>
          </p:nvSpPr>
          <p:spPr>
            <a:xfrm>
              <a:off x="3457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7" name="立方体 26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8" name="立方体 27"/>
            <p:cNvSpPr/>
            <p:nvPr/>
          </p:nvSpPr>
          <p:spPr>
            <a:xfrm>
              <a:off x="4001315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9" name="立方体 28"/>
            <p:cNvSpPr/>
            <p:nvPr/>
          </p:nvSpPr>
          <p:spPr>
            <a:xfrm>
              <a:off x="4277405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2" name="立方体 1"/>
            <p:cNvSpPr/>
            <p:nvPr/>
          </p:nvSpPr>
          <p:spPr>
            <a:xfrm>
              <a:off x="4550321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31" name="立方体 30"/>
            <p:cNvSpPr/>
            <p:nvPr/>
          </p:nvSpPr>
          <p:spPr>
            <a:xfrm>
              <a:off x="4823237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32" name="立方体 31"/>
            <p:cNvSpPr/>
            <p:nvPr/>
          </p:nvSpPr>
          <p:spPr>
            <a:xfrm>
              <a:off x="509773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" name="立方体 3"/>
            <p:cNvSpPr/>
            <p:nvPr/>
          </p:nvSpPr>
          <p:spPr>
            <a:xfrm>
              <a:off x="5369069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37" name="立方体 36"/>
            <p:cNvSpPr/>
            <p:nvPr/>
          </p:nvSpPr>
          <p:spPr>
            <a:xfrm>
              <a:off x="5643572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</p:grpSp>
      <p:grpSp>
        <p:nvGrpSpPr>
          <p:cNvPr id="38" name="组合 1249"/>
          <p:cNvGrpSpPr/>
          <p:nvPr/>
        </p:nvGrpSpPr>
        <p:grpSpPr>
          <a:xfrm>
            <a:off x="9594071" y="3401372"/>
            <a:ext cx="348426" cy="2415956"/>
            <a:chOff x="5590056" y="3377464"/>
            <a:chExt cx="361512" cy="2499384"/>
          </a:xfrm>
        </p:grpSpPr>
        <p:sp>
          <p:nvSpPr>
            <p:cNvPr id="39" name="立方体 38"/>
            <p:cNvSpPr/>
            <p:nvPr/>
          </p:nvSpPr>
          <p:spPr>
            <a:xfrm>
              <a:off x="5591649" y="5522742"/>
              <a:ext cx="355141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0" name="立方体 39"/>
            <p:cNvSpPr/>
            <p:nvPr/>
          </p:nvSpPr>
          <p:spPr>
            <a:xfrm>
              <a:off x="5590056" y="5252795"/>
              <a:ext cx="355142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1" name="立方体 40"/>
            <p:cNvSpPr/>
            <p:nvPr/>
          </p:nvSpPr>
          <p:spPr>
            <a:xfrm>
              <a:off x="5591649" y="4981262"/>
              <a:ext cx="355141" cy="355694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2" name="立方体 41"/>
            <p:cNvSpPr/>
            <p:nvPr/>
          </p:nvSpPr>
          <p:spPr>
            <a:xfrm>
              <a:off x="5596426" y="4714492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3" name="立方体 42"/>
            <p:cNvSpPr/>
            <p:nvPr/>
          </p:nvSpPr>
          <p:spPr>
            <a:xfrm>
              <a:off x="5590056" y="4444545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4" name="立方体 43"/>
            <p:cNvSpPr/>
            <p:nvPr/>
          </p:nvSpPr>
          <p:spPr>
            <a:xfrm>
              <a:off x="5596426" y="4176187"/>
              <a:ext cx="355142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5" name="立方体 44"/>
            <p:cNvSpPr/>
            <p:nvPr/>
          </p:nvSpPr>
          <p:spPr>
            <a:xfrm>
              <a:off x="5596426" y="3911005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6" name="立方体 45"/>
            <p:cNvSpPr/>
            <p:nvPr/>
          </p:nvSpPr>
          <p:spPr>
            <a:xfrm>
              <a:off x="5590056" y="3644234"/>
              <a:ext cx="355142" cy="355694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47" name="立方体 46"/>
            <p:cNvSpPr/>
            <p:nvPr/>
          </p:nvSpPr>
          <p:spPr>
            <a:xfrm>
              <a:off x="5596426" y="3377464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</p:grpSp>
      <p:grpSp>
        <p:nvGrpSpPr>
          <p:cNvPr id="48" name="组合 145"/>
          <p:cNvGrpSpPr/>
          <p:nvPr/>
        </p:nvGrpSpPr>
        <p:grpSpPr>
          <a:xfrm>
            <a:off x="7199604" y="2566378"/>
            <a:ext cx="3537979" cy="3534910"/>
            <a:chOff x="2339752" y="2514247"/>
            <a:chExt cx="3659242" cy="3656366"/>
          </a:xfrm>
        </p:grpSpPr>
        <p:sp>
          <p:nvSpPr>
            <p:cNvPr id="49" name="平行四边形 48"/>
            <p:cNvSpPr/>
            <p:nvPr/>
          </p:nvSpPr>
          <p:spPr>
            <a:xfrm rot="16200000" flipV="1">
              <a:off x="3729477" y="3882046"/>
              <a:ext cx="3635727" cy="900125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sp>
          <p:nvSpPr>
            <p:cNvPr id="50" name="矩形 49"/>
            <p:cNvSpPr/>
            <p:nvPr/>
          </p:nvSpPr>
          <p:spPr>
            <a:xfrm>
              <a:off x="2339752" y="3428736"/>
              <a:ext cx="2743240" cy="274187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2610" strike="noStrike" noProof="1"/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098868" y="3428736"/>
              <a:ext cx="0" cy="274187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098868" y="5249774"/>
              <a:ext cx="900126" cy="9002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5400000">
              <a:off x="3712166" y="4783910"/>
              <a:ext cx="0" cy="274165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/>
          <p:nvPr/>
        </p:nvSpPr>
        <p:spPr>
          <a:xfrm>
            <a:off x="1320880" y="2693776"/>
            <a:ext cx="5987704" cy="2237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  (20×20×20)÷(2×2×2)</a:t>
            </a:r>
          </a:p>
          <a:p>
            <a:pPr>
              <a:lnSpc>
                <a:spcPct val="150000"/>
              </a:lnSpc>
            </a:pPr>
            <a:r>
              <a:rPr lang="en-US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=8000÷8</a:t>
            </a:r>
          </a:p>
          <a:p>
            <a:pPr>
              <a:lnSpc>
                <a:spcPct val="150000"/>
              </a:lnSpc>
            </a:pPr>
            <a:r>
              <a:rPr lang="en-US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=1000(</a:t>
            </a:r>
            <a:r>
              <a:rPr lang="zh-CN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个</a:t>
            </a:r>
            <a:r>
              <a:rPr lang="en-US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)</a:t>
            </a:r>
            <a:endParaRPr lang="zh-CN" altLang="en-US" sz="3095" b="0" dirty="0"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20880" y="5320015"/>
            <a:ext cx="5987704" cy="56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答：可以放</a:t>
            </a:r>
            <a:r>
              <a:rPr lang="en-US" altLang="zh-CN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1000</a:t>
            </a:r>
            <a:r>
              <a:rPr lang="zh-CN" altLang="en-US" sz="3095" b="0" dirty="0">
                <a:latin typeface="Arial" panose="020B0604020202020204" pitchFamily="34" charset="0"/>
                <a:ea typeface="华文楷体" panose="02010600040101010101" pitchFamily="2" charset="-122"/>
              </a:rPr>
              <a:t>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宽屏</PresentationFormat>
  <Paragraphs>63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方正启笛简体</vt:lpstr>
      <vt:lpstr>黑体</vt:lpstr>
      <vt:lpstr>华文行楷</vt:lpstr>
      <vt:lpstr>华文楷体</vt:lpstr>
      <vt:lpstr>楷体</vt:lpstr>
      <vt:lpstr>楷体_GB2312</vt:lpstr>
      <vt:lpstr>隶书</vt:lpstr>
      <vt:lpstr>宋体</vt:lpstr>
      <vt:lpstr>微软雅黑</vt:lpstr>
      <vt:lpstr>Arial</vt:lpstr>
      <vt:lpstr>Calibri</vt:lpstr>
      <vt:lpstr>Calibri Light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2015-11-21T07:20:00Z</dcterms:created>
  <dcterms:modified xsi:type="dcterms:W3CDTF">2023-01-14T02:06:52Z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A6B8A5635706469AAD6AB469E222E03B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