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5.xml" ContentType="application/vnd.openxmlformats-officedocument.presentationml.tags+xml"/>
  <Override PartName="/ppt/notesSlides/notesSlide1.xml" ContentType="application/vnd.openxmlformats-officedocument.presentationml.notesSlide+xml"/>
  <Override PartName="/ppt/tags/tag76.xml" ContentType="application/vnd.openxmlformats-officedocument.presentationml.tags+xml"/>
  <Override PartName="/ppt/notesSlides/notesSlide2.xml" ContentType="application/vnd.openxmlformats-officedocument.presentationml.notesSlide+xml"/>
  <Override PartName="/ppt/tags/tag77.xml" ContentType="application/vnd.openxmlformats-officedocument.presentationml.tags+xml"/>
  <Override PartName="/ppt/notesSlides/notesSlide3.xml" ContentType="application/vnd.openxmlformats-officedocument.presentationml.notesSlide+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notesSlides/notesSlide5.xml" ContentType="application/vnd.openxmlformats-officedocument.presentationml.notesSlide+xml"/>
  <Override PartName="/ppt/tags/tag80.xml" ContentType="application/vnd.openxmlformats-officedocument.presentationml.tags+xml"/>
  <Override PartName="/ppt/notesSlides/notesSlide6.xml" ContentType="application/vnd.openxmlformats-officedocument.presentationml.notesSlide+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notesSlides/notesSlide9.xml" ContentType="application/vnd.openxmlformats-officedocument.presentationml.notesSlide+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notesSlides/notesSlide13.xml" ContentType="application/vnd.openxmlformats-officedocument.presentationml.notesSlide+xml"/>
  <Override PartName="/ppt/tags/tag88.xml" ContentType="application/vnd.openxmlformats-officedocument.presentationml.tags+xml"/>
  <Override PartName="/ppt/notesSlides/notesSlide14.xml" ContentType="application/vnd.openxmlformats-officedocument.presentationml.notesSlide+xml"/>
  <Override PartName="/ppt/tags/tag89.xml" ContentType="application/vnd.openxmlformats-officedocument.presentationml.tags+xml"/>
  <Override PartName="/ppt/notesSlides/notesSlide15.xml" ContentType="application/vnd.openxmlformats-officedocument.presentationml.notesSlide+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notesSlides/notesSlide18.xml" ContentType="application/vnd.openxmlformats-officedocument.presentationml.notesSlide+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notesSlides/notesSlide20.xml" ContentType="application/vnd.openxmlformats-officedocument.presentationml.notesSlide+xml"/>
  <Override PartName="/ppt/tags/tag9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F763"/>
    <a:srgbClr val="FFA85B"/>
    <a:srgbClr val="E80080"/>
    <a:srgbClr val="FF490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1062" y="-402"/>
      </p:cViewPr>
      <p:guideLst>
        <p:guide orient="horz" pos="2199"/>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pitchFamily="18" charset="-122"/>
                <a:ea typeface="阿里巴巴普惠体 R" panose="00020600040101010101" pitchFamily="18" charset="-122"/>
              </a:rPr>
              <a:t>2023-01-10</a:t>
            </a:fld>
            <a:endParaRPr lang="zh-CN" altLang="en-US">
              <a:latin typeface="阿里巴巴普惠体 R" panose="00020600040101010101" pitchFamily="18" charset="-122"/>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pitchFamily="18" charset="-122"/>
                <a:ea typeface="阿里巴巴普惠体 R" panose="00020600040101010101" pitchFamily="18" charset="-122"/>
              </a:rPr>
              <a:t>‹#›</a:t>
            </a:fld>
            <a:endParaRPr lang="zh-CN" altLang="en-US">
              <a:latin typeface="阿里巴巴普惠体 R" panose="00020600040101010101" pitchFamily="18" charset="-122"/>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openxmlformats.org/officeDocument/2006/relationships/hyperlink" Target="http://www.1ppt.com/jieri/" TargetMode="External"/><Relationship Id="rId4" Type="http://schemas.openxmlformats.org/officeDocument/2006/relationships/tags" Target="../tags/tag44.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阿里巴巴普惠体 R" panose="00020600040101010101" pitchFamily="18" charset="-122"/>
                <a:cs typeface="+mj-cs"/>
                <a:sym typeface="+mn-ea"/>
              </a:defRPr>
            </a:lvl1pPr>
          </a:lstStyle>
          <a:p>
            <a:pPr lvl="0"/>
            <a:r>
              <a:rPr>
                <a:sym typeface="+mn-ea"/>
              </a:rPr>
              <a:t>单击此处编辑标题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阿里巴巴普惠体 R"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774229" y="685311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10"/>
              </a:rPr>
              <a:t>节日</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pitchFamily="18"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pitchFamily="18"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pitchFamily="18"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0.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1.xml"/><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92.xml"/><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2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6" name="文本框 5"/>
          <p:cNvSpPr txBox="1"/>
          <p:nvPr/>
        </p:nvSpPr>
        <p:spPr>
          <a:xfrm>
            <a:off x="6690995" y="2058035"/>
            <a:ext cx="4564380" cy="1861185"/>
          </a:xfrm>
          <a:prstGeom prst="rect">
            <a:avLst/>
          </a:prstGeom>
          <a:noFill/>
        </p:spPr>
        <p:txBody>
          <a:bodyPr wrap="none" rtlCol="0" anchor="t">
            <a:spAutoFit/>
          </a:bodyPr>
          <a:lstStyle/>
          <a:p>
            <a:r>
              <a:rPr lang="zh-CN" altLang="en-US" sz="11500" dirty="0">
                <a:solidFill>
                  <a:srgbClr val="EBF763"/>
                </a:solidFill>
                <a:effectLst>
                  <a:outerShdw blurRad="38100" dist="38100" dir="2700000" algn="tl">
                    <a:srgbClr val="000000">
                      <a:alpha val="43137"/>
                    </a:srgbClr>
                  </a:outerShdw>
                </a:effectLst>
                <a:cs typeface="+mn-ea"/>
                <a:sym typeface="+mn-lt"/>
              </a:rPr>
              <a:t>愚</a:t>
            </a:r>
            <a:r>
              <a:rPr lang="zh-CN" altLang="en-US" sz="11500" dirty="0">
                <a:solidFill>
                  <a:srgbClr val="E80080"/>
                </a:solidFill>
                <a:effectLst>
                  <a:outerShdw blurRad="38100" dist="38100" dir="2700000" algn="tl">
                    <a:srgbClr val="000000">
                      <a:alpha val="43137"/>
                    </a:srgbClr>
                  </a:outerShdw>
                </a:effectLst>
                <a:cs typeface="+mn-ea"/>
                <a:sym typeface="+mn-lt"/>
              </a:rPr>
              <a:t>人</a:t>
            </a:r>
            <a:r>
              <a:rPr lang="zh-CN" altLang="en-US" sz="11500" dirty="0">
                <a:solidFill>
                  <a:srgbClr val="FFA85B"/>
                </a:solidFill>
                <a:effectLst>
                  <a:outerShdw blurRad="38100" dist="38100" dir="2700000" algn="tl">
                    <a:srgbClr val="000000">
                      <a:alpha val="43137"/>
                    </a:srgbClr>
                  </a:outerShdw>
                </a:effectLst>
                <a:cs typeface="+mn-ea"/>
                <a:sym typeface="+mn-lt"/>
              </a:rPr>
              <a:t>节</a:t>
            </a:r>
          </a:p>
        </p:txBody>
      </p:sp>
      <p:sp>
        <p:nvSpPr>
          <p:cNvPr id="7" name="文本框 6"/>
          <p:cNvSpPr txBox="1"/>
          <p:nvPr/>
        </p:nvSpPr>
        <p:spPr>
          <a:xfrm>
            <a:off x="6933565" y="3811270"/>
            <a:ext cx="4079240" cy="460375"/>
          </a:xfrm>
          <a:prstGeom prst="rect">
            <a:avLst/>
          </a:prstGeom>
          <a:noFill/>
        </p:spPr>
        <p:txBody>
          <a:bodyPr wrap="square" rtlCol="0" anchor="t">
            <a:spAutoFit/>
          </a:bodyPr>
          <a:lstStyle/>
          <a:p>
            <a:pPr algn="dist"/>
            <a:r>
              <a:rPr lang="zh-CN" altLang="en-US" sz="2400">
                <a:solidFill>
                  <a:srgbClr val="EBF763"/>
                </a:solidFill>
                <a:cs typeface="+mn-ea"/>
                <a:sym typeface="+mn-lt"/>
              </a:rPr>
              <a:t>April Fools' Day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7319645" cy="645160"/>
          </a:xfrm>
          <a:prstGeom prst="rect">
            <a:avLst/>
          </a:prstGeom>
          <a:noFill/>
        </p:spPr>
        <p:txBody>
          <a:bodyPr wrap="square" rtlCol="0" anchor="t">
            <a:spAutoFit/>
          </a:bodyPr>
          <a:lstStyle/>
          <a:p>
            <a:r>
              <a:rPr lang="en-US" altLang="zh-CN" sz="3600" dirty="0">
                <a:solidFill>
                  <a:srgbClr val="EBF763"/>
                </a:solidFill>
                <a:cs typeface="+mn-ea"/>
                <a:sym typeface="+mn-lt"/>
              </a:rPr>
              <a:t>“</a:t>
            </a:r>
            <a:r>
              <a:rPr lang="zh-CN" altLang="en-US" sz="3600" dirty="0">
                <a:solidFill>
                  <a:srgbClr val="EBF763"/>
                </a:solidFill>
                <a:cs typeface="+mn-ea"/>
                <a:sym typeface="+mn-lt"/>
              </a:rPr>
              <a:t>天真节”</a:t>
            </a:r>
            <a:r>
              <a:rPr lang="en-US" altLang="zh-CN" sz="3600">
                <a:solidFill>
                  <a:srgbClr val="EBF763"/>
                </a:solidFill>
                <a:cs typeface="+mn-ea"/>
                <a:sym typeface="+mn-lt"/>
              </a:rPr>
              <a:t>——</a:t>
            </a:r>
            <a:r>
              <a:rPr lang="zh-CN" altLang="en-US" sz="3600" dirty="0">
                <a:solidFill>
                  <a:srgbClr val="EBF763"/>
                </a:solidFill>
                <a:cs typeface="+mn-ea"/>
                <a:sym typeface="+mn-lt"/>
              </a:rPr>
              <a:t>拉丁美洲的愚人节 </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8698865" cy="3335655"/>
          </a:xfrm>
          <a:prstGeom prst="rect">
            <a:avLst/>
          </a:prstGeom>
          <a:noFill/>
          <a:ln w="9525">
            <a:noFill/>
          </a:ln>
        </p:spPr>
        <p:txBody>
          <a:bodyPr wrap="square">
            <a:spAutoFit/>
          </a:bodyPr>
          <a:lstStyle/>
          <a:p>
            <a:pPr>
              <a:lnSpc>
                <a:spcPct val="80000"/>
              </a:lnSpc>
            </a:pPr>
            <a:r>
              <a:rPr lang="en-US" altLang="zh-CN" sz="2400" b="1">
                <a:solidFill>
                  <a:srgbClr val="EBF763"/>
                </a:solidFill>
                <a:cs typeface="+mn-ea"/>
                <a:sym typeface="+mn-lt"/>
              </a:rPr>
              <a:t>Latin America :    Naive Festival</a:t>
            </a:r>
            <a:r>
              <a:rPr lang="en-US" altLang="zh-CN" sz="2400">
                <a:solidFill>
                  <a:srgbClr val="EBF763"/>
                </a:solidFill>
                <a:cs typeface="+mn-ea"/>
                <a:sym typeface="+mn-lt"/>
              </a:rPr>
              <a:t> </a:t>
            </a:r>
          </a:p>
          <a:p>
            <a:pPr>
              <a:lnSpc>
                <a:spcPct val="80000"/>
              </a:lnSpc>
            </a:pPr>
            <a:endParaRPr lang="en-US" altLang="zh-CN" sz="2400">
              <a:cs typeface="+mn-ea"/>
              <a:sym typeface="+mn-lt"/>
            </a:endParaRPr>
          </a:p>
          <a:p>
            <a:pPr>
              <a:lnSpc>
                <a:spcPct val="80000"/>
              </a:lnSpc>
            </a:pPr>
            <a:r>
              <a:rPr lang="zh-CN" altLang="en-US" sz="2400" dirty="0">
                <a:solidFill>
                  <a:schemeClr val="bg1"/>
                </a:solidFill>
                <a:cs typeface="+mn-ea"/>
                <a:sym typeface="+mn-lt"/>
              </a:rPr>
              <a:t>１２月２８日是拉丁美洲国家的“天真节”，其性质就如欧美人的４月１日愚人节。</a:t>
            </a:r>
            <a:br>
              <a:rPr lang="zh-CN" altLang="en-US" sz="2400" dirty="0">
                <a:solidFill>
                  <a:schemeClr val="bg1"/>
                </a:solidFill>
                <a:cs typeface="+mn-ea"/>
                <a:sym typeface="+mn-lt"/>
              </a:rPr>
            </a:br>
            <a:r>
              <a:rPr lang="zh-CN" altLang="en-US" sz="2400" dirty="0">
                <a:solidFill>
                  <a:schemeClr val="bg1"/>
                </a:solidFill>
                <a:cs typeface="+mn-ea"/>
                <a:sym typeface="+mn-lt"/>
              </a:rPr>
              <a:t/>
            </a:r>
            <a:br>
              <a:rPr lang="zh-CN" altLang="en-US" sz="2400" dirty="0">
                <a:solidFill>
                  <a:schemeClr val="bg1"/>
                </a:solidFill>
                <a:cs typeface="+mn-ea"/>
                <a:sym typeface="+mn-lt"/>
              </a:rPr>
            </a:br>
            <a:r>
              <a:rPr lang="en-US" altLang="zh-CN" sz="2400" dirty="0">
                <a:solidFill>
                  <a:schemeClr val="bg1"/>
                </a:solidFill>
                <a:cs typeface="+mn-ea"/>
                <a:sym typeface="+mn-lt"/>
              </a:rPr>
              <a:t>    “</a:t>
            </a:r>
            <a:r>
              <a:rPr lang="zh-CN" altLang="en-US" sz="2400" dirty="0">
                <a:solidFill>
                  <a:schemeClr val="bg1"/>
                </a:solidFill>
                <a:cs typeface="+mn-ea"/>
                <a:sym typeface="+mn-lt"/>
              </a:rPr>
              <a:t>天真节”本是一个宗教节日，以纪念当年希律王为了要杀害圣婴耶稣，将耶路撒冷城内两岁以下的婴孩全部杀掉的惨事；由于纪念的是枉死的儿童，故称“天真节”。</a:t>
            </a:r>
            <a:br>
              <a:rPr lang="zh-CN" altLang="en-US" sz="2400" dirty="0">
                <a:solidFill>
                  <a:schemeClr val="bg1"/>
                </a:solidFill>
                <a:cs typeface="+mn-ea"/>
                <a:sym typeface="+mn-lt"/>
              </a:rPr>
            </a:br>
            <a:r>
              <a:rPr lang="zh-CN" altLang="en-US" sz="2400" dirty="0">
                <a:solidFill>
                  <a:schemeClr val="bg1"/>
                </a:solidFill>
                <a:cs typeface="+mn-ea"/>
                <a:sym typeface="+mn-lt"/>
              </a:rPr>
              <a:t/>
            </a:r>
            <a:br>
              <a:rPr lang="zh-CN" altLang="en-US" sz="2400" dirty="0">
                <a:solidFill>
                  <a:schemeClr val="bg1"/>
                </a:solidFill>
                <a:cs typeface="+mn-ea"/>
                <a:sym typeface="+mn-lt"/>
              </a:rPr>
            </a:br>
            <a:r>
              <a:rPr lang="en-US" altLang="zh-CN" sz="2400" dirty="0">
                <a:solidFill>
                  <a:schemeClr val="bg1"/>
                </a:solidFill>
                <a:cs typeface="+mn-ea"/>
                <a:sym typeface="+mn-lt"/>
              </a:rPr>
              <a:t>    </a:t>
            </a:r>
            <a:r>
              <a:rPr lang="zh-CN" altLang="en-US" sz="2400" dirty="0">
                <a:solidFill>
                  <a:schemeClr val="bg1"/>
                </a:solidFill>
                <a:cs typeface="+mn-ea"/>
                <a:sym typeface="+mn-lt"/>
              </a:rPr>
              <a:t>不过，在这个节日中愚弄他人开玩笑，现已成为拉美国家的习俗了。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2" end="2"/>
                                            </p:txEl>
                                          </p:spTgt>
                                        </p:tgtEl>
                                        <p:attrNameLst>
                                          <p:attrName>style.visibility</p:attrName>
                                        </p:attrNameLst>
                                      </p:cBhvr>
                                      <p:to>
                                        <p:strVal val="visible"/>
                                      </p:to>
                                    </p:set>
                                    <p:animEffect transition="in" filter="diamond(in)">
                                      <p:cBhvr>
                                        <p:cTn id="12" dur="2000"/>
                                        <p:tgtEl>
                                          <p:spTgt spid="6147">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愚人谚语、短语</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5573395" cy="3744595"/>
          </a:xfrm>
          <a:prstGeom prst="rect">
            <a:avLst/>
          </a:prstGeom>
          <a:noFill/>
          <a:ln w="9525">
            <a:noFill/>
          </a:ln>
        </p:spPr>
        <p:txBody>
          <a:bodyPr wrap="square">
            <a:spAutoFit/>
          </a:bodyPr>
          <a:lstStyle/>
          <a:p>
            <a:pPr>
              <a:lnSpc>
                <a:spcPct val="90000"/>
              </a:lnSpc>
            </a:pPr>
            <a:r>
              <a:rPr lang="en-US" altLang="zh-CN" sz="2400" b="1">
                <a:solidFill>
                  <a:srgbClr val="EBF763"/>
                </a:solidFill>
                <a:cs typeface="+mn-ea"/>
                <a:sym typeface="+mn-lt"/>
              </a:rPr>
              <a:t>None is a fool always, every one sometimes.</a:t>
            </a:r>
            <a:r>
              <a:rPr lang="en-US" altLang="zh-CN" sz="2400">
                <a:cs typeface="+mn-ea"/>
                <a:sym typeface="+mn-lt"/>
              </a:rPr>
              <a:t/>
            </a:r>
            <a:br>
              <a:rPr lang="en-US" altLang="zh-CN" sz="2400">
                <a:cs typeface="+mn-ea"/>
                <a:sym typeface="+mn-lt"/>
              </a:rPr>
            </a:br>
            <a:endParaRPr lang="en-US" altLang="zh-CN" sz="2400">
              <a:cs typeface="+mn-ea"/>
              <a:sym typeface="+mn-lt"/>
            </a:endParaRPr>
          </a:p>
          <a:p>
            <a:pPr>
              <a:lnSpc>
                <a:spcPct val="90000"/>
              </a:lnSpc>
              <a:buNone/>
            </a:pPr>
            <a:r>
              <a:rPr lang="en-US" altLang="zh-CN" sz="2400" dirty="0">
                <a:cs typeface="+mn-ea"/>
                <a:sym typeface="+mn-lt"/>
              </a:rPr>
              <a:t>    </a:t>
            </a:r>
            <a:r>
              <a:rPr lang="en-US" altLang="zh-CN" sz="2400" dirty="0">
                <a:solidFill>
                  <a:schemeClr val="bg1"/>
                </a:solidFill>
                <a:cs typeface="+mn-ea"/>
                <a:sym typeface="+mn-lt"/>
              </a:rPr>
              <a:t>[</a:t>
            </a:r>
            <a:r>
              <a:rPr lang="zh-CN" altLang="en-US" sz="2400" dirty="0">
                <a:solidFill>
                  <a:schemeClr val="bg1"/>
                </a:solidFill>
                <a:cs typeface="+mn-ea"/>
                <a:sym typeface="+mn-lt"/>
              </a:rPr>
              <a:t>谚</a:t>
            </a:r>
            <a:r>
              <a:rPr lang="en-US" altLang="zh-CN" sz="2400">
                <a:solidFill>
                  <a:schemeClr val="bg1"/>
                </a:solidFill>
                <a:cs typeface="+mn-ea"/>
                <a:sym typeface="+mn-lt"/>
              </a:rPr>
              <a:t>] </a:t>
            </a:r>
            <a:r>
              <a:rPr lang="zh-CN" altLang="en-US" sz="2400" dirty="0">
                <a:solidFill>
                  <a:schemeClr val="bg1"/>
                </a:solidFill>
                <a:cs typeface="+mn-ea"/>
                <a:sym typeface="+mn-lt"/>
              </a:rPr>
              <a:t>没有终身的傻瓜</a:t>
            </a:r>
            <a:r>
              <a:rPr lang="en-US" altLang="zh-CN" sz="2400" dirty="0">
                <a:solidFill>
                  <a:schemeClr val="bg1"/>
                </a:solidFill>
                <a:cs typeface="+mn-ea"/>
                <a:sym typeface="+mn-lt"/>
              </a:rPr>
              <a:t>, </a:t>
            </a:r>
            <a:r>
              <a:rPr lang="zh-CN" altLang="en-US" sz="2400" dirty="0">
                <a:solidFill>
                  <a:schemeClr val="bg1"/>
                </a:solidFill>
                <a:cs typeface="+mn-ea"/>
                <a:sym typeface="+mn-lt"/>
              </a:rPr>
              <a:t>也没有终身不当傻瓜的人</a:t>
            </a:r>
            <a:r>
              <a:rPr lang="zh-CN" altLang="en-US" sz="2400" dirty="0">
                <a:solidFill>
                  <a:schemeClr val="accent2"/>
                </a:solidFill>
                <a:cs typeface="+mn-ea"/>
                <a:sym typeface="+mn-lt"/>
              </a:rPr>
              <a:t/>
            </a:r>
            <a:br>
              <a:rPr lang="zh-CN" altLang="en-US" sz="2400" dirty="0">
                <a:solidFill>
                  <a:schemeClr val="accent2"/>
                </a:solidFill>
                <a:cs typeface="+mn-ea"/>
                <a:sym typeface="+mn-lt"/>
              </a:rPr>
            </a:br>
            <a:r>
              <a:rPr lang="en-US" altLang="zh-CN" sz="2400" dirty="0">
                <a:cs typeface="+mn-ea"/>
                <a:sym typeface="+mn-lt"/>
              </a:rPr>
              <a:t>     </a:t>
            </a:r>
            <a:br>
              <a:rPr lang="en-US" altLang="zh-CN" sz="2400" dirty="0">
                <a:cs typeface="+mn-ea"/>
                <a:sym typeface="+mn-lt"/>
              </a:rPr>
            </a:br>
            <a:r>
              <a:rPr lang="en-US" altLang="zh-CN" sz="2400" dirty="0">
                <a:cs typeface="+mn-ea"/>
                <a:sym typeface="+mn-lt"/>
              </a:rPr>
              <a:t>    </a:t>
            </a:r>
            <a:r>
              <a:rPr lang="en-US" altLang="zh-CN" sz="2400" b="1">
                <a:solidFill>
                  <a:srgbClr val="EBF763"/>
                </a:solidFill>
                <a:cs typeface="+mn-ea"/>
                <a:sym typeface="+mn-lt"/>
              </a:rPr>
              <a:t>make an April fool of sb.</a:t>
            </a:r>
            <a:r>
              <a:rPr lang="en-US" altLang="zh-CN" sz="2400">
                <a:cs typeface="+mn-ea"/>
                <a:sym typeface="+mn-lt"/>
              </a:rPr>
              <a:t/>
            </a:r>
            <a:br>
              <a:rPr lang="en-US" altLang="zh-CN" sz="2400">
                <a:cs typeface="+mn-ea"/>
                <a:sym typeface="+mn-lt"/>
              </a:rPr>
            </a:br>
            <a:endParaRPr lang="en-US" altLang="zh-CN" sz="2400">
              <a:cs typeface="+mn-ea"/>
              <a:sym typeface="+mn-lt"/>
            </a:endParaRPr>
          </a:p>
          <a:p>
            <a:pPr>
              <a:lnSpc>
                <a:spcPct val="90000"/>
              </a:lnSpc>
              <a:buNone/>
            </a:pPr>
            <a:r>
              <a:rPr lang="en-US" altLang="zh-CN" sz="2400">
                <a:cs typeface="+mn-ea"/>
                <a:sym typeface="+mn-lt"/>
              </a:rPr>
              <a:t> </a:t>
            </a:r>
            <a:r>
              <a:rPr lang="en-US" altLang="zh-CN" sz="2400">
                <a:solidFill>
                  <a:schemeClr val="bg1"/>
                </a:solidFill>
                <a:cs typeface="+mn-ea"/>
                <a:sym typeface="+mn-lt"/>
              </a:rPr>
              <a:t>   </a:t>
            </a:r>
            <a:r>
              <a:rPr lang="zh-CN" altLang="en-US" sz="2400" dirty="0">
                <a:solidFill>
                  <a:schemeClr val="bg1"/>
                </a:solidFill>
                <a:cs typeface="+mn-ea"/>
                <a:sym typeface="+mn-lt"/>
              </a:rPr>
              <a:t>把某人当四月一日愚人节恶作剧的对象</a:t>
            </a:r>
            <a:r>
              <a:rPr lang="zh-CN" altLang="en-US" sz="2400" dirty="0">
                <a:solidFill>
                  <a:schemeClr val="accent2"/>
                </a:solidFill>
                <a:cs typeface="+mn-ea"/>
                <a:sym typeface="+mn-lt"/>
              </a:rPr>
              <a:t/>
            </a:r>
            <a:br>
              <a:rPr lang="zh-CN" altLang="en-US" sz="2400" dirty="0">
                <a:solidFill>
                  <a:schemeClr val="accent2"/>
                </a:solidFill>
                <a:cs typeface="+mn-ea"/>
                <a:sym typeface="+mn-lt"/>
              </a:rPr>
            </a:br>
            <a:endParaRPr lang="zh-CN" altLang="en-US" sz="2400" dirty="0">
              <a:solidFill>
                <a:schemeClr val="bg1"/>
              </a:solidFill>
              <a:cs typeface="+mn-ea"/>
              <a:sym typeface="+mn-lt"/>
            </a:endParaRPr>
          </a:p>
        </p:txBody>
      </p:sp>
      <p:pic>
        <p:nvPicPr>
          <p:cNvPr id="100" name="图片 99" descr="bermuda-searching"/>
          <p:cNvPicPr>
            <a:picLocks noChangeAspect="1"/>
          </p:cNvPicPr>
          <p:nvPr/>
        </p:nvPicPr>
        <p:blipFill>
          <a:blip r:embed="rId5"/>
          <a:stretch>
            <a:fillRect/>
          </a:stretch>
        </p:blipFill>
        <p:spPr>
          <a:xfrm>
            <a:off x="7433945" y="1567180"/>
            <a:ext cx="3696970" cy="38500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愚人节 </a:t>
            </a:r>
            <a:r>
              <a:rPr lang="en-US" altLang="zh-CN" sz="3600" dirty="0">
                <a:solidFill>
                  <a:srgbClr val="EBF763"/>
                </a:solidFill>
                <a:cs typeface="+mn-ea"/>
                <a:sym typeface="+mn-lt"/>
              </a:rPr>
              <a:t>- </a:t>
            </a:r>
            <a:r>
              <a:rPr lang="zh-CN" altLang="en-US" sz="3600" dirty="0">
                <a:solidFill>
                  <a:srgbClr val="EBF763"/>
                </a:solidFill>
                <a:cs typeface="+mn-ea"/>
                <a:sym typeface="+mn-lt"/>
              </a:rPr>
              <a:t>愚人不过</a:t>
            </a:r>
            <a:r>
              <a:rPr lang="en-US" altLang="zh-CN" sz="3600" dirty="0">
                <a:solidFill>
                  <a:srgbClr val="EBF763"/>
                </a:solidFill>
                <a:cs typeface="+mn-ea"/>
                <a:sym typeface="+mn-lt"/>
              </a:rPr>
              <a:t>12</a:t>
            </a:r>
            <a:r>
              <a:rPr lang="zh-CN" altLang="en-US" sz="3600" dirty="0">
                <a:solidFill>
                  <a:srgbClr val="EBF763"/>
                </a:solidFill>
                <a:cs typeface="+mn-ea"/>
                <a:sym typeface="+mn-lt"/>
              </a:rPr>
              <a:t>点 </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9300845" cy="3744595"/>
          </a:xfrm>
          <a:prstGeom prst="rect">
            <a:avLst/>
          </a:prstGeom>
          <a:noFill/>
          <a:ln w="9525">
            <a:noFill/>
          </a:ln>
        </p:spPr>
        <p:txBody>
          <a:bodyPr wrap="square">
            <a:spAutoFit/>
          </a:bodyPr>
          <a:lstStyle/>
          <a:p>
            <a:pPr>
              <a:lnSpc>
                <a:spcPct val="90000"/>
              </a:lnSpc>
            </a:pPr>
            <a:r>
              <a:rPr lang="zh-CN" altLang="en-US" sz="2400" dirty="0">
                <a:solidFill>
                  <a:schemeClr val="bg1"/>
                </a:solidFill>
                <a:cs typeface="+mn-ea"/>
                <a:sym typeface="+mn-lt"/>
              </a:rPr>
              <a:t>愚人节这天玩笑只能开到中午</a:t>
            </a:r>
            <a:r>
              <a:rPr lang="en-US" altLang="zh-CN" sz="2400" dirty="0">
                <a:solidFill>
                  <a:schemeClr val="bg1"/>
                </a:solidFill>
                <a:cs typeface="+mn-ea"/>
                <a:sym typeface="+mn-lt"/>
              </a:rPr>
              <a:t>12</a:t>
            </a:r>
            <a:r>
              <a:rPr lang="zh-CN" altLang="en-US" sz="2400" dirty="0">
                <a:solidFill>
                  <a:schemeClr val="bg1"/>
                </a:solidFill>
                <a:cs typeface="+mn-ea"/>
                <a:sym typeface="+mn-lt"/>
              </a:rPr>
              <a:t>点之前，这是约定俗成的严格规矩。过了中午还找乐子的人是一个比被他取笑的人还大的傻瓜。过了钟点还开玩笑的人会立刻碰钉子，自找没趣儿。有一首小诗是这样描述的：</a:t>
            </a:r>
          </a:p>
          <a:p>
            <a:pPr>
              <a:lnSpc>
                <a:spcPct val="90000"/>
              </a:lnSpc>
            </a:pPr>
            <a:endParaRPr lang="zh-CN" altLang="en-US" sz="2400" dirty="0">
              <a:solidFill>
                <a:schemeClr val="bg1"/>
              </a:solidFill>
              <a:cs typeface="+mn-ea"/>
              <a:sym typeface="+mn-lt"/>
            </a:endParaRPr>
          </a:p>
          <a:p>
            <a:pPr>
              <a:lnSpc>
                <a:spcPct val="90000"/>
              </a:lnSpc>
            </a:pPr>
            <a:endParaRPr lang="zh-CN" altLang="en-US" sz="2400" dirty="0">
              <a:solidFill>
                <a:schemeClr val="bg1"/>
              </a:solidFill>
              <a:cs typeface="+mn-ea"/>
              <a:sym typeface="+mn-lt"/>
            </a:endParaRPr>
          </a:p>
          <a:p>
            <a:pPr>
              <a:lnSpc>
                <a:spcPct val="90000"/>
              </a:lnSpc>
            </a:pPr>
            <a:endParaRPr lang="zh-CN" altLang="en-US" sz="2400" dirty="0">
              <a:solidFill>
                <a:schemeClr val="bg1"/>
              </a:solidFill>
              <a:cs typeface="+mn-ea"/>
              <a:sym typeface="+mn-lt"/>
            </a:endParaRPr>
          </a:p>
          <a:p>
            <a:pPr>
              <a:lnSpc>
                <a:spcPct val="90000"/>
              </a:lnSpc>
            </a:pPr>
            <a:r>
              <a:rPr lang="zh-CN" altLang="en-US" sz="2400" dirty="0">
                <a:solidFill>
                  <a:schemeClr val="bg1"/>
                </a:solidFill>
                <a:cs typeface="+mn-ea"/>
                <a:sym typeface="+mn-lt"/>
              </a:rPr>
              <a:t>愚人节已过十二点，</a:t>
            </a:r>
            <a:br>
              <a:rPr lang="zh-CN" altLang="en-US" sz="2400" dirty="0">
                <a:solidFill>
                  <a:schemeClr val="bg1"/>
                </a:solidFill>
                <a:cs typeface="+mn-ea"/>
                <a:sym typeface="+mn-lt"/>
              </a:rPr>
            </a:br>
            <a:r>
              <a:rPr lang="zh-CN" altLang="en-US" sz="2400" dirty="0">
                <a:solidFill>
                  <a:schemeClr val="bg1"/>
                </a:solidFill>
                <a:cs typeface="+mn-ea"/>
                <a:sym typeface="+mn-lt"/>
              </a:rPr>
              <a:t>你这个大傻瓜来得晚。</a:t>
            </a:r>
            <a:br>
              <a:rPr lang="zh-CN" altLang="en-US" sz="2400" dirty="0">
                <a:solidFill>
                  <a:schemeClr val="bg1"/>
                </a:solidFill>
                <a:cs typeface="+mn-ea"/>
                <a:sym typeface="+mn-lt"/>
              </a:rPr>
            </a:br>
            <a:r>
              <a:rPr lang="zh-CN" altLang="en-US" sz="2400" dirty="0">
                <a:solidFill>
                  <a:schemeClr val="bg1"/>
                </a:solidFill>
                <a:cs typeface="+mn-ea"/>
                <a:sym typeface="+mn-lt"/>
              </a:rPr>
              <a:t>待到来年愚人节，</a:t>
            </a:r>
            <a:br>
              <a:rPr lang="zh-CN" altLang="en-US" sz="2400" dirty="0">
                <a:solidFill>
                  <a:schemeClr val="bg1"/>
                </a:solidFill>
                <a:cs typeface="+mn-ea"/>
                <a:sym typeface="+mn-lt"/>
              </a:rPr>
            </a:br>
            <a:r>
              <a:rPr lang="zh-CN" altLang="en-US" sz="2400" dirty="0">
                <a:solidFill>
                  <a:schemeClr val="bg1"/>
                </a:solidFill>
                <a:cs typeface="+mn-ea"/>
                <a:sym typeface="+mn-lt"/>
              </a:rPr>
              <a:t>你将是最大个的大笨蛋 </a:t>
            </a:r>
            <a:r>
              <a:rPr lang="en-US" altLang="zh-CN" sz="2400">
                <a:solidFill>
                  <a:schemeClr val="bg1"/>
                </a:solidFill>
                <a:cs typeface="+mn-ea"/>
                <a:sym typeface="+mn-lt"/>
              </a:rPr>
              <a:t>.</a:t>
            </a:r>
            <a:endParaRPr lang="en-US" altLang="zh-CN" sz="2400" dirty="0">
              <a:solidFill>
                <a:schemeClr val="bg1"/>
              </a:solidFill>
              <a:cs typeface="+mn-ea"/>
              <a:sym typeface="+mn-lt"/>
            </a:endParaRPr>
          </a:p>
        </p:txBody>
      </p:sp>
      <p:pic>
        <p:nvPicPr>
          <p:cNvPr id="85" name="图片 84" descr="flame-8"/>
          <p:cNvPicPr>
            <a:picLocks noChangeAspect="1"/>
          </p:cNvPicPr>
          <p:nvPr/>
        </p:nvPicPr>
        <p:blipFill>
          <a:blip r:embed="rId5"/>
          <a:stretch>
            <a:fillRect/>
          </a:stretch>
        </p:blipFill>
        <p:spPr>
          <a:xfrm>
            <a:off x="5978525" y="3486785"/>
            <a:ext cx="2999105" cy="29991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6" end="6"/>
                                            </p:txEl>
                                          </p:spTgt>
                                        </p:tgtEl>
                                        <p:attrNameLst>
                                          <p:attrName>style.visibility</p:attrName>
                                        </p:attrNameLst>
                                      </p:cBhvr>
                                      <p:to>
                                        <p:strVal val="visible"/>
                                      </p:to>
                                    </p:set>
                                    <p:animEffect transition="in" filter="diamond(in)">
                                      <p:cBhvr>
                                        <p:cTn id="12" dur="2000"/>
                                        <p:tgtEl>
                                          <p:spTgt spid="6147">
                                            <p:txEl>
                                              <p:char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2" end="2"/>
                                            </p:txEl>
                                          </p:spTgt>
                                        </p:tgtEl>
                                        <p:attrNameLst>
                                          <p:attrName>style.visibility</p:attrName>
                                        </p:attrNameLst>
                                      </p:cBhvr>
                                      <p:to>
                                        <p:strVal val="visible"/>
                                      </p:to>
                                    </p:set>
                                    <p:animEffect transition="in" filter="diamond(in)">
                                      <p:cBhvr>
                                        <p:cTn id="27" dur="2000"/>
                                        <p:tgtEl>
                                          <p:spTgt spid="6147">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1" end="1"/>
                                            </p:txEl>
                                          </p:spTgt>
                                        </p:tgtEl>
                                        <p:attrNameLst>
                                          <p:attrName>style.visibility</p:attrName>
                                        </p:attrNameLst>
                                      </p:cBhvr>
                                      <p:to>
                                        <p:strVal val="visible"/>
                                      </p:to>
                                    </p:set>
                                    <p:animEffect transition="in" filter="diamond(in)">
                                      <p:cBhvr>
                                        <p:cTn id="32" dur="2000"/>
                                        <p:tgtEl>
                                          <p:spTgt spid="6147">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2" end="2"/>
                                            </p:txEl>
                                          </p:spTgt>
                                        </p:tgtEl>
                                        <p:attrNameLst>
                                          <p:attrName>style.visibility</p:attrName>
                                        </p:attrNameLst>
                                      </p:cBhvr>
                                      <p:to>
                                        <p:strVal val="visible"/>
                                      </p:to>
                                    </p:set>
                                    <p:animEffect transition="in" filter="diamond(in)">
                                      <p:cBhvr>
                                        <p:cTn id="3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节日习俗</a:t>
            </a:r>
          </a:p>
        </p:txBody>
      </p:sp>
      <p:sp>
        <p:nvSpPr>
          <p:cNvPr id="6147" name="文本框 6146"/>
          <p:cNvSpPr txBox="1"/>
          <p:nvPr/>
        </p:nvSpPr>
        <p:spPr>
          <a:xfrm>
            <a:off x="1657985" y="2339975"/>
            <a:ext cx="5050155" cy="3083921"/>
          </a:xfrm>
          <a:prstGeom prst="rect">
            <a:avLst/>
          </a:prstGeom>
          <a:noFill/>
          <a:ln w="9525">
            <a:noFill/>
          </a:ln>
        </p:spPr>
        <p:txBody>
          <a:bodyPr wrap="square">
            <a:spAutoFit/>
          </a:bodyPr>
          <a:lstStyle/>
          <a:p>
            <a:pPr>
              <a:lnSpc>
                <a:spcPct val="90000"/>
              </a:lnSpc>
            </a:pPr>
            <a:r>
              <a:rPr lang="zh-CN" altLang="en-US" sz="2400" dirty="0">
                <a:solidFill>
                  <a:schemeClr val="bg1"/>
                </a:solidFill>
                <a:cs typeface="+mn-ea"/>
                <a:sym typeface="+mn-lt"/>
              </a:rPr>
              <a:t>习俗一</a:t>
            </a:r>
          </a:p>
          <a:p>
            <a:pPr>
              <a:lnSpc>
                <a:spcPct val="90000"/>
              </a:lnSpc>
            </a:pPr>
            <a:r>
              <a:rPr lang="zh-CN" altLang="en-US" sz="2400" dirty="0">
                <a:solidFill>
                  <a:schemeClr val="bg1"/>
                </a:solidFill>
                <a:cs typeface="+mn-ea"/>
                <a:sym typeface="+mn-lt"/>
              </a:rPr>
              <a:t>　　愚人节时，人们常常组织家庭聚会，用水仙花和雏菊把房间装饰一新。典型的传统做法 是布置假环境，可以把房间布置得像过圣诞节一样．也可以布置得像过新年一样，待客人来时，则祝贺他们“圣诞快乐”或“新年快乐”，令人感到别致有趣。 </a:t>
            </a:r>
          </a:p>
        </p:txBody>
      </p:sp>
      <p:pic>
        <p:nvPicPr>
          <p:cNvPr id="93" name="图片 92" descr="flame-order-complete"/>
          <p:cNvPicPr>
            <a:picLocks noChangeAspect="1"/>
          </p:cNvPicPr>
          <p:nvPr/>
        </p:nvPicPr>
        <p:blipFill>
          <a:blip r:embed="rId5"/>
          <a:stretch>
            <a:fillRect/>
          </a:stretch>
        </p:blipFill>
        <p:spPr>
          <a:xfrm>
            <a:off x="6591300" y="1621790"/>
            <a:ext cx="4205605" cy="42056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6" end="6"/>
                                            </p:txEl>
                                          </p:spTgt>
                                        </p:tgtEl>
                                        <p:attrNameLst>
                                          <p:attrName>style.visibility</p:attrName>
                                        </p:attrNameLst>
                                      </p:cBhvr>
                                      <p:to>
                                        <p:strVal val="visible"/>
                                      </p:to>
                                    </p:set>
                                    <p:animEffect transition="in" filter="diamond(in)">
                                      <p:cBhvr>
                                        <p:cTn id="17" dur="2000"/>
                                        <p:tgtEl>
                                          <p:spTgt spid="6147">
                                            <p:txEl>
                                              <p:char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1" end="1"/>
                                            </p:txEl>
                                          </p:spTgt>
                                        </p:tgtEl>
                                        <p:attrNameLst>
                                          <p:attrName>style.visibility</p:attrName>
                                        </p:attrNameLst>
                                      </p:cBhvr>
                                      <p:to>
                                        <p:strVal val="visible"/>
                                      </p:to>
                                    </p:set>
                                    <p:animEffect transition="in" filter="diamond(in)">
                                      <p:cBhvr>
                                        <p:cTn id="22" dur="2000"/>
                                        <p:tgtEl>
                                          <p:spTgt spid="614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2" end="2"/>
                                            </p:txEl>
                                          </p:spTgt>
                                        </p:tgtEl>
                                        <p:attrNameLst>
                                          <p:attrName>style.visibility</p:attrName>
                                        </p:attrNameLst>
                                      </p:cBhvr>
                                      <p:to>
                                        <p:strVal val="visible"/>
                                      </p:to>
                                    </p:set>
                                    <p:animEffect transition="in" filter="diamond(in)">
                                      <p:cBhvr>
                                        <p:cTn id="27" dur="2000"/>
                                        <p:tgtEl>
                                          <p:spTgt spid="6147">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1" end="1"/>
                                            </p:txEl>
                                          </p:spTgt>
                                        </p:tgtEl>
                                        <p:attrNameLst>
                                          <p:attrName>style.visibility</p:attrName>
                                        </p:attrNameLst>
                                      </p:cBhvr>
                                      <p:to>
                                        <p:strVal val="visible"/>
                                      </p:to>
                                    </p:set>
                                    <p:animEffect transition="in" filter="diamond(in)">
                                      <p:cBhvr>
                                        <p:cTn id="37" dur="2000"/>
                                        <p:tgtEl>
                                          <p:spTgt spid="6147">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xEl>
                                              <p:charRg st="2" end="2"/>
                                            </p:txEl>
                                          </p:spTgt>
                                        </p:tgtEl>
                                        <p:attrNameLst>
                                          <p:attrName>style.visibility</p:attrName>
                                        </p:attrNameLst>
                                      </p:cBhvr>
                                      <p:to>
                                        <p:strVal val="visible"/>
                                      </p:to>
                                    </p:set>
                                    <p:animEffect transition="in" filter="diamond(in)">
                                      <p:cBhvr>
                                        <p:cTn id="4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节日习俗</a:t>
            </a:r>
          </a:p>
        </p:txBody>
      </p:sp>
      <p:sp>
        <p:nvSpPr>
          <p:cNvPr id="6147" name="文本框 6146"/>
          <p:cNvSpPr txBox="1"/>
          <p:nvPr/>
        </p:nvSpPr>
        <p:spPr>
          <a:xfrm>
            <a:off x="1657985" y="2339975"/>
            <a:ext cx="5662930" cy="3080385"/>
          </a:xfrm>
          <a:prstGeom prst="rect">
            <a:avLst/>
          </a:prstGeom>
          <a:noFill/>
          <a:ln w="9525">
            <a:noFill/>
          </a:ln>
        </p:spPr>
        <p:txBody>
          <a:bodyPr wrap="square">
            <a:spAutoFit/>
          </a:bodyPr>
          <a:lstStyle/>
          <a:p>
            <a:pPr>
              <a:lnSpc>
                <a:spcPct val="90000"/>
              </a:lnSpc>
            </a:pPr>
            <a:r>
              <a:rPr lang="zh-CN" altLang="en-US" sz="2400" dirty="0">
                <a:solidFill>
                  <a:schemeClr val="bg1"/>
                </a:solidFill>
                <a:cs typeface="+mn-ea"/>
                <a:sym typeface="+mn-lt"/>
              </a:rPr>
              <a:t>习俗二</a:t>
            </a:r>
          </a:p>
          <a:p>
            <a:pPr>
              <a:lnSpc>
                <a:spcPct val="90000"/>
              </a:lnSpc>
            </a:pPr>
            <a:r>
              <a:rPr lang="zh-CN" altLang="en-US" sz="2400" dirty="0">
                <a:solidFill>
                  <a:schemeClr val="bg1"/>
                </a:solidFill>
                <a:cs typeface="+mn-ea"/>
                <a:sym typeface="+mn-lt"/>
              </a:rPr>
              <a:t>　　</a:t>
            </a:r>
            <a:r>
              <a:rPr lang="en-US" altLang="zh-CN" sz="2400" dirty="0">
                <a:solidFill>
                  <a:schemeClr val="bg1"/>
                </a:solidFill>
                <a:cs typeface="+mn-ea"/>
                <a:sym typeface="+mn-lt"/>
              </a:rPr>
              <a:t>4</a:t>
            </a:r>
            <a:r>
              <a:rPr lang="zh-CN" altLang="en-US" sz="2400" dirty="0">
                <a:solidFill>
                  <a:schemeClr val="bg1"/>
                </a:solidFill>
                <a:cs typeface="+mn-ea"/>
                <a:sym typeface="+mn-lt"/>
              </a:rPr>
              <a:t>月</a:t>
            </a:r>
            <a:r>
              <a:rPr lang="en-US" altLang="zh-CN" sz="2400" dirty="0">
                <a:solidFill>
                  <a:schemeClr val="bg1"/>
                </a:solidFill>
                <a:cs typeface="+mn-ea"/>
                <a:sym typeface="+mn-lt"/>
              </a:rPr>
              <a:t>1</a:t>
            </a:r>
            <a:r>
              <a:rPr lang="zh-CN" altLang="en-US" sz="2400" dirty="0">
                <a:solidFill>
                  <a:schemeClr val="bg1"/>
                </a:solidFill>
                <a:cs typeface="+mn-ea"/>
                <a:sym typeface="+mn-lt"/>
              </a:rPr>
              <a:t>日的鱼宴。也是别开生面的。参加鱼宴的请帖，通常是用纸板做成的彩色小鱼。餐桌用绿、白两色装饰起来．中间放上鱼缸和小巧玲珑的钓鱼竿，每个钓竿上系一条绿色飘带，挂着送给客人的礼物或是一个精巧的赛璐珞鱼，或是一个装满糖果的鱼篮子。不言而喻，鱼宴上所有的菜都是用鱼做成的。 </a:t>
            </a:r>
          </a:p>
        </p:txBody>
      </p:sp>
      <p:pic>
        <p:nvPicPr>
          <p:cNvPr id="62" name="图片 61" descr="hugo-come-back-later"/>
          <p:cNvPicPr>
            <a:picLocks noChangeAspect="1"/>
          </p:cNvPicPr>
          <p:nvPr/>
        </p:nvPicPr>
        <p:blipFill>
          <a:blip r:embed="rId5"/>
          <a:stretch>
            <a:fillRect/>
          </a:stretch>
        </p:blipFill>
        <p:spPr>
          <a:xfrm>
            <a:off x="6908165" y="2024380"/>
            <a:ext cx="4947920" cy="37122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6" end="6"/>
                                            </p:txEl>
                                          </p:spTgt>
                                        </p:tgtEl>
                                        <p:attrNameLst>
                                          <p:attrName>style.visibility</p:attrName>
                                        </p:attrNameLst>
                                      </p:cBhvr>
                                      <p:to>
                                        <p:strVal val="visible"/>
                                      </p:to>
                                    </p:set>
                                    <p:animEffect transition="in" filter="diamond(in)">
                                      <p:cBhvr>
                                        <p:cTn id="22" dur="2000"/>
                                        <p:tgtEl>
                                          <p:spTgt spid="6147">
                                            <p:txEl>
                                              <p:char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2" end="2"/>
                                            </p:txEl>
                                          </p:spTgt>
                                        </p:tgtEl>
                                        <p:attrNameLst>
                                          <p:attrName>style.visibility</p:attrName>
                                        </p:attrNameLst>
                                      </p:cBhvr>
                                      <p:to>
                                        <p:strVal val="visible"/>
                                      </p:to>
                                    </p:set>
                                    <p:animEffect transition="in" filter="diamond(in)">
                                      <p:cBhvr>
                                        <p:cTn id="37" dur="2000"/>
                                        <p:tgtEl>
                                          <p:spTgt spid="6147">
                                            <p:txEl>
                                              <p:char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xEl>
                                              <p:charRg st="1" end="1"/>
                                            </p:txEl>
                                          </p:spTgt>
                                        </p:tgtEl>
                                        <p:attrNameLst>
                                          <p:attrName>style.visibility</p:attrName>
                                        </p:attrNameLst>
                                      </p:cBhvr>
                                      <p:to>
                                        <p:strVal val="visible"/>
                                      </p:to>
                                    </p:set>
                                    <p:animEffect transition="in" filter="diamond(in)">
                                      <p:cBhvr>
                                        <p:cTn id="42" dur="2000"/>
                                        <p:tgtEl>
                                          <p:spTgt spid="6147">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147">
                                            <p:txEl>
                                              <p:charRg st="2" end="2"/>
                                            </p:txEl>
                                          </p:spTgt>
                                        </p:tgtEl>
                                        <p:attrNameLst>
                                          <p:attrName>style.visibility</p:attrName>
                                        </p:attrNameLst>
                                      </p:cBhvr>
                                      <p:to>
                                        <p:strVal val="visible"/>
                                      </p:to>
                                    </p:set>
                                    <p:animEffect transition="in" filter="diamond(in)">
                                      <p:cBhvr>
                                        <p:cTn id="4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节日习俗</a:t>
            </a:r>
          </a:p>
        </p:txBody>
      </p:sp>
      <p:sp>
        <p:nvSpPr>
          <p:cNvPr id="6147" name="文本框 6146"/>
          <p:cNvSpPr txBox="1"/>
          <p:nvPr/>
        </p:nvSpPr>
        <p:spPr>
          <a:xfrm>
            <a:off x="1657985" y="2339975"/>
            <a:ext cx="6483350" cy="3080385"/>
          </a:xfrm>
          <a:prstGeom prst="rect">
            <a:avLst/>
          </a:prstGeom>
          <a:noFill/>
          <a:ln w="9525">
            <a:noFill/>
          </a:ln>
        </p:spPr>
        <p:txBody>
          <a:bodyPr wrap="square">
            <a:spAutoFit/>
          </a:bodyPr>
          <a:lstStyle/>
          <a:p>
            <a:pPr>
              <a:lnSpc>
                <a:spcPct val="90000"/>
              </a:lnSpc>
            </a:pPr>
            <a:r>
              <a:rPr lang="zh-CN" altLang="en-US" sz="2400" dirty="0">
                <a:solidFill>
                  <a:schemeClr val="bg1"/>
                </a:solidFill>
                <a:cs typeface="+mn-ea"/>
                <a:sym typeface="+mn-lt"/>
              </a:rPr>
              <a:t>习俗三</a:t>
            </a:r>
          </a:p>
          <a:p>
            <a:pPr>
              <a:lnSpc>
                <a:spcPct val="90000"/>
              </a:lnSpc>
            </a:pPr>
            <a:r>
              <a:rPr lang="zh-CN" altLang="en-US" sz="2400" dirty="0">
                <a:solidFill>
                  <a:schemeClr val="bg1"/>
                </a:solidFill>
                <a:cs typeface="+mn-ea"/>
                <a:sym typeface="+mn-lt"/>
              </a:rPr>
              <a:t>　　在愚人节的聚会上，还有一种做假菜的风俗。有人曾经描述过一个典型的愚人节菜谱：先是一道</a:t>
            </a:r>
            <a:r>
              <a:rPr lang="en-US" altLang="zh-CN" sz="2400" dirty="0">
                <a:solidFill>
                  <a:schemeClr val="bg1"/>
                </a:solidFill>
                <a:cs typeface="+mn-ea"/>
                <a:sym typeface="+mn-lt"/>
              </a:rPr>
              <a:t>"</a:t>
            </a:r>
            <a:r>
              <a:rPr lang="zh-CN" altLang="en-US" sz="2400" dirty="0">
                <a:solidFill>
                  <a:schemeClr val="bg1"/>
                </a:solidFill>
                <a:cs typeface="+mn-ea"/>
                <a:sym typeface="+mn-lt"/>
              </a:rPr>
              <a:t>色拉</a:t>
            </a:r>
            <a:r>
              <a:rPr lang="en-US" altLang="zh-CN" sz="2400" dirty="0">
                <a:solidFill>
                  <a:schemeClr val="bg1"/>
                </a:solidFill>
                <a:cs typeface="+mn-ea"/>
                <a:sym typeface="+mn-lt"/>
              </a:rPr>
              <a:t>"</a:t>
            </a:r>
            <a:r>
              <a:rPr lang="zh-CN" altLang="en-US" sz="2400" dirty="0">
                <a:solidFill>
                  <a:schemeClr val="bg1"/>
                </a:solidFill>
                <a:cs typeface="+mn-ea"/>
                <a:sym typeface="+mn-lt"/>
              </a:rPr>
              <a:t>，莴苣叶上撒满了绿胡椒，但是把叶子揭开后，才发现下面原来是牡蛎鸡尾酒；第二道菜是</a:t>
            </a:r>
            <a:r>
              <a:rPr lang="en-US" altLang="zh-CN" sz="2400" dirty="0">
                <a:solidFill>
                  <a:schemeClr val="bg1"/>
                </a:solidFill>
                <a:cs typeface="+mn-ea"/>
                <a:sym typeface="+mn-lt"/>
              </a:rPr>
              <a:t>"</a:t>
            </a:r>
            <a:r>
              <a:rPr lang="zh-CN" altLang="en-US" sz="2400" dirty="0">
                <a:solidFill>
                  <a:schemeClr val="bg1"/>
                </a:solidFill>
                <a:cs typeface="+mn-ea"/>
                <a:sym typeface="+mn-lt"/>
              </a:rPr>
              <a:t>烤土豆</a:t>
            </a:r>
            <a:r>
              <a:rPr lang="en-US" altLang="zh-CN" sz="2400" dirty="0">
                <a:solidFill>
                  <a:schemeClr val="bg1"/>
                </a:solidFill>
                <a:cs typeface="+mn-ea"/>
                <a:sym typeface="+mn-lt"/>
              </a:rPr>
              <a:t>"</a:t>
            </a:r>
            <a:r>
              <a:rPr lang="zh-CN" altLang="en-US" sz="2400" dirty="0">
                <a:solidFill>
                  <a:schemeClr val="bg1"/>
                </a:solidFill>
                <a:cs typeface="+mn-ea"/>
                <a:sym typeface="+mn-lt"/>
              </a:rPr>
              <a:t>，其实下面是甜面包屑和鲜蘑；此后上的菜还有用蟹肉作伪装的烧鸡和埋藏在西红柿色拉下面的覆盆子冰淇淋。饭后，客人还可以从药丸盒里取食糖果。 </a:t>
            </a:r>
          </a:p>
        </p:txBody>
      </p:sp>
      <p:pic>
        <p:nvPicPr>
          <p:cNvPr id="66" name="图片 65" descr="marginalia-come-back-later"/>
          <p:cNvPicPr>
            <a:picLocks noChangeAspect="1"/>
          </p:cNvPicPr>
          <p:nvPr/>
        </p:nvPicPr>
        <p:blipFill>
          <a:blip r:embed="rId5"/>
          <a:stretch>
            <a:fillRect/>
          </a:stretch>
        </p:blipFill>
        <p:spPr>
          <a:xfrm>
            <a:off x="8141335" y="2597150"/>
            <a:ext cx="3150235" cy="30797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1" end="1"/>
                                            </p:txEl>
                                          </p:spTgt>
                                        </p:tgtEl>
                                        <p:attrNameLst>
                                          <p:attrName>style.visibility</p:attrName>
                                        </p:attrNameLst>
                                      </p:cBhvr>
                                      <p:to>
                                        <p:strVal val="visible"/>
                                      </p:to>
                                    </p:set>
                                    <p:animEffect transition="in" filter="diamond(in)">
                                      <p:cBhvr>
                                        <p:cTn id="22" dur="2000"/>
                                        <p:tgtEl>
                                          <p:spTgt spid="614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6" end="6"/>
                                            </p:txEl>
                                          </p:spTgt>
                                        </p:tgtEl>
                                        <p:attrNameLst>
                                          <p:attrName>style.visibility</p:attrName>
                                        </p:attrNameLst>
                                      </p:cBhvr>
                                      <p:to>
                                        <p:strVal val="visible"/>
                                      </p:to>
                                    </p:set>
                                    <p:animEffect transition="in" filter="diamond(in)">
                                      <p:cBhvr>
                                        <p:cTn id="27" dur="2000"/>
                                        <p:tgtEl>
                                          <p:spTgt spid="6147">
                                            <p:txEl>
                                              <p:char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1" end="1"/>
                                            </p:txEl>
                                          </p:spTgt>
                                        </p:tgtEl>
                                        <p:attrNameLst>
                                          <p:attrName>style.visibility</p:attrName>
                                        </p:attrNameLst>
                                      </p:cBhvr>
                                      <p:to>
                                        <p:strVal val="visible"/>
                                      </p:to>
                                    </p:set>
                                    <p:animEffect transition="in" filter="diamond(in)">
                                      <p:cBhvr>
                                        <p:cTn id="32" dur="2000"/>
                                        <p:tgtEl>
                                          <p:spTgt spid="6147">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2" end="2"/>
                                            </p:txEl>
                                          </p:spTgt>
                                        </p:tgtEl>
                                        <p:attrNameLst>
                                          <p:attrName>style.visibility</p:attrName>
                                        </p:attrNameLst>
                                      </p:cBhvr>
                                      <p:to>
                                        <p:strVal val="visible"/>
                                      </p:to>
                                    </p:set>
                                    <p:animEffect transition="in" filter="diamond(in)">
                                      <p:cBhvr>
                                        <p:cTn id="37" dur="2000"/>
                                        <p:tgtEl>
                                          <p:spTgt spid="6147">
                                            <p:txEl>
                                              <p:char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xEl>
                                              <p:charRg st="2" end="2"/>
                                            </p:txEl>
                                          </p:spTgt>
                                        </p:tgtEl>
                                        <p:attrNameLst>
                                          <p:attrName>style.visibility</p:attrName>
                                        </p:attrNameLst>
                                      </p:cBhvr>
                                      <p:to>
                                        <p:strVal val="visible"/>
                                      </p:to>
                                    </p:set>
                                    <p:animEffect transition="in" filter="diamond(in)">
                                      <p:cBhvr>
                                        <p:cTn id="42" dur="2000"/>
                                        <p:tgtEl>
                                          <p:spTgt spid="6147">
                                            <p:txEl>
                                              <p:char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147">
                                            <p:txEl>
                                              <p:charRg st="1" end="1"/>
                                            </p:txEl>
                                          </p:spTgt>
                                        </p:tgtEl>
                                        <p:attrNameLst>
                                          <p:attrName>style.visibility</p:attrName>
                                        </p:attrNameLst>
                                      </p:cBhvr>
                                      <p:to>
                                        <p:strVal val="visible"/>
                                      </p:to>
                                    </p:set>
                                    <p:animEffect transition="in" filter="diamond(in)">
                                      <p:cBhvr>
                                        <p:cTn id="47" dur="2000"/>
                                        <p:tgtEl>
                                          <p:spTgt spid="6147">
                                            <p:txEl>
                                              <p:char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147">
                                            <p:txEl>
                                              <p:charRg st="2" end="2"/>
                                            </p:txEl>
                                          </p:spTgt>
                                        </p:tgtEl>
                                        <p:attrNameLst>
                                          <p:attrName>style.visibility</p:attrName>
                                        </p:attrNameLst>
                                      </p:cBhvr>
                                      <p:to>
                                        <p:strVal val="visible"/>
                                      </p:to>
                                    </p:set>
                                    <p:animEffect transition="in" filter="diamond(in)">
                                      <p:cBhvr>
                                        <p:cTn id="5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节日习俗</a:t>
            </a:r>
          </a:p>
        </p:txBody>
      </p:sp>
      <p:sp>
        <p:nvSpPr>
          <p:cNvPr id="6147" name="文本框 6146"/>
          <p:cNvSpPr txBox="1"/>
          <p:nvPr/>
        </p:nvSpPr>
        <p:spPr>
          <a:xfrm>
            <a:off x="1657985" y="2339975"/>
            <a:ext cx="9142730" cy="3744595"/>
          </a:xfrm>
          <a:prstGeom prst="rect">
            <a:avLst/>
          </a:prstGeom>
          <a:noFill/>
          <a:ln w="9525">
            <a:noFill/>
          </a:ln>
        </p:spPr>
        <p:txBody>
          <a:bodyPr wrap="square">
            <a:spAutoFit/>
          </a:bodyPr>
          <a:lstStyle/>
          <a:p>
            <a:pPr>
              <a:lnSpc>
                <a:spcPct val="90000"/>
              </a:lnSpc>
              <a:buClrTx/>
              <a:buSzTx/>
              <a:buFontTx/>
            </a:pPr>
            <a:r>
              <a:rPr lang="zh-CN" altLang="en-US" sz="2400" dirty="0">
                <a:solidFill>
                  <a:schemeClr val="bg1"/>
                </a:solidFill>
                <a:cs typeface="+mn-ea"/>
                <a:sym typeface="+mn-lt"/>
              </a:rPr>
              <a:t>习俗四</a:t>
            </a:r>
          </a:p>
          <a:p>
            <a:pPr>
              <a:lnSpc>
                <a:spcPct val="90000"/>
              </a:lnSpc>
              <a:buClrTx/>
              <a:buSzTx/>
              <a:buFontTx/>
            </a:pPr>
            <a:r>
              <a:rPr lang="zh-CN" altLang="en-US" sz="2400" dirty="0">
                <a:solidFill>
                  <a:schemeClr val="bg1"/>
                </a:solidFill>
                <a:cs typeface="+mn-ea"/>
                <a:sym typeface="+mn-lt"/>
              </a:rPr>
              <a:t>　　不过愚人节最典型的活动还是大家互相开玩笑，用假话捉弄对方。有的人把细线拴着的钱包丢在大街上，自己在暗处拉着线的另一端。一旦有人捡起钱包，他们就出其不意地猛然把钱包拽走。还有人把砖头放在破帽子下面搁在马路当中，然后等着看谁来了会踢它。小孩们会告诉父母说自己的书包破了个洞，或者脸上有个黑点．等大人俯身来看时，他们就一边喊着</a:t>
            </a:r>
            <a:r>
              <a:rPr lang="en-US" altLang="zh-CN" sz="2400" dirty="0">
                <a:solidFill>
                  <a:schemeClr val="bg1"/>
                </a:solidFill>
                <a:cs typeface="+mn-ea"/>
                <a:sym typeface="+mn-lt"/>
              </a:rPr>
              <a:t>"</a:t>
            </a:r>
            <a:r>
              <a:rPr lang="zh-CN" altLang="en-US" sz="2400" dirty="0">
                <a:solidFill>
                  <a:schemeClr val="bg1"/>
                </a:solidFill>
                <a:cs typeface="+mn-ea"/>
                <a:sym typeface="+mn-lt"/>
              </a:rPr>
              <a:t>四月傻瓜</a:t>
            </a:r>
            <a:r>
              <a:rPr lang="en-US" altLang="zh-CN" sz="2400" dirty="0">
                <a:solidFill>
                  <a:schemeClr val="bg1"/>
                </a:solidFill>
                <a:cs typeface="+mn-ea"/>
                <a:sym typeface="+mn-lt"/>
              </a:rPr>
              <a:t>"</a:t>
            </a:r>
            <a:r>
              <a:rPr lang="zh-CN" altLang="en-US" sz="2400" dirty="0">
                <a:solidFill>
                  <a:schemeClr val="bg1"/>
                </a:solidFill>
                <a:cs typeface="+mn-ea"/>
                <a:sym typeface="+mn-lt"/>
              </a:rPr>
              <a:t>。一边笑着跑开去。总之，每逢愚人节这一天，动物园和水族馆还会接到不少打给菲什</a:t>
            </a:r>
            <a:r>
              <a:rPr lang="en-US" altLang="zh-CN" sz="2400" dirty="0">
                <a:solidFill>
                  <a:schemeClr val="bg1"/>
                </a:solidFill>
                <a:cs typeface="+mn-ea"/>
                <a:sym typeface="+mn-lt"/>
              </a:rPr>
              <a:t>(</a:t>
            </a:r>
            <a:r>
              <a:rPr lang="zh-CN" altLang="en-US" sz="2400" dirty="0">
                <a:solidFill>
                  <a:schemeClr val="bg1"/>
                </a:solidFill>
                <a:cs typeface="+mn-ea"/>
                <a:sym typeface="+mn-lt"/>
              </a:rPr>
              <a:t>鱼</a:t>
            </a:r>
            <a:r>
              <a:rPr lang="en-US" altLang="zh-CN" sz="2400" dirty="0">
                <a:solidFill>
                  <a:schemeClr val="bg1"/>
                </a:solidFill>
                <a:cs typeface="+mn-ea"/>
                <a:sym typeface="+mn-lt"/>
              </a:rPr>
              <a:t>)</a:t>
            </a:r>
            <a:r>
              <a:rPr lang="zh-CN" altLang="en-US" sz="2400" dirty="0">
                <a:solidFill>
                  <a:schemeClr val="bg1"/>
                </a:solidFill>
                <a:cs typeface="+mn-ea"/>
                <a:sym typeface="+mn-lt"/>
              </a:rPr>
              <a:t>先生泰歌</a:t>
            </a:r>
            <a:r>
              <a:rPr lang="en-US" altLang="zh-CN" sz="2400" dirty="0">
                <a:solidFill>
                  <a:schemeClr val="bg1"/>
                </a:solidFill>
                <a:cs typeface="+mn-ea"/>
                <a:sym typeface="+mn-lt"/>
              </a:rPr>
              <a:t>(</a:t>
            </a:r>
            <a:r>
              <a:rPr lang="zh-CN" altLang="en-US" sz="2400" dirty="0">
                <a:solidFill>
                  <a:schemeClr val="bg1"/>
                </a:solidFill>
                <a:cs typeface="+mn-ea"/>
                <a:sym typeface="+mn-lt"/>
              </a:rPr>
              <a:t>老虎</a:t>
            </a:r>
            <a:r>
              <a:rPr lang="en-US" altLang="zh-CN" sz="2400" dirty="0">
                <a:solidFill>
                  <a:schemeClr val="bg1"/>
                </a:solidFill>
                <a:cs typeface="+mn-ea"/>
                <a:sym typeface="+mn-lt"/>
              </a:rPr>
              <a:t>)</a:t>
            </a:r>
            <a:r>
              <a:rPr lang="zh-CN" altLang="en-US" sz="2400" dirty="0">
                <a:solidFill>
                  <a:schemeClr val="bg1"/>
                </a:solidFill>
                <a:cs typeface="+mn-ea"/>
                <a:sym typeface="+mn-lt"/>
              </a:rPr>
              <a:t>先生的电话，常常惹得工作人员掐断电话线，以便减少麻烦。 </a:t>
            </a:r>
          </a:p>
          <a:p>
            <a:pPr>
              <a:lnSpc>
                <a:spcPct val="90000"/>
              </a:lnSpc>
              <a:buClrTx/>
              <a:buSzTx/>
              <a:buFontTx/>
            </a:pPr>
            <a:endParaRPr lang="zh-CN" altLang="en-US" sz="2400" dirty="0">
              <a:solidFill>
                <a:schemeClr val="bg1"/>
              </a:solidFill>
              <a:cs typeface="+mn-ea"/>
              <a:sym typeface="+mn-lt"/>
            </a:endParaRPr>
          </a:p>
        </p:txBody>
      </p:sp>
      <p:pic>
        <p:nvPicPr>
          <p:cNvPr id="94" name="图片 93" descr="ginger-cat-711"/>
          <p:cNvPicPr>
            <a:picLocks noChangeAspect="1"/>
          </p:cNvPicPr>
          <p:nvPr/>
        </p:nvPicPr>
        <p:blipFill>
          <a:blip r:embed="rId5"/>
          <a:stretch>
            <a:fillRect/>
          </a:stretch>
        </p:blipFill>
        <p:spPr>
          <a:xfrm>
            <a:off x="4069715" y="1194435"/>
            <a:ext cx="2248535" cy="16865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1" end="1"/>
                                            </p:txEl>
                                          </p:spTgt>
                                        </p:tgtEl>
                                        <p:attrNameLst>
                                          <p:attrName>style.visibility</p:attrName>
                                        </p:attrNameLst>
                                      </p:cBhvr>
                                      <p:to>
                                        <p:strVal val="visible"/>
                                      </p:to>
                                    </p:set>
                                    <p:animEffect transition="in" filter="diamond(in)">
                                      <p:cBhvr>
                                        <p:cTn id="22" dur="2000"/>
                                        <p:tgtEl>
                                          <p:spTgt spid="614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6" end="6"/>
                                            </p:txEl>
                                          </p:spTgt>
                                        </p:tgtEl>
                                        <p:attrNameLst>
                                          <p:attrName>style.visibility</p:attrName>
                                        </p:attrNameLst>
                                      </p:cBhvr>
                                      <p:to>
                                        <p:strVal val="visible"/>
                                      </p:to>
                                    </p:set>
                                    <p:animEffect transition="in" filter="diamond(in)">
                                      <p:cBhvr>
                                        <p:cTn id="32" dur="2000"/>
                                        <p:tgtEl>
                                          <p:spTgt spid="6147">
                                            <p:txEl>
                                              <p:char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1" end="1"/>
                                            </p:txEl>
                                          </p:spTgt>
                                        </p:tgtEl>
                                        <p:attrNameLst>
                                          <p:attrName>style.visibility</p:attrName>
                                        </p:attrNameLst>
                                      </p:cBhvr>
                                      <p:to>
                                        <p:strVal val="visible"/>
                                      </p:to>
                                    </p:set>
                                    <p:animEffect transition="in" filter="diamond(in)">
                                      <p:cBhvr>
                                        <p:cTn id="37" dur="2000"/>
                                        <p:tgtEl>
                                          <p:spTgt spid="6147">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xEl>
                                              <p:charRg st="2" end="2"/>
                                            </p:txEl>
                                          </p:spTgt>
                                        </p:tgtEl>
                                        <p:attrNameLst>
                                          <p:attrName>style.visibility</p:attrName>
                                        </p:attrNameLst>
                                      </p:cBhvr>
                                      <p:to>
                                        <p:strVal val="visible"/>
                                      </p:to>
                                    </p:set>
                                    <p:animEffect transition="in" filter="diamond(in)">
                                      <p:cBhvr>
                                        <p:cTn id="42" dur="2000"/>
                                        <p:tgtEl>
                                          <p:spTgt spid="6147">
                                            <p:txEl>
                                              <p:char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147">
                                            <p:txEl>
                                              <p:charRg st="2" end="2"/>
                                            </p:txEl>
                                          </p:spTgt>
                                        </p:tgtEl>
                                        <p:attrNameLst>
                                          <p:attrName>style.visibility</p:attrName>
                                        </p:attrNameLst>
                                      </p:cBhvr>
                                      <p:to>
                                        <p:strVal val="visible"/>
                                      </p:to>
                                    </p:set>
                                    <p:animEffect transition="in" filter="diamond(in)">
                                      <p:cBhvr>
                                        <p:cTn id="47" dur="2000"/>
                                        <p:tgtEl>
                                          <p:spTgt spid="6147">
                                            <p:txEl>
                                              <p:char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147">
                                            <p:txEl>
                                              <p:charRg st="1" end="1"/>
                                            </p:txEl>
                                          </p:spTgt>
                                        </p:tgtEl>
                                        <p:attrNameLst>
                                          <p:attrName>style.visibility</p:attrName>
                                        </p:attrNameLst>
                                      </p:cBhvr>
                                      <p:to>
                                        <p:strVal val="visible"/>
                                      </p:to>
                                    </p:set>
                                    <p:animEffect transition="in" filter="diamond(in)">
                                      <p:cBhvr>
                                        <p:cTn id="52" dur="2000"/>
                                        <p:tgtEl>
                                          <p:spTgt spid="6147">
                                            <p:txEl>
                                              <p:char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6147">
                                            <p:txEl>
                                              <p:charRg st="2" end="2"/>
                                            </p:txEl>
                                          </p:spTgt>
                                        </p:tgtEl>
                                        <p:attrNameLst>
                                          <p:attrName>style.visibility</p:attrName>
                                        </p:attrNameLst>
                                      </p:cBhvr>
                                      <p:to>
                                        <p:strVal val="visible"/>
                                      </p:to>
                                    </p:set>
                                    <p:animEffect transition="in" filter="diamond(in)">
                                      <p:cBhvr>
                                        <p:cTn id="5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5826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节日习俗</a:t>
            </a:r>
          </a:p>
        </p:txBody>
      </p:sp>
      <p:sp>
        <p:nvSpPr>
          <p:cNvPr id="6147" name="文本框 6146"/>
          <p:cNvSpPr txBox="1"/>
          <p:nvPr/>
        </p:nvSpPr>
        <p:spPr>
          <a:xfrm>
            <a:off x="1657985" y="2339975"/>
            <a:ext cx="6483350" cy="3415030"/>
          </a:xfrm>
          <a:prstGeom prst="rect">
            <a:avLst/>
          </a:prstGeom>
          <a:noFill/>
          <a:ln w="9525">
            <a:noFill/>
          </a:ln>
        </p:spPr>
        <p:txBody>
          <a:bodyPr wrap="square">
            <a:spAutoFit/>
          </a:bodyPr>
          <a:lstStyle/>
          <a:p>
            <a:pPr>
              <a:lnSpc>
                <a:spcPct val="100000"/>
              </a:lnSpc>
            </a:pPr>
            <a:r>
              <a:rPr lang="zh-CN" altLang="en-US" sz="2400" dirty="0">
                <a:solidFill>
                  <a:schemeClr val="bg1"/>
                </a:solidFill>
                <a:cs typeface="+mn-ea"/>
                <a:sym typeface="+mn-lt"/>
              </a:rPr>
              <a:t>习俗三</a:t>
            </a:r>
          </a:p>
          <a:p>
            <a:pPr>
              <a:lnSpc>
                <a:spcPct val="100000"/>
              </a:lnSpc>
            </a:pPr>
            <a:r>
              <a:rPr lang="zh-CN" altLang="en-US" sz="2400" dirty="0">
                <a:solidFill>
                  <a:schemeClr val="bg1"/>
                </a:solidFill>
                <a:cs typeface="+mn-ea"/>
                <a:sym typeface="+mn-lt"/>
              </a:rPr>
              <a:t>　　在愚人节的聚会上，还有一种做假菜的风俗。有人曾经描述过一个典型的愚人节菜谱：先是一道</a:t>
            </a:r>
            <a:r>
              <a:rPr lang="en-US" altLang="zh-CN" sz="2400" dirty="0">
                <a:solidFill>
                  <a:schemeClr val="bg1"/>
                </a:solidFill>
                <a:cs typeface="+mn-ea"/>
                <a:sym typeface="+mn-lt"/>
              </a:rPr>
              <a:t>"</a:t>
            </a:r>
            <a:r>
              <a:rPr lang="zh-CN" altLang="en-US" sz="2400" dirty="0">
                <a:solidFill>
                  <a:schemeClr val="bg1"/>
                </a:solidFill>
                <a:cs typeface="+mn-ea"/>
                <a:sym typeface="+mn-lt"/>
              </a:rPr>
              <a:t>色拉</a:t>
            </a:r>
            <a:r>
              <a:rPr lang="en-US" altLang="zh-CN" sz="2400" dirty="0">
                <a:solidFill>
                  <a:schemeClr val="bg1"/>
                </a:solidFill>
                <a:cs typeface="+mn-ea"/>
                <a:sym typeface="+mn-lt"/>
              </a:rPr>
              <a:t>"</a:t>
            </a:r>
            <a:r>
              <a:rPr lang="zh-CN" altLang="en-US" sz="2400" dirty="0">
                <a:solidFill>
                  <a:schemeClr val="bg1"/>
                </a:solidFill>
                <a:cs typeface="+mn-ea"/>
                <a:sym typeface="+mn-lt"/>
              </a:rPr>
              <a:t>，莴苣叶上撒满了绿胡椒，但是把叶子揭开后，才发现下面原来是牡蛎鸡尾酒；第二道菜是</a:t>
            </a:r>
            <a:r>
              <a:rPr lang="en-US" altLang="zh-CN" sz="2400" dirty="0">
                <a:solidFill>
                  <a:schemeClr val="bg1"/>
                </a:solidFill>
                <a:cs typeface="+mn-ea"/>
                <a:sym typeface="+mn-lt"/>
              </a:rPr>
              <a:t>"</a:t>
            </a:r>
            <a:r>
              <a:rPr lang="zh-CN" altLang="en-US" sz="2400" dirty="0">
                <a:solidFill>
                  <a:schemeClr val="bg1"/>
                </a:solidFill>
                <a:cs typeface="+mn-ea"/>
                <a:sym typeface="+mn-lt"/>
              </a:rPr>
              <a:t>烤土豆</a:t>
            </a:r>
            <a:r>
              <a:rPr lang="en-US" altLang="zh-CN" sz="2400" dirty="0">
                <a:solidFill>
                  <a:schemeClr val="bg1"/>
                </a:solidFill>
                <a:cs typeface="+mn-ea"/>
                <a:sym typeface="+mn-lt"/>
              </a:rPr>
              <a:t>"</a:t>
            </a:r>
            <a:r>
              <a:rPr lang="zh-CN" altLang="en-US" sz="2400" dirty="0">
                <a:solidFill>
                  <a:schemeClr val="bg1"/>
                </a:solidFill>
                <a:cs typeface="+mn-ea"/>
                <a:sym typeface="+mn-lt"/>
              </a:rPr>
              <a:t>，其实下面是甜面包屑和鲜蘑；此后上的菜还有用蟹肉作伪装的烧鸡和埋藏在西红柿色拉下面的覆盆子冰淇淋。饭后，客人还可以从药丸盒里取食糖果。 </a:t>
            </a:r>
          </a:p>
        </p:txBody>
      </p:sp>
      <p:pic>
        <p:nvPicPr>
          <p:cNvPr id="66" name="图片 65" descr="marginalia-come-back-later"/>
          <p:cNvPicPr>
            <a:picLocks noChangeAspect="1"/>
          </p:cNvPicPr>
          <p:nvPr/>
        </p:nvPicPr>
        <p:blipFill>
          <a:blip r:embed="rId5"/>
          <a:stretch>
            <a:fillRect/>
          </a:stretch>
        </p:blipFill>
        <p:spPr>
          <a:xfrm>
            <a:off x="8082280" y="2606675"/>
            <a:ext cx="3543935" cy="34651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1" end="1"/>
                                            </p:txEl>
                                          </p:spTgt>
                                        </p:tgtEl>
                                        <p:attrNameLst>
                                          <p:attrName>style.visibility</p:attrName>
                                        </p:attrNameLst>
                                      </p:cBhvr>
                                      <p:to>
                                        <p:strVal val="visible"/>
                                      </p:to>
                                    </p:set>
                                    <p:animEffect transition="in" filter="diamond(in)">
                                      <p:cBhvr>
                                        <p:cTn id="22" dur="2000"/>
                                        <p:tgtEl>
                                          <p:spTgt spid="614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6" end="6"/>
                                            </p:txEl>
                                          </p:spTgt>
                                        </p:tgtEl>
                                        <p:attrNameLst>
                                          <p:attrName>style.visibility</p:attrName>
                                        </p:attrNameLst>
                                      </p:cBhvr>
                                      <p:to>
                                        <p:strVal val="visible"/>
                                      </p:to>
                                    </p:set>
                                    <p:animEffect transition="in" filter="diamond(in)">
                                      <p:cBhvr>
                                        <p:cTn id="27" dur="2000"/>
                                        <p:tgtEl>
                                          <p:spTgt spid="6147">
                                            <p:txEl>
                                              <p:char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1" end="1"/>
                                            </p:txEl>
                                          </p:spTgt>
                                        </p:tgtEl>
                                        <p:attrNameLst>
                                          <p:attrName>style.visibility</p:attrName>
                                        </p:attrNameLst>
                                      </p:cBhvr>
                                      <p:to>
                                        <p:strVal val="visible"/>
                                      </p:to>
                                    </p:set>
                                    <p:animEffect transition="in" filter="diamond(in)">
                                      <p:cBhvr>
                                        <p:cTn id="32" dur="2000"/>
                                        <p:tgtEl>
                                          <p:spTgt spid="6147">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charRg st="2" end="2"/>
                                            </p:txEl>
                                          </p:spTgt>
                                        </p:tgtEl>
                                        <p:attrNameLst>
                                          <p:attrName>style.visibility</p:attrName>
                                        </p:attrNameLst>
                                      </p:cBhvr>
                                      <p:to>
                                        <p:strVal val="visible"/>
                                      </p:to>
                                    </p:set>
                                    <p:animEffect transition="in" filter="diamond(in)">
                                      <p:cBhvr>
                                        <p:cTn id="37" dur="2000"/>
                                        <p:tgtEl>
                                          <p:spTgt spid="6147">
                                            <p:txEl>
                                              <p:char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xEl>
                                              <p:charRg st="2" end="2"/>
                                            </p:txEl>
                                          </p:spTgt>
                                        </p:tgtEl>
                                        <p:attrNameLst>
                                          <p:attrName>style.visibility</p:attrName>
                                        </p:attrNameLst>
                                      </p:cBhvr>
                                      <p:to>
                                        <p:strVal val="visible"/>
                                      </p:to>
                                    </p:set>
                                    <p:animEffect transition="in" filter="diamond(in)">
                                      <p:cBhvr>
                                        <p:cTn id="42" dur="2000"/>
                                        <p:tgtEl>
                                          <p:spTgt spid="6147">
                                            <p:txEl>
                                              <p:char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147">
                                            <p:txEl>
                                              <p:charRg st="1" end="1"/>
                                            </p:txEl>
                                          </p:spTgt>
                                        </p:tgtEl>
                                        <p:attrNameLst>
                                          <p:attrName>style.visibility</p:attrName>
                                        </p:attrNameLst>
                                      </p:cBhvr>
                                      <p:to>
                                        <p:strVal val="visible"/>
                                      </p:to>
                                    </p:set>
                                    <p:animEffect transition="in" filter="diamond(in)">
                                      <p:cBhvr>
                                        <p:cTn id="47" dur="2000"/>
                                        <p:tgtEl>
                                          <p:spTgt spid="6147">
                                            <p:txEl>
                                              <p:char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147">
                                            <p:txEl>
                                              <p:charRg st="2" end="2"/>
                                            </p:txEl>
                                          </p:spTgt>
                                        </p:tgtEl>
                                        <p:attrNameLst>
                                          <p:attrName>style.visibility</p:attrName>
                                        </p:attrNameLst>
                                      </p:cBhvr>
                                      <p:to>
                                        <p:strVal val="visible"/>
                                      </p:to>
                                    </p:set>
                                    <p:animEffect transition="in" filter="diamond(in)">
                                      <p:cBhvr>
                                        <p:cTn id="5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愚人节游戏</a:t>
            </a:r>
          </a:p>
        </p:txBody>
      </p:sp>
      <p:sp>
        <p:nvSpPr>
          <p:cNvPr id="6147" name="文本框 6146"/>
          <p:cNvSpPr txBox="1"/>
          <p:nvPr/>
        </p:nvSpPr>
        <p:spPr>
          <a:xfrm>
            <a:off x="1657985" y="2339975"/>
            <a:ext cx="5909310" cy="3192780"/>
          </a:xfrm>
          <a:prstGeom prst="rect">
            <a:avLst/>
          </a:prstGeom>
          <a:noFill/>
          <a:ln w="9525">
            <a:noFill/>
          </a:ln>
        </p:spPr>
        <p:txBody>
          <a:bodyPr wrap="square">
            <a:spAutoFit/>
          </a:bodyPr>
          <a:lstStyle/>
          <a:p>
            <a:pPr>
              <a:lnSpc>
                <a:spcPct val="120000"/>
              </a:lnSpc>
              <a:spcBef>
                <a:spcPct val="0"/>
              </a:spcBef>
              <a:buNone/>
            </a:pPr>
            <a:r>
              <a:rPr lang="en-US" altLang="zh-CN" sz="2400" dirty="0">
                <a:solidFill>
                  <a:schemeClr val="bg1"/>
                </a:solidFill>
                <a:cs typeface="+mn-ea"/>
                <a:sym typeface="+mn-lt"/>
              </a:rPr>
              <a:t>A</a:t>
            </a:r>
            <a:r>
              <a:rPr lang="zh-CN" altLang="en-US" sz="2400" dirty="0">
                <a:solidFill>
                  <a:schemeClr val="bg1"/>
                </a:solidFill>
                <a:cs typeface="+mn-ea"/>
                <a:sym typeface="+mn-lt"/>
              </a:rPr>
              <a:t>今早起来就收到朋友</a:t>
            </a:r>
            <a:r>
              <a:rPr lang="en-US" altLang="zh-CN" sz="2400" dirty="0">
                <a:solidFill>
                  <a:schemeClr val="bg1"/>
                </a:solidFill>
                <a:cs typeface="+mn-ea"/>
                <a:sym typeface="+mn-lt"/>
              </a:rPr>
              <a:t>B</a:t>
            </a:r>
            <a:r>
              <a:rPr lang="zh-CN" altLang="en-US" sz="2400" dirty="0">
                <a:solidFill>
                  <a:schemeClr val="bg1"/>
                </a:solidFill>
                <a:cs typeface="+mn-ea"/>
                <a:sym typeface="+mn-lt"/>
              </a:rPr>
              <a:t>发来的短信说自己微信上没钱了，叫给他转几十过去。一般对于不怎么过节和不记节日的人来说都会相信一二的照做。这也是每年都会有的整蛊游戏。提示：收到太多一样的短信就不会再轻易上当了，所以早上比较早的人玩这游戏，别人中招的几率会比较大。</a:t>
            </a:r>
          </a:p>
        </p:txBody>
      </p:sp>
      <p:pic>
        <p:nvPicPr>
          <p:cNvPr id="4" name="图片 3" descr="order-completed-4"/>
          <p:cNvPicPr>
            <a:picLocks noChangeAspect="1"/>
          </p:cNvPicPr>
          <p:nvPr/>
        </p:nvPicPr>
        <p:blipFill>
          <a:blip r:embed="rId5"/>
          <a:stretch>
            <a:fillRect/>
          </a:stretch>
        </p:blipFill>
        <p:spPr>
          <a:xfrm>
            <a:off x="7971155" y="2339975"/>
            <a:ext cx="3000375" cy="31934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愚人节游戏</a:t>
            </a:r>
          </a:p>
        </p:txBody>
      </p:sp>
      <p:sp>
        <p:nvSpPr>
          <p:cNvPr id="6147" name="文本框 6146"/>
          <p:cNvSpPr txBox="1"/>
          <p:nvPr/>
        </p:nvSpPr>
        <p:spPr>
          <a:xfrm>
            <a:off x="1657985" y="2339975"/>
            <a:ext cx="5524500" cy="3415030"/>
          </a:xfrm>
          <a:prstGeom prst="rect">
            <a:avLst/>
          </a:prstGeom>
          <a:noFill/>
          <a:ln w="9525">
            <a:noFill/>
          </a:ln>
        </p:spPr>
        <p:txBody>
          <a:bodyPr wrap="square">
            <a:spAutoFit/>
          </a:bodyPr>
          <a:lstStyle/>
          <a:p>
            <a:pPr>
              <a:lnSpc>
                <a:spcPct val="150000"/>
              </a:lnSpc>
              <a:spcBef>
                <a:spcPct val="0"/>
              </a:spcBef>
              <a:buNone/>
            </a:pPr>
            <a:r>
              <a:rPr lang="en-US" altLang="zh-CN" sz="2400" dirty="0">
                <a:solidFill>
                  <a:schemeClr val="bg1"/>
                </a:solidFill>
                <a:cs typeface="+mn-ea"/>
                <a:sym typeface="+mn-lt"/>
              </a:rPr>
              <a:t>A</a:t>
            </a:r>
            <a:r>
              <a:rPr lang="zh-CN" altLang="en-US" sz="2400" dirty="0">
                <a:solidFill>
                  <a:schemeClr val="bg1"/>
                </a:solidFill>
                <a:cs typeface="+mn-ea"/>
                <a:sym typeface="+mn-lt"/>
              </a:rPr>
              <a:t>接到</a:t>
            </a:r>
            <a:r>
              <a:rPr lang="en-US" altLang="zh-CN" sz="2400" dirty="0">
                <a:solidFill>
                  <a:schemeClr val="bg1"/>
                </a:solidFill>
                <a:cs typeface="+mn-ea"/>
                <a:sym typeface="+mn-lt"/>
              </a:rPr>
              <a:t>B</a:t>
            </a:r>
            <a:r>
              <a:rPr lang="zh-CN" altLang="en-US" sz="2400" dirty="0">
                <a:solidFill>
                  <a:schemeClr val="bg1"/>
                </a:solidFill>
                <a:cs typeface="+mn-ea"/>
                <a:sym typeface="+mn-lt"/>
              </a:rPr>
              <a:t>的电话说在某某地方等他吃饭或者看电影，</a:t>
            </a:r>
            <a:r>
              <a:rPr lang="en-US" altLang="zh-CN" sz="2400" dirty="0">
                <a:solidFill>
                  <a:schemeClr val="bg1"/>
                </a:solidFill>
                <a:cs typeface="+mn-ea"/>
                <a:sym typeface="+mn-lt"/>
              </a:rPr>
              <a:t>A</a:t>
            </a:r>
            <a:r>
              <a:rPr lang="zh-CN" altLang="en-US" sz="2400" dirty="0">
                <a:solidFill>
                  <a:schemeClr val="bg1"/>
                </a:solidFill>
                <a:cs typeface="+mn-ea"/>
                <a:sym typeface="+mn-lt"/>
              </a:rPr>
              <a:t>老老实实的到达目的地却发现</a:t>
            </a:r>
            <a:r>
              <a:rPr lang="en-US" altLang="zh-CN" sz="2400" dirty="0">
                <a:solidFill>
                  <a:schemeClr val="bg1"/>
                </a:solidFill>
                <a:cs typeface="+mn-ea"/>
                <a:sym typeface="+mn-lt"/>
              </a:rPr>
              <a:t>B</a:t>
            </a:r>
            <a:r>
              <a:rPr lang="zh-CN" altLang="en-US" sz="2400" dirty="0">
                <a:solidFill>
                  <a:schemeClr val="bg1"/>
                </a:solidFill>
                <a:cs typeface="+mn-ea"/>
                <a:sym typeface="+mn-lt"/>
              </a:rPr>
              <a:t>没到，打电话才知道自己被愚乐了。提示：若是情侣的话，伴侣比较小心眼的千万别轻易尝试，有的可能会为此吵架哦！</a:t>
            </a:r>
          </a:p>
        </p:txBody>
      </p:sp>
      <p:pic>
        <p:nvPicPr>
          <p:cNvPr id="60" name="图片 59" descr="waiting-4"/>
          <p:cNvPicPr>
            <a:picLocks noChangeAspect="1"/>
          </p:cNvPicPr>
          <p:nvPr/>
        </p:nvPicPr>
        <p:blipFill>
          <a:blip r:embed="rId5"/>
          <a:stretch>
            <a:fillRect/>
          </a:stretch>
        </p:blipFill>
        <p:spPr>
          <a:xfrm>
            <a:off x="7861935" y="2339975"/>
            <a:ext cx="2960370" cy="32734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8875395" cy="1198880"/>
          </a:xfrm>
          <a:prstGeom prst="rect">
            <a:avLst/>
          </a:prstGeom>
          <a:noFill/>
        </p:spPr>
        <p:txBody>
          <a:bodyPr wrap="square" rtlCol="0" anchor="t">
            <a:spAutoFit/>
          </a:bodyPr>
          <a:lstStyle/>
          <a:p>
            <a:r>
              <a:rPr lang="zh-CN" altLang="en-US" sz="3600" dirty="0">
                <a:solidFill>
                  <a:srgbClr val="EBF763"/>
                </a:solidFill>
                <a:cs typeface="+mn-ea"/>
                <a:sym typeface="+mn-lt"/>
              </a:rPr>
              <a:t>愚人节也称万愚节，美国传统节日，节期在每年四月一日。 </a:t>
            </a:r>
          </a:p>
        </p:txBody>
      </p:sp>
      <p:sp>
        <p:nvSpPr>
          <p:cNvPr id="6147" name="文本框 6146"/>
          <p:cNvSpPr txBox="1"/>
          <p:nvPr/>
        </p:nvSpPr>
        <p:spPr>
          <a:xfrm>
            <a:off x="1657985" y="2760980"/>
            <a:ext cx="4237355" cy="3046095"/>
          </a:xfrm>
          <a:prstGeom prst="rect">
            <a:avLst/>
          </a:prstGeom>
          <a:noFill/>
          <a:ln w="9525">
            <a:noFill/>
          </a:ln>
        </p:spPr>
        <p:txBody>
          <a:bodyPr wrap="square">
            <a:spAutoFit/>
          </a:bodyPr>
          <a:lstStyle/>
          <a:p>
            <a:r>
              <a:rPr lang="en-US" altLang="zh-CN" sz="1400">
                <a:solidFill>
                  <a:schemeClr val="bg1"/>
                </a:solidFill>
                <a:cs typeface="+mn-ea"/>
                <a:sym typeface="+mn-lt"/>
              </a:rPr>
              <a:t>  </a:t>
            </a:r>
            <a:r>
              <a:rPr lang="en-US" altLang="zh-CN" sz="2400">
                <a:solidFill>
                  <a:schemeClr val="bg1"/>
                </a:solidFill>
                <a:cs typeface="+mn-ea"/>
                <a:sym typeface="+mn-lt"/>
              </a:rPr>
              <a:t>  </a:t>
            </a:r>
            <a:r>
              <a:rPr lang="zh-CN" altLang="en-US" sz="2400">
                <a:solidFill>
                  <a:schemeClr val="bg1"/>
                </a:solidFill>
                <a:cs typeface="+mn-ea"/>
                <a:sym typeface="+mn-lt"/>
              </a:rPr>
              <a:t>愚人节已出现了几百年，对于它的起源众说纷纭。一种说法认为这一习俗源自印度的</a:t>
            </a:r>
            <a:r>
              <a:rPr lang="en-US" altLang="zh-CN" sz="2400">
                <a:solidFill>
                  <a:schemeClr val="bg1"/>
                </a:solidFill>
                <a:cs typeface="+mn-ea"/>
                <a:sym typeface="+mn-lt"/>
              </a:rPr>
              <a:t>"</a:t>
            </a:r>
            <a:r>
              <a:rPr lang="zh-CN" altLang="en-US" sz="2400">
                <a:solidFill>
                  <a:schemeClr val="bg1"/>
                </a:solidFill>
                <a:cs typeface="+mn-ea"/>
                <a:sym typeface="+mn-lt"/>
              </a:rPr>
              <a:t>诠俚节</a:t>
            </a:r>
            <a:r>
              <a:rPr lang="en-US" altLang="zh-CN" sz="2400">
                <a:solidFill>
                  <a:schemeClr val="bg1"/>
                </a:solidFill>
                <a:cs typeface="+mn-ea"/>
                <a:sym typeface="+mn-lt"/>
              </a:rPr>
              <a:t>"</a:t>
            </a:r>
            <a:r>
              <a:rPr lang="zh-CN" altLang="en-US" sz="2400">
                <a:solidFill>
                  <a:schemeClr val="bg1"/>
                </a:solidFill>
                <a:cs typeface="+mn-ea"/>
                <a:sym typeface="+mn-lt"/>
              </a:rPr>
              <a:t>。该节规定，每年三月三十一日的节日这天，不分男女老幼，可以互开玩笑、互相愚弄欺骗以换得娱乐。较普遍的说法是起源于法国。</a:t>
            </a:r>
          </a:p>
        </p:txBody>
      </p:sp>
      <p:pic>
        <p:nvPicPr>
          <p:cNvPr id="5" name="图片 4" descr="mirage-order-completed"/>
          <p:cNvPicPr>
            <a:picLocks noChangeAspect="1"/>
          </p:cNvPicPr>
          <p:nvPr/>
        </p:nvPicPr>
        <p:blipFill>
          <a:blip r:embed="rId5"/>
          <a:stretch>
            <a:fillRect/>
          </a:stretch>
        </p:blipFill>
        <p:spPr>
          <a:xfrm>
            <a:off x="6627495" y="2346325"/>
            <a:ext cx="3539490" cy="34607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7319645" cy="645160"/>
          </a:xfrm>
          <a:prstGeom prst="rect">
            <a:avLst/>
          </a:prstGeom>
          <a:noFill/>
        </p:spPr>
        <p:txBody>
          <a:bodyPr wrap="square" rtlCol="0" anchor="t">
            <a:spAutoFit/>
          </a:bodyPr>
          <a:lstStyle/>
          <a:p>
            <a:r>
              <a:rPr lang="zh-CN" altLang="en-US" sz="3600" dirty="0">
                <a:solidFill>
                  <a:srgbClr val="EBF763"/>
                </a:solidFill>
                <a:cs typeface="+mn-ea"/>
                <a:sym typeface="+mn-lt"/>
              </a:rPr>
              <a:t>愚人节游戏</a:t>
            </a:r>
          </a:p>
        </p:txBody>
      </p:sp>
      <p:sp>
        <p:nvSpPr>
          <p:cNvPr id="6147" name="文本框 6146"/>
          <p:cNvSpPr txBox="1"/>
          <p:nvPr/>
        </p:nvSpPr>
        <p:spPr>
          <a:xfrm>
            <a:off x="1657985" y="2339975"/>
            <a:ext cx="6383655" cy="3192145"/>
          </a:xfrm>
          <a:prstGeom prst="rect">
            <a:avLst/>
          </a:prstGeom>
          <a:noFill/>
          <a:ln w="9525">
            <a:noFill/>
          </a:ln>
        </p:spPr>
        <p:txBody>
          <a:bodyPr wrap="square">
            <a:spAutoFit/>
          </a:bodyPr>
          <a:lstStyle/>
          <a:p>
            <a:pPr>
              <a:lnSpc>
                <a:spcPct val="140000"/>
              </a:lnSpc>
              <a:spcBef>
                <a:spcPct val="0"/>
              </a:spcBef>
              <a:buNone/>
            </a:pPr>
            <a:r>
              <a:rPr lang="zh-CN" altLang="en-US" sz="2400" dirty="0">
                <a:solidFill>
                  <a:schemeClr val="bg1"/>
                </a:solidFill>
                <a:cs typeface="+mn-ea"/>
                <a:sym typeface="+mn-lt"/>
              </a:rPr>
              <a:t>恶作剧者拿一截绳子，拦住一位行人，要他帮忙测量一下尺寸。再拿着绳子的另一头，转过楼角，又拦住另一位行人，如法炮制。然后你就可以躲在一边看热闹去了。两头的人可能会等上十几分钟，见没有动静才放下绳头，去找对方问个明白，这时才会发现上当了。</a:t>
            </a:r>
          </a:p>
        </p:txBody>
      </p:sp>
      <p:pic>
        <p:nvPicPr>
          <p:cNvPr id="31" name="图片 30" descr="flame-success"/>
          <p:cNvPicPr>
            <a:picLocks noChangeAspect="1"/>
          </p:cNvPicPr>
          <p:nvPr/>
        </p:nvPicPr>
        <p:blipFill>
          <a:blip r:embed="rId5"/>
          <a:stretch>
            <a:fillRect/>
          </a:stretch>
        </p:blipFill>
        <p:spPr>
          <a:xfrm>
            <a:off x="8180705" y="2479675"/>
            <a:ext cx="3212465" cy="31115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1" end="1"/>
                                            </p:txEl>
                                          </p:spTgt>
                                        </p:tgtEl>
                                        <p:attrNameLst>
                                          <p:attrName>style.visibility</p:attrName>
                                        </p:attrNameLst>
                                      </p:cBhvr>
                                      <p:to>
                                        <p:strVal val="visible"/>
                                      </p:to>
                                    </p:set>
                                    <p:animEffect transition="in" filter="diamond(in)">
                                      <p:cBhvr>
                                        <p:cTn id="27" dur="2000"/>
                                        <p:tgtEl>
                                          <p:spTgt spid="6147">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charRg st="2" end="2"/>
                                            </p:txEl>
                                          </p:spTgt>
                                        </p:tgtEl>
                                        <p:attrNameLst>
                                          <p:attrName>style.visibility</p:attrName>
                                        </p:attrNameLst>
                                      </p:cBhvr>
                                      <p:to>
                                        <p:strVal val="visible"/>
                                      </p:to>
                                    </p:set>
                                    <p:animEffect transition="in" filter="diamond(in)">
                                      <p:cBhvr>
                                        <p:cTn id="3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6" name="文本框 5"/>
          <p:cNvSpPr txBox="1"/>
          <p:nvPr/>
        </p:nvSpPr>
        <p:spPr>
          <a:xfrm>
            <a:off x="6443345" y="2242820"/>
            <a:ext cx="5059680" cy="1568450"/>
          </a:xfrm>
          <a:prstGeom prst="rect">
            <a:avLst/>
          </a:prstGeom>
          <a:noFill/>
        </p:spPr>
        <p:txBody>
          <a:bodyPr wrap="none" rtlCol="0" anchor="t">
            <a:spAutoFit/>
          </a:bodyPr>
          <a:lstStyle/>
          <a:p>
            <a:r>
              <a:rPr lang="zh-CN" altLang="en-US" sz="9600" dirty="0">
                <a:solidFill>
                  <a:srgbClr val="EBF763"/>
                </a:solidFill>
                <a:effectLst>
                  <a:outerShdw blurRad="38100" dist="38100" dir="2700000" algn="tl">
                    <a:srgbClr val="000000">
                      <a:alpha val="43137"/>
                    </a:srgbClr>
                  </a:outerShdw>
                </a:effectLst>
                <a:cs typeface="+mn-ea"/>
                <a:sym typeface="+mn-lt"/>
              </a:rPr>
              <a:t>谢谢观看</a:t>
            </a:r>
          </a:p>
        </p:txBody>
      </p:sp>
      <p:sp>
        <p:nvSpPr>
          <p:cNvPr id="7" name="文本框 6"/>
          <p:cNvSpPr txBox="1"/>
          <p:nvPr/>
        </p:nvSpPr>
        <p:spPr>
          <a:xfrm>
            <a:off x="6933565" y="3811270"/>
            <a:ext cx="4079240" cy="460375"/>
          </a:xfrm>
          <a:prstGeom prst="rect">
            <a:avLst/>
          </a:prstGeom>
          <a:noFill/>
        </p:spPr>
        <p:txBody>
          <a:bodyPr wrap="square" rtlCol="0" anchor="t">
            <a:spAutoFit/>
          </a:bodyPr>
          <a:lstStyle/>
          <a:p>
            <a:pPr algn="dist"/>
            <a:r>
              <a:rPr lang="zh-CN" altLang="en-US" sz="2400">
                <a:solidFill>
                  <a:srgbClr val="EBF763"/>
                </a:solidFill>
                <a:cs typeface="+mn-ea"/>
                <a:sym typeface="+mn-lt"/>
              </a:rPr>
              <a:t>April Fools' Day</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6147" name="文本框 6146"/>
          <p:cNvSpPr txBox="1"/>
          <p:nvPr/>
        </p:nvSpPr>
        <p:spPr>
          <a:xfrm>
            <a:off x="1746250" y="1770380"/>
            <a:ext cx="5071110" cy="3784600"/>
          </a:xfrm>
          <a:prstGeom prst="rect">
            <a:avLst/>
          </a:prstGeom>
          <a:noFill/>
          <a:ln w="9525">
            <a:noFill/>
          </a:ln>
        </p:spPr>
        <p:txBody>
          <a:bodyPr wrap="square">
            <a:spAutoFit/>
          </a:bodyPr>
          <a:lstStyle/>
          <a:p>
            <a:r>
              <a:rPr lang="en-US" altLang="zh-CN" sz="2000" dirty="0">
                <a:solidFill>
                  <a:schemeClr val="bg1"/>
                </a:solidFill>
                <a:cs typeface="+mn-ea"/>
                <a:sym typeface="+mn-lt"/>
              </a:rPr>
              <a:t>          </a:t>
            </a:r>
            <a:r>
              <a:rPr lang="zh-CN" altLang="en-US" sz="2000" dirty="0">
                <a:solidFill>
                  <a:schemeClr val="bg1"/>
                </a:solidFill>
                <a:cs typeface="+mn-ea"/>
                <a:sym typeface="+mn-lt"/>
              </a:rPr>
              <a:t>1564年，法国国王查理九世决定采用新的纪年方法---格里高历法，以一月一日为一年的开端，改变了过去以四月一日作为新年开端的历法。新历法推行过程中，各地有不少顽固保守分子仍沿袭旧历，拒绝更新。他们依旧在四月一日这天互赠礼物，组织庆祝新年的活动。对这种倒行逆施之举，拥护新法的人们大加嘲弄。他们在四月一日这天给顽固派赠送假礼物，邀请他们参加假庆祝会，并把这些受愚弄的人称为"四月傻瓜"和"上钩之鱼"。以后，他们在这天互相愚弄，日久天长便成为一种风俗。</a:t>
            </a:r>
          </a:p>
        </p:txBody>
      </p:sp>
      <p:pic>
        <p:nvPicPr>
          <p:cNvPr id="60" name="图片 59" descr="bermuda-downloading (1)"/>
          <p:cNvPicPr>
            <a:picLocks noChangeAspect="1"/>
          </p:cNvPicPr>
          <p:nvPr/>
        </p:nvPicPr>
        <p:blipFill>
          <a:blip r:embed="rId5"/>
          <a:stretch>
            <a:fillRect/>
          </a:stretch>
        </p:blipFill>
        <p:spPr>
          <a:xfrm>
            <a:off x="7353935" y="1574800"/>
            <a:ext cx="3525520" cy="39801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3166745" cy="645160"/>
          </a:xfrm>
          <a:prstGeom prst="rect">
            <a:avLst/>
          </a:prstGeom>
          <a:noFill/>
        </p:spPr>
        <p:txBody>
          <a:bodyPr wrap="square" rtlCol="0" anchor="t">
            <a:spAutoFit/>
          </a:bodyPr>
          <a:lstStyle/>
          <a:p>
            <a:r>
              <a:rPr lang="zh-CN" altLang="en-US" sz="3600" dirty="0">
                <a:solidFill>
                  <a:srgbClr val="EBF763"/>
                </a:solidFill>
                <a:cs typeface="+mn-ea"/>
                <a:sym typeface="+mn-lt"/>
              </a:rPr>
              <a:t>愚人节的来源</a:t>
            </a:r>
          </a:p>
        </p:txBody>
      </p:sp>
      <p:sp>
        <p:nvSpPr>
          <p:cNvPr id="6147" name="文本框 6146"/>
          <p:cNvSpPr txBox="1"/>
          <p:nvPr/>
        </p:nvSpPr>
        <p:spPr>
          <a:xfrm>
            <a:off x="1657985" y="2092325"/>
            <a:ext cx="9825355" cy="4246245"/>
          </a:xfrm>
          <a:prstGeom prst="rect">
            <a:avLst/>
          </a:prstGeom>
          <a:noFill/>
          <a:ln w="9525">
            <a:noFill/>
          </a:ln>
        </p:spPr>
        <p:txBody>
          <a:bodyPr wrap="square">
            <a:spAutoFit/>
          </a:bodyPr>
          <a:lstStyle/>
          <a:p>
            <a:pPr>
              <a:lnSpc>
                <a:spcPct val="90000"/>
              </a:lnSpc>
            </a:pPr>
            <a:r>
              <a:rPr lang="zh-CN" altLang="en-US" sz="2000" dirty="0">
                <a:solidFill>
                  <a:srgbClr val="EBF763"/>
                </a:solidFill>
                <a:cs typeface="+mn-ea"/>
                <a:sym typeface="+mn-lt"/>
              </a:rPr>
              <a:t>每年四月一日，是西方的民间传统节日</a:t>
            </a:r>
            <a:r>
              <a:rPr lang="en-US" altLang="zh-CN" sz="2000">
                <a:solidFill>
                  <a:srgbClr val="EBF763"/>
                </a:solidFill>
                <a:cs typeface="+mn-ea"/>
                <a:sym typeface="+mn-lt"/>
              </a:rPr>
              <a:t>——</a:t>
            </a:r>
            <a:r>
              <a:rPr lang="zh-CN" altLang="en-US" sz="2000" dirty="0">
                <a:solidFill>
                  <a:srgbClr val="EBF763"/>
                </a:solidFill>
                <a:cs typeface="+mn-ea"/>
                <a:sym typeface="+mn-lt"/>
              </a:rPr>
              <a:t>愚人节 。</a:t>
            </a:r>
          </a:p>
          <a:p>
            <a:pPr>
              <a:lnSpc>
                <a:spcPct val="90000"/>
              </a:lnSpc>
            </a:pPr>
            <a:r>
              <a:rPr lang="zh-CN" altLang="en-US" sz="2000" dirty="0">
                <a:solidFill>
                  <a:schemeClr val="bg1"/>
                </a:solidFill>
                <a:cs typeface="+mn-ea"/>
                <a:sym typeface="+mn-lt"/>
              </a:rPr>
              <a:t>愚人节也称也称万愚节 。对于它的起源众说纷纭。一种说法认为这一习俗源自印度的“诠俚节”。该节规定，每年三月三十一日的节日这天，不分男女老幼，可以互开玩笑、互相愚弄欺骗以换得娱乐。较普遍的说法是起源于法国。</a:t>
            </a:r>
            <a:r>
              <a:rPr lang="en-US" altLang="zh-CN" sz="2000" dirty="0">
                <a:solidFill>
                  <a:schemeClr val="bg1"/>
                </a:solidFill>
                <a:cs typeface="+mn-ea"/>
                <a:sym typeface="+mn-lt"/>
              </a:rPr>
              <a:t>1564</a:t>
            </a:r>
            <a:r>
              <a:rPr lang="zh-CN" altLang="en-US" sz="2000" dirty="0">
                <a:solidFill>
                  <a:schemeClr val="bg1"/>
                </a:solidFill>
                <a:cs typeface="+mn-ea"/>
                <a:sym typeface="+mn-lt"/>
              </a:rPr>
              <a:t>年，法国首先采用新改革的纪年法</a:t>
            </a:r>
            <a:r>
              <a:rPr lang="en-US" altLang="zh-CN" sz="2000">
                <a:solidFill>
                  <a:schemeClr val="bg1"/>
                </a:solidFill>
                <a:cs typeface="+mn-ea"/>
                <a:sym typeface="+mn-lt"/>
              </a:rPr>
              <a:t>——</a:t>
            </a:r>
            <a:r>
              <a:rPr lang="zh-CN" altLang="en-US" sz="2000" dirty="0">
                <a:solidFill>
                  <a:schemeClr val="bg1"/>
                </a:solidFill>
                <a:cs typeface="+mn-ea"/>
                <a:sym typeface="+mn-lt"/>
              </a:rPr>
              <a:t>格里历</a:t>
            </a:r>
            <a:r>
              <a:rPr lang="en-US" altLang="zh-CN" sz="2000" dirty="0">
                <a:solidFill>
                  <a:schemeClr val="bg1"/>
                </a:solidFill>
                <a:cs typeface="+mn-ea"/>
                <a:sym typeface="+mn-lt"/>
              </a:rPr>
              <a:t>(</a:t>
            </a:r>
            <a:r>
              <a:rPr lang="zh-CN" altLang="en-US" sz="2000" dirty="0">
                <a:solidFill>
                  <a:schemeClr val="bg1"/>
                </a:solidFill>
                <a:cs typeface="+mn-ea"/>
                <a:sym typeface="+mn-lt"/>
              </a:rPr>
              <a:t>即目前通用的阳历</a:t>
            </a:r>
            <a:r>
              <a:rPr lang="en-US" altLang="zh-CN" sz="2000" dirty="0">
                <a:solidFill>
                  <a:schemeClr val="bg1"/>
                </a:solidFill>
                <a:cs typeface="+mn-ea"/>
                <a:sym typeface="+mn-lt"/>
              </a:rPr>
              <a:t>)</a:t>
            </a:r>
            <a:r>
              <a:rPr lang="zh-CN" altLang="en-US" sz="2000" dirty="0">
                <a:solidFill>
                  <a:schemeClr val="bg1"/>
                </a:solidFill>
                <a:cs typeface="+mn-ea"/>
                <a:sym typeface="+mn-lt"/>
              </a:rPr>
              <a:t>，以一月一日为一年的开端，改变了过去以四月一日作为新年开端的历法。新历法推行过程中，一些因循守旧的人反对这种改革仍沿袭旧历，拒绝更新。他们依旧在四月一日这天互赠礼物，组织庆祝新年的活动。主张改革的人对这些守旧者的做法大加嘲弄。聪明滑稽的人在四月一日这天给顽固派赠送假礼物，邀请他们参加假庆祝会，并把这些受愚弄的人称为“四月傻瓜”或“上钩之鱼”。以后，他们在这天互相愚弄，日久天长便成为法国流行的一种风俗。</a:t>
            </a:r>
          </a:p>
          <a:p>
            <a:pPr>
              <a:lnSpc>
                <a:spcPct val="90000"/>
              </a:lnSpc>
            </a:pPr>
            <a:r>
              <a:rPr lang="zh-CN" altLang="en-US" sz="2000" dirty="0">
                <a:solidFill>
                  <a:schemeClr val="bg1"/>
                </a:solidFill>
                <a:cs typeface="+mn-ea"/>
                <a:sym typeface="+mn-lt"/>
              </a:rPr>
              <a:t>该节在十八世纪流传到英国，后来又被英国早期移民带到了美国。起初，任何美国人都可以炮制骇人听闻的消息，而且不负丝毫的道德和法律责任，政府和司法部门也不会追究。相反，谁编造的谎言最离奇、最能骗取人们相信，谁还会荣膺桂冠。这种做法给社会带来不少混乱，因而引起人们的不满。现在，人们节日期间的愚弄欺骗已不再像过去那样离谱，而是以轻松欢乐为目的。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6528435" cy="645160"/>
          </a:xfrm>
          <a:prstGeom prst="rect">
            <a:avLst/>
          </a:prstGeom>
          <a:noFill/>
        </p:spPr>
        <p:txBody>
          <a:bodyPr wrap="square" rtlCol="0" anchor="t">
            <a:spAutoFit/>
          </a:bodyPr>
          <a:lstStyle/>
          <a:p>
            <a:r>
              <a:rPr lang="en-US" altLang="zh-CN" sz="3600">
                <a:solidFill>
                  <a:srgbClr val="EBF763"/>
                </a:solidFill>
                <a:effectLst/>
                <a:cs typeface="+mn-ea"/>
                <a:sym typeface="+mn-lt"/>
              </a:rPr>
              <a:t>Interesting         </a:t>
            </a:r>
            <a:r>
              <a:rPr lang="zh-CN" altLang="en-US" sz="3600" dirty="0">
                <a:solidFill>
                  <a:srgbClr val="EBF763"/>
                </a:solidFill>
                <a:effectLst/>
                <a:cs typeface="+mn-ea"/>
                <a:sym typeface="+mn-lt"/>
              </a:rPr>
              <a:t>趣闻 </a:t>
            </a:r>
          </a:p>
        </p:txBody>
      </p:sp>
      <p:sp>
        <p:nvSpPr>
          <p:cNvPr id="6147" name="文本框 6146"/>
          <p:cNvSpPr txBox="1"/>
          <p:nvPr/>
        </p:nvSpPr>
        <p:spPr>
          <a:xfrm>
            <a:off x="1657985" y="2339975"/>
            <a:ext cx="4613910" cy="3415030"/>
          </a:xfrm>
          <a:prstGeom prst="rect">
            <a:avLst/>
          </a:prstGeom>
          <a:noFill/>
          <a:ln w="9525">
            <a:noFill/>
          </a:ln>
        </p:spPr>
        <p:txBody>
          <a:bodyPr wrap="square">
            <a:spAutoFit/>
          </a:bodyPr>
          <a:lstStyle/>
          <a:p>
            <a:pPr>
              <a:buClrTx/>
              <a:buSzTx/>
              <a:buFontTx/>
            </a:pPr>
            <a:r>
              <a:rPr lang="zh-CN" altLang="en-US" sz="2400" dirty="0">
                <a:solidFill>
                  <a:schemeClr val="bg1"/>
                </a:solidFill>
                <a:cs typeface="+mn-ea"/>
                <a:sym typeface="+mn-lt"/>
              </a:rPr>
              <a:t>黄水仙是愚人节的象征。愚人节时，人们常常组织家庭聚会，用水仙花和雏菊把房间装饰一新。典型的传统做法是布置假环境，可以把房间布置得象过圣诞节一样．也可以布置得象过新年一样，待客人来时，则祝贺他们“圣诞快乐”或“新年快乐”，令人感到别致有趣。 </a:t>
            </a:r>
          </a:p>
        </p:txBody>
      </p:sp>
      <p:pic>
        <p:nvPicPr>
          <p:cNvPr id="100" name="图片 99" descr="bermuda-searching"/>
          <p:cNvPicPr>
            <a:picLocks noChangeAspect="1"/>
          </p:cNvPicPr>
          <p:nvPr/>
        </p:nvPicPr>
        <p:blipFill>
          <a:blip r:embed="rId5"/>
          <a:stretch>
            <a:fillRect/>
          </a:stretch>
        </p:blipFill>
        <p:spPr>
          <a:xfrm>
            <a:off x="6800850" y="1667510"/>
            <a:ext cx="3669030" cy="38207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6528435" cy="645160"/>
          </a:xfrm>
          <a:prstGeom prst="rect">
            <a:avLst/>
          </a:prstGeom>
          <a:noFill/>
        </p:spPr>
        <p:txBody>
          <a:bodyPr wrap="square" rtlCol="0" anchor="t">
            <a:spAutoFit/>
          </a:bodyPr>
          <a:lstStyle/>
          <a:p>
            <a:r>
              <a:rPr lang="en-US" altLang="zh-CN" sz="3600" dirty="0">
                <a:solidFill>
                  <a:srgbClr val="EBF763"/>
                </a:solidFill>
                <a:cs typeface="+mn-ea"/>
                <a:sym typeface="+mn-lt"/>
              </a:rPr>
              <a:t> </a:t>
            </a:r>
            <a:r>
              <a:rPr lang="en-US" altLang="zh-CN" sz="3600">
                <a:solidFill>
                  <a:srgbClr val="EBF763"/>
                </a:solidFill>
                <a:cs typeface="+mn-ea"/>
                <a:sym typeface="+mn-lt"/>
              </a:rPr>
              <a:t>Custom       </a:t>
            </a:r>
            <a:r>
              <a:rPr lang="zh-CN" altLang="en-US" sz="3600" dirty="0">
                <a:solidFill>
                  <a:srgbClr val="EBF763"/>
                </a:solidFill>
                <a:cs typeface="+mn-ea"/>
                <a:sym typeface="+mn-lt"/>
              </a:rPr>
              <a:t>习俗 </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7302500" cy="3744595"/>
          </a:xfrm>
          <a:prstGeom prst="rect">
            <a:avLst/>
          </a:prstGeom>
          <a:noFill/>
          <a:ln w="9525">
            <a:noFill/>
          </a:ln>
        </p:spPr>
        <p:txBody>
          <a:bodyPr wrap="square">
            <a:spAutoFit/>
          </a:bodyPr>
          <a:lstStyle/>
          <a:p>
            <a:pPr>
              <a:lnSpc>
                <a:spcPct val="90000"/>
              </a:lnSpc>
            </a:pPr>
            <a:r>
              <a:rPr lang="en-US" altLang="zh-CN" sz="2400" dirty="0">
                <a:solidFill>
                  <a:schemeClr val="bg1"/>
                </a:solidFill>
                <a:cs typeface="+mn-ea"/>
                <a:sym typeface="+mn-lt"/>
              </a:rPr>
              <a:t>4</a:t>
            </a:r>
            <a:r>
              <a:rPr lang="zh-CN" altLang="en-US" sz="2400" dirty="0">
                <a:solidFill>
                  <a:schemeClr val="bg1"/>
                </a:solidFill>
                <a:cs typeface="+mn-ea"/>
                <a:sym typeface="+mn-lt"/>
              </a:rPr>
              <a:t>月</a:t>
            </a:r>
            <a:r>
              <a:rPr lang="en-US" altLang="zh-CN" sz="2400" dirty="0">
                <a:solidFill>
                  <a:schemeClr val="bg1"/>
                </a:solidFill>
                <a:cs typeface="+mn-ea"/>
                <a:sym typeface="+mn-lt"/>
              </a:rPr>
              <a:t>1</a:t>
            </a:r>
            <a:r>
              <a:rPr lang="zh-CN" altLang="en-US" sz="2400" dirty="0">
                <a:solidFill>
                  <a:schemeClr val="bg1"/>
                </a:solidFill>
                <a:cs typeface="+mn-ea"/>
                <a:sym typeface="+mn-lt"/>
              </a:rPr>
              <a:t>日的鱼宴。也是别开生面的。参加鱼宴的请帖，通常是用纸板做成的彩色小鱼。餐桌用绿、白两色装饰起来．中间放上鱼缸和小巧玲珑的钓鱼竿，每个钓竿上系一条绿色飘带，挂着送给客人的礼物</a:t>
            </a:r>
            <a:r>
              <a:rPr lang="en-US" altLang="zh-CN" sz="2400">
                <a:solidFill>
                  <a:schemeClr val="bg1"/>
                </a:solidFill>
                <a:cs typeface="+mn-ea"/>
                <a:sym typeface="+mn-lt"/>
              </a:rPr>
              <a:t>——</a:t>
            </a:r>
            <a:r>
              <a:rPr lang="zh-CN" altLang="en-US" sz="2400" dirty="0">
                <a:solidFill>
                  <a:schemeClr val="bg1"/>
                </a:solidFill>
                <a:cs typeface="+mn-ea"/>
                <a:sym typeface="+mn-lt"/>
              </a:rPr>
              <a:t>或是鱼形工艺品，或是一个装满糖果的鱼篮子。不言而喻，鱼宴上所有的菜都是用鱼做成的。宴会上</a:t>
            </a:r>
            <a:r>
              <a:rPr lang="en-US" altLang="zh-CN" sz="2400" dirty="0">
                <a:solidFill>
                  <a:schemeClr val="bg1"/>
                </a:solidFill>
                <a:cs typeface="+mn-ea"/>
                <a:sym typeface="+mn-lt"/>
              </a:rPr>
              <a:t>,</a:t>
            </a:r>
            <a:r>
              <a:rPr lang="zh-CN" altLang="en-US" sz="2400" dirty="0">
                <a:solidFill>
                  <a:schemeClr val="bg1"/>
                </a:solidFill>
                <a:cs typeface="+mn-ea"/>
                <a:sym typeface="+mn-lt"/>
              </a:rPr>
              <a:t>主人端上以鱼为原料精心烹制的菜肴，煎炸烤烧，应有尽有。根据传统风俗，主人往往在宴会上给客人们做假菜，这种假菜宴更增添了轻松欢快的节日气氛。宴会结束后，主人以糖果招待客人，不过，糖果不是放在果盘中，而是放在药盒里。 </a:t>
            </a:r>
          </a:p>
        </p:txBody>
      </p:sp>
      <p:pic>
        <p:nvPicPr>
          <p:cNvPr id="53" name="图片 52" descr="cherry-downloading"/>
          <p:cNvPicPr>
            <a:picLocks noChangeAspect="1"/>
          </p:cNvPicPr>
          <p:nvPr/>
        </p:nvPicPr>
        <p:blipFill>
          <a:blip r:embed="rId5"/>
          <a:stretch>
            <a:fillRect/>
          </a:stretch>
        </p:blipFill>
        <p:spPr>
          <a:xfrm>
            <a:off x="9037320" y="2339975"/>
            <a:ext cx="2196465" cy="354203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6528435" cy="645160"/>
          </a:xfrm>
          <a:prstGeom prst="rect">
            <a:avLst/>
          </a:prstGeom>
          <a:noFill/>
        </p:spPr>
        <p:txBody>
          <a:bodyPr wrap="square" rtlCol="0" anchor="t">
            <a:spAutoFit/>
          </a:bodyPr>
          <a:lstStyle/>
          <a:p>
            <a:r>
              <a:rPr lang="zh-CN" altLang="en-US" sz="3600" dirty="0">
                <a:solidFill>
                  <a:srgbClr val="EBF763"/>
                </a:solidFill>
                <a:cs typeface="+mn-ea"/>
                <a:sym typeface="+mn-lt"/>
              </a:rPr>
              <a:t>搞怪愚人节 </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8658225" cy="1198880"/>
          </a:xfrm>
          <a:prstGeom prst="rect">
            <a:avLst/>
          </a:prstGeom>
          <a:noFill/>
          <a:ln w="9525">
            <a:noFill/>
          </a:ln>
        </p:spPr>
        <p:txBody>
          <a:bodyPr wrap="square">
            <a:spAutoFit/>
          </a:bodyPr>
          <a:lstStyle/>
          <a:p>
            <a:pPr>
              <a:buClrTx/>
              <a:buSzTx/>
              <a:buFontTx/>
            </a:pPr>
            <a:r>
              <a:rPr lang="en-US" altLang="zh-CN" sz="2400" dirty="0">
                <a:solidFill>
                  <a:schemeClr val="bg1"/>
                </a:solidFill>
                <a:cs typeface="+mn-ea"/>
                <a:sym typeface="+mn-lt"/>
              </a:rPr>
              <a:t>4</a:t>
            </a:r>
            <a:r>
              <a:rPr lang="zh-CN" altLang="en-US" sz="2400" dirty="0">
                <a:solidFill>
                  <a:schemeClr val="bg1"/>
                </a:solidFill>
                <a:cs typeface="+mn-ea"/>
                <a:sym typeface="+mn-lt"/>
              </a:rPr>
              <a:t>月</a:t>
            </a:r>
            <a:r>
              <a:rPr lang="en-US" altLang="zh-CN" sz="2400" dirty="0">
                <a:solidFill>
                  <a:schemeClr val="bg1"/>
                </a:solidFill>
                <a:cs typeface="+mn-ea"/>
                <a:sym typeface="+mn-lt"/>
              </a:rPr>
              <a:t>1</a:t>
            </a:r>
            <a:r>
              <a:rPr lang="zh-CN" altLang="en-US" sz="2400" dirty="0">
                <a:solidFill>
                  <a:schemeClr val="bg1"/>
                </a:solidFill>
                <a:cs typeface="+mn-ea"/>
                <a:sym typeface="+mn-lt"/>
              </a:rPr>
              <a:t>日，装扮成小丑的居民在乌克兰首都基辅城中参加传统的愚人节游行。</a:t>
            </a:r>
          </a:p>
          <a:p>
            <a:pPr>
              <a:buClrTx/>
              <a:buSzTx/>
              <a:buFontTx/>
            </a:pPr>
            <a:r>
              <a:rPr lang="en-US" altLang="zh-CN" sz="2400" dirty="0">
                <a:solidFill>
                  <a:schemeClr val="bg1"/>
                </a:solidFill>
                <a:cs typeface="+mn-ea"/>
                <a:sym typeface="+mn-lt"/>
              </a:rPr>
              <a:t>   </a:t>
            </a:r>
          </a:p>
        </p:txBody>
      </p:sp>
      <p:pic>
        <p:nvPicPr>
          <p:cNvPr id="22532" name="内容占位符 22531" descr="QQ截图未命名"/>
          <p:cNvPicPr>
            <a:picLocks noGrp="1" noChangeAspect="1"/>
          </p:cNvPicPr>
          <p:nvPr>
            <p:ph sz="half" idx="2"/>
          </p:nvPr>
        </p:nvPicPr>
        <p:blipFill>
          <a:blip r:embed="rId5"/>
          <a:stretch>
            <a:fillRect/>
          </a:stretch>
        </p:blipFill>
        <p:spPr>
          <a:xfrm>
            <a:off x="5490210" y="2931160"/>
            <a:ext cx="4485640" cy="3255645"/>
          </a:xfrm>
        </p:spPr>
      </p:pic>
      <p:pic>
        <p:nvPicPr>
          <p:cNvPr id="5" name="内容占位符 22531" descr="QQ截图未命名"/>
          <p:cNvPicPr>
            <a:picLocks noChangeAspect="1"/>
          </p:cNvPicPr>
          <p:nvPr/>
        </p:nvPicPr>
        <p:blipFill>
          <a:blip r:embed="rId5"/>
          <a:stretch>
            <a:fillRect/>
          </a:stretch>
        </p:blipFill>
        <p:spPr>
          <a:xfrm>
            <a:off x="5490210" y="2939415"/>
            <a:ext cx="4485640" cy="325564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39"/>
                                            </p:txEl>
                                          </p:spTgt>
                                        </p:tgtEl>
                                        <p:attrNameLst>
                                          <p:attrName>style.visibility</p:attrName>
                                        </p:attrNameLst>
                                      </p:cBhvr>
                                      <p:to>
                                        <p:strVal val="visible"/>
                                      </p:to>
                                    </p:set>
                                    <p:animEffect transition="in" filter="diamond(in)">
                                      <p:cBhvr>
                                        <p:cTn id="7" dur="2000"/>
                                        <p:tgtEl>
                                          <p:spTgt spid="6147">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1" end="1"/>
                                            </p:txEl>
                                          </p:spTgt>
                                        </p:tgtEl>
                                        <p:attrNameLst>
                                          <p:attrName>style.visibility</p:attrName>
                                        </p:attrNameLst>
                                      </p:cBhvr>
                                      <p:to>
                                        <p:strVal val="visible"/>
                                      </p:to>
                                    </p:set>
                                    <p:animEffect transition="in" filter="diamond(in)">
                                      <p:cBhvr>
                                        <p:cTn id="17" dur="2000"/>
                                        <p:tgtEl>
                                          <p:spTgt spid="614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2" end="2"/>
                                            </p:txEl>
                                          </p:spTgt>
                                        </p:tgtEl>
                                        <p:attrNameLst>
                                          <p:attrName>style.visibility</p:attrName>
                                        </p:attrNameLst>
                                      </p:cBhvr>
                                      <p:to>
                                        <p:strVal val="visible"/>
                                      </p:to>
                                    </p:set>
                                    <p:animEffect transition="in" filter="diamond(in)">
                                      <p:cBhvr>
                                        <p:cTn id="22"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6528435" cy="645160"/>
          </a:xfrm>
          <a:prstGeom prst="rect">
            <a:avLst/>
          </a:prstGeom>
          <a:noFill/>
        </p:spPr>
        <p:txBody>
          <a:bodyPr wrap="square" rtlCol="0" anchor="t">
            <a:spAutoFit/>
          </a:bodyPr>
          <a:lstStyle/>
          <a:p>
            <a:r>
              <a:rPr lang="en-US" altLang="zh-CN" sz="3600" dirty="0">
                <a:solidFill>
                  <a:srgbClr val="EBF763"/>
                </a:solidFill>
                <a:cs typeface="+mn-ea"/>
                <a:sym typeface="+mn-lt"/>
              </a:rPr>
              <a:t> </a:t>
            </a:r>
            <a:r>
              <a:rPr lang="en-US" altLang="zh-CN" sz="3600">
                <a:solidFill>
                  <a:srgbClr val="EBF763"/>
                </a:solidFill>
                <a:cs typeface="+mn-ea"/>
                <a:sym typeface="+mn-lt"/>
              </a:rPr>
              <a:t>Custom       </a:t>
            </a:r>
            <a:r>
              <a:rPr lang="zh-CN" altLang="en-US" sz="3600" dirty="0">
                <a:solidFill>
                  <a:srgbClr val="EBF763"/>
                </a:solidFill>
                <a:cs typeface="+mn-ea"/>
                <a:sym typeface="+mn-lt"/>
              </a:rPr>
              <a:t>习俗 </a:t>
            </a:r>
            <a:endParaRPr lang="zh-CN" altLang="en-US" sz="3600" dirty="0">
              <a:solidFill>
                <a:srgbClr val="EBF763"/>
              </a:solidFill>
              <a:effectLst/>
              <a:cs typeface="+mn-ea"/>
              <a:sym typeface="+mn-lt"/>
            </a:endParaRPr>
          </a:p>
        </p:txBody>
      </p:sp>
      <p:sp>
        <p:nvSpPr>
          <p:cNvPr id="6147" name="文本框 6146"/>
          <p:cNvSpPr txBox="1"/>
          <p:nvPr/>
        </p:nvSpPr>
        <p:spPr>
          <a:xfrm>
            <a:off x="1657985" y="2339975"/>
            <a:ext cx="7552055" cy="755650"/>
          </a:xfrm>
          <a:prstGeom prst="rect">
            <a:avLst/>
          </a:prstGeom>
          <a:noFill/>
          <a:ln w="9525">
            <a:noFill/>
          </a:ln>
        </p:spPr>
        <p:txBody>
          <a:bodyPr wrap="square">
            <a:spAutoFit/>
          </a:bodyPr>
          <a:lstStyle/>
          <a:p>
            <a:pPr>
              <a:lnSpc>
                <a:spcPct val="90000"/>
              </a:lnSpc>
            </a:pPr>
            <a:r>
              <a:rPr lang="en-US" altLang="zh-CN" sz="2400" dirty="0">
                <a:solidFill>
                  <a:schemeClr val="bg1"/>
                </a:solidFill>
                <a:cs typeface="+mn-ea"/>
                <a:sym typeface="+mn-lt"/>
              </a:rPr>
              <a:t>4</a:t>
            </a:r>
            <a:r>
              <a:rPr lang="zh-CN" altLang="en-US" sz="2400" dirty="0">
                <a:solidFill>
                  <a:schemeClr val="bg1"/>
                </a:solidFill>
                <a:cs typeface="+mn-ea"/>
                <a:sym typeface="+mn-lt"/>
              </a:rPr>
              <a:t>月</a:t>
            </a:r>
            <a:r>
              <a:rPr lang="en-US" altLang="zh-CN" sz="2400" dirty="0">
                <a:solidFill>
                  <a:schemeClr val="bg1"/>
                </a:solidFill>
                <a:cs typeface="+mn-ea"/>
                <a:sym typeface="+mn-lt"/>
              </a:rPr>
              <a:t>1</a:t>
            </a:r>
            <a:r>
              <a:rPr lang="zh-CN" altLang="en-US" sz="2400" dirty="0">
                <a:solidFill>
                  <a:schemeClr val="bg1"/>
                </a:solidFill>
                <a:cs typeface="+mn-ea"/>
                <a:sym typeface="+mn-lt"/>
              </a:rPr>
              <a:t>日，在土耳其伊斯坦布尔，工作人员手举粉色笑脸气球庆祝愚人节</a:t>
            </a:r>
          </a:p>
        </p:txBody>
      </p:sp>
      <p:pic>
        <p:nvPicPr>
          <p:cNvPr id="23555" name="内容占位符 23554" descr="1213361_11n"/>
          <p:cNvPicPr>
            <a:picLocks noGrp="1" noChangeAspect="1"/>
          </p:cNvPicPr>
          <p:nvPr>
            <p:ph sz="half" idx="1"/>
          </p:nvPr>
        </p:nvPicPr>
        <p:blipFill>
          <a:blip r:embed="rId5"/>
          <a:stretch>
            <a:fillRect/>
          </a:stretch>
        </p:blipFill>
        <p:spPr>
          <a:xfrm>
            <a:off x="4001770" y="2875280"/>
            <a:ext cx="5080000" cy="3378835"/>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57985" y="1368425"/>
            <a:ext cx="6528435" cy="645160"/>
          </a:xfrm>
          <a:prstGeom prst="rect">
            <a:avLst/>
          </a:prstGeom>
          <a:noFill/>
        </p:spPr>
        <p:txBody>
          <a:bodyPr wrap="square" rtlCol="0" anchor="t">
            <a:spAutoFit/>
          </a:bodyPr>
          <a:lstStyle/>
          <a:p>
            <a:r>
              <a:rPr lang="zh-CN" altLang="en-US" sz="3600" dirty="0">
                <a:solidFill>
                  <a:srgbClr val="EBF763"/>
                </a:solidFill>
                <a:cs typeface="+mn-ea"/>
                <a:sym typeface="+mn-lt"/>
              </a:rPr>
              <a:t>愚人节 </a:t>
            </a:r>
            <a:r>
              <a:rPr lang="en-US" altLang="zh-CN" sz="3600" dirty="0">
                <a:solidFill>
                  <a:srgbClr val="EBF763"/>
                </a:solidFill>
                <a:cs typeface="+mn-ea"/>
                <a:sym typeface="+mn-lt"/>
              </a:rPr>
              <a:t>-- </a:t>
            </a:r>
            <a:r>
              <a:rPr lang="zh-CN" altLang="en-US" sz="3600" dirty="0">
                <a:solidFill>
                  <a:srgbClr val="EBF763"/>
                </a:solidFill>
                <a:cs typeface="+mn-ea"/>
                <a:sym typeface="+mn-lt"/>
              </a:rPr>
              <a:t>恶作剧   </a:t>
            </a:r>
            <a:r>
              <a:rPr lang="en-US" altLang="zh-CN" sz="3600">
                <a:solidFill>
                  <a:srgbClr val="EBF763"/>
                </a:solidFill>
                <a:cs typeface="+mn-ea"/>
                <a:sym typeface="+mn-lt"/>
              </a:rPr>
              <a:t>(Mischief )</a:t>
            </a:r>
            <a:endParaRPr lang="en-US" altLang="zh-CN" sz="3600" dirty="0">
              <a:solidFill>
                <a:srgbClr val="EBF763"/>
              </a:solidFill>
              <a:effectLst/>
              <a:cs typeface="+mn-ea"/>
              <a:sym typeface="+mn-lt"/>
            </a:endParaRPr>
          </a:p>
        </p:txBody>
      </p:sp>
      <p:sp>
        <p:nvSpPr>
          <p:cNvPr id="6147" name="文本框 6146"/>
          <p:cNvSpPr txBox="1"/>
          <p:nvPr/>
        </p:nvSpPr>
        <p:spPr>
          <a:xfrm>
            <a:off x="1657985" y="2339975"/>
            <a:ext cx="9371330" cy="1753235"/>
          </a:xfrm>
          <a:prstGeom prst="rect">
            <a:avLst/>
          </a:prstGeom>
          <a:noFill/>
          <a:ln w="9525">
            <a:noFill/>
          </a:ln>
        </p:spPr>
        <p:txBody>
          <a:bodyPr wrap="square">
            <a:spAutoFit/>
          </a:bodyPr>
          <a:lstStyle/>
          <a:p>
            <a:pPr>
              <a:lnSpc>
                <a:spcPct val="90000"/>
              </a:lnSpc>
            </a:pPr>
            <a:r>
              <a:rPr lang="en-US" altLang="zh-CN" sz="2000" dirty="0">
                <a:solidFill>
                  <a:schemeClr val="bg1"/>
                </a:solidFill>
                <a:cs typeface="+mn-ea"/>
                <a:sym typeface="+mn-lt"/>
              </a:rPr>
              <a:t>1:  1957</a:t>
            </a:r>
            <a:r>
              <a:rPr lang="zh-CN" altLang="en-US" sz="2000" dirty="0">
                <a:solidFill>
                  <a:schemeClr val="bg1"/>
                </a:solidFill>
                <a:cs typeface="+mn-ea"/>
                <a:sym typeface="+mn-lt"/>
              </a:rPr>
              <a:t>年的愚人节，</a:t>
            </a:r>
            <a:r>
              <a:rPr lang="en-US" altLang="zh-CN" sz="2000" dirty="0">
                <a:solidFill>
                  <a:schemeClr val="bg1"/>
                </a:solidFill>
                <a:cs typeface="+mn-ea"/>
                <a:sym typeface="+mn-lt"/>
              </a:rPr>
              <a:t>BBC</a:t>
            </a:r>
            <a:r>
              <a:rPr lang="zh-CN" altLang="en-US" sz="2000" dirty="0">
                <a:solidFill>
                  <a:schemeClr val="bg1"/>
                </a:solidFill>
                <a:cs typeface="+mn-ea"/>
                <a:sym typeface="+mn-lt"/>
              </a:rPr>
              <a:t>的一个节目报道了一棵能生长意大利粉的树，并拍摄了主人收割意大利粉的镜头。  </a:t>
            </a:r>
          </a:p>
          <a:p>
            <a:pPr>
              <a:lnSpc>
                <a:spcPct val="90000"/>
              </a:lnSpc>
            </a:pPr>
            <a:r>
              <a:rPr lang="en-US" altLang="zh-CN" sz="2000" dirty="0">
                <a:solidFill>
                  <a:schemeClr val="bg1"/>
                </a:solidFill>
                <a:cs typeface="+mn-ea"/>
                <a:sym typeface="+mn-lt"/>
              </a:rPr>
              <a:t>2:  </a:t>
            </a:r>
            <a:r>
              <a:rPr lang="zh-CN" altLang="en-US" sz="2000" dirty="0">
                <a:solidFill>
                  <a:schemeClr val="bg1"/>
                </a:solidFill>
                <a:cs typeface="+mn-ea"/>
                <a:sym typeface="+mn-lt"/>
              </a:rPr>
              <a:t>比尔</a:t>
            </a:r>
            <a:r>
              <a:rPr lang="en-US" altLang="zh-CN" sz="2000" dirty="0">
                <a:solidFill>
                  <a:schemeClr val="bg1"/>
                </a:solidFill>
                <a:cs typeface="+mn-ea"/>
                <a:sym typeface="+mn-lt"/>
              </a:rPr>
              <a:t>·</a:t>
            </a:r>
            <a:r>
              <a:rPr lang="zh-CN" altLang="en-US" sz="2000" dirty="0">
                <a:solidFill>
                  <a:schemeClr val="bg1"/>
                </a:solidFill>
                <a:cs typeface="+mn-ea"/>
                <a:sym typeface="+mn-lt"/>
              </a:rPr>
              <a:t>盖茨暗杀事件：中国、韩国等多国的网络媒体在</a:t>
            </a:r>
            <a:r>
              <a:rPr lang="en-US" altLang="zh-CN" sz="2000" dirty="0">
                <a:solidFill>
                  <a:schemeClr val="bg1"/>
                </a:solidFill>
                <a:cs typeface="+mn-ea"/>
                <a:sym typeface="+mn-lt"/>
              </a:rPr>
              <a:t>2003</a:t>
            </a:r>
            <a:r>
              <a:rPr lang="zh-CN" altLang="en-US" sz="2000" dirty="0">
                <a:solidFill>
                  <a:schemeClr val="bg1"/>
                </a:solidFill>
                <a:cs typeface="+mn-ea"/>
                <a:sym typeface="+mn-lt"/>
              </a:rPr>
              <a:t>年的愚人节报道，微软总裁比尔</a:t>
            </a:r>
            <a:r>
              <a:rPr lang="en-US" altLang="zh-CN" sz="2000" dirty="0">
                <a:solidFill>
                  <a:schemeClr val="bg1"/>
                </a:solidFill>
                <a:cs typeface="+mn-ea"/>
                <a:sym typeface="+mn-lt"/>
              </a:rPr>
              <a:t>·</a:t>
            </a:r>
            <a:r>
              <a:rPr lang="zh-CN" altLang="en-US" sz="2000" dirty="0">
                <a:solidFill>
                  <a:schemeClr val="bg1"/>
                </a:solidFill>
                <a:cs typeface="+mn-ea"/>
                <a:sym typeface="+mn-lt"/>
              </a:rPr>
              <a:t>盖茨在出席一个慈善晚会时被枪杀 </a:t>
            </a:r>
            <a:r>
              <a:rPr lang="en-US" altLang="zh-CN" sz="2000" dirty="0">
                <a:solidFill>
                  <a:schemeClr val="bg1"/>
                </a:solidFill>
                <a:cs typeface="+mn-ea"/>
                <a:sym typeface="+mn-lt"/>
              </a:rPr>
              <a:t>.</a:t>
            </a:r>
          </a:p>
          <a:p>
            <a:pPr>
              <a:lnSpc>
                <a:spcPct val="90000"/>
              </a:lnSpc>
            </a:pPr>
            <a:r>
              <a:rPr lang="en-US" altLang="zh-CN" sz="2000" dirty="0">
                <a:solidFill>
                  <a:schemeClr val="bg1"/>
                </a:solidFill>
                <a:cs typeface="+mn-ea"/>
                <a:sym typeface="+mn-lt"/>
              </a:rPr>
              <a:t>3:   2008</a:t>
            </a:r>
            <a:r>
              <a:rPr lang="zh-CN" altLang="en-US" sz="2000" dirty="0">
                <a:solidFill>
                  <a:schemeClr val="bg1"/>
                </a:solidFill>
                <a:cs typeface="+mn-ea"/>
                <a:sym typeface="+mn-lt"/>
              </a:rPr>
              <a:t>年，英国</a:t>
            </a:r>
            <a:r>
              <a:rPr lang="en-US" altLang="zh-CN" sz="2000" dirty="0">
                <a:solidFill>
                  <a:schemeClr val="bg1"/>
                </a:solidFill>
                <a:cs typeface="+mn-ea"/>
                <a:sym typeface="+mn-lt"/>
              </a:rPr>
              <a:t>BBC</a:t>
            </a:r>
            <a:r>
              <a:rPr lang="zh-CN" altLang="en-US" sz="2000" dirty="0">
                <a:solidFill>
                  <a:schemeClr val="bg1"/>
                </a:solidFill>
                <a:cs typeface="+mn-ea"/>
                <a:sym typeface="+mn-lt"/>
              </a:rPr>
              <a:t>电台播出一则报道南极企鹅飞往雨林过冬的纪录影片。 </a:t>
            </a:r>
          </a:p>
          <a:p>
            <a:pPr>
              <a:lnSpc>
                <a:spcPct val="90000"/>
              </a:lnSpc>
            </a:pPr>
            <a:endParaRPr lang="zh-CN" altLang="en-US" sz="2000" dirty="0">
              <a:solidFill>
                <a:schemeClr val="bg1"/>
              </a:solidFill>
              <a:cs typeface="+mn-ea"/>
              <a:sym typeface="+mn-lt"/>
            </a:endParaRPr>
          </a:p>
        </p:txBody>
      </p:sp>
      <p:pic>
        <p:nvPicPr>
          <p:cNvPr id="61" name="图片 60" descr="searching"/>
          <p:cNvPicPr>
            <a:picLocks noChangeAspect="1"/>
          </p:cNvPicPr>
          <p:nvPr/>
        </p:nvPicPr>
        <p:blipFill>
          <a:blip r:embed="rId5"/>
          <a:stretch>
            <a:fillRect/>
          </a:stretch>
        </p:blipFill>
        <p:spPr>
          <a:xfrm>
            <a:off x="1107440" y="3818255"/>
            <a:ext cx="3455035" cy="2591435"/>
          </a:xfrm>
          <a:prstGeom prst="rect">
            <a:avLst/>
          </a:prstGeom>
        </p:spPr>
      </p:pic>
      <p:pic>
        <p:nvPicPr>
          <p:cNvPr id="62" name="图片 61" descr="no-connection"/>
          <p:cNvPicPr>
            <a:picLocks noChangeAspect="1"/>
          </p:cNvPicPr>
          <p:nvPr/>
        </p:nvPicPr>
        <p:blipFill>
          <a:blip r:embed="rId6"/>
          <a:stretch>
            <a:fillRect/>
          </a:stretch>
        </p:blipFill>
        <p:spPr>
          <a:xfrm>
            <a:off x="4704715" y="4026535"/>
            <a:ext cx="2899410" cy="2174240"/>
          </a:xfrm>
          <a:prstGeom prst="rect">
            <a:avLst/>
          </a:prstGeom>
        </p:spPr>
      </p:pic>
      <p:pic>
        <p:nvPicPr>
          <p:cNvPr id="64" name="图片 63" descr="bad-gateway"/>
          <p:cNvPicPr>
            <a:picLocks noChangeAspect="1"/>
          </p:cNvPicPr>
          <p:nvPr/>
        </p:nvPicPr>
        <p:blipFill>
          <a:blip r:embed="rId7"/>
          <a:stretch>
            <a:fillRect/>
          </a:stretch>
        </p:blipFill>
        <p:spPr>
          <a:xfrm>
            <a:off x="7663180" y="3741420"/>
            <a:ext cx="3658870" cy="27444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charRg st="0" end="106"/>
                                            </p:txEl>
                                          </p:spTgt>
                                        </p:tgtEl>
                                        <p:attrNameLst>
                                          <p:attrName>style.visibility</p:attrName>
                                        </p:attrNameLst>
                                      </p:cBhvr>
                                      <p:to>
                                        <p:strVal val="visible"/>
                                      </p:to>
                                    </p:set>
                                    <p:animEffect transition="in" filter="diamond(in)">
                                      <p:cBhvr>
                                        <p:cTn id="7" dur="2000"/>
                                        <p:tgtEl>
                                          <p:spTgt spid="6147">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charRg st="1" end="1"/>
                                            </p:txEl>
                                          </p:spTgt>
                                        </p:tgtEl>
                                        <p:attrNameLst>
                                          <p:attrName>style.visibility</p:attrName>
                                        </p:attrNameLst>
                                      </p:cBhvr>
                                      <p:to>
                                        <p:strVal val="visible"/>
                                      </p:to>
                                    </p:set>
                                    <p:animEffect transition="in" filter="diamond(in)">
                                      <p:cBhvr>
                                        <p:cTn id="12" dur="2000"/>
                                        <p:tgtEl>
                                          <p:spTgt spid="614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charRg st="2" end="2"/>
                                            </p:txEl>
                                          </p:spTgt>
                                        </p:tgtEl>
                                        <p:attrNameLst>
                                          <p:attrName>style.visibility</p:attrName>
                                        </p:attrNameLst>
                                      </p:cBhvr>
                                      <p:to>
                                        <p:strVal val="visible"/>
                                      </p:to>
                                    </p:set>
                                    <p:animEffect transition="in" filter="diamond(in)">
                                      <p:cBhvr>
                                        <p:cTn id="17" dur="2000"/>
                                        <p:tgtEl>
                                          <p:spTgt spid="6147">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charRg st="1" end="1"/>
                                            </p:txEl>
                                          </p:spTgt>
                                        </p:tgtEl>
                                        <p:attrNameLst>
                                          <p:attrName>style.visibility</p:attrName>
                                        </p:attrNameLst>
                                      </p:cBhvr>
                                      <p:to>
                                        <p:strVal val="visible"/>
                                      </p:to>
                                    </p:set>
                                    <p:animEffect transition="in" filter="diamond(in)">
                                      <p:cBhvr>
                                        <p:cTn id="22" dur="2000"/>
                                        <p:tgtEl>
                                          <p:spTgt spid="6147">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charRg st="2" end="2"/>
                                            </p:txEl>
                                          </p:spTgt>
                                        </p:tgtEl>
                                        <p:attrNameLst>
                                          <p:attrName>style.visibility</p:attrName>
                                        </p:attrNameLst>
                                      </p:cBhvr>
                                      <p:to>
                                        <p:strVal val="visible"/>
                                      </p:to>
                                    </p:set>
                                    <p:animEffect transition="in" filter="diamond(in)">
                                      <p:cBhvr>
                                        <p:cTn id="27" dur="2000"/>
                                        <p:tgtEl>
                                          <p:spTgt spid="614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v55rse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宽屏</PresentationFormat>
  <Paragraphs>80</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阿里巴巴普惠体 R</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2022-03-09T05:38:35Z</dcterms:created>
  <dcterms:modified xsi:type="dcterms:W3CDTF">2023-01-10T07:25:17Z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EACBC936D4E24A4FA75D20AA1C8CA2B6</vt:lpwstr>
  </property>
  <property fmtid="{A09F084E-AD41-489F-8076-AA5BE3082BCA}" pid="100">
    <vt:ui4>5</vt:ui4>
  </property>
  <property fmtid="{64440492-4C8B-11D1-8B70-080036B11A03}" pid="11">
    <vt:lpwstr>www.2ppt.com-爱PPT提供资源下载</vt:lpwstr>
  </property>
</Properties>
</file>