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6" r:id="rId2"/>
    <p:sldId id="267" r:id="rId3"/>
    <p:sldId id="269" r:id="rId4"/>
    <p:sldId id="279" r:id="rId5"/>
    <p:sldId id="280" r:id="rId6"/>
    <p:sldId id="281" r:id="rId7"/>
    <p:sldId id="282" r:id="rId8"/>
    <p:sldId id="283" r:id="rId9"/>
    <p:sldId id="274" r:id="rId10"/>
    <p:sldId id="284" r:id="rId11"/>
    <p:sldId id="277" r:id="rId12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6BBA"/>
    <a:srgbClr val="874322"/>
    <a:srgbClr val="004C78"/>
    <a:srgbClr val="00639F"/>
    <a:srgbClr val="F892BE"/>
    <a:srgbClr val="026EA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46" d="100"/>
          <a:sy n="146" d="100"/>
        </p:scale>
        <p:origin x="-62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52EB24AC-AFFF-45D6-B0E9-6B068824887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50D2FA45-2DF8-484F-91B1-C3CAD950E8D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C6BF551D-0E5C-420B-88EB-60C20759D14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C84B04E2-A26A-427D-A7EE-27539EA37BB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6ADE5A2-901E-4049-AED6-4A3BD151235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F033CF7B-1419-4F53-A3A9-2E281E0CA73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E53D5BC5-CB29-468D-A369-7C17D111EA1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8F51193C-B187-41E4-ADAD-4B875AFAB72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AFA93D1C-3BDE-4656-8405-74007CF3507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1A227C2F-59D4-4910-B28C-E5D26E8ED86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D43AAE83-7F9A-4F35-8E34-7B047910D13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5"/>
          <p:cNvSpPr txBox="1">
            <a:spLocks noChangeArrowheads="1"/>
          </p:cNvSpPr>
          <p:nvPr/>
        </p:nvSpPr>
        <p:spPr bwMode="auto">
          <a:xfrm>
            <a:off x="0" y="1203598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4000" b="1" dirty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How much are these </a:t>
            </a:r>
            <a:r>
              <a:rPr lang="en-US" altLang="zh-CN" sz="40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socks</a:t>
            </a:r>
            <a:r>
              <a:rPr lang="en-US" altLang="zh-CN" sz="4000" b="1" dirty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</a:p>
          <a:p>
            <a:pPr algn="ctr">
              <a:lnSpc>
                <a:spcPct val="150000"/>
              </a:lnSpc>
            </a:pPr>
            <a:r>
              <a:rPr lang="en-US" altLang="zh-CN" sz="2400" b="1" dirty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Section B   </a:t>
            </a:r>
            <a:r>
              <a:rPr lang="zh-CN" altLang="en-US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  <a:endParaRPr lang="zh-CN" altLang="en-US" sz="2400" b="1" dirty="0">
              <a:solidFill>
                <a:srgbClr val="2B6BBA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4083918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1"/>
          <p:cNvSpPr txBox="1">
            <a:spLocks noChangeArrowheads="1"/>
          </p:cNvSpPr>
          <p:nvPr/>
        </p:nvSpPr>
        <p:spPr bwMode="auto">
          <a:xfrm>
            <a:off x="1079500" y="590550"/>
            <a:ext cx="6985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用适当的英文数字填空。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fifteen + three =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 twenty + ten =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 eleven + two =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 eighteen – six =</a:t>
            </a: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 This is my math teacher, he is ______years old. (thirteen, twelve, thirty)</a:t>
            </a:r>
          </a:p>
        </p:txBody>
      </p:sp>
      <p:pic>
        <p:nvPicPr>
          <p:cNvPr id="22530" name="图片 2" descr="学生6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48267" y="1058865"/>
            <a:ext cx="2490787" cy="245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2733678" y="1347788"/>
            <a:ext cx="96693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eighteen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71779" y="1914525"/>
            <a:ext cx="68480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thirty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86066" y="2468564"/>
            <a:ext cx="88998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thirteen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786066" y="3003550"/>
            <a:ext cx="80021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twelve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995741" y="3544889"/>
            <a:ext cx="684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thirty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自由: 形状 7"/>
          <p:cNvSpPr/>
          <p:nvPr/>
        </p:nvSpPr>
        <p:spPr>
          <a:xfrm>
            <a:off x="2627315" y="771527"/>
            <a:ext cx="4321175" cy="1046163"/>
          </a:xfrm>
          <a:custGeom>
            <a:avLst/>
            <a:gdLst>
              <a:gd name="connsiteX0" fmla="*/ 0 w 3348990"/>
              <a:gd name="connsiteY0" fmla="*/ 0 h 1046559"/>
              <a:gd name="connsiteX1" fmla="*/ 3348990 w 3348990"/>
              <a:gd name="connsiteY1" fmla="*/ 0 h 1046559"/>
              <a:gd name="connsiteX2" fmla="*/ 3348990 w 3348990"/>
              <a:gd name="connsiteY2" fmla="*/ 1046559 h 1046559"/>
              <a:gd name="connsiteX3" fmla="*/ 0 w 3348990"/>
              <a:gd name="connsiteY3" fmla="*/ 1046559 h 1046559"/>
              <a:gd name="connsiteX4" fmla="*/ 0 w 3348990"/>
              <a:gd name="connsiteY4" fmla="*/ 0 h 1046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8990" h="1046559">
                <a:moveTo>
                  <a:pt x="0" y="0"/>
                </a:moveTo>
                <a:lnTo>
                  <a:pt x="3348990" y="0"/>
                </a:lnTo>
                <a:lnTo>
                  <a:pt x="3348990" y="1046559"/>
                </a:lnTo>
                <a:lnTo>
                  <a:pt x="0" y="104655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08870" tIns="175260" rIns="175260" bIns="175260" spcCol="1270" anchor="ctr"/>
          <a:lstStyle/>
          <a:p>
            <a:pPr defTabSz="2044700" fontAlgn="auto">
              <a:lnSpc>
                <a:spcPct val="90000"/>
              </a:lnSpc>
              <a:spcAft>
                <a:spcPct val="35000"/>
              </a:spcAft>
              <a:buFontTx/>
              <a:buNone/>
              <a:defRPr/>
            </a:pPr>
            <a:endParaRPr lang="zh-CN" altLang="en-US" sz="4600"/>
          </a:p>
        </p:txBody>
      </p:sp>
      <p:sp>
        <p:nvSpPr>
          <p:cNvPr id="3" name="矩形 2"/>
          <p:cNvSpPr/>
          <p:nvPr/>
        </p:nvSpPr>
        <p:spPr>
          <a:xfrm>
            <a:off x="2268538" y="627065"/>
            <a:ext cx="933450" cy="1100137"/>
          </a:xfrm>
          <a:prstGeom prst="rect">
            <a:avLst/>
          </a:prstGeom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50000"/>
              <a:hueOff val="0"/>
              <a:satOff val="0"/>
              <a:lumOff val="0"/>
              <a:alphaOff val="0"/>
            </a:schemeClr>
          </a:fillRef>
          <a:effectRef idx="1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altLang="zh-CN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自由: 形状 5"/>
          <p:cNvSpPr/>
          <p:nvPr/>
        </p:nvSpPr>
        <p:spPr>
          <a:xfrm>
            <a:off x="2555875" y="2066925"/>
            <a:ext cx="4464050" cy="1047750"/>
          </a:xfrm>
          <a:custGeom>
            <a:avLst/>
            <a:gdLst>
              <a:gd name="connsiteX0" fmla="*/ 0 w 3348990"/>
              <a:gd name="connsiteY0" fmla="*/ 0 h 1046559"/>
              <a:gd name="connsiteX1" fmla="*/ 3348990 w 3348990"/>
              <a:gd name="connsiteY1" fmla="*/ 0 h 1046559"/>
              <a:gd name="connsiteX2" fmla="*/ 3348990 w 3348990"/>
              <a:gd name="connsiteY2" fmla="*/ 1046559 h 1046559"/>
              <a:gd name="connsiteX3" fmla="*/ 0 w 3348990"/>
              <a:gd name="connsiteY3" fmla="*/ 1046559 h 1046559"/>
              <a:gd name="connsiteX4" fmla="*/ 0 w 3348990"/>
              <a:gd name="connsiteY4" fmla="*/ 0 h 1046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8990" h="1046559">
                <a:moveTo>
                  <a:pt x="0" y="0"/>
                </a:moveTo>
                <a:lnTo>
                  <a:pt x="3348990" y="0"/>
                </a:lnTo>
                <a:lnTo>
                  <a:pt x="3348990" y="1046559"/>
                </a:lnTo>
                <a:lnTo>
                  <a:pt x="0" y="104655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08870" tIns="175260" rIns="175260" bIns="175260" spcCol="1270" anchor="ctr"/>
          <a:lstStyle/>
          <a:p>
            <a:pPr defTabSz="2044700" fontAlgn="auto">
              <a:lnSpc>
                <a:spcPct val="90000"/>
              </a:lnSpc>
              <a:spcAft>
                <a:spcPct val="35000"/>
              </a:spcAft>
              <a:buFontTx/>
              <a:buNone/>
              <a:defRPr/>
            </a:pPr>
            <a:endParaRPr lang="zh-CN" altLang="en-US" sz="4600"/>
          </a:p>
        </p:txBody>
      </p:sp>
      <p:sp>
        <p:nvSpPr>
          <p:cNvPr id="5" name="矩形 4"/>
          <p:cNvSpPr/>
          <p:nvPr/>
        </p:nvSpPr>
        <p:spPr>
          <a:xfrm>
            <a:off x="2309813" y="1973265"/>
            <a:ext cx="933450" cy="1098550"/>
          </a:xfrm>
          <a:prstGeom prst="rect">
            <a:avLst/>
          </a:prstGeom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50000"/>
              <a:hueOff val="-5341183"/>
              <a:satOff val="23809"/>
              <a:lumOff val="2104"/>
              <a:alphaOff val="0"/>
            </a:schemeClr>
          </a:fillRef>
          <a:effectRef idx="1">
            <a:schemeClr val="accent5">
              <a:tint val="50000"/>
              <a:hueOff val="-5341183"/>
              <a:satOff val="23809"/>
              <a:lumOff val="2104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6" name="自由: 形状 7"/>
          <p:cNvSpPr/>
          <p:nvPr/>
        </p:nvSpPr>
        <p:spPr>
          <a:xfrm>
            <a:off x="2449513" y="3441701"/>
            <a:ext cx="4570412" cy="1046163"/>
          </a:xfrm>
          <a:custGeom>
            <a:avLst/>
            <a:gdLst>
              <a:gd name="connsiteX0" fmla="*/ 0 w 3348990"/>
              <a:gd name="connsiteY0" fmla="*/ 0 h 1046559"/>
              <a:gd name="connsiteX1" fmla="*/ 3348990 w 3348990"/>
              <a:gd name="connsiteY1" fmla="*/ 0 h 1046559"/>
              <a:gd name="connsiteX2" fmla="*/ 3348990 w 3348990"/>
              <a:gd name="connsiteY2" fmla="*/ 1046559 h 1046559"/>
              <a:gd name="connsiteX3" fmla="*/ 0 w 3348990"/>
              <a:gd name="connsiteY3" fmla="*/ 1046559 h 1046559"/>
              <a:gd name="connsiteX4" fmla="*/ 0 w 3348990"/>
              <a:gd name="connsiteY4" fmla="*/ 0 h 1046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8990" h="1046559">
                <a:moveTo>
                  <a:pt x="0" y="0"/>
                </a:moveTo>
                <a:lnTo>
                  <a:pt x="3348990" y="0"/>
                </a:lnTo>
                <a:lnTo>
                  <a:pt x="3348990" y="1046559"/>
                </a:lnTo>
                <a:lnTo>
                  <a:pt x="0" y="104655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08870" tIns="175260" rIns="175260" bIns="175260" spcCol="1270" anchor="ctr"/>
          <a:lstStyle/>
          <a:p>
            <a:pPr defTabSz="2044700" fontAlgn="auto">
              <a:lnSpc>
                <a:spcPct val="90000"/>
              </a:lnSpc>
              <a:spcAft>
                <a:spcPct val="35000"/>
              </a:spcAft>
              <a:buFontTx/>
              <a:buNone/>
              <a:defRPr/>
            </a:pPr>
            <a:endParaRPr lang="zh-CN" altLang="en-US" sz="4600"/>
          </a:p>
        </p:txBody>
      </p:sp>
      <p:sp>
        <p:nvSpPr>
          <p:cNvPr id="7" name="矩形 6"/>
          <p:cNvSpPr/>
          <p:nvPr/>
        </p:nvSpPr>
        <p:spPr>
          <a:xfrm>
            <a:off x="2309813" y="3290889"/>
            <a:ext cx="933450" cy="1098550"/>
          </a:xfrm>
          <a:prstGeom prst="rect">
            <a:avLst/>
          </a:prstGeom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50000"/>
              <a:hueOff val="-10682366"/>
              <a:satOff val="47617"/>
              <a:lumOff val="4207"/>
              <a:alphaOff val="0"/>
            </a:schemeClr>
          </a:fillRef>
          <a:effectRef idx="1">
            <a:schemeClr val="accent5">
              <a:tint val="50000"/>
              <a:hueOff val="-10682366"/>
              <a:satOff val="47617"/>
              <a:lumOff val="4207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9" name="文本框 12"/>
          <p:cNvSpPr txBox="1">
            <a:spLocks noChangeArrowheads="1"/>
          </p:cNvSpPr>
          <p:nvPr/>
        </p:nvSpPr>
        <p:spPr bwMode="auto">
          <a:xfrm>
            <a:off x="3276604" y="842963"/>
            <a:ext cx="30384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 13—19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后都有</a:t>
            </a: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-teen</a:t>
            </a: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2" name="文本框 15"/>
          <p:cNvSpPr txBox="1">
            <a:spLocks noChangeArrowheads="1"/>
          </p:cNvSpPr>
          <p:nvPr/>
        </p:nvSpPr>
        <p:spPr bwMode="auto">
          <a:xfrm>
            <a:off x="3348038" y="1276350"/>
            <a:ext cx="20875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20—90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后都有</a:t>
            </a: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-ty</a:t>
            </a: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4" name="文本框 18"/>
          <p:cNvSpPr txBox="1">
            <a:spLocks noChangeArrowheads="1"/>
          </p:cNvSpPr>
          <p:nvPr/>
        </p:nvSpPr>
        <p:spPr bwMode="auto">
          <a:xfrm>
            <a:off x="2533650" y="2025652"/>
            <a:ext cx="50323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000">
                <a:latin typeface="Times New Roman" panose="02020603050405020304" pitchFamily="18" charset="0"/>
                <a:ea typeface="微软雅黑" panose="020B0503020204020204" pitchFamily="34" charset="-122"/>
              </a:rPr>
              <a:t>其他</a:t>
            </a:r>
          </a:p>
        </p:txBody>
      </p:sp>
      <p:sp>
        <p:nvSpPr>
          <p:cNvPr id="15" name="文本框 20"/>
          <p:cNvSpPr txBox="1">
            <a:spLocks noChangeArrowheads="1"/>
          </p:cNvSpPr>
          <p:nvPr/>
        </p:nvSpPr>
        <p:spPr bwMode="auto">
          <a:xfrm>
            <a:off x="3343275" y="2117725"/>
            <a:ext cx="6477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buy</a:t>
            </a: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cxnSp>
        <p:nvCxnSpPr>
          <p:cNvPr id="16" name="直接箭头连接符 15"/>
          <p:cNvCxnSpPr/>
          <p:nvPr/>
        </p:nvCxnSpPr>
        <p:spPr>
          <a:xfrm>
            <a:off x="3792542" y="2312988"/>
            <a:ext cx="36353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22"/>
          <p:cNvSpPr txBox="1">
            <a:spLocks noChangeArrowheads="1"/>
          </p:cNvSpPr>
          <p:nvPr/>
        </p:nvSpPr>
        <p:spPr bwMode="auto">
          <a:xfrm>
            <a:off x="4238625" y="2117725"/>
            <a:ext cx="9191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sell</a:t>
            </a: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8" name="文本框 23"/>
          <p:cNvSpPr txBox="1">
            <a:spLocks noChangeArrowheads="1"/>
          </p:cNvSpPr>
          <p:nvPr/>
        </p:nvSpPr>
        <p:spPr bwMode="auto">
          <a:xfrm>
            <a:off x="3308350" y="2647950"/>
            <a:ext cx="1695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a pair of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0" name="文本框 25"/>
          <p:cNvSpPr txBox="1">
            <a:spLocks noChangeArrowheads="1"/>
          </p:cNvSpPr>
          <p:nvPr/>
        </p:nvSpPr>
        <p:spPr bwMode="auto">
          <a:xfrm>
            <a:off x="4332292" y="2646363"/>
            <a:ext cx="6492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Mr.</a:t>
            </a: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1" name="文本框 30"/>
          <p:cNvSpPr txBox="1">
            <a:spLocks noChangeArrowheads="1"/>
          </p:cNvSpPr>
          <p:nvPr/>
        </p:nvSpPr>
        <p:spPr bwMode="auto">
          <a:xfrm>
            <a:off x="5003804" y="2139950"/>
            <a:ext cx="5762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all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2" name="文本框 31"/>
          <p:cNvSpPr txBox="1">
            <a:spLocks noChangeArrowheads="1"/>
          </p:cNvSpPr>
          <p:nvPr/>
        </p:nvSpPr>
        <p:spPr bwMode="auto">
          <a:xfrm>
            <a:off x="5651500" y="2139950"/>
            <a:ext cx="12239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very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6" name="文本框 35"/>
          <p:cNvSpPr txBox="1">
            <a:spLocks noChangeArrowheads="1"/>
          </p:cNvSpPr>
          <p:nvPr/>
        </p:nvSpPr>
        <p:spPr bwMode="auto">
          <a:xfrm>
            <a:off x="4932363" y="3435352"/>
            <a:ext cx="100806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on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sale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7" name="文本框 36"/>
          <p:cNvSpPr txBox="1">
            <a:spLocks noChangeArrowheads="1"/>
          </p:cNvSpPr>
          <p:nvPr/>
        </p:nvSpPr>
        <p:spPr bwMode="auto">
          <a:xfrm>
            <a:off x="3419479" y="3508375"/>
            <a:ext cx="10144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clothes 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8" name="文本框 37"/>
          <p:cNvSpPr txBox="1">
            <a:spLocks noChangeArrowheads="1"/>
          </p:cNvSpPr>
          <p:nvPr/>
        </p:nvSpPr>
        <p:spPr bwMode="auto">
          <a:xfrm>
            <a:off x="4859338" y="4011615"/>
            <a:ext cx="280828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What’s the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price</a:t>
            </a: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 of…? </a:t>
            </a: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cxnSp>
        <p:nvCxnSpPr>
          <p:cNvPr id="30" name="直接箭头连接符 29"/>
          <p:cNvCxnSpPr/>
          <p:nvPr/>
        </p:nvCxnSpPr>
        <p:spPr>
          <a:xfrm flipV="1">
            <a:off x="4500563" y="3867152"/>
            <a:ext cx="354012" cy="476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本框 18"/>
          <p:cNvSpPr txBox="1">
            <a:spLocks noChangeArrowheads="1"/>
          </p:cNvSpPr>
          <p:nvPr/>
        </p:nvSpPr>
        <p:spPr bwMode="auto">
          <a:xfrm>
            <a:off x="2484442" y="700090"/>
            <a:ext cx="50323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000">
                <a:latin typeface="Times New Roman" panose="02020603050405020304" pitchFamily="18" charset="0"/>
                <a:ea typeface="微软雅黑" panose="020B0503020204020204" pitchFamily="34" charset="-122"/>
              </a:rPr>
              <a:t>数字</a:t>
            </a:r>
          </a:p>
        </p:txBody>
      </p:sp>
      <p:sp>
        <p:nvSpPr>
          <p:cNvPr id="34" name="文本框 18"/>
          <p:cNvSpPr txBox="1">
            <a:spLocks noChangeArrowheads="1"/>
          </p:cNvSpPr>
          <p:nvPr/>
        </p:nvSpPr>
        <p:spPr bwMode="auto">
          <a:xfrm>
            <a:off x="2555875" y="3363916"/>
            <a:ext cx="50323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000">
                <a:latin typeface="Times New Roman" panose="02020603050405020304" pitchFamily="18" charset="0"/>
                <a:ea typeface="微软雅黑" panose="020B0503020204020204" pitchFamily="34" charset="-122"/>
              </a:rPr>
              <a:t>名词</a:t>
            </a:r>
          </a:p>
        </p:txBody>
      </p:sp>
      <p:sp>
        <p:nvSpPr>
          <p:cNvPr id="35" name="文本框 35"/>
          <p:cNvSpPr txBox="1">
            <a:spLocks noChangeArrowheads="1"/>
          </p:cNvSpPr>
          <p:nvPr/>
        </p:nvSpPr>
        <p:spPr bwMode="auto">
          <a:xfrm>
            <a:off x="3492504" y="3867152"/>
            <a:ext cx="100806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store</a:t>
            </a: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6" name="右大括号 35"/>
          <p:cNvSpPr/>
          <p:nvPr/>
        </p:nvSpPr>
        <p:spPr>
          <a:xfrm>
            <a:off x="4211638" y="3579813"/>
            <a:ext cx="241300" cy="63976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4" grpId="0"/>
      <p:bldP spid="15" grpId="0"/>
      <p:bldP spid="17" grpId="0"/>
      <p:bldP spid="18" grpId="0"/>
      <p:bldP spid="20" grpId="0"/>
      <p:bldP spid="21" grpId="0"/>
      <p:bldP spid="22" grpId="0"/>
      <p:bldP spid="26" grpId="0"/>
      <p:bldP spid="27" grpId="0"/>
      <p:bldP spid="28" grpId="0"/>
      <p:bldP spid="33" grpId="0"/>
      <p:bldP spid="34" grpId="0"/>
      <p:bldP spid="35" grpId="0"/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1042992" y="700090"/>
          <a:ext cx="6480175" cy="5227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00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number</a:t>
                      </a:r>
                      <a:r>
                        <a:rPr lang="en-US" altLang="zh-CN" sz="1800" baseline="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altLang="en-US" sz="1800" baseline="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数字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noun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名词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其他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2" marR="9143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ten 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十</a:t>
                      </a:r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price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价格</a:t>
                      </a:r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buy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购买；买</a:t>
                      </a:r>
                    </a:p>
                  </a:txBody>
                  <a:tcPr marL="91432" marR="9143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eleven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十一</a:t>
                      </a:r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boy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男孩</a:t>
                      </a:r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sell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出售；销售；卖</a:t>
                      </a:r>
                    </a:p>
                  </a:txBody>
                  <a:tcPr marL="91432" marR="9143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twelve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十二</a:t>
                      </a:r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clothes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衣服；服装</a:t>
                      </a:r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all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所有的；全部的</a:t>
                      </a:r>
                    </a:p>
                  </a:txBody>
                  <a:tcPr marL="91432" marR="9143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thirteen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十三</a:t>
                      </a:r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sale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特价销售；出售</a:t>
                      </a:r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very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很；非常</a:t>
                      </a:r>
                    </a:p>
                  </a:txBody>
                  <a:tcPr marL="91432" marR="9143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fifteen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十五</a:t>
                      </a:r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store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商店</a:t>
                      </a:r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Mr. (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用于男子的姓氏或姓名前</a:t>
                      </a:r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先生</a:t>
                      </a:r>
                    </a:p>
                  </a:txBody>
                  <a:tcPr marL="91432" marR="9143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eighteen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十八</a:t>
                      </a:r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endParaRPr lang="zh-CN" altLang="en-US" sz="1800" dirty="0" smtClean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a pair of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　   一双</a:t>
                      </a:r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2" marR="9143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twenty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二十</a:t>
                      </a:r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endParaRPr lang="zh-CN" altLang="en-US" sz="180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2" marR="9143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thirty </a:t>
                      </a:r>
                      <a:r>
                        <a:rPr lang="zh-CN" altLang="en-US" sz="1800" dirty="0" smtClean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三十</a:t>
                      </a:r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91432" marR="91432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38254" y="771526"/>
            <a:ext cx="315342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How many pencils can you see?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I can see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18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. 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187454" y="1804988"/>
            <a:ext cx="30187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eighteen 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/ˌ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</a:rPr>
              <a:t>eɪ'ti:n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 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num.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十八</a:t>
            </a: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1403353" y="3470275"/>
            <a:ext cx="2031325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13—19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后都有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-teen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187453" y="2211388"/>
            <a:ext cx="328968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thirteen 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/ˌ</a:t>
            </a:r>
            <a:r>
              <a:rPr lang="el-GR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θ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ɜ:(r)'ti:n/ 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num.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十三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fifteen 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/ˌ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</a:rPr>
              <a:t>fɪf'ti:n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/ 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num.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十五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4932366" y="2932113"/>
            <a:ext cx="2871299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ten 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/ten/ 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num.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十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eleven 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</a:rPr>
              <a:t>ɪ'levən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 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num.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十一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twelve 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</a:rPr>
              <a:t>twelv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 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num.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十二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652120" y="915565"/>
            <a:ext cx="2016224" cy="128863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  <a:headEnd/>
            <a:tailEnd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: 圆角 2"/>
          <p:cNvSpPr/>
          <p:nvPr/>
        </p:nvSpPr>
        <p:spPr>
          <a:xfrm>
            <a:off x="4859342" y="987426"/>
            <a:ext cx="3025775" cy="3384550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042989" y="1927225"/>
            <a:ext cx="29049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twenty </a:t>
            </a:r>
            <a:r>
              <a:rPr lang="en-US" altLang="zh-CN">
                <a:latin typeface="Lucida Sans Unicode" panose="020B0602030504020204" pitchFamily="34" charset="0"/>
                <a:ea typeface="微软雅黑" panose="020B0503020204020204" pitchFamily="34" charset="-122"/>
              </a:rPr>
              <a:t>/'twenti/ </a:t>
            </a:r>
            <a:r>
              <a:rPr lang="en-US" altLang="zh-CN" i="1">
                <a:latin typeface="Times New Roman" panose="02020603050405020304" pitchFamily="18" charset="0"/>
                <a:ea typeface="微软雅黑" panose="020B0503020204020204" pitchFamily="34" charset="-122"/>
              </a:rPr>
              <a:t>num. 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二十</a:t>
            </a:r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1331916" y="915989"/>
            <a:ext cx="1826141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20—90</a:t>
            </a:r>
            <a:r>
              <a:rPr lang="zh-CN" altLang="en-US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后都有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-ty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5467350" y="1970090"/>
            <a:ext cx="2313454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1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到</a:t>
            </a: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12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个个记</a:t>
            </a:r>
          </a:p>
          <a:p>
            <a:pPr>
              <a:lnSpc>
                <a:spcPct val="150000"/>
              </a:lnSpc>
            </a:pP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十几后面都有</a:t>
            </a: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teen</a:t>
            </a:r>
          </a:p>
          <a:p>
            <a:pPr>
              <a:lnSpc>
                <a:spcPct val="150000"/>
              </a:lnSpc>
            </a:pP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几十后面跟</a:t>
            </a: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ty</a:t>
            </a:r>
          </a:p>
          <a:p>
            <a:pPr>
              <a:lnSpc>
                <a:spcPct val="150000"/>
              </a:lnSpc>
            </a:pP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几十几中间有“</a:t>
            </a: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-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”</a:t>
            </a:r>
            <a:endParaRPr lang="en-US" altLang="zh-CN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一百说成 </a:t>
            </a: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one hundred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5508628" y="1203325"/>
            <a:ext cx="18004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巧计数字</a:t>
            </a:r>
            <a:r>
              <a:rPr lang="en-US" altLang="zh-CN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1—100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062038" y="2654300"/>
            <a:ext cx="2811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thirty </a:t>
            </a:r>
            <a:r>
              <a:rPr lang="en-US" altLang="zh-CN">
                <a:solidFill>
                  <a:srgbClr val="000000"/>
                </a:solidFill>
                <a:latin typeface="Lucida Sans Unicode" panose="020B0602030504020204" pitchFamily="34" charset="0"/>
                <a:ea typeface="微软雅黑" panose="020B0503020204020204" pitchFamily="34" charset="-122"/>
              </a:rPr>
              <a:t>/'</a:t>
            </a:r>
            <a:r>
              <a:rPr lang="el-GR" altLang="zh-CN">
                <a:solidFill>
                  <a:srgbClr val="000000"/>
                </a:solidFill>
                <a:latin typeface="Lucida Sans Unicode" panose="020B0602030504020204" pitchFamily="34" charset="0"/>
                <a:ea typeface="微软雅黑" panose="020B0503020204020204" pitchFamily="34" charset="-122"/>
              </a:rPr>
              <a:t>θ</a:t>
            </a:r>
            <a:r>
              <a:rPr lang="en-US" altLang="zh-CN">
                <a:solidFill>
                  <a:srgbClr val="000000"/>
                </a:solidFill>
                <a:latin typeface="Lucida Sans Unicode" panose="020B0602030504020204" pitchFamily="34" charset="0"/>
                <a:ea typeface="微软雅黑" panose="020B0503020204020204" pitchFamily="34" charset="-122"/>
              </a:rPr>
              <a:t>ɜ:(r)ti/ </a:t>
            </a:r>
            <a:r>
              <a:rPr lang="en-US" altLang="zh-CN" i="1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num. 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三十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4500563" y="1282700"/>
            <a:ext cx="0" cy="2913063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3" grpId="0" animBg="1"/>
      <p:bldP spid="4" grpId="0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 flipH="1">
            <a:off x="5148064" y="267494"/>
            <a:ext cx="1635950" cy="190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27075" y="1765300"/>
            <a:ext cx="20955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latin typeface="Times New Roman" panose="02020603050405020304" pitchFamily="18" charset="0"/>
              </a:rPr>
              <a:t>Mr. Lee is his father.</a:t>
            </a: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 cstate="email"/>
          <a:srcRect l="20991" r="10437"/>
          <a:stretch>
            <a:fillRect/>
          </a:stretch>
        </p:blipFill>
        <p:spPr bwMode="auto">
          <a:xfrm>
            <a:off x="7092950" y="1347790"/>
            <a:ext cx="1308100" cy="19081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711203" y="700088"/>
            <a:ext cx="20612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</a:rPr>
              <a:t>John is a clever boy.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684216" y="3057525"/>
            <a:ext cx="42434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</a:rPr>
              <a:t>He wants to buy a pair of trousers for John. </a:t>
            </a:r>
            <a:endParaRPr lang="en-US" altLang="zh-C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570041" y="1276350"/>
            <a:ext cx="1611339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bɔɪ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 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n.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男孩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2259013" y="773113"/>
            <a:ext cx="368300" cy="303212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>
            <a:off x="774700" y="1825625"/>
            <a:ext cx="368300" cy="303213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555754" y="2260602"/>
            <a:ext cx="2828925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mɪstə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 (r) / 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先生 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用于男子的姓氏或姓名前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1903413" y="3122613"/>
            <a:ext cx="368300" cy="304800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15" name="圆角矩形 14"/>
          <p:cNvSpPr/>
          <p:nvPr/>
        </p:nvSpPr>
        <p:spPr>
          <a:xfrm>
            <a:off x="2287588" y="3122613"/>
            <a:ext cx="836612" cy="304800"/>
          </a:xfrm>
          <a:prstGeom prst="roundRect">
            <a:avLst/>
          </a:prstGeom>
          <a:noFill/>
          <a:ln>
            <a:solidFill>
              <a:srgbClr val="2B6BBA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570042" y="3562350"/>
            <a:ext cx="1975669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Lucida Sans Unicode" panose="020B0602030504020204" pitchFamily="34" charset="0"/>
              </a:rPr>
              <a:t>/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  <a:cs typeface="Lucida Sans Unicode" panose="020B0602030504020204" pitchFamily="34" charset="0"/>
              </a:rPr>
              <a:t>baɪ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Lucida Sans Unicode" panose="020B0602030504020204" pitchFamily="34" charset="0"/>
              </a:rPr>
              <a:t>/ 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v.</a:t>
            </a:r>
            <a:r>
              <a:rPr lang="en-US" altLang="zh-CN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购买；买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476378" y="4156075"/>
            <a:ext cx="30636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buy sth. for sb.  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给某人买某物</a:t>
            </a:r>
          </a:p>
        </p:txBody>
      </p:sp>
      <p:sp>
        <p:nvSpPr>
          <p:cNvPr id="20" name="圆角矩形 19"/>
          <p:cNvSpPr/>
          <p:nvPr/>
        </p:nvSpPr>
        <p:spPr>
          <a:xfrm>
            <a:off x="3911604" y="3114675"/>
            <a:ext cx="366713" cy="304800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4932363" y="3579814"/>
            <a:ext cx="1295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</a:rPr>
              <a:t>a pair of</a:t>
            </a: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5364163" y="4227515"/>
            <a:ext cx="20875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</a:rPr>
              <a:t>glass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es</a:t>
            </a:r>
            <a:r>
              <a:rPr lang="en-US" altLang="zh-CN">
                <a:latin typeface="Times New Roman" panose="02020603050405020304" pitchFamily="18" charset="0"/>
              </a:rPr>
              <a:t>/short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>
                <a:latin typeface="Times New Roman" panose="02020603050405020304" pitchFamily="18" charset="0"/>
              </a:rPr>
              <a:t>/sock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>
                <a:latin typeface="Times New Roman" panose="02020603050405020304" pitchFamily="18" charset="0"/>
              </a:rPr>
              <a:t>/</a:t>
            </a:r>
          </a:p>
          <a:p>
            <a:r>
              <a:rPr lang="en-US" altLang="zh-CN">
                <a:latin typeface="Times New Roman" panose="02020603050405020304" pitchFamily="18" charset="0"/>
              </a:rPr>
              <a:t>trouser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>
                <a:latin typeface="Times New Roman" panose="02020603050405020304" pitchFamily="18" charset="0"/>
              </a:rPr>
              <a:t>/shoe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cxnSp>
        <p:nvCxnSpPr>
          <p:cNvPr id="21" name="直接箭头连接符 20"/>
          <p:cNvCxnSpPr/>
          <p:nvPr/>
        </p:nvCxnSpPr>
        <p:spPr>
          <a:xfrm>
            <a:off x="5795963" y="3795713"/>
            <a:ext cx="6477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6443667" y="3579814"/>
            <a:ext cx="12969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</a:rPr>
              <a:t>two pair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>
                <a:latin typeface="Times New Roman" panose="02020603050405020304" pitchFamily="18" charset="0"/>
              </a:rPr>
              <a:t> of</a:t>
            </a: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3" name="左大括号 22"/>
          <p:cNvSpPr/>
          <p:nvPr/>
        </p:nvSpPr>
        <p:spPr>
          <a:xfrm rot="16200000">
            <a:off x="6125371" y="3323433"/>
            <a:ext cx="390525" cy="162401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 animBg="1"/>
      <p:bldP spid="7" grpId="0" animBg="1"/>
      <p:bldP spid="12" grpId="0" animBg="1"/>
      <p:bldP spid="8" grpId="0" animBg="1"/>
      <p:bldP spid="14" grpId="0" animBg="1"/>
      <p:bldP spid="15" grpId="0" animBg="1"/>
      <p:bldP spid="9" grpId="0" animBg="1"/>
      <p:bldP spid="10" grpId="0"/>
      <p:bldP spid="20" grpId="0" animBg="1"/>
      <p:bldP spid="18" grpId="0"/>
      <p:bldP spid="19" grpId="0"/>
      <p:bldP spid="22" grpId="0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5435604" y="1347790"/>
            <a:ext cx="2835275" cy="19081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71588" y="1603375"/>
            <a:ext cx="26597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latin typeface="Times New Roman" panose="02020603050405020304" pitchFamily="18" charset="0"/>
              </a:rPr>
              <a:t>They are at a clothes store.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2627317" y="1635125"/>
            <a:ext cx="649287" cy="304800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9" name="圆角矩形 8"/>
          <p:cNvSpPr/>
          <p:nvPr/>
        </p:nvSpPr>
        <p:spPr>
          <a:xfrm>
            <a:off x="3276604" y="1625600"/>
            <a:ext cx="504825" cy="304800"/>
          </a:xfrm>
          <a:prstGeom prst="roundRect">
            <a:avLst/>
          </a:prstGeom>
          <a:noFill/>
          <a:ln>
            <a:solidFill>
              <a:srgbClr val="2B6BBA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271592" y="2886075"/>
            <a:ext cx="2147887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/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stɔ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  <a:cs typeface="Lucida Sans Unicode" panose="020B0602030504020204" pitchFamily="34" charset="0"/>
              </a:rPr>
              <a:t>:(r)/ 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商店</a:t>
            </a:r>
          </a:p>
        </p:txBody>
      </p:sp>
      <p:sp>
        <p:nvSpPr>
          <p:cNvPr id="10" name="矩形 9"/>
          <p:cNvSpPr/>
          <p:nvPr/>
        </p:nvSpPr>
        <p:spPr>
          <a:xfrm>
            <a:off x="1255713" y="2251075"/>
            <a:ext cx="385394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/</a:t>
            </a:r>
            <a:r>
              <a:rPr lang="en-US" altLang="zh-CN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kləʊðz</a:t>
            </a:r>
            <a:r>
              <a:rPr lang="en-US" altLang="zh-CN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</a:t>
            </a:r>
            <a:r>
              <a:rPr lang="en-US" altLang="zh-CN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kləʊz</a:t>
            </a:r>
            <a:r>
              <a:rPr lang="en-US" altLang="zh-CN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/ 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pl.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衣服；服装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9" grpId="0" animBg="1"/>
      <p:bldP spid="7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4427539" y="3148013"/>
            <a:ext cx="22942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price 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</a:rPr>
              <a:t>praɪs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 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n.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价格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4356100" y="1131888"/>
            <a:ext cx="30096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sell 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</a:rPr>
              <a:t>sel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 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v.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出售；销售；卖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427538" y="1851025"/>
            <a:ext cx="33073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all 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</a:rPr>
              <a:t>ɔ:l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 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adj.  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所有的；全部的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4427538" y="2500313"/>
            <a:ext cx="30192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very 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/'</a:t>
            </a:r>
            <a:r>
              <a:rPr lang="en-US" altLang="zh-CN" dirty="0" err="1">
                <a:latin typeface="Lucida Sans Unicode" panose="020B0602030504020204" pitchFamily="34" charset="0"/>
                <a:ea typeface="微软雅黑" panose="020B0503020204020204" pitchFamily="34" charset="-122"/>
              </a:rPr>
              <a:t>veri</a:t>
            </a:r>
            <a:r>
              <a:rPr lang="en-US" altLang="zh-CN" dirty="0">
                <a:latin typeface="Lucida Sans Unicode" panose="020B0602030504020204" pitchFamily="34" charset="0"/>
                <a:ea typeface="微软雅黑" panose="020B0503020204020204" pitchFamily="34" charset="-122"/>
              </a:rPr>
              <a:t>/ 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adv.  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很；非常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84664" y="3795713"/>
            <a:ext cx="31791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What’s the price of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the trousers?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68314" y="3076577"/>
            <a:ext cx="292336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We sell all our clothes at very</a:t>
            </a:r>
          </a:p>
          <a:p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 good price.</a:t>
            </a: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19463" name="图片 9" descr="1_副本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33560">
            <a:off x="650879" y="750888"/>
            <a:ext cx="6191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图片 10" descr="2_副本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022571">
            <a:off x="1389067" y="738188"/>
            <a:ext cx="6000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5" name="图片 11" descr="3_副本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644368">
            <a:off x="2411413" y="744538"/>
            <a:ext cx="6286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椭圆 12"/>
          <p:cNvSpPr/>
          <p:nvPr/>
        </p:nvSpPr>
        <p:spPr>
          <a:xfrm>
            <a:off x="900117" y="3148014"/>
            <a:ext cx="358775" cy="3175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1258888" y="3076576"/>
            <a:ext cx="296862" cy="3492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2843213" y="3148014"/>
            <a:ext cx="512762" cy="3175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1042988" y="3435351"/>
            <a:ext cx="576262" cy="279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570843">
            <a:off x="1239838" y="723900"/>
            <a:ext cx="1712912" cy="12842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4356103" y="1851025"/>
            <a:ext cx="31726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sale</a:t>
            </a: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>
                <a:latin typeface="Lucida Sans Unicode" panose="020B0602030504020204" pitchFamily="34" charset="0"/>
                <a:ea typeface="微软雅黑" panose="020B0503020204020204" pitchFamily="34" charset="-122"/>
              </a:rPr>
              <a:t>/seɪl/ </a:t>
            </a:r>
            <a:r>
              <a:rPr lang="en-US" altLang="zh-CN" i="1">
                <a:latin typeface="Times New Roman" panose="02020603050405020304" pitchFamily="18" charset="0"/>
                <a:ea typeface="微软雅黑" panose="020B0503020204020204" pitchFamily="34" charset="-122"/>
              </a:rPr>
              <a:t>n. </a:t>
            </a:r>
            <a:r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特价销售；出售</a:t>
            </a:r>
          </a:p>
        </p:txBody>
      </p:sp>
      <p:pic>
        <p:nvPicPr>
          <p:cNvPr id="13" name="图片 12" descr="5_副本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032605">
            <a:off x="1255713" y="2582863"/>
            <a:ext cx="1485900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4140203" y="915988"/>
            <a:ext cx="41216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The trousers at the store are at a great sale.</a:t>
            </a: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6732592" y="987427"/>
            <a:ext cx="1368425" cy="2889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4356104" y="2932113"/>
            <a:ext cx="9637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</a:rPr>
              <a:t>on sale </a:t>
            </a:r>
            <a:r>
              <a:rPr lang="en-US" altLang="zh-CN">
                <a:latin typeface="Lucida Sans Unicode" panose="020B0602030504020204" pitchFamily="34" charset="0"/>
                <a:ea typeface="微软雅黑" panose="020B0503020204020204" pitchFamily="34" charset="-122"/>
              </a:rPr>
              <a:t> </a:t>
            </a:r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7667625" y="987426"/>
            <a:ext cx="433388" cy="3175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build="allAtOnce"/>
      <p:bldP spid="15" grpId="0" animBg="1"/>
      <p:bldP spid="16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8179" y="700090"/>
            <a:ext cx="5688013" cy="369331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单项选择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I want ______ two rulers.</a:t>
            </a: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buy          B</a:t>
            </a:r>
            <a:r>
              <a:rPr lang="zh-CN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 buy</a:t>
            </a: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buys         D</a:t>
            </a:r>
            <a:r>
              <a:rPr lang="zh-CN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buying</a:t>
            </a: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This pair of shoes ____ 150 yuan.</a:t>
            </a:r>
          </a:p>
          <a:p>
            <a:pPr marL="342900" indent="-3429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is   B. are      C. am     D. /</a:t>
            </a: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These clothes are ______, they are very cheap.</a:t>
            </a:r>
          </a:p>
          <a:p>
            <a:pPr marL="342900" indent="-3429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sell     B. sale      C. on sale      D. on sell</a:t>
            </a: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4. My mother buys a skirt _____ me.</a:t>
            </a:r>
          </a:p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A. to    B. at       C. for      D. with</a:t>
            </a:r>
            <a:endParaRPr lang="zh-CN" altLang="en-US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3059114" y="1058864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4108450" y="2201864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041775" y="2859089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4562475" y="3579814"/>
            <a:ext cx="338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562</Words>
  <Application>Microsoft Office PowerPoint</Application>
  <PresentationFormat>全屏显示(16:9)</PresentationFormat>
  <Paragraphs>108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宋体</vt:lpstr>
      <vt:lpstr>微软雅黑</vt:lpstr>
      <vt:lpstr>Arial</vt:lpstr>
      <vt:lpstr>Calibri</vt:lpstr>
      <vt:lpstr>Lucida Sans Unicode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2017-10-13T01:48:00Z</dcterms:created>
  <dcterms:modified xsi:type="dcterms:W3CDTF">2023-01-17T02:59:32Z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88A519890B4A4B00AFF28A9D718E97B9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