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323" r:id="rId2"/>
    <p:sldId id="319" r:id="rId3"/>
    <p:sldId id="330" r:id="rId4"/>
    <p:sldId id="366" r:id="rId5"/>
    <p:sldId id="370" r:id="rId6"/>
    <p:sldId id="371" r:id="rId7"/>
    <p:sldId id="372" r:id="rId8"/>
    <p:sldId id="325" r:id="rId9"/>
    <p:sldId id="355" r:id="rId10"/>
    <p:sldId id="356" r:id="rId11"/>
    <p:sldId id="357" r:id="rId12"/>
    <p:sldId id="352" r:id="rId13"/>
    <p:sldId id="373" r:id="rId14"/>
    <p:sldId id="374" r:id="rId15"/>
    <p:sldId id="377" r:id="rId16"/>
    <p:sldId id="343" r:id="rId17"/>
    <p:sldId id="344" r:id="rId18"/>
    <p:sldId id="378" r:id="rId19"/>
    <p:sldId id="379" r:id="rId20"/>
    <p:sldId id="375" r:id="rId21"/>
    <p:sldId id="380" r:id="rId22"/>
    <p:sldId id="376" r:id="rId23"/>
    <p:sldId id="381" r:id="rId24"/>
    <p:sldId id="346" r:id="rId25"/>
    <p:sldId id="348" r:id="rId26"/>
    <p:sldId id="347" r:id="rId27"/>
    <p:sldId id="327" r:id="rId28"/>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3">
          <p15:clr>
            <a:srgbClr val="A4A3A4"/>
          </p15:clr>
        </p15:guide>
        <p15:guide id="2" pos="38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C6CF"/>
    <a:srgbClr val="0000FF"/>
    <a:srgbClr val="2E74B6"/>
    <a:srgbClr val="B9B9B9"/>
    <a:srgbClr val="BABABA"/>
    <a:srgbClr val="187E72"/>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1338" y="-612"/>
      </p:cViewPr>
      <p:guideLst>
        <p:guide orient="horz" pos="2243"/>
        <p:guide pos="38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4" name="矩形 3"/>
          <p:cNvSpPr/>
          <p:nvPr userDrawn="1"/>
        </p:nvSpPr>
        <p:spPr>
          <a:xfrm>
            <a:off x="4445" y="763270"/>
            <a:ext cx="12179935" cy="60756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userDrawn="1"/>
        </p:nvSpPr>
        <p:spPr>
          <a:xfrm>
            <a:off x="1270" y="142875"/>
            <a:ext cx="158115" cy="534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35560" y="6708775"/>
            <a:ext cx="12280265" cy="145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9" name="Rectangle 5"/>
          <p:cNvSpPr/>
          <p:nvPr/>
        </p:nvSpPr>
        <p:spPr>
          <a:xfrm>
            <a:off x="924930" y="4186977"/>
            <a:ext cx="10658901" cy="784830"/>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zh-CN" altLang="en-US" sz="4500" dirty="0" smtClean="0">
                <a:latin typeface="微软雅黑" panose="020B0503020204020204" charset="-122"/>
                <a:ea typeface="微软雅黑" panose="020B0503020204020204" charset="-122"/>
                <a:cs typeface="微软雅黑" panose="020B0503020204020204" charset="-122"/>
              </a:rPr>
              <a:t>第</a:t>
            </a:r>
            <a:r>
              <a:rPr lang="en-US" altLang="en-US" sz="4500" dirty="0" smtClean="0">
                <a:latin typeface="微软雅黑" panose="020B0503020204020204" charset="-122"/>
                <a:ea typeface="微软雅黑" panose="020B0503020204020204" charset="-122"/>
                <a:cs typeface="微软雅黑" panose="020B0503020204020204" charset="-122"/>
              </a:rPr>
              <a:t>1</a:t>
            </a:r>
            <a:r>
              <a:rPr lang="zh-CN" altLang="en-US" sz="4500" dirty="0" smtClean="0">
                <a:latin typeface="微软雅黑" panose="020B0503020204020204" charset="-122"/>
                <a:ea typeface="微软雅黑" panose="020B0503020204020204" charset="-122"/>
                <a:cs typeface="微软雅黑" panose="020B0503020204020204" charset="-122"/>
              </a:rPr>
              <a:t>课时</a:t>
            </a:r>
          </a:p>
        </p:txBody>
      </p:sp>
      <p:sp>
        <p:nvSpPr>
          <p:cNvPr id="7" name="文本框 5"/>
          <p:cNvSpPr txBox="1"/>
          <p:nvPr/>
        </p:nvSpPr>
        <p:spPr>
          <a:xfrm>
            <a:off x="2337181" y="1720357"/>
            <a:ext cx="9971777" cy="1569660"/>
          </a:xfrm>
          <a:prstGeom prst="rect">
            <a:avLst/>
          </a:prstGeom>
          <a:noFill/>
        </p:spPr>
        <p:txBody>
          <a:bodyPr wrap="square" rtlCol="0">
            <a:spAutoFit/>
          </a:bodyPr>
          <a:lstStyle/>
          <a:p>
            <a:pPr algn="ctr"/>
            <a:r>
              <a:rPr lang="en-US" altLang="en-US" sz="4800" b="1" dirty="0" smtClean="0">
                <a:solidFill>
                  <a:schemeClr val="bg1"/>
                </a:solidFill>
                <a:latin typeface="微软雅黑" panose="020B0503020204020204" charset="-122"/>
                <a:ea typeface="微软雅黑" panose="020B0503020204020204" charset="-122"/>
              </a:rPr>
              <a:t>Unit 4</a:t>
            </a:r>
            <a:endParaRPr lang="en-US" altLang="zh-CN" sz="4800" b="1" dirty="0" smtClean="0">
              <a:solidFill>
                <a:schemeClr val="bg1"/>
              </a:solidFill>
              <a:latin typeface="微软雅黑" panose="020B0503020204020204" charset="-122"/>
              <a:ea typeface="微软雅黑" panose="020B0503020204020204" charset="-122"/>
            </a:endParaRPr>
          </a:p>
          <a:p>
            <a:pPr algn="ctr"/>
            <a:r>
              <a:rPr lang="en-US" altLang="en-US" sz="4800" b="1" dirty="0" smtClean="0">
                <a:solidFill>
                  <a:schemeClr val="bg1"/>
                </a:solidFill>
                <a:latin typeface="微软雅黑" panose="020B0503020204020204" charset="-122"/>
                <a:ea typeface="微软雅黑" panose="020B0503020204020204" charset="-122"/>
              </a:rPr>
              <a:t>I used to be afraid of the dark.</a:t>
            </a:r>
            <a:r>
              <a:rPr lang="zh-CN" altLang="en-US" sz="4800" b="1" dirty="0" smtClean="0">
                <a:solidFill>
                  <a:schemeClr val="bg1"/>
                </a:solidFill>
                <a:latin typeface="微软雅黑" panose="020B0503020204020204" charset="-122"/>
                <a:ea typeface="微软雅黑" panose="020B0503020204020204" charset="-122"/>
              </a:rPr>
              <a:t>　</a:t>
            </a:r>
          </a:p>
        </p:txBody>
      </p:sp>
      <p:sp>
        <p:nvSpPr>
          <p:cNvPr id="6" name="矩形 5"/>
          <p:cNvSpPr/>
          <p:nvPr/>
        </p:nvSpPr>
        <p:spPr>
          <a:xfrm>
            <a:off x="0" y="5851810"/>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7"/>
                                        </p:tgtEl>
                                        <p:attrNameLst>
                                          <p:attrName>style.visibility</p:attrName>
                                        </p:attrNameLst>
                                      </p:cBhvr>
                                      <p:to>
                                        <p:strVal val="visible"/>
                                      </p:to>
                                    </p:set>
                                    <p:animEffect transition="in" filter="box(in)">
                                      <p:cBhvr>
                                        <p:cTn id="15" dur="1000"/>
                                        <p:tgtEl>
                                          <p:spTgt spid="7"/>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9"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86408" y="1620086"/>
            <a:ext cx="11072192" cy="3471848"/>
          </a:xfrm>
          <a:prstGeom prst="rect">
            <a:avLst/>
          </a:prstGeom>
          <a:noFill/>
        </p:spPr>
        <p:txBody>
          <a:bodyPr wrap="square" rtlCol="0">
            <a:spAutoFit/>
          </a:bodyPr>
          <a:lstStyle/>
          <a:p>
            <a:pPr>
              <a:lnSpc>
                <a:spcPct val="150000"/>
              </a:lnSpc>
            </a:pPr>
            <a:r>
              <a:rPr lang="en-US" sz="3000" b="1" dirty="0" smtClean="0"/>
              <a:t>B: I agree. I also saw my classmate Judy at the party.</a:t>
            </a:r>
            <a:endParaRPr lang="zh-CN" altLang="en-US" sz="3000" dirty="0" smtClean="0"/>
          </a:p>
          <a:p>
            <a:pPr>
              <a:lnSpc>
                <a:spcPct val="150000"/>
              </a:lnSpc>
            </a:pPr>
            <a:r>
              <a:rPr lang="en-US" sz="3000" b="1" dirty="0" smtClean="0"/>
              <a:t>A: 4. ________ Does she still look the same?</a:t>
            </a:r>
            <a:endParaRPr lang="zh-CN" altLang="en-US" sz="3000" dirty="0" smtClean="0"/>
          </a:p>
          <a:p>
            <a:pPr>
              <a:lnSpc>
                <a:spcPct val="150000"/>
              </a:lnSpc>
            </a:pPr>
            <a:r>
              <a:rPr lang="en-US" sz="3000" b="1" dirty="0" smtClean="0"/>
              <a:t>B: Yes, except for her hair. She used to have short hair. 5. ________</a:t>
            </a:r>
            <a:endParaRPr lang="zh-CN" altLang="en-US" sz="3000" dirty="0" smtClean="0"/>
          </a:p>
          <a:p>
            <a:pPr>
              <a:lnSpc>
                <a:spcPct val="150000"/>
              </a:lnSpc>
            </a:pPr>
            <a:r>
              <a:rPr lang="en-US" sz="3000" b="1" dirty="0" smtClean="0"/>
              <a:t>A: Wow, people sure change.</a:t>
            </a:r>
            <a:endParaRPr lang="zh-CN" altLang="en-US" sz="3000" dirty="0" smtClean="0"/>
          </a:p>
          <a:p>
            <a:pPr>
              <a:lnSpc>
                <a:spcPct val="150000"/>
              </a:lnSpc>
            </a:pPr>
            <a:r>
              <a:rPr lang="en-US" sz="3000" b="1" dirty="0" smtClean="0"/>
              <a:t>B: You bet.</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192687" y="1560452"/>
            <a:ext cx="6500200" cy="3554819"/>
          </a:xfrm>
          <a:prstGeom prst="rect">
            <a:avLst/>
          </a:prstGeom>
          <a:noFill/>
          <a:ln>
            <a:solidFill>
              <a:schemeClr val="tx1"/>
            </a:solidFill>
          </a:ln>
        </p:spPr>
        <p:txBody>
          <a:bodyPr wrap="square" rtlCol="0">
            <a:spAutoFit/>
          </a:bodyPr>
          <a:lstStyle/>
          <a:p>
            <a:pPr>
              <a:lnSpc>
                <a:spcPct val="150000"/>
              </a:lnSpc>
            </a:pPr>
            <a:r>
              <a:rPr lang="en-US" sz="3000" b="1" dirty="0" smtClean="0"/>
              <a:t>A</a:t>
            </a:r>
            <a:r>
              <a:rPr lang="zh-CN" altLang="en-US" sz="3000" b="1" dirty="0" smtClean="0"/>
              <a:t>．</a:t>
            </a:r>
            <a:r>
              <a:rPr lang="en-US" sz="3000" b="1" dirty="0" smtClean="0"/>
              <a:t>He used to be shy.</a:t>
            </a:r>
            <a:endParaRPr lang="zh-CN" altLang="en-US" sz="3000" dirty="0" smtClean="0"/>
          </a:p>
          <a:p>
            <a:pPr>
              <a:lnSpc>
                <a:spcPct val="150000"/>
              </a:lnSpc>
            </a:pPr>
            <a:r>
              <a:rPr lang="en-US" sz="3000" b="1" dirty="0" smtClean="0"/>
              <a:t>B</a:t>
            </a:r>
            <a:r>
              <a:rPr lang="zh-CN" altLang="en-US" sz="3000" b="1" dirty="0" smtClean="0"/>
              <a:t>．</a:t>
            </a:r>
            <a:r>
              <a:rPr lang="en-US" sz="3000" b="1" dirty="0" smtClean="0"/>
              <a:t>What does she look like now?</a:t>
            </a:r>
            <a:endParaRPr lang="zh-CN" altLang="en-US" sz="3000" dirty="0" smtClean="0"/>
          </a:p>
          <a:p>
            <a:pPr>
              <a:lnSpc>
                <a:spcPct val="150000"/>
              </a:lnSpc>
            </a:pPr>
            <a:r>
              <a:rPr lang="en-US" sz="3000" b="1" dirty="0" smtClean="0"/>
              <a:t>C</a:t>
            </a:r>
            <a:r>
              <a:rPr lang="zh-CN" altLang="en-US" sz="3000" b="1" dirty="0" smtClean="0"/>
              <a:t>．</a:t>
            </a:r>
            <a:r>
              <a:rPr lang="en-US" sz="3000" b="1" dirty="0" smtClean="0"/>
              <a:t>Did you see Robert at the party?</a:t>
            </a:r>
            <a:endParaRPr lang="zh-CN" altLang="en-US" sz="3000" dirty="0" smtClean="0"/>
          </a:p>
          <a:p>
            <a:pPr>
              <a:lnSpc>
                <a:spcPct val="150000"/>
              </a:lnSpc>
            </a:pPr>
            <a:r>
              <a:rPr lang="en-US" sz="3000" b="1" dirty="0" smtClean="0"/>
              <a:t>D</a:t>
            </a:r>
            <a:r>
              <a:rPr lang="zh-CN" altLang="en-US" sz="3000" b="1" dirty="0" smtClean="0"/>
              <a:t>．</a:t>
            </a:r>
            <a:r>
              <a:rPr lang="en-US" sz="3000" b="1" dirty="0" smtClean="0"/>
              <a:t>But now she has long hair.</a:t>
            </a:r>
            <a:endParaRPr lang="zh-CN" altLang="en-US" sz="3000" dirty="0" smtClean="0"/>
          </a:p>
          <a:p>
            <a:pPr>
              <a:lnSpc>
                <a:spcPct val="150000"/>
              </a:lnSpc>
            </a:pPr>
            <a:r>
              <a:rPr lang="en-US" sz="3000" b="1" dirty="0" smtClean="0"/>
              <a:t>E</a:t>
            </a:r>
            <a:r>
              <a:rPr lang="zh-CN" altLang="en-US" sz="3000" b="1" dirty="0" smtClean="0"/>
              <a:t>．</a:t>
            </a:r>
            <a:r>
              <a:rPr lang="en-US" sz="3000" b="1" dirty="0" smtClean="0"/>
              <a:t>Yes, he was.</a:t>
            </a:r>
            <a:endParaRPr lang="zh-CN" altLang="en-US" sz="3000" dirty="0"/>
          </a:p>
        </p:txBody>
      </p:sp>
      <p:sp>
        <p:nvSpPr>
          <p:cNvPr id="4" name="Rectangle 1"/>
          <p:cNvSpPr>
            <a:spLocks noChangeArrowheads="1"/>
          </p:cNvSpPr>
          <p:nvPr/>
        </p:nvSpPr>
        <p:spPr bwMode="auto">
          <a:xfrm>
            <a:off x="1133061" y="5307495"/>
            <a:ext cx="3089307" cy="461665"/>
          </a:xfrm>
          <a:prstGeom prst="rect">
            <a:avLst/>
          </a:prstGeom>
          <a:noFill/>
          <a:ln w="9525">
            <a:noFill/>
            <a:miter lim="800000"/>
          </a:ln>
          <a:effectLst/>
        </p:spPr>
        <p:txBody>
          <a:bodyPr vert="horz" wrap="none" lIns="91440" tIns="45720" rIns="91440" bIns="45720" numCol="1" anchor="ctr" anchorCtr="0" compatLnSpc="1">
            <a:spAutoFit/>
          </a:bodyPr>
          <a:lstStyle/>
          <a:p>
            <a:pPr fontAlgn="base">
              <a:spcBef>
                <a:spcPct val="0"/>
              </a:spcBef>
              <a:spcAft>
                <a:spcPct val="0"/>
              </a:spcAft>
            </a:pPr>
            <a:r>
              <a:rPr lang="en-US" altLang="zh-CN" sz="2400" b="1" dirty="0" smtClean="0">
                <a:solidFill>
                  <a:srgbClr val="57C6CF"/>
                </a:solidFill>
                <a:latin typeface="Arial" panose="020B0604020202020204" pitchFamily="34" charset="0"/>
                <a:ea typeface="宋体" panose="02010600030101010101" pitchFamily="2" charset="-122"/>
                <a:cs typeface="Times New Roman" panose="02020603050405020304" pitchFamily="18" charset="0"/>
              </a:rPr>
              <a:t>[</a:t>
            </a:r>
            <a:r>
              <a:rPr lang="zh-CN" altLang="en-US" sz="2400" b="1" dirty="0" smtClean="0">
                <a:solidFill>
                  <a:srgbClr val="57C6CF"/>
                </a:solidFill>
                <a:latin typeface="Arial" panose="020B0604020202020204" pitchFamily="34" charset="0"/>
                <a:ea typeface="宋体" panose="02010600030101010101" pitchFamily="2" charset="-122"/>
                <a:cs typeface="Times New Roman" panose="02020603050405020304" pitchFamily="18" charset="0"/>
              </a:rPr>
              <a:t>答案</a:t>
            </a:r>
            <a:r>
              <a:rPr lang="en-US" altLang="zh-CN" sz="2400" b="1" dirty="0" smtClean="0">
                <a:solidFill>
                  <a:srgbClr val="57C6CF"/>
                </a:solidFill>
                <a:latin typeface="Arial" panose="020B0604020202020204" pitchFamily="34" charset="0"/>
                <a:ea typeface="宋体" panose="02010600030101010101" pitchFamily="2" charset="-122"/>
                <a:cs typeface="Times New Roman" panose="02020603050405020304" pitchFamily="18" charset="0"/>
              </a:rPr>
              <a:t>]</a:t>
            </a: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sz="2400" b="1" dirty="0" smtClean="0"/>
              <a:t>1</a:t>
            </a:r>
            <a:r>
              <a:rPr lang="en-US" altLang="zh-CN" sz="2400" b="1" dirty="0" smtClean="0"/>
              <a:t>—</a:t>
            </a:r>
            <a:r>
              <a:rPr lang="en-US" sz="2400" b="1" dirty="0" smtClean="0"/>
              <a:t>5</a:t>
            </a:r>
            <a:r>
              <a:rPr lang="zh-CN" altLang="en-US" sz="2400" b="1" dirty="0" smtClean="0"/>
              <a:t>　</a:t>
            </a:r>
            <a:r>
              <a:rPr lang="en-US" sz="2400" b="1" dirty="0" smtClean="0"/>
              <a:t>CAEBD</a:t>
            </a:r>
            <a:endParaRPr lang="zh-CN"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46653" y="1162877"/>
            <a:ext cx="11072192" cy="5185522"/>
          </a:xfrm>
          <a:prstGeom prst="rect">
            <a:avLst/>
          </a:prstGeom>
          <a:noFill/>
        </p:spPr>
        <p:txBody>
          <a:bodyPr wrap="square" rtlCol="0">
            <a:spAutoFit/>
          </a:bodyPr>
          <a:lstStyle/>
          <a:p>
            <a:pPr>
              <a:lnSpc>
                <a:spcPct val="150000"/>
              </a:lnSpc>
            </a:pPr>
            <a:r>
              <a:rPr lang="en-US" sz="2800" b="1" dirty="0" smtClean="0"/>
              <a:t>Ⅱ.</a:t>
            </a:r>
            <a:r>
              <a:rPr lang="zh-CN" altLang="en-US" sz="2800" b="1" dirty="0" smtClean="0"/>
              <a:t>阅读理解</a:t>
            </a:r>
            <a:endParaRPr lang="zh-CN" altLang="en-US" sz="2800" dirty="0" smtClean="0"/>
          </a:p>
          <a:p>
            <a:pPr indent="447675">
              <a:lnSpc>
                <a:spcPct val="150000"/>
              </a:lnSpc>
            </a:pPr>
            <a:r>
              <a:rPr lang="en-US" sz="2800" b="1" dirty="0" smtClean="0"/>
              <a:t>My younger brother has changed so much since a few months ago. I can't find a reason for this and I want him to be a better person than he is now. Any advice?</a:t>
            </a:r>
          </a:p>
          <a:p>
            <a:pPr indent="447675">
              <a:lnSpc>
                <a:spcPct val="150000"/>
              </a:lnSpc>
            </a:pPr>
            <a:r>
              <a:rPr lang="en-US" sz="2800" b="1" dirty="0" smtClean="0"/>
              <a:t>He is in the 11th standard at present (aged 16). Till the 10th he was in a common school. For his better education we changed his school to a better one in this city, but he had lots of friends in his previous(</a:t>
            </a:r>
            <a:r>
              <a:rPr lang="zh-CN" altLang="en-US" sz="2800" b="1" dirty="0" smtClean="0"/>
              <a:t>先前的</a:t>
            </a:r>
            <a:r>
              <a:rPr lang="en-US" sz="2800" b="1" dirty="0" smtClean="0"/>
              <a:t>) school. So he didn't want us to change his school, but we still did.</a:t>
            </a:r>
            <a:endParaRPr lang="zh-CN"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56592" y="1103242"/>
            <a:ext cx="11072192" cy="5185522"/>
          </a:xfrm>
          <a:prstGeom prst="rect">
            <a:avLst/>
          </a:prstGeom>
          <a:noFill/>
        </p:spPr>
        <p:txBody>
          <a:bodyPr wrap="square" rtlCol="0">
            <a:spAutoFit/>
          </a:bodyPr>
          <a:lstStyle/>
          <a:p>
            <a:pPr indent="536575">
              <a:lnSpc>
                <a:spcPct val="150000"/>
              </a:lnSpc>
            </a:pPr>
            <a:r>
              <a:rPr lang="en-US" sz="2800" b="1" dirty="0" smtClean="0"/>
              <a:t>It's been 5 months since he moved to the new school. And we've started noticing some unwelcome changes. He has become very rude to our parents and me. He used to do well in studies till the 10th but now he has started failing in his subjects. Now he seldom talks to us and enjoys being alone. Also he sometimes hesitates(</a:t>
            </a:r>
            <a:r>
              <a:rPr lang="zh-CN" altLang="en-US" sz="2800" b="1" dirty="0" smtClean="0"/>
              <a:t>顾虑</a:t>
            </a:r>
            <a:r>
              <a:rPr lang="en-US" sz="2800" b="1" dirty="0" smtClean="0"/>
              <a:t>) to talk to strangers. He loves playing computer games. This habit of his took up most of the time after school, which was affecting(</a:t>
            </a:r>
            <a:r>
              <a:rPr lang="zh-CN" altLang="en-US" sz="2800" b="1" dirty="0" smtClean="0"/>
              <a:t>影响</a:t>
            </a:r>
            <a:r>
              <a:rPr lang="en-US" sz="2800" b="1" dirty="0" smtClean="0"/>
              <a:t>) his studies, so my parents stopped him playing computer games.</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56592" y="934279"/>
            <a:ext cx="11072192" cy="5848011"/>
          </a:xfrm>
          <a:prstGeom prst="rect">
            <a:avLst/>
          </a:prstGeom>
          <a:noFill/>
        </p:spPr>
        <p:txBody>
          <a:bodyPr wrap="square" rtlCol="0">
            <a:spAutoFit/>
          </a:bodyPr>
          <a:lstStyle/>
          <a:p>
            <a:pPr indent="536575">
              <a:lnSpc>
                <a:spcPct val="135000"/>
              </a:lnSpc>
            </a:pPr>
            <a:r>
              <a:rPr lang="en-US" sz="2800" b="1" dirty="0" smtClean="0"/>
              <a:t>Recently he had a </a:t>
            </a:r>
            <a:r>
              <a:rPr lang="en-US" sz="2800" b="1" dirty="0" err="1" smtClean="0"/>
              <a:t>parent­teacher</a:t>
            </a:r>
            <a:r>
              <a:rPr lang="en-US" sz="2800" b="1" dirty="0" smtClean="0"/>
              <a:t> meeting at his school which he didn't tell us about, but somehow we got to know about this to which he said that he forgot to tell, and then when we looked through his results of his monthly school tests, he failed in two of five of his subjects.  He often complains of headaches in one half of his head and doesn't go to school. We asked several doctors and after running a few tests, doctors found nothing. A psychiatrist(</a:t>
            </a:r>
            <a:r>
              <a:rPr lang="zh-CN" altLang="en-US" sz="2800" b="1" dirty="0" smtClean="0"/>
              <a:t>精神科医生</a:t>
            </a:r>
            <a:r>
              <a:rPr lang="en-US" sz="2800" b="1" dirty="0" smtClean="0"/>
              <a:t>) guessed that my brother wanted to avoid his school. My parents feel helpless as he never listens to them. I don't understand if this is just a teenage problem or something else. Any advice is welcome.</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06287" y="1798983"/>
            <a:ext cx="11072192" cy="1477328"/>
          </a:xfrm>
          <a:prstGeom prst="rect">
            <a:avLst/>
          </a:prstGeom>
          <a:noFill/>
        </p:spPr>
        <p:txBody>
          <a:bodyPr wrap="square" rtlCol="0">
            <a:spAutoFit/>
          </a:bodyPr>
          <a:lstStyle/>
          <a:p>
            <a:pPr>
              <a:lnSpc>
                <a:spcPct val="150000"/>
              </a:lnSpc>
            </a:pPr>
            <a:r>
              <a:rPr lang="en-US" altLang="zh-CN" sz="3000" b="1" dirty="0" smtClean="0">
                <a:solidFill>
                  <a:srgbClr val="57C6CF"/>
                </a:solidFill>
              </a:rPr>
              <a:t>【</a:t>
            </a:r>
            <a:r>
              <a:rPr lang="zh-CN" altLang="en-US" sz="3000" b="1" dirty="0" smtClean="0">
                <a:solidFill>
                  <a:srgbClr val="57C6CF"/>
                </a:solidFill>
              </a:rPr>
              <a:t>主旨大意</a:t>
            </a:r>
            <a:r>
              <a:rPr lang="en-US" altLang="zh-CN" sz="3000" b="1" dirty="0" smtClean="0">
                <a:solidFill>
                  <a:srgbClr val="57C6CF"/>
                </a:solidFill>
              </a:rPr>
              <a:t>】  </a:t>
            </a:r>
            <a:r>
              <a:rPr lang="zh-CN" altLang="en-US" sz="3000" b="1" dirty="0" smtClean="0"/>
              <a:t>这是一篇记叙文。 作者讲述了弟弟转学前后的不同，着重描述了弟弟来到新学校后的一系列变化。</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26164" y="1510741"/>
            <a:ext cx="11072192" cy="3554819"/>
          </a:xfrm>
          <a:prstGeom prst="rect">
            <a:avLst/>
          </a:prstGeom>
          <a:noFill/>
        </p:spPr>
        <p:txBody>
          <a:bodyPr wrap="square" rtlCol="0">
            <a:spAutoFit/>
          </a:bodyPr>
          <a:lstStyle/>
          <a:p>
            <a:pPr>
              <a:lnSpc>
                <a:spcPct val="150000"/>
              </a:lnSpc>
            </a:pPr>
            <a:r>
              <a:rPr lang="en-US" sz="3000" b="1" dirty="0" smtClean="0"/>
              <a:t>(</a:t>
            </a:r>
            <a:r>
              <a:rPr lang="zh-CN" altLang="en-US" sz="3000" b="1" dirty="0" smtClean="0"/>
              <a:t>　　</a:t>
            </a:r>
            <a:r>
              <a:rPr lang="en-US" sz="3000" b="1" dirty="0" smtClean="0"/>
              <a:t>)1.From the passage we know the writer wants to ________</a:t>
            </a:r>
            <a:r>
              <a:rPr lang="zh-CN" altLang="en-US" sz="3000" b="1" dirty="0" smtClean="0"/>
              <a:t>．</a:t>
            </a:r>
            <a:endParaRPr lang="zh-CN" altLang="en-US" sz="3000" dirty="0" smtClean="0"/>
          </a:p>
          <a:p>
            <a:pPr indent="1341755">
              <a:lnSpc>
                <a:spcPct val="150000"/>
              </a:lnSpc>
            </a:pPr>
            <a:r>
              <a:rPr lang="en-US" sz="3000" b="1" dirty="0" smtClean="0"/>
              <a:t>A</a:t>
            </a:r>
            <a:r>
              <a:rPr lang="zh-CN" altLang="en-US" sz="3000" b="1" dirty="0" smtClean="0"/>
              <a:t>．</a:t>
            </a:r>
            <a:r>
              <a:rPr lang="en-US" sz="3000" b="1" dirty="0" smtClean="0"/>
              <a:t>tell us how his brother has changed</a:t>
            </a:r>
            <a:endParaRPr lang="zh-CN" altLang="en-US" sz="3000" dirty="0" smtClean="0"/>
          </a:p>
          <a:p>
            <a:pPr indent="1341755">
              <a:lnSpc>
                <a:spcPct val="150000"/>
              </a:lnSpc>
            </a:pPr>
            <a:r>
              <a:rPr lang="en-US" sz="3000" b="1" dirty="0" smtClean="0"/>
              <a:t>B</a:t>
            </a:r>
            <a:r>
              <a:rPr lang="zh-CN" altLang="en-US" sz="3000" b="1" dirty="0" smtClean="0"/>
              <a:t>．</a:t>
            </a:r>
            <a:r>
              <a:rPr lang="en-US" sz="3000" b="1" dirty="0" smtClean="0"/>
              <a:t>ask for some advice about his brother</a:t>
            </a:r>
            <a:endParaRPr lang="zh-CN" altLang="en-US" sz="3000" dirty="0" smtClean="0"/>
          </a:p>
          <a:p>
            <a:pPr indent="1341755">
              <a:lnSpc>
                <a:spcPct val="150000"/>
              </a:lnSpc>
            </a:pPr>
            <a:r>
              <a:rPr lang="en-US" sz="3000" b="1" dirty="0" smtClean="0"/>
              <a:t>C</a:t>
            </a:r>
            <a:r>
              <a:rPr lang="zh-CN" altLang="en-US" sz="3000" b="1" dirty="0" smtClean="0"/>
              <a:t>．</a:t>
            </a:r>
            <a:r>
              <a:rPr lang="en-US" sz="3000" b="1" dirty="0" smtClean="0"/>
              <a:t>tell his brother to study harder</a:t>
            </a:r>
            <a:endParaRPr lang="zh-CN" altLang="en-US" sz="3000" dirty="0" smtClean="0"/>
          </a:p>
          <a:p>
            <a:pPr indent="1341755">
              <a:lnSpc>
                <a:spcPct val="150000"/>
              </a:lnSpc>
            </a:pPr>
            <a:r>
              <a:rPr lang="en-US" sz="3000" b="1" dirty="0" smtClean="0"/>
              <a:t>D</a:t>
            </a:r>
            <a:r>
              <a:rPr lang="zh-CN" altLang="en-US" sz="3000" b="1" dirty="0" smtClean="0"/>
              <a:t>．</a:t>
            </a:r>
            <a:r>
              <a:rPr lang="en-US" sz="3000" b="1" dirty="0" smtClean="0"/>
              <a:t>ask his brother not to play computer games</a:t>
            </a:r>
            <a:endParaRPr lang="zh-CN" altLang="en-US" sz="3000" dirty="0"/>
          </a:p>
        </p:txBody>
      </p:sp>
      <p:sp>
        <p:nvSpPr>
          <p:cNvPr id="3" name="矩形 2"/>
          <p:cNvSpPr/>
          <p:nvPr/>
        </p:nvSpPr>
        <p:spPr>
          <a:xfrm>
            <a:off x="996914" y="1753464"/>
            <a:ext cx="389850" cy="461665"/>
          </a:xfrm>
          <a:prstGeom prst="rect">
            <a:avLst/>
          </a:prstGeom>
        </p:spPr>
        <p:txBody>
          <a:bodyPr wrap="none">
            <a:spAutoFit/>
          </a:bodyPr>
          <a:lstStyle/>
          <a:p>
            <a:r>
              <a:rPr lang="en-US" sz="2400" b="1" dirty="0" smtClean="0">
                <a:solidFill>
                  <a:srgbClr val="57C6CF"/>
                </a:solidFill>
              </a:rPr>
              <a:t>B</a:t>
            </a:r>
            <a:endParaRPr lang="zh-CN" altLang="en-US" sz="2400"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26164" y="1441174"/>
            <a:ext cx="10853532" cy="24929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ea typeface="仿宋" panose="02010609060101010101" pitchFamily="49" charset="-122"/>
              </a:rPr>
              <a:t>推理判断题。根据短文第一段</a:t>
            </a:r>
            <a:r>
              <a:rPr lang="en-US" sz="2600" b="1" dirty="0" smtClean="0">
                <a:ea typeface="仿宋" panose="02010609060101010101" pitchFamily="49" charset="-122"/>
              </a:rPr>
              <a:t>“I can't find a reason for this and I want him to be a better person than he is now. Any advice</a:t>
            </a:r>
            <a:r>
              <a:rPr lang="zh-CN" altLang="en-US" sz="2600" b="1" dirty="0" smtClean="0">
                <a:ea typeface="仿宋" panose="02010609060101010101" pitchFamily="49" charset="-122"/>
              </a:rPr>
              <a:t>？</a:t>
            </a:r>
            <a:r>
              <a:rPr lang="en-US" sz="2600" b="1" dirty="0" smtClean="0">
                <a:ea typeface="仿宋" panose="02010609060101010101" pitchFamily="49" charset="-122"/>
              </a:rPr>
              <a:t>”</a:t>
            </a:r>
            <a:r>
              <a:rPr lang="zh-CN" altLang="en-US" sz="2600" b="1" dirty="0" smtClean="0">
                <a:ea typeface="仿宋" panose="02010609060101010101" pitchFamily="49" charset="-122"/>
              </a:rPr>
              <a:t>以及文章结尾的</a:t>
            </a:r>
            <a:r>
              <a:rPr lang="en-US" sz="2600" b="1" dirty="0" smtClean="0">
                <a:ea typeface="仿宋" panose="02010609060101010101" pitchFamily="49" charset="-122"/>
              </a:rPr>
              <a:t>“Any advice is welcome.”</a:t>
            </a:r>
            <a:r>
              <a:rPr lang="zh-CN" altLang="en-US" sz="2600" b="1" dirty="0" smtClean="0">
                <a:ea typeface="仿宋" panose="02010609060101010101" pitchFamily="49" charset="-122"/>
              </a:rPr>
              <a:t>可知，作者写本文的主要目的是征求意见，以便帮助弟弟成为一名好学生。故选</a:t>
            </a:r>
            <a:r>
              <a:rPr lang="en-US" sz="2600" b="1" dirty="0" smtClean="0">
                <a:ea typeface="仿宋" panose="02010609060101010101" pitchFamily="49" charset="-122"/>
              </a:rPr>
              <a:t>B</a:t>
            </a:r>
            <a:r>
              <a:rPr lang="zh-CN" altLang="en-US" sz="2600" b="1" dirty="0" smtClean="0">
                <a:ea typeface="仿宋" panose="02010609060101010101" pitchFamily="49" charset="-122"/>
              </a:rPr>
              <a:t>。</a:t>
            </a:r>
            <a:endParaRPr lang="zh-CN" altLang="en-US" sz="2600" dirty="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26164" y="1441174"/>
            <a:ext cx="11072192" cy="4247317"/>
          </a:xfrm>
          <a:prstGeom prst="rect">
            <a:avLst/>
          </a:prstGeom>
          <a:noFill/>
        </p:spPr>
        <p:txBody>
          <a:bodyPr wrap="square" rtlCol="0">
            <a:spAutoFit/>
          </a:bodyPr>
          <a:lstStyle/>
          <a:p>
            <a:pPr>
              <a:lnSpc>
                <a:spcPct val="150000"/>
              </a:lnSpc>
            </a:pPr>
            <a:r>
              <a:rPr lang="en-US" sz="3000" b="1" dirty="0" smtClean="0"/>
              <a:t>(</a:t>
            </a:r>
            <a:r>
              <a:rPr lang="zh-CN" altLang="en-US" sz="3000" b="1" dirty="0" smtClean="0"/>
              <a:t>　　</a:t>
            </a:r>
            <a:r>
              <a:rPr lang="en-US" sz="3000" b="1" dirty="0" smtClean="0"/>
              <a:t>)2.Why did the writer's family change the school for the </a:t>
            </a:r>
          </a:p>
          <a:p>
            <a:pPr indent="1252855">
              <a:lnSpc>
                <a:spcPct val="150000"/>
              </a:lnSpc>
            </a:pPr>
            <a:r>
              <a:rPr lang="en-US" sz="3000" b="1" dirty="0" smtClean="0"/>
              <a:t>writer's brother?</a:t>
            </a:r>
            <a:endParaRPr lang="zh-CN" altLang="en-US" sz="3000" dirty="0" smtClean="0"/>
          </a:p>
          <a:p>
            <a:pPr indent="1252855">
              <a:lnSpc>
                <a:spcPct val="150000"/>
              </a:lnSpc>
            </a:pPr>
            <a:r>
              <a:rPr lang="en-US" sz="3000" b="1" dirty="0" smtClean="0"/>
              <a:t>A</a:t>
            </a:r>
            <a:r>
              <a:rPr lang="zh-CN" altLang="en-US" sz="3000" b="1" dirty="0" smtClean="0"/>
              <a:t>．</a:t>
            </a:r>
            <a:r>
              <a:rPr lang="en-US" sz="3000" b="1" dirty="0" smtClean="0"/>
              <a:t>Because he had many friends in his previous school.</a:t>
            </a:r>
            <a:endParaRPr lang="zh-CN" altLang="en-US" sz="3000" dirty="0" smtClean="0"/>
          </a:p>
          <a:p>
            <a:pPr indent="1252855">
              <a:lnSpc>
                <a:spcPct val="150000"/>
              </a:lnSpc>
            </a:pPr>
            <a:r>
              <a:rPr lang="en-US" sz="3000" b="1" dirty="0" smtClean="0"/>
              <a:t>B</a:t>
            </a:r>
            <a:r>
              <a:rPr lang="zh-CN" altLang="en-US" sz="3000" b="1" dirty="0" smtClean="0"/>
              <a:t>．</a:t>
            </a:r>
            <a:r>
              <a:rPr lang="en-US" sz="3000" b="1" dirty="0" smtClean="0"/>
              <a:t>Because he had some bad habits in his previous school.</a:t>
            </a:r>
            <a:endParaRPr lang="zh-CN" altLang="en-US" sz="3000" dirty="0" smtClean="0"/>
          </a:p>
          <a:p>
            <a:pPr indent="1252855">
              <a:lnSpc>
                <a:spcPct val="150000"/>
              </a:lnSpc>
            </a:pPr>
            <a:r>
              <a:rPr lang="en-US" sz="3000" b="1" dirty="0" smtClean="0"/>
              <a:t>C</a:t>
            </a:r>
            <a:r>
              <a:rPr lang="zh-CN" altLang="en-US" sz="3000" b="1" dirty="0" smtClean="0"/>
              <a:t>．</a:t>
            </a:r>
            <a:r>
              <a:rPr lang="en-US" sz="3000" b="1" dirty="0" smtClean="0"/>
              <a:t>Because his family wanted him to get better education.</a:t>
            </a:r>
            <a:endParaRPr lang="zh-CN" altLang="en-US" sz="3000" dirty="0" smtClean="0"/>
          </a:p>
          <a:p>
            <a:pPr indent="1252855">
              <a:lnSpc>
                <a:spcPct val="150000"/>
              </a:lnSpc>
            </a:pPr>
            <a:r>
              <a:rPr lang="en-US" sz="3000" b="1" dirty="0" smtClean="0"/>
              <a:t>D</a:t>
            </a:r>
            <a:r>
              <a:rPr lang="zh-CN" altLang="en-US" sz="3000" b="1" dirty="0" smtClean="0"/>
              <a:t>．</a:t>
            </a:r>
            <a:r>
              <a:rPr lang="en-US" sz="3000" b="1" dirty="0" smtClean="0"/>
              <a:t>Because he didn't like his previous school.</a:t>
            </a:r>
            <a:endParaRPr lang="zh-CN" altLang="en-US" sz="3000" dirty="0"/>
          </a:p>
        </p:txBody>
      </p:sp>
      <p:sp>
        <p:nvSpPr>
          <p:cNvPr id="3" name="矩形 2"/>
          <p:cNvSpPr/>
          <p:nvPr/>
        </p:nvSpPr>
        <p:spPr>
          <a:xfrm>
            <a:off x="990502" y="1673951"/>
            <a:ext cx="407484" cy="461665"/>
          </a:xfrm>
          <a:prstGeom prst="rect">
            <a:avLst/>
          </a:prstGeom>
        </p:spPr>
        <p:txBody>
          <a:bodyPr wrap="none">
            <a:spAutoFit/>
          </a:bodyPr>
          <a:lstStyle/>
          <a:p>
            <a:r>
              <a:rPr lang="en-US" sz="2400" b="1" dirty="0" smtClean="0">
                <a:solidFill>
                  <a:srgbClr val="57C6CF"/>
                </a:solidFill>
              </a:rPr>
              <a:t>C</a:t>
            </a:r>
            <a:endParaRPr lang="zh-CN" altLang="en-US" sz="2400"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26164" y="1441174"/>
            <a:ext cx="10853532" cy="189282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ea typeface="仿宋" panose="02010609060101010101" pitchFamily="49" charset="-122"/>
              </a:rPr>
              <a:t>细节理解题。根据短文第二段第三句</a:t>
            </a:r>
            <a:r>
              <a:rPr lang="en-US" sz="2600" b="1" dirty="0" smtClean="0">
                <a:ea typeface="仿宋" panose="02010609060101010101" pitchFamily="49" charset="-122"/>
              </a:rPr>
              <a:t>“For his better education we changed his school to a better one in this city…”</a:t>
            </a:r>
            <a:r>
              <a:rPr lang="zh-CN" altLang="en-US" sz="2600" b="1" dirty="0" smtClean="0">
                <a:ea typeface="仿宋" panose="02010609060101010101" pitchFamily="49" charset="-122"/>
              </a:rPr>
              <a:t>可知，家人把他转入一所更好的学校，是为了让他接受更好的教育。故选</a:t>
            </a:r>
            <a:r>
              <a:rPr lang="en-US" sz="2600" b="1" dirty="0" smtClean="0">
                <a:ea typeface="仿宋" panose="02010609060101010101" pitchFamily="49" charset="-122"/>
              </a:rPr>
              <a:t>C</a:t>
            </a:r>
            <a:r>
              <a:rPr lang="zh-CN" altLang="en-US" sz="2600" b="1" dirty="0" smtClean="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631940" y="1171600"/>
            <a:ext cx="3354673" cy="584835"/>
            <a:chOff x="923" y="1532"/>
            <a:chExt cx="3695" cy="921"/>
          </a:xfrm>
        </p:grpSpPr>
        <p:pic>
          <p:nvPicPr>
            <p:cNvPr id="9" name="图片 8" descr="00 图标-04"/>
            <p:cNvPicPr>
              <a:picLocks noChangeAspect="1"/>
            </p:cNvPicPr>
            <p:nvPr/>
          </p:nvPicPr>
          <p:blipFill>
            <a:blip r:embed="rId2" cstate="email"/>
            <a:stretch>
              <a:fillRect/>
            </a:stretch>
          </p:blipFill>
          <p:spPr>
            <a:xfrm>
              <a:off x="923" y="1552"/>
              <a:ext cx="3695" cy="882"/>
            </a:xfrm>
            <a:prstGeom prst="rect">
              <a:avLst/>
            </a:prstGeom>
          </p:spPr>
        </p:pic>
        <p:sp>
          <p:nvSpPr>
            <p:cNvPr id="22" name="文本框 3"/>
            <p:cNvSpPr txBox="1"/>
            <p:nvPr/>
          </p:nvSpPr>
          <p:spPr>
            <a:xfrm>
              <a:off x="1156" y="1532"/>
              <a:ext cx="3367" cy="921"/>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课内基础自测　</a:t>
              </a:r>
            </a:p>
          </p:txBody>
        </p:sp>
      </p:grpSp>
      <p:sp>
        <p:nvSpPr>
          <p:cNvPr id="15" name="TextBox 14"/>
          <p:cNvSpPr txBox="1"/>
          <p:nvPr/>
        </p:nvSpPr>
        <p:spPr>
          <a:xfrm>
            <a:off x="606287" y="1789045"/>
            <a:ext cx="11201400" cy="3554819"/>
          </a:xfrm>
          <a:prstGeom prst="rect">
            <a:avLst/>
          </a:prstGeom>
          <a:noFill/>
        </p:spPr>
        <p:txBody>
          <a:bodyPr wrap="square" rtlCol="0">
            <a:spAutoFit/>
          </a:bodyPr>
          <a:lstStyle/>
          <a:p>
            <a:pPr>
              <a:lnSpc>
                <a:spcPct val="150000"/>
              </a:lnSpc>
            </a:pPr>
            <a:r>
              <a:rPr lang="en-US" sz="3000" b="1" dirty="0" smtClean="0"/>
              <a:t>Ⅰ.</a:t>
            </a:r>
            <a:r>
              <a:rPr lang="zh-CN" altLang="en-US" sz="3000" b="1" dirty="0" smtClean="0"/>
              <a:t>用括号中所给单词的适当形式填空</a:t>
            </a:r>
            <a:endParaRPr lang="zh-CN" altLang="en-US" sz="3000" dirty="0" smtClean="0"/>
          </a:p>
          <a:p>
            <a:pPr>
              <a:lnSpc>
                <a:spcPct val="150000"/>
              </a:lnSpc>
            </a:pPr>
            <a:r>
              <a:rPr lang="en-US" sz="3000" b="1" dirty="0" smtClean="0"/>
              <a:t>1</a:t>
            </a:r>
            <a:r>
              <a:rPr lang="zh-CN" altLang="en-US" sz="3000" b="1" dirty="0" smtClean="0"/>
              <a:t>．</a:t>
            </a:r>
            <a:r>
              <a:rPr lang="en-US" sz="3000" b="1" dirty="0" smtClean="0"/>
              <a:t>We all like the movie because it is very ________ (interest). </a:t>
            </a:r>
            <a:endParaRPr lang="zh-CN" altLang="en-US" sz="3000" dirty="0" smtClean="0"/>
          </a:p>
          <a:p>
            <a:pPr>
              <a:lnSpc>
                <a:spcPct val="150000"/>
              </a:lnSpc>
            </a:pPr>
            <a:r>
              <a:rPr lang="en-US" sz="3000" b="1" dirty="0" smtClean="0"/>
              <a:t>2</a:t>
            </a:r>
            <a:r>
              <a:rPr lang="zh-CN" altLang="en-US" sz="3000" b="1" dirty="0" smtClean="0"/>
              <a:t>．</a:t>
            </a:r>
            <a:r>
              <a:rPr lang="en-US" sz="3000" b="1" dirty="0" smtClean="0"/>
              <a:t>Billy heard his little brother ________ (sing) in the room when </a:t>
            </a:r>
          </a:p>
          <a:p>
            <a:pPr indent="625475">
              <a:lnSpc>
                <a:spcPct val="150000"/>
              </a:lnSpc>
            </a:pPr>
            <a:r>
              <a:rPr lang="en-US" sz="3000" b="1" dirty="0" smtClean="0"/>
              <a:t>he got home. </a:t>
            </a:r>
            <a:endParaRPr lang="zh-CN" altLang="en-US" sz="3000" dirty="0" smtClean="0"/>
          </a:p>
          <a:p>
            <a:pPr>
              <a:lnSpc>
                <a:spcPct val="150000"/>
              </a:lnSpc>
            </a:pPr>
            <a:r>
              <a:rPr lang="en-US" sz="3000" b="1" dirty="0" smtClean="0"/>
              <a:t>3</a:t>
            </a:r>
            <a:r>
              <a:rPr lang="zh-CN" altLang="en-US" sz="3000" b="1" dirty="0" smtClean="0"/>
              <a:t>．</a:t>
            </a:r>
            <a:r>
              <a:rPr lang="en-US" sz="3000" b="1" dirty="0" smtClean="0"/>
              <a:t>Jim left the classroom in ________ (silent). </a:t>
            </a:r>
            <a:endParaRPr lang="zh-CN" altLang="en-US" sz="3000" dirty="0" smtClean="0"/>
          </a:p>
        </p:txBody>
      </p:sp>
      <p:sp>
        <p:nvSpPr>
          <p:cNvPr id="2" name="Rectangle 3"/>
          <p:cNvSpPr>
            <a:spLocks noChangeArrowheads="1"/>
          </p:cNvSpPr>
          <p:nvPr/>
        </p:nvSpPr>
        <p:spPr bwMode="auto">
          <a:xfrm>
            <a:off x="7593496" y="2643809"/>
            <a:ext cx="1580113"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interesting</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8" name="Rectangle 3"/>
          <p:cNvSpPr>
            <a:spLocks noChangeArrowheads="1"/>
          </p:cNvSpPr>
          <p:nvPr/>
        </p:nvSpPr>
        <p:spPr bwMode="auto">
          <a:xfrm>
            <a:off x="6092687" y="3299791"/>
            <a:ext cx="1125629"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singing</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9" name="Rectangle 3"/>
          <p:cNvSpPr>
            <a:spLocks noChangeArrowheads="1"/>
          </p:cNvSpPr>
          <p:nvPr/>
        </p:nvSpPr>
        <p:spPr bwMode="auto">
          <a:xfrm>
            <a:off x="5526157" y="4731027"/>
            <a:ext cx="1055097"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silence</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ox(in)">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26164" y="1441174"/>
            <a:ext cx="11072192" cy="4247317"/>
          </a:xfrm>
          <a:prstGeom prst="rect">
            <a:avLst/>
          </a:prstGeom>
          <a:noFill/>
        </p:spPr>
        <p:txBody>
          <a:bodyPr wrap="square" rtlCol="0">
            <a:spAutoFit/>
          </a:bodyPr>
          <a:lstStyle/>
          <a:p>
            <a:pPr>
              <a:lnSpc>
                <a:spcPct val="150000"/>
              </a:lnSpc>
            </a:pPr>
            <a:r>
              <a:rPr lang="en-US" sz="3000" b="1" dirty="0" smtClean="0"/>
              <a:t>(</a:t>
            </a:r>
            <a:r>
              <a:rPr lang="zh-CN" altLang="en-US" sz="3000" b="1" dirty="0" smtClean="0"/>
              <a:t>　　</a:t>
            </a:r>
            <a:r>
              <a:rPr lang="en-US" sz="3000" b="1" dirty="0" smtClean="0"/>
              <a:t>)3.The writer's brother didn't tell his parents to attend the </a:t>
            </a:r>
          </a:p>
          <a:p>
            <a:pPr indent="1341755">
              <a:lnSpc>
                <a:spcPct val="150000"/>
              </a:lnSpc>
            </a:pPr>
            <a:r>
              <a:rPr lang="en-US" sz="3000" b="1" dirty="0" err="1" smtClean="0"/>
              <a:t>parent­teacher</a:t>
            </a:r>
            <a:r>
              <a:rPr lang="en-US" sz="3000" b="1" dirty="0" smtClean="0"/>
              <a:t> meeting because ________</a:t>
            </a:r>
            <a:r>
              <a:rPr lang="zh-CN" altLang="en-US" sz="3000" b="1" dirty="0" smtClean="0"/>
              <a:t>．</a:t>
            </a:r>
            <a:endParaRPr lang="zh-CN" altLang="en-US" sz="3000" dirty="0" smtClean="0"/>
          </a:p>
          <a:p>
            <a:pPr indent="1341755">
              <a:lnSpc>
                <a:spcPct val="150000"/>
              </a:lnSpc>
            </a:pPr>
            <a:r>
              <a:rPr lang="en-US" sz="3000" b="1" dirty="0" smtClean="0"/>
              <a:t>A</a:t>
            </a:r>
            <a:r>
              <a:rPr lang="zh-CN" altLang="en-US" sz="3000" b="1" dirty="0" smtClean="0"/>
              <a:t>．</a:t>
            </a:r>
            <a:r>
              <a:rPr lang="en-US" sz="3000" b="1" dirty="0" smtClean="0"/>
              <a:t>he forgot to tell them</a:t>
            </a:r>
            <a:endParaRPr lang="zh-CN" altLang="en-US" sz="3000" dirty="0" smtClean="0"/>
          </a:p>
          <a:p>
            <a:pPr indent="1341755">
              <a:lnSpc>
                <a:spcPct val="150000"/>
              </a:lnSpc>
            </a:pPr>
            <a:r>
              <a:rPr lang="en-US" sz="3000" b="1" dirty="0" smtClean="0"/>
              <a:t>B</a:t>
            </a:r>
            <a:r>
              <a:rPr lang="zh-CN" altLang="en-US" sz="3000" b="1" dirty="0" smtClean="0"/>
              <a:t>．</a:t>
            </a:r>
            <a:r>
              <a:rPr lang="en-US" sz="3000" b="1" dirty="0" smtClean="0"/>
              <a:t>he failed in two of five of his subjects</a:t>
            </a:r>
            <a:endParaRPr lang="zh-CN" altLang="en-US" sz="3000" dirty="0" smtClean="0"/>
          </a:p>
          <a:p>
            <a:pPr indent="1341755">
              <a:lnSpc>
                <a:spcPct val="150000"/>
              </a:lnSpc>
            </a:pPr>
            <a:r>
              <a:rPr lang="en-US" sz="3000" b="1" dirty="0" smtClean="0"/>
              <a:t>C</a:t>
            </a:r>
            <a:r>
              <a:rPr lang="zh-CN" altLang="en-US" sz="3000" b="1" dirty="0" smtClean="0"/>
              <a:t>．</a:t>
            </a:r>
            <a:r>
              <a:rPr lang="en-US" sz="3000" b="1" dirty="0" smtClean="0"/>
              <a:t>he went to see the doctor with his parents</a:t>
            </a:r>
            <a:endParaRPr lang="zh-CN" altLang="en-US" sz="3000" dirty="0" smtClean="0"/>
          </a:p>
          <a:p>
            <a:pPr indent="1341755">
              <a:lnSpc>
                <a:spcPct val="150000"/>
              </a:lnSpc>
            </a:pPr>
            <a:r>
              <a:rPr lang="en-US" sz="3000" b="1" dirty="0" smtClean="0"/>
              <a:t>D</a:t>
            </a:r>
            <a:r>
              <a:rPr lang="zh-CN" altLang="en-US" sz="3000" b="1" dirty="0" smtClean="0"/>
              <a:t>．</a:t>
            </a:r>
            <a:r>
              <a:rPr lang="en-US" sz="3000" b="1" dirty="0" smtClean="0"/>
              <a:t>his parents stopped him playing computer games</a:t>
            </a:r>
            <a:endParaRPr lang="zh-CN" altLang="en-US" sz="3000" dirty="0"/>
          </a:p>
        </p:txBody>
      </p:sp>
      <p:sp>
        <p:nvSpPr>
          <p:cNvPr id="3" name="矩形 2"/>
          <p:cNvSpPr/>
          <p:nvPr/>
        </p:nvSpPr>
        <p:spPr>
          <a:xfrm>
            <a:off x="1006853" y="1683890"/>
            <a:ext cx="389850" cy="461665"/>
          </a:xfrm>
          <a:prstGeom prst="rect">
            <a:avLst/>
          </a:prstGeom>
        </p:spPr>
        <p:txBody>
          <a:bodyPr wrap="none">
            <a:spAutoFit/>
          </a:bodyPr>
          <a:lstStyle/>
          <a:p>
            <a:r>
              <a:rPr lang="en-US" sz="2400" b="1" dirty="0" smtClean="0">
                <a:solidFill>
                  <a:srgbClr val="57C6CF"/>
                </a:solidFill>
              </a:rPr>
              <a:t>B</a:t>
            </a:r>
            <a:endParaRPr lang="zh-CN" altLang="en-US" sz="2400"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26164" y="1441174"/>
            <a:ext cx="10853532" cy="24929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ea typeface="仿宋" panose="02010609060101010101" pitchFamily="49" charset="-122"/>
              </a:rPr>
              <a:t>细节理解题。根据短文最后一段第一句</a:t>
            </a:r>
            <a:r>
              <a:rPr lang="en-US" altLang="en-US" sz="2600" b="1" dirty="0" smtClean="0">
                <a:ea typeface="仿宋" panose="02010609060101010101" pitchFamily="49" charset="-122"/>
              </a:rPr>
              <a:t>“…and then when we looked through his results of his monthly school tests, he failed in two of five of his subjects.</a:t>
            </a:r>
            <a:r>
              <a:rPr lang="zh-CN" altLang="en-US" sz="2600" b="1" dirty="0" smtClean="0">
                <a:ea typeface="仿宋" panose="02010609060101010101" pitchFamily="49" charset="-122"/>
              </a:rPr>
              <a:t>”可知，弟弟不告诉父母开家长会的事，主要是因为月考成绩不好，五门课中两门不及格。故选</a:t>
            </a:r>
            <a:r>
              <a:rPr lang="en-US" altLang="en-US" sz="2600" b="1" dirty="0" smtClean="0">
                <a:ea typeface="仿宋" panose="02010609060101010101" pitchFamily="49" charset="-122"/>
              </a:rPr>
              <a:t>B</a:t>
            </a:r>
            <a:r>
              <a:rPr lang="zh-CN" altLang="en-US" sz="2600" b="1" dirty="0" smtClean="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86408" y="928812"/>
            <a:ext cx="11330610" cy="5909310"/>
          </a:xfrm>
          <a:prstGeom prst="rect">
            <a:avLst/>
          </a:prstGeom>
          <a:noFill/>
        </p:spPr>
        <p:txBody>
          <a:bodyPr wrap="square" rtlCol="0">
            <a:spAutoFit/>
          </a:bodyPr>
          <a:lstStyle/>
          <a:p>
            <a:pPr>
              <a:lnSpc>
                <a:spcPct val="150000"/>
              </a:lnSpc>
            </a:pPr>
            <a:r>
              <a:rPr lang="en-US" sz="2800" b="1" dirty="0" smtClean="0"/>
              <a:t>(</a:t>
            </a:r>
            <a:r>
              <a:rPr lang="zh-CN" altLang="en-US" sz="2800" b="1" dirty="0" smtClean="0"/>
              <a:t>　　</a:t>
            </a:r>
            <a:r>
              <a:rPr lang="en-US" sz="2800" b="1" dirty="0" smtClean="0"/>
              <a:t>)4.Which of the following is NOT true according to the passage?</a:t>
            </a:r>
            <a:endParaRPr lang="zh-CN" altLang="en-US" sz="2800" dirty="0" smtClean="0"/>
          </a:p>
          <a:p>
            <a:pPr indent="1252855">
              <a:lnSpc>
                <a:spcPct val="150000"/>
              </a:lnSpc>
            </a:pPr>
            <a:r>
              <a:rPr lang="en-US" sz="2800" b="1" dirty="0" smtClean="0"/>
              <a:t>A</a:t>
            </a:r>
            <a:r>
              <a:rPr lang="zh-CN" altLang="en-US" sz="2800" b="1" dirty="0" smtClean="0"/>
              <a:t>．</a:t>
            </a:r>
            <a:r>
              <a:rPr lang="en-US" sz="2800" b="1" dirty="0" smtClean="0"/>
              <a:t>The writer's brother didn't want his family to change his </a:t>
            </a:r>
          </a:p>
          <a:p>
            <a:pPr indent="1252855">
              <a:lnSpc>
                <a:spcPct val="150000"/>
              </a:lnSpc>
            </a:pPr>
            <a:r>
              <a:rPr lang="en-US" sz="2800" b="1" dirty="0" smtClean="0"/>
              <a:t>school.</a:t>
            </a:r>
            <a:endParaRPr lang="zh-CN" altLang="en-US" sz="2800" dirty="0" smtClean="0"/>
          </a:p>
          <a:p>
            <a:pPr indent="1252855">
              <a:lnSpc>
                <a:spcPct val="150000"/>
              </a:lnSpc>
            </a:pPr>
            <a:r>
              <a:rPr lang="en-US" sz="2800" b="1" dirty="0" smtClean="0"/>
              <a:t>B</a:t>
            </a:r>
            <a:r>
              <a:rPr lang="zh-CN" altLang="en-US" sz="2800" b="1" dirty="0" smtClean="0"/>
              <a:t>．</a:t>
            </a:r>
            <a:r>
              <a:rPr lang="en-US" sz="2800" b="1" dirty="0" smtClean="0"/>
              <a:t>The writer's brother started failing in his subjects in the 11th </a:t>
            </a:r>
          </a:p>
          <a:p>
            <a:pPr indent="1252855">
              <a:lnSpc>
                <a:spcPct val="150000"/>
              </a:lnSpc>
            </a:pPr>
            <a:r>
              <a:rPr lang="en-US" sz="2800" b="1" dirty="0" smtClean="0"/>
              <a:t>standard.</a:t>
            </a:r>
            <a:endParaRPr lang="zh-CN" altLang="en-US" sz="2800" dirty="0" smtClean="0"/>
          </a:p>
          <a:p>
            <a:pPr indent="1252855">
              <a:lnSpc>
                <a:spcPct val="150000"/>
              </a:lnSpc>
            </a:pPr>
            <a:r>
              <a:rPr lang="en-US" sz="2800" b="1" dirty="0" smtClean="0"/>
              <a:t>C</a:t>
            </a:r>
            <a:r>
              <a:rPr lang="zh-CN" altLang="en-US" sz="2800" b="1" dirty="0" smtClean="0"/>
              <a:t>．</a:t>
            </a:r>
            <a:r>
              <a:rPr lang="en-US" sz="2800" b="1" dirty="0" smtClean="0"/>
              <a:t>The writer's brother seldom talks to his family and likes </a:t>
            </a:r>
          </a:p>
          <a:p>
            <a:pPr indent="1252855">
              <a:lnSpc>
                <a:spcPct val="150000"/>
              </a:lnSpc>
            </a:pPr>
            <a:r>
              <a:rPr lang="en-US" sz="2800" b="1" dirty="0" smtClean="0"/>
              <a:t>being alone after he came to the new school.</a:t>
            </a:r>
            <a:endParaRPr lang="zh-CN" altLang="en-US" sz="2800" dirty="0" smtClean="0"/>
          </a:p>
          <a:p>
            <a:pPr indent="1252855">
              <a:lnSpc>
                <a:spcPct val="150000"/>
              </a:lnSpc>
            </a:pPr>
            <a:r>
              <a:rPr lang="en-US" sz="2800" b="1" dirty="0" smtClean="0"/>
              <a:t>D</a:t>
            </a:r>
            <a:r>
              <a:rPr lang="zh-CN" altLang="en-US" sz="2800" b="1" dirty="0" smtClean="0"/>
              <a:t>．</a:t>
            </a:r>
            <a:r>
              <a:rPr lang="en-US" sz="2800" b="1" dirty="0" smtClean="0"/>
              <a:t>The writer's brother had headaches after he moved to the </a:t>
            </a:r>
          </a:p>
          <a:p>
            <a:pPr indent="1252855">
              <a:lnSpc>
                <a:spcPct val="150000"/>
              </a:lnSpc>
            </a:pPr>
            <a:r>
              <a:rPr lang="en-US" sz="2800" b="1" dirty="0" smtClean="0"/>
              <a:t>new school.</a:t>
            </a:r>
            <a:endParaRPr lang="zh-CN" altLang="en-US" sz="2800" dirty="0"/>
          </a:p>
        </p:txBody>
      </p:sp>
      <p:sp>
        <p:nvSpPr>
          <p:cNvPr id="3" name="矩形 2"/>
          <p:cNvSpPr/>
          <p:nvPr/>
        </p:nvSpPr>
        <p:spPr>
          <a:xfrm>
            <a:off x="930868" y="1137239"/>
            <a:ext cx="407484" cy="461665"/>
          </a:xfrm>
          <a:prstGeom prst="rect">
            <a:avLst/>
          </a:prstGeom>
        </p:spPr>
        <p:txBody>
          <a:bodyPr wrap="none">
            <a:spAutoFit/>
          </a:bodyPr>
          <a:lstStyle/>
          <a:p>
            <a:r>
              <a:rPr lang="en-US" sz="2400" b="1" dirty="0" smtClean="0">
                <a:solidFill>
                  <a:srgbClr val="57C6CF"/>
                </a:solidFill>
              </a:rPr>
              <a:t>D</a:t>
            </a:r>
            <a:endParaRPr lang="zh-CN" altLang="en-US" sz="2400"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26164" y="1441174"/>
            <a:ext cx="10853532" cy="24929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ea typeface="仿宋" panose="02010609060101010101" pitchFamily="49" charset="-122"/>
              </a:rPr>
              <a:t>细节理解题。根据最后一段第三、四句“</a:t>
            </a:r>
            <a:r>
              <a:rPr lang="en-US" altLang="en-US" sz="2600" b="1" dirty="0" smtClean="0">
                <a:ea typeface="仿宋" panose="02010609060101010101" pitchFamily="49" charset="-122"/>
              </a:rPr>
              <a:t>We asked several doctors and after running a few tests, doctors found nothing. A psychiatrist guessed that my brother wanted to avoid his school.”</a:t>
            </a:r>
            <a:r>
              <a:rPr lang="zh-CN" altLang="en-US" sz="2600" b="1" dirty="0" smtClean="0">
                <a:ea typeface="仿宋" panose="02010609060101010101" pitchFamily="49" charset="-122"/>
              </a:rPr>
              <a:t>可知，弟弟不是真的头疼，假装头疼的主要目的是想逃学。故选项</a:t>
            </a:r>
            <a:r>
              <a:rPr lang="en-US" altLang="en-US" sz="2600" b="1" dirty="0" smtClean="0">
                <a:ea typeface="仿宋" panose="02010609060101010101" pitchFamily="49" charset="-122"/>
              </a:rPr>
              <a:t>D</a:t>
            </a:r>
            <a:r>
              <a:rPr lang="zh-CN" altLang="en-US" sz="2600" b="1" dirty="0" smtClean="0">
                <a:ea typeface="仿宋" panose="02010609060101010101" pitchFamily="49" charset="-122"/>
              </a:rPr>
              <a:t>是不正确的。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695737" y="904456"/>
            <a:ext cx="10674628" cy="5632311"/>
            <a:chOff x="695737" y="904456"/>
            <a:chExt cx="10674628" cy="5632311"/>
          </a:xfrm>
        </p:grpSpPr>
        <p:sp>
          <p:nvSpPr>
            <p:cNvPr id="3" name="TextBox 2"/>
            <p:cNvSpPr txBox="1"/>
            <p:nvPr/>
          </p:nvSpPr>
          <p:spPr>
            <a:xfrm>
              <a:off x="695737" y="904456"/>
              <a:ext cx="10674628" cy="5632311"/>
            </a:xfrm>
            <a:prstGeom prst="rect">
              <a:avLst/>
            </a:prstGeom>
            <a:noFill/>
          </p:spPr>
          <p:txBody>
            <a:bodyPr wrap="square" rtlCol="0">
              <a:spAutoFit/>
            </a:bodyPr>
            <a:lstStyle/>
            <a:p>
              <a:pPr>
                <a:lnSpc>
                  <a:spcPct val="150000"/>
                </a:lnSpc>
              </a:pPr>
              <a:r>
                <a:rPr lang="en-US" sz="3000" b="1" dirty="0" smtClean="0"/>
                <a:t>Ⅲ.2017·</a:t>
              </a:r>
              <a:r>
                <a:rPr lang="zh-CN" altLang="en-US" sz="3000" b="1" dirty="0" smtClean="0"/>
                <a:t>陕西   短文填空</a:t>
              </a:r>
              <a:endParaRPr lang="zh-CN" altLang="en-US" sz="3000" dirty="0" smtClean="0"/>
            </a:p>
            <a:p>
              <a:pPr indent="716280">
                <a:lnSpc>
                  <a:spcPct val="150000"/>
                </a:lnSpc>
              </a:pPr>
              <a:r>
                <a:rPr lang="zh-CN" altLang="en-US" sz="3000" b="1" dirty="0" smtClean="0"/>
                <a:t>根据短文内容，用方框中所给单词的适当形式填空，使文章完整、通顺。</a:t>
              </a:r>
              <a:r>
                <a:rPr lang="en-US" sz="3000" b="1" dirty="0" smtClean="0"/>
                <a:t>(</a:t>
              </a:r>
              <a:r>
                <a:rPr lang="zh-CN" altLang="en-US" sz="3000" b="1" dirty="0" smtClean="0"/>
                <a:t>每个单词限用一次</a:t>
              </a:r>
              <a:r>
                <a:rPr lang="en-US" sz="3000" b="1" dirty="0" smtClean="0"/>
                <a:t>)</a:t>
              </a:r>
              <a:endParaRPr lang="zh-CN" altLang="en-US" sz="3000" dirty="0" smtClean="0"/>
            </a:p>
            <a:p>
              <a:pPr algn="ctr">
                <a:lnSpc>
                  <a:spcPct val="150000"/>
                </a:lnSpc>
              </a:pPr>
              <a:r>
                <a:rPr lang="en-US" sz="3000" b="1" dirty="0" smtClean="0"/>
                <a:t>clear, doctor, happy, raise, find, </a:t>
              </a:r>
              <a:endParaRPr lang="zh-CN" altLang="en-US" sz="3000" dirty="0" smtClean="0"/>
            </a:p>
            <a:p>
              <a:pPr algn="ctr">
                <a:lnSpc>
                  <a:spcPct val="150000"/>
                </a:lnSpc>
              </a:pPr>
              <a:r>
                <a:rPr lang="en-US" sz="3000" b="1" dirty="0" smtClean="0"/>
                <a:t>parents, she, share, well, hope</a:t>
              </a:r>
              <a:endParaRPr lang="zh-CN" altLang="en-US" sz="3000" dirty="0" smtClean="0"/>
            </a:p>
            <a:p>
              <a:pPr indent="805180">
                <a:lnSpc>
                  <a:spcPct val="150000"/>
                </a:lnSpc>
              </a:pPr>
              <a:r>
                <a:rPr lang="en-US" sz="3000" b="1" dirty="0" smtClean="0"/>
                <a:t>Alice was born with a strange disease. She was taken to many hospitals. None of the 1.________ knew the cause(</a:t>
              </a:r>
              <a:r>
                <a:rPr lang="zh-CN" altLang="en-US" sz="3000" b="1" dirty="0" smtClean="0"/>
                <a:t>原因</a:t>
              </a:r>
              <a:r>
                <a:rPr lang="en-US" sz="3000" b="1" dirty="0" smtClean="0"/>
                <a:t>) of the disease. They told her parents she would go blind and deaf.</a:t>
              </a:r>
              <a:endParaRPr lang="zh-CN" altLang="en-US" sz="3000" dirty="0"/>
            </a:p>
          </p:txBody>
        </p:sp>
        <p:sp>
          <p:nvSpPr>
            <p:cNvPr id="4" name="矩形 3"/>
            <p:cNvSpPr/>
            <p:nvPr/>
          </p:nvSpPr>
          <p:spPr bwMode="auto">
            <a:xfrm>
              <a:off x="3120886" y="3210339"/>
              <a:ext cx="5993296" cy="1103243"/>
            </a:xfrm>
            <a:prstGeom prst="rect">
              <a:avLst/>
            </a:prstGeom>
            <a:noFill/>
            <a:ln w="9525">
              <a:solidFill>
                <a:schemeClr val="tx1"/>
              </a:solidFill>
              <a:miter lim="800000"/>
            </a:ln>
            <a:effectLst/>
          </p:spPr>
          <p:txBody>
            <a:bodyPr vert="horz" wrap="none" lIns="91440" tIns="45720" rIns="91440" bIns="45720" numCol="1" rtlCol="0" anchor="ctr" anchorCtr="0" compatLnSpc="1">
              <a:spAutoFit/>
            </a:bodyPr>
            <a:lstStyle/>
            <a:p>
              <a:pPr marL="0" marR="0" algn="l" defTabSz="914400" rtl="0" eaLnBrk="1" fontAlgn="base" latinLnBrk="0" hangingPunct="1">
                <a:lnSpc>
                  <a:spcPct val="100000"/>
                </a:lnSpc>
                <a:spcBef>
                  <a:spcPct val="0"/>
                </a:spcBef>
                <a:spcAft>
                  <a:spcPct val="0"/>
                </a:spcAft>
                <a:buClrTx/>
                <a:buSzTx/>
                <a:buFontTx/>
                <a:buNone/>
              </a:pPr>
              <a:endParaRPr kumimoji="0" lang="zh-CN" altLang="en-US"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grpSp>
      <p:sp>
        <p:nvSpPr>
          <p:cNvPr id="27649" name="Rectangle 1"/>
          <p:cNvSpPr>
            <a:spLocks noChangeArrowheads="1"/>
          </p:cNvSpPr>
          <p:nvPr/>
        </p:nvSpPr>
        <p:spPr bwMode="auto">
          <a:xfrm>
            <a:off x="5844209" y="5168348"/>
            <a:ext cx="1159292"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doctors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7649"/>
                                        </p:tgtEl>
                                        <p:attrNameLst>
                                          <p:attrName>style.visibility</p:attrName>
                                        </p:attrNameLst>
                                      </p:cBhvr>
                                      <p:to>
                                        <p:strVal val="visible"/>
                                      </p:to>
                                    </p:set>
                                    <p:anim calcmode="lin" valueType="num">
                                      <p:cBhvr additive="base">
                                        <p:cTn id="12" dur="500" fill="hold"/>
                                        <p:tgtEl>
                                          <p:spTgt spid="27649"/>
                                        </p:tgtEl>
                                        <p:attrNameLst>
                                          <p:attrName>ppt_x</p:attrName>
                                        </p:attrNameLst>
                                      </p:cBhvr>
                                      <p:tavLst>
                                        <p:tav tm="0">
                                          <p:val>
                                            <p:strVal val="#ppt_x"/>
                                          </p:val>
                                        </p:tav>
                                        <p:tav tm="100000">
                                          <p:val>
                                            <p:strVal val="#ppt_x"/>
                                          </p:val>
                                        </p:tav>
                                      </p:tavLst>
                                    </p:anim>
                                    <p:anim calcmode="lin" valueType="num">
                                      <p:cBhvr additive="base">
                                        <p:cTn id="13" dur="500" fill="hold"/>
                                        <p:tgtEl>
                                          <p:spTgt spid="276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6225" y="1292083"/>
            <a:ext cx="11072192" cy="4164345"/>
          </a:xfrm>
          <a:prstGeom prst="rect">
            <a:avLst/>
          </a:prstGeom>
          <a:noFill/>
        </p:spPr>
        <p:txBody>
          <a:bodyPr wrap="square" rtlCol="0">
            <a:spAutoFit/>
          </a:bodyPr>
          <a:lstStyle/>
          <a:p>
            <a:pPr indent="625475">
              <a:lnSpc>
                <a:spcPct val="150000"/>
              </a:lnSpc>
            </a:pPr>
            <a:r>
              <a:rPr lang="en-US" sz="3000" b="1" dirty="0" smtClean="0"/>
              <a:t>Now Alice is fifteen years old. Her eyesight and hearing are so poor that she can't see or hear 2.________. But she is a bright and happy girl. She says to 3.________</a:t>
            </a:r>
            <a:r>
              <a:rPr lang="zh-CN" altLang="en-US" sz="3000" b="1" dirty="0" smtClean="0"/>
              <a:t>，</a:t>
            </a:r>
            <a:r>
              <a:rPr lang="en-US" sz="3000" b="1" dirty="0" smtClean="0"/>
              <a:t> “Whatever happens, I will never give up.” She 4.________ to enjoy her life. With her 5.________ help, she is traveling as much as she can. She is also 6.________ the interesting things she experiences along the way. </a:t>
            </a:r>
            <a:endParaRPr lang="zh-CN" altLang="en-US" sz="3000" dirty="0"/>
          </a:p>
        </p:txBody>
      </p:sp>
      <p:sp>
        <p:nvSpPr>
          <p:cNvPr id="4" name="Rectangle 1"/>
          <p:cNvSpPr>
            <a:spLocks noChangeArrowheads="1"/>
          </p:cNvSpPr>
          <p:nvPr/>
        </p:nvSpPr>
        <p:spPr bwMode="auto">
          <a:xfrm>
            <a:off x="6162262" y="2146853"/>
            <a:ext cx="1071127"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clearly</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4919870" y="2812775"/>
            <a:ext cx="1072730"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herself</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6" name="Rectangle 1"/>
          <p:cNvSpPr>
            <a:spLocks noChangeArrowheads="1"/>
          </p:cNvSpPr>
          <p:nvPr/>
        </p:nvSpPr>
        <p:spPr bwMode="auto">
          <a:xfrm>
            <a:off x="4512367" y="3498575"/>
            <a:ext cx="938077"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hopes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1"/>
          <p:cNvSpPr>
            <a:spLocks noChangeArrowheads="1"/>
          </p:cNvSpPr>
          <p:nvPr/>
        </p:nvSpPr>
        <p:spPr bwMode="auto">
          <a:xfrm>
            <a:off x="1172818" y="4164497"/>
            <a:ext cx="1256306"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parents'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8" name="Rectangle 1"/>
          <p:cNvSpPr>
            <a:spLocks noChangeArrowheads="1"/>
          </p:cNvSpPr>
          <p:nvPr/>
        </p:nvSpPr>
        <p:spPr bwMode="auto">
          <a:xfrm>
            <a:off x="1113183" y="4870175"/>
            <a:ext cx="1176925"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sharing</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6225" y="1083362"/>
            <a:ext cx="10952923" cy="5262979"/>
          </a:xfrm>
          <a:prstGeom prst="rect">
            <a:avLst/>
          </a:prstGeom>
          <a:noFill/>
        </p:spPr>
        <p:txBody>
          <a:bodyPr wrap="square" rtlCol="0">
            <a:spAutoFit/>
          </a:bodyPr>
          <a:lstStyle/>
          <a:p>
            <a:pPr indent="625475">
              <a:lnSpc>
                <a:spcPct val="150000"/>
              </a:lnSpc>
            </a:pPr>
            <a:r>
              <a:rPr lang="en-US" sz="2800" b="1" dirty="0" smtClean="0"/>
              <a:t>She also wants to help people like her. Her dream is to help researchers 7.________ a method for her disease. If she can get 8.________</a:t>
            </a:r>
            <a:r>
              <a:rPr lang="zh-CN" altLang="en-US" sz="2800" b="1" dirty="0" smtClean="0"/>
              <a:t>，</a:t>
            </a:r>
            <a:r>
              <a:rPr lang="en-US" sz="2800" b="1" dirty="0" smtClean="0"/>
              <a:t> people who have the same disease may also be cured(</a:t>
            </a:r>
            <a:r>
              <a:rPr lang="zh-CN" altLang="en-US" sz="2800" b="1" dirty="0" smtClean="0"/>
              <a:t>治愈</a:t>
            </a:r>
            <a:r>
              <a:rPr lang="en-US" sz="2800" b="1" dirty="0" smtClean="0"/>
              <a:t>). In fact, she has 9.________ money for a foundation(</a:t>
            </a:r>
            <a:r>
              <a:rPr lang="zh-CN" altLang="en-US" sz="2800" b="1" dirty="0" smtClean="0"/>
              <a:t>基金会</a:t>
            </a:r>
            <a:r>
              <a:rPr lang="en-US" sz="2800" b="1" dirty="0" smtClean="0"/>
              <a:t>) fighting the disease since she was in Grade Two. Until now, she has got over $150</a:t>
            </a:r>
            <a:r>
              <a:rPr lang="zh-CN" altLang="en-US" sz="2800" b="1" dirty="0" smtClean="0"/>
              <a:t>，</a:t>
            </a:r>
            <a:r>
              <a:rPr lang="en-US" sz="2800" b="1" dirty="0" smtClean="0"/>
              <a:t>000. </a:t>
            </a:r>
            <a:endParaRPr lang="zh-CN" altLang="en-US" sz="2800" dirty="0" smtClean="0"/>
          </a:p>
          <a:p>
            <a:pPr indent="625475">
              <a:lnSpc>
                <a:spcPct val="150000"/>
              </a:lnSpc>
            </a:pPr>
            <a:r>
              <a:rPr lang="en-US" sz="2800" b="1" dirty="0" smtClean="0"/>
              <a:t>Alice thinks helping others can make her 10.________ than having fun alone. She is doing her best to live her life without any regret. </a:t>
            </a:r>
            <a:endParaRPr lang="zh-CN" altLang="en-US" sz="2800" dirty="0"/>
          </a:p>
        </p:txBody>
      </p:sp>
      <p:sp>
        <p:nvSpPr>
          <p:cNvPr id="4" name="Rectangle 1"/>
          <p:cNvSpPr>
            <a:spLocks noChangeArrowheads="1"/>
          </p:cNvSpPr>
          <p:nvPr/>
        </p:nvSpPr>
        <p:spPr bwMode="auto">
          <a:xfrm>
            <a:off x="2872409" y="1878497"/>
            <a:ext cx="1253869"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(to) find</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934279" y="2524541"/>
            <a:ext cx="1584088"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well/better</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6" name="Rectangle 1"/>
          <p:cNvSpPr>
            <a:spLocks noChangeArrowheads="1"/>
          </p:cNvSpPr>
          <p:nvPr/>
        </p:nvSpPr>
        <p:spPr bwMode="auto">
          <a:xfrm>
            <a:off x="4154558" y="3130827"/>
            <a:ext cx="987771"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raised</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1"/>
          <p:cNvSpPr>
            <a:spLocks noChangeArrowheads="1"/>
          </p:cNvSpPr>
          <p:nvPr/>
        </p:nvSpPr>
        <p:spPr bwMode="auto">
          <a:xfrm>
            <a:off x="8239540" y="5049079"/>
            <a:ext cx="1295547"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happier</a:t>
            </a:r>
            <a:r>
              <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1067435" y="-52705"/>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52705"/>
            <a:ext cx="2700020" cy="1499870"/>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16225" y="1391485"/>
            <a:ext cx="11002617" cy="2862322"/>
          </a:xfrm>
          <a:prstGeom prst="rect">
            <a:avLst/>
          </a:prstGeom>
          <a:noFill/>
        </p:spPr>
        <p:txBody>
          <a:bodyPr wrap="square" rtlCol="0">
            <a:spAutoFit/>
          </a:bodyPr>
          <a:lstStyle/>
          <a:p>
            <a:pPr>
              <a:lnSpc>
                <a:spcPct val="150000"/>
              </a:lnSpc>
            </a:pPr>
            <a:r>
              <a:rPr lang="en-US" sz="3000" b="1" dirty="0" smtClean="0"/>
              <a:t>4</a:t>
            </a:r>
            <a:r>
              <a:rPr lang="zh-CN" altLang="en-US" sz="3000" b="1" dirty="0" smtClean="0"/>
              <a:t>．</a:t>
            </a:r>
            <a:r>
              <a:rPr lang="en-US" sz="3000" b="1" dirty="0" smtClean="0"/>
              <a:t>You should eat more vegetables because they are  </a:t>
            </a:r>
          </a:p>
          <a:p>
            <a:pPr indent="625475">
              <a:lnSpc>
                <a:spcPct val="150000"/>
              </a:lnSpc>
            </a:pPr>
            <a:r>
              <a:rPr lang="en-US" sz="3000" b="1" dirty="0" smtClean="0"/>
              <a:t>________(help) for your health.</a:t>
            </a:r>
            <a:endParaRPr lang="zh-CN" altLang="en-US" sz="3000" dirty="0" smtClean="0"/>
          </a:p>
          <a:p>
            <a:pPr>
              <a:lnSpc>
                <a:spcPct val="150000"/>
              </a:lnSpc>
            </a:pPr>
            <a:r>
              <a:rPr lang="en-US" sz="3000" b="1" dirty="0" smtClean="0"/>
              <a:t>5</a:t>
            </a:r>
            <a:r>
              <a:rPr lang="zh-CN" altLang="en-US" sz="3000" b="1" dirty="0" smtClean="0"/>
              <a:t>．</a:t>
            </a:r>
            <a:r>
              <a:rPr lang="en-US" sz="3000" b="1" dirty="0" smtClean="0"/>
              <a:t>Tom is popular among his classmates because he is very </a:t>
            </a:r>
          </a:p>
          <a:p>
            <a:pPr indent="625475">
              <a:lnSpc>
                <a:spcPct val="150000"/>
              </a:lnSpc>
            </a:pPr>
            <a:r>
              <a:rPr lang="en-US" sz="3000" b="1" dirty="0" smtClean="0"/>
              <a:t>________ (humor). </a:t>
            </a:r>
            <a:endParaRPr lang="zh-CN" altLang="en-US" sz="3000" dirty="0"/>
          </a:p>
        </p:txBody>
      </p:sp>
      <p:sp>
        <p:nvSpPr>
          <p:cNvPr id="5" name="Rectangle 3"/>
          <p:cNvSpPr>
            <a:spLocks noChangeArrowheads="1"/>
          </p:cNvSpPr>
          <p:nvPr/>
        </p:nvSpPr>
        <p:spPr bwMode="auto">
          <a:xfrm>
            <a:off x="1510747" y="2246244"/>
            <a:ext cx="1107996"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helpful</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6" name="Rectangle 3"/>
          <p:cNvSpPr>
            <a:spLocks noChangeArrowheads="1"/>
          </p:cNvSpPr>
          <p:nvPr/>
        </p:nvSpPr>
        <p:spPr bwMode="auto">
          <a:xfrm>
            <a:off x="1351721" y="3637723"/>
            <a:ext cx="1514389"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humorous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96957" y="1053559"/>
            <a:ext cx="11390245" cy="4247317"/>
            <a:chOff x="496957" y="1053559"/>
            <a:chExt cx="11390245" cy="4247317"/>
          </a:xfrm>
        </p:grpSpPr>
        <p:sp>
          <p:nvSpPr>
            <p:cNvPr id="10" name="TextBox 9"/>
            <p:cNvSpPr txBox="1"/>
            <p:nvPr/>
          </p:nvSpPr>
          <p:spPr>
            <a:xfrm>
              <a:off x="496957" y="1053559"/>
              <a:ext cx="11390245" cy="4247317"/>
            </a:xfrm>
            <a:prstGeom prst="rect">
              <a:avLst/>
            </a:prstGeom>
            <a:noFill/>
          </p:spPr>
          <p:txBody>
            <a:bodyPr wrap="square" rtlCol="0">
              <a:spAutoFit/>
            </a:bodyPr>
            <a:lstStyle/>
            <a:p>
              <a:pPr>
                <a:lnSpc>
                  <a:spcPct val="150000"/>
                </a:lnSpc>
              </a:pPr>
              <a:r>
                <a:rPr lang="en-US" sz="3000" b="1" dirty="0" smtClean="0"/>
                <a:t>Ⅱ.</a:t>
              </a:r>
              <a:r>
                <a:rPr lang="zh-CN" altLang="en-US" sz="3000" b="1" dirty="0" smtClean="0"/>
                <a:t>从方框中选出合适的短语，并用其适当形式填空</a:t>
              </a:r>
              <a:endParaRPr lang="zh-CN" altLang="en-US" sz="3000" dirty="0" smtClean="0"/>
            </a:p>
            <a:p>
              <a:pPr algn="ctr">
                <a:lnSpc>
                  <a:spcPct val="150000"/>
                </a:lnSpc>
              </a:pPr>
              <a:r>
                <a:rPr lang="en-US" sz="3000" b="1" dirty="0" smtClean="0"/>
                <a:t>used to, be interested in, from time </a:t>
              </a:r>
            </a:p>
            <a:p>
              <a:pPr algn="ctr">
                <a:lnSpc>
                  <a:spcPct val="150000"/>
                </a:lnSpc>
              </a:pPr>
              <a:r>
                <a:rPr lang="en-US" sz="3000" b="1" dirty="0" smtClean="0"/>
                <a:t>to time</a:t>
              </a:r>
              <a:r>
                <a:rPr lang="zh-CN" altLang="en-US" sz="3000" b="1" dirty="0" smtClean="0"/>
                <a:t>，</a:t>
              </a:r>
              <a:r>
                <a:rPr lang="en-US" sz="3000" b="1" dirty="0" smtClean="0"/>
                <a:t>be afraid of, be used to </a:t>
              </a:r>
              <a:endParaRPr lang="zh-CN" altLang="en-US" sz="3000" dirty="0" smtClean="0"/>
            </a:p>
            <a:p>
              <a:pPr>
                <a:lnSpc>
                  <a:spcPct val="150000"/>
                </a:lnSpc>
              </a:pPr>
              <a:r>
                <a:rPr lang="en-US" sz="3000" b="1" dirty="0" smtClean="0"/>
                <a:t>1</a:t>
              </a:r>
              <a:r>
                <a:rPr lang="zh-CN" altLang="en-US" sz="3000" b="1" dirty="0" smtClean="0"/>
                <a:t>．</a:t>
              </a:r>
              <a:r>
                <a:rPr lang="en-US" sz="3000" b="1" dirty="0" smtClean="0"/>
                <a:t>She ____________ be a bank clerk, but now she is a teacher.</a:t>
              </a:r>
              <a:endParaRPr lang="zh-CN" altLang="en-US" sz="3000" dirty="0" smtClean="0"/>
            </a:p>
            <a:p>
              <a:pPr>
                <a:lnSpc>
                  <a:spcPct val="150000"/>
                </a:lnSpc>
              </a:pPr>
              <a:r>
                <a:rPr lang="en-US" sz="3000" b="1" dirty="0" smtClean="0"/>
                <a:t>2</a:t>
              </a:r>
              <a:r>
                <a:rPr lang="zh-CN" altLang="en-US" sz="3000" b="1" dirty="0" smtClean="0"/>
                <a:t>．</a:t>
              </a:r>
              <a:r>
                <a:rPr lang="en-US" sz="3000" b="1" dirty="0" smtClean="0"/>
                <a:t>Mike ____________ tigers. He thinks they are very dangerous. </a:t>
              </a:r>
              <a:endParaRPr lang="zh-CN" altLang="en-US" sz="3000" dirty="0" smtClean="0"/>
            </a:p>
            <a:p>
              <a:pPr>
                <a:lnSpc>
                  <a:spcPct val="150000"/>
                </a:lnSpc>
              </a:pPr>
              <a:r>
                <a:rPr lang="en-US" sz="3000" b="1" dirty="0" smtClean="0"/>
                <a:t>3</a:t>
              </a:r>
              <a:r>
                <a:rPr lang="zh-CN" altLang="en-US" sz="3000" b="1" dirty="0" smtClean="0"/>
                <a:t>．</a:t>
              </a:r>
              <a:r>
                <a:rPr lang="en-US" sz="3000" b="1" dirty="0" smtClean="0"/>
                <a:t>The girl ____________ music and dreams of being a musician.</a:t>
              </a:r>
              <a:endParaRPr lang="zh-CN" altLang="en-US" sz="3000" dirty="0" smtClean="0"/>
            </a:p>
          </p:txBody>
        </p:sp>
        <p:sp>
          <p:nvSpPr>
            <p:cNvPr id="6" name="矩形 5"/>
            <p:cNvSpPr/>
            <p:nvPr/>
          </p:nvSpPr>
          <p:spPr bwMode="auto">
            <a:xfrm>
              <a:off x="3269974" y="1967948"/>
              <a:ext cx="5993296" cy="1103243"/>
            </a:xfrm>
            <a:prstGeom prst="rect">
              <a:avLst/>
            </a:prstGeom>
            <a:noFill/>
            <a:ln w="9525">
              <a:solidFill>
                <a:schemeClr val="tx1"/>
              </a:solidFill>
              <a:miter lim="800000"/>
            </a:ln>
            <a:effectLst/>
          </p:spPr>
          <p:txBody>
            <a:bodyPr vert="horz" wrap="none" lIns="91440" tIns="45720" rIns="91440" bIns="45720" numCol="1" rtlCol="0" anchor="ctr" anchorCtr="0" compatLnSpc="1">
              <a:spAutoFit/>
            </a:bodyPr>
            <a:lstStyle/>
            <a:p>
              <a:pPr marL="0" marR="0" algn="l" defTabSz="914400" rtl="0" eaLnBrk="1" fontAlgn="base" latinLnBrk="0" hangingPunct="1">
                <a:lnSpc>
                  <a:spcPct val="100000"/>
                </a:lnSpc>
                <a:spcBef>
                  <a:spcPct val="0"/>
                </a:spcBef>
                <a:spcAft>
                  <a:spcPct val="0"/>
                </a:spcAft>
                <a:buClrTx/>
                <a:buSzTx/>
                <a:buFontTx/>
                <a:buNone/>
              </a:pPr>
              <a:endParaRPr kumimoji="0" lang="zh-CN" altLang="en-US"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grpSp>
      <p:sp>
        <p:nvSpPr>
          <p:cNvPr id="8" name="Rectangle 3"/>
          <p:cNvSpPr>
            <a:spLocks noChangeArrowheads="1"/>
          </p:cNvSpPr>
          <p:nvPr/>
        </p:nvSpPr>
        <p:spPr bwMode="auto">
          <a:xfrm>
            <a:off x="2385391" y="3260035"/>
            <a:ext cx="1117614"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used to</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9" name="Rectangle 3"/>
          <p:cNvSpPr>
            <a:spLocks noChangeArrowheads="1"/>
          </p:cNvSpPr>
          <p:nvPr/>
        </p:nvSpPr>
        <p:spPr bwMode="auto">
          <a:xfrm>
            <a:off x="2435087" y="3965714"/>
            <a:ext cx="1603324"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is afraid of</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1" name="Rectangle 3"/>
          <p:cNvSpPr>
            <a:spLocks noChangeArrowheads="1"/>
          </p:cNvSpPr>
          <p:nvPr/>
        </p:nvSpPr>
        <p:spPr bwMode="auto">
          <a:xfrm>
            <a:off x="2683566" y="4651513"/>
            <a:ext cx="2402453"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is interested in</a:t>
            </a:r>
            <a:r>
              <a:rPr kumimoji="0" lang="zh-CN" altLang="en-US"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
          <p:cNvGrpSpPr/>
          <p:nvPr/>
        </p:nvGrpSpPr>
        <p:grpSpPr>
          <a:xfrm>
            <a:off x="496957" y="1053559"/>
            <a:ext cx="11390245" cy="4939814"/>
            <a:chOff x="496957" y="1053559"/>
            <a:chExt cx="11390245" cy="4939814"/>
          </a:xfrm>
        </p:grpSpPr>
        <p:sp>
          <p:nvSpPr>
            <p:cNvPr id="10" name="TextBox 9"/>
            <p:cNvSpPr txBox="1"/>
            <p:nvPr/>
          </p:nvSpPr>
          <p:spPr>
            <a:xfrm>
              <a:off x="496957" y="1053559"/>
              <a:ext cx="11390245" cy="4939814"/>
            </a:xfrm>
            <a:prstGeom prst="rect">
              <a:avLst/>
            </a:prstGeom>
            <a:noFill/>
          </p:spPr>
          <p:txBody>
            <a:bodyPr wrap="square" rtlCol="0">
              <a:spAutoFit/>
            </a:bodyPr>
            <a:lstStyle/>
            <a:p>
              <a:pPr>
                <a:lnSpc>
                  <a:spcPct val="150000"/>
                </a:lnSpc>
              </a:pPr>
              <a:r>
                <a:rPr lang="en-US" sz="3000" b="1" dirty="0" smtClean="0"/>
                <a:t>Ⅱ.</a:t>
              </a:r>
              <a:r>
                <a:rPr lang="zh-CN" altLang="en-US" sz="3000" b="1" dirty="0" smtClean="0"/>
                <a:t>从方框中选出合适的短语，并用其适当形式填空</a:t>
              </a:r>
              <a:endParaRPr lang="zh-CN" altLang="en-US" sz="3000" dirty="0" smtClean="0"/>
            </a:p>
            <a:p>
              <a:pPr algn="ctr">
                <a:lnSpc>
                  <a:spcPct val="150000"/>
                </a:lnSpc>
              </a:pPr>
              <a:r>
                <a:rPr lang="en-US" sz="3000" b="1" dirty="0" smtClean="0"/>
                <a:t>used to, be interested in, from time </a:t>
              </a:r>
            </a:p>
            <a:p>
              <a:pPr algn="ctr">
                <a:lnSpc>
                  <a:spcPct val="150000"/>
                </a:lnSpc>
              </a:pPr>
              <a:r>
                <a:rPr lang="en-US" sz="3000" b="1" dirty="0" smtClean="0"/>
                <a:t>to time</a:t>
              </a:r>
              <a:r>
                <a:rPr lang="zh-CN" altLang="en-US" sz="3000" b="1" dirty="0" smtClean="0"/>
                <a:t>，</a:t>
              </a:r>
              <a:r>
                <a:rPr lang="en-US" sz="3000" b="1" dirty="0" smtClean="0"/>
                <a:t>be afraid of, be used to </a:t>
              </a:r>
              <a:endParaRPr lang="zh-CN" altLang="en-US" sz="3000" dirty="0" smtClean="0"/>
            </a:p>
            <a:p>
              <a:pPr>
                <a:lnSpc>
                  <a:spcPct val="150000"/>
                </a:lnSpc>
              </a:pPr>
              <a:r>
                <a:rPr lang="en-US" sz="3000" b="1" dirty="0" smtClean="0"/>
                <a:t>4</a:t>
              </a:r>
              <a:r>
                <a:rPr lang="zh-CN" altLang="en-US" sz="3000" b="1" dirty="0" smtClean="0"/>
                <a:t>．</a:t>
              </a:r>
              <a:r>
                <a:rPr lang="en-US" sz="3000" b="1" dirty="0" smtClean="0"/>
                <a:t>She usually goes to school by bus. She rides her bike </a:t>
              </a:r>
            </a:p>
            <a:p>
              <a:pPr indent="536575">
                <a:lnSpc>
                  <a:spcPct val="150000"/>
                </a:lnSpc>
              </a:pPr>
              <a:r>
                <a:rPr lang="en-US" sz="3000" b="1" dirty="0" smtClean="0"/>
                <a:t>_______________. </a:t>
              </a:r>
              <a:endParaRPr lang="zh-CN" altLang="en-US" sz="3000" dirty="0" smtClean="0"/>
            </a:p>
            <a:p>
              <a:pPr>
                <a:lnSpc>
                  <a:spcPct val="150000"/>
                </a:lnSpc>
              </a:pPr>
              <a:r>
                <a:rPr lang="en-US" sz="3000" b="1" dirty="0" smtClean="0"/>
                <a:t>5</a:t>
              </a:r>
              <a:r>
                <a:rPr lang="zh-CN" altLang="en-US" sz="3000" b="1" dirty="0" smtClean="0"/>
                <a:t>．</a:t>
              </a:r>
              <a:r>
                <a:rPr lang="en-US" sz="3000" b="1" dirty="0" smtClean="0"/>
                <a:t>The boy was very lazy in the past, but now he ____________ </a:t>
              </a:r>
            </a:p>
            <a:p>
              <a:pPr indent="536575">
                <a:lnSpc>
                  <a:spcPct val="150000"/>
                </a:lnSpc>
              </a:pPr>
              <a:r>
                <a:rPr lang="en-US" sz="3000" b="1" dirty="0" smtClean="0"/>
                <a:t>getting up early. </a:t>
              </a:r>
              <a:endParaRPr lang="zh-CN" altLang="en-US" sz="3000" dirty="0"/>
            </a:p>
          </p:txBody>
        </p:sp>
        <p:sp>
          <p:nvSpPr>
            <p:cNvPr id="6" name="矩形 5"/>
            <p:cNvSpPr/>
            <p:nvPr/>
          </p:nvSpPr>
          <p:spPr bwMode="auto">
            <a:xfrm>
              <a:off x="3269974" y="1967948"/>
              <a:ext cx="5993296" cy="1103243"/>
            </a:xfrm>
            <a:prstGeom prst="rect">
              <a:avLst/>
            </a:prstGeom>
            <a:noFill/>
            <a:ln w="9525">
              <a:solidFill>
                <a:schemeClr val="tx1"/>
              </a:solidFill>
              <a:miter lim="800000"/>
            </a:ln>
            <a:effectLst/>
          </p:spPr>
          <p:txBody>
            <a:bodyPr vert="horz" wrap="none" lIns="91440" tIns="45720" rIns="91440" bIns="45720" numCol="1" rtlCol="0" anchor="ctr" anchorCtr="0" compatLnSpc="1">
              <a:spAutoFit/>
            </a:bodyPr>
            <a:lstStyle/>
            <a:p>
              <a:pPr marL="0" marR="0" algn="l" defTabSz="914400" rtl="0" eaLnBrk="1" fontAlgn="base" latinLnBrk="0" hangingPunct="1">
                <a:lnSpc>
                  <a:spcPct val="100000"/>
                </a:lnSpc>
                <a:spcBef>
                  <a:spcPct val="0"/>
                </a:spcBef>
                <a:spcAft>
                  <a:spcPct val="0"/>
                </a:spcAft>
                <a:buClrTx/>
                <a:buSzTx/>
                <a:buFontTx/>
                <a:buNone/>
              </a:pPr>
              <a:endParaRPr kumimoji="0" lang="zh-CN" altLang="en-US"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grpSp>
      <p:sp>
        <p:nvSpPr>
          <p:cNvPr id="5" name="Rectangle 3"/>
          <p:cNvSpPr>
            <a:spLocks noChangeArrowheads="1"/>
          </p:cNvSpPr>
          <p:nvPr/>
        </p:nvSpPr>
        <p:spPr bwMode="auto">
          <a:xfrm>
            <a:off x="1277487" y="3935897"/>
            <a:ext cx="2476191"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from time to time</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3"/>
          <p:cNvSpPr>
            <a:spLocks noChangeArrowheads="1"/>
          </p:cNvSpPr>
          <p:nvPr/>
        </p:nvSpPr>
        <p:spPr bwMode="auto">
          <a:xfrm>
            <a:off x="9044609" y="4651513"/>
            <a:ext cx="1399742"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is used to</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36103" y="1023742"/>
            <a:ext cx="11002617" cy="4939814"/>
          </a:xfrm>
          <a:prstGeom prst="rect">
            <a:avLst/>
          </a:prstGeom>
          <a:noFill/>
        </p:spPr>
        <p:txBody>
          <a:bodyPr wrap="square" rtlCol="0">
            <a:spAutoFit/>
          </a:bodyPr>
          <a:lstStyle/>
          <a:p>
            <a:pPr>
              <a:lnSpc>
                <a:spcPct val="150000"/>
              </a:lnSpc>
            </a:pPr>
            <a:r>
              <a:rPr lang="en-US" sz="3000" b="1" dirty="0" smtClean="0"/>
              <a:t>Ⅲ.</a:t>
            </a:r>
            <a:r>
              <a:rPr lang="zh-CN" altLang="en-US" sz="3000" b="1" dirty="0" smtClean="0"/>
              <a:t>根据汉语意思完成句子</a:t>
            </a:r>
            <a:endParaRPr lang="zh-CN" altLang="en-US" sz="3000" dirty="0" smtClean="0"/>
          </a:p>
          <a:p>
            <a:pPr>
              <a:lnSpc>
                <a:spcPct val="150000"/>
              </a:lnSpc>
            </a:pPr>
            <a:r>
              <a:rPr lang="en-US" sz="3000" b="1" dirty="0" smtClean="0"/>
              <a:t>1</a:t>
            </a:r>
            <a:r>
              <a:rPr lang="zh-CN" altLang="en-US" sz="3000" b="1" dirty="0" smtClean="0"/>
              <a:t>．我叔叔过去常穿一件黑色的毛衣，是吗？</a:t>
            </a:r>
            <a:endParaRPr lang="zh-CN" altLang="en-US" sz="3000" dirty="0" smtClean="0"/>
          </a:p>
          <a:p>
            <a:pPr indent="625475">
              <a:lnSpc>
                <a:spcPct val="150000"/>
              </a:lnSpc>
            </a:pPr>
            <a:r>
              <a:rPr lang="en-US" sz="3000" b="1" dirty="0" smtClean="0"/>
              <a:t>My uncle ________ ________ ________ a black sweater, </a:t>
            </a:r>
          </a:p>
          <a:p>
            <a:pPr indent="625475">
              <a:lnSpc>
                <a:spcPct val="150000"/>
              </a:lnSpc>
            </a:pPr>
            <a:r>
              <a:rPr lang="en-US" sz="3000" b="1" dirty="0" smtClean="0"/>
              <a:t>________ ________</a:t>
            </a:r>
            <a:r>
              <a:rPr lang="zh-CN" altLang="en-US" sz="3000" b="1" dirty="0" smtClean="0"/>
              <a:t>？</a:t>
            </a:r>
            <a:endParaRPr lang="zh-CN" altLang="en-US" sz="3000" dirty="0" smtClean="0"/>
          </a:p>
          <a:p>
            <a:pPr>
              <a:lnSpc>
                <a:spcPct val="150000"/>
              </a:lnSpc>
            </a:pPr>
            <a:r>
              <a:rPr lang="en-US" sz="3000" b="1" dirty="0" smtClean="0"/>
              <a:t>2</a:t>
            </a:r>
            <a:r>
              <a:rPr lang="zh-CN" altLang="en-US" sz="3000" b="1" dirty="0" smtClean="0"/>
              <a:t>．当我走过时，我看到莉莉正在教室里做作业。</a:t>
            </a:r>
            <a:endParaRPr lang="zh-CN" altLang="en-US" sz="3000" dirty="0" smtClean="0"/>
          </a:p>
          <a:p>
            <a:pPr indent="625475">
              <a:lnSpc>
                <a:spcPct val="150000"/>
              </a:lnSpc>
            </a:pPr>
            <a:r>
              <a:rPr lang="en-US" sz="3000" b="1" dirty="0" smtClean="0"/>
              <a:t>I ________ Lily ________ her homework in the classroom </a:t>
            </a:r>
          </a:p>
          <a:p>
            <a:pPr indent="625475">
              <a:lnSpc>
                <a:spcPct val="150000"/>
              </a:lnSpc>
            </a:pPr>
            <a:r>
              <a:rPr lang="en-US" sz="3000" b="1" dirty="0" smtClean="0"/>
              <a:t>when I passed by. </a:t>
            </a:r>
            <a:endParaRPr lang="zh-CN" altLang="en-US" sz="3000" dirty="0"/>
          </a:p>
        </p:txBody>
      </p:sp>
      <p:sp>
        <p:nvSpPr>
          <p:cNvPr id="3" name="Rectangle 3"/>
          <p:cNvSpPr>
            <a:spLocks noChangeArrowheads="1"/>
          </p:cNvSpPr>
          <p:nvPr/>
        </p:nvSpPr>
        <p:spPr bwMode="auto">
          <a:xfrm>
            <a:off x="3319670" y="2574235"/>
            <a:ext cx="4142481"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used 		 to 	       wear</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Rectangle 3"/>
          <p:cNvSpPr>
            <a:spLocks noChangeArrowheads="1"/>
          </p:cNvSpPr>
          <p:nvPr/>
        </p:nvSpPr>
        <p:spPr bwMode="auto">
          <a:xfrm>
            <a:off x="1679713" y="3240157"/>
            <a:ext cx="2339102"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didn't 		he</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3"/>
          <p:cNvSpPr>
            <a:spLocks noChangeArrowheads="1"/>
          </p:cNvSpPr>
          <p:nvPr/>
        </p:nvSpPr>
        <p:spPr bwMode="auto">
          <a:xfrm>
            <a:off x="2037522" y="4621696"/>
            <a:ext cx="3151825"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saw 		     doing</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36103" y="1023742"/>
            <a:ext cx="11002617" cy="4939814"/>
          </a:xfrm>
          <a:prstGeom prst="rect">
            <a:avLst/>
          </a:prstGeom>
          <a:noFill/>
        </p:spPr>
        <p:txBody>
          <a:bodyPr wrap="square" rtlCol="0">
            <a:spAutoFit/>
          </a:bodyPr>
          <a:lstStyle/>
          <a:p>
            <a:pPr>
              <a:lnSpc>
                <a:spcPct val="150000"/>
              </a:lnSpc>
            </a:pPr>
            <a:r>
              <a:rPr lang="en-US" sz="3000" b="1" dirty="0" smtClean="0"/>
              <a:t>3</a:t>
            </a:r>
            <a:r>
              <a:rPr lang="zh-CN" altLang="en-US" sz="3000" b="1" dirty="0" smtClean="0"/>
              <a:t>．从我最后一次见她已经过去二十年了。</a:t>
            </a:r>
            <a:endParaRPr lang="zh-CN" altLang="en-US" sz="3000" dirty="0" smtClean="0"/>
          </a:p>
          <a:p>
            <a:pPr indent="625475">
              <a:lnSpc>
                <a:spcPct val="150000"/>
              </a:lnSpc>
            </a:pPr>
            <a:r>
              <a:rPr lang="en-US" sz="3000" b="1" dirty="0" smtClean="0"/>
              <a:t>It ________ ________ twenty years ________ I last saw her. </a:t>
            </a:r>
            <a:endParaRPr lang="zh-CN" altLang="en-US" sz="3000" dirty="0" smtClean="0"/>
          </a:p>
          <a:p>
            <a:pPr>
              <a:lnSpc>
                <a:spcPct val="150000"/>
              </a:lnSpc>
            </a:pPr>
            <a:r>
              <a:rPr lang="en-US" sz="3000" b="1" dirty="0" smtClean="0"/>
              <a:t>4</a:t>
            </a:r>
            <a:r>
              <a:rPr lang="zh-CN" altLang="en-US" sz="3000" b="1" dirty="0" smtClean="0"/>
              <a:t>．那是如此美丽的一幅画，以至于每个人都想买它。</a:t>
            </a:r>
            <a:endParaRPr lang="zh-CN" altLang="en-US" sz="3000" dirty="0" smtClean="0"/>
          </a:p>
          <a:p>
            <a:pPr indent="625475">
              <a:lnSpc>
                <a:spcPct val="150000"/>
              </a:lnSpc>
            </a:pPr>
            <a:r>
              <a:rPr lang="en-US" sz="3000" b="1" dirty="0" smtClean="0"/>
              <a:t>That is ________ ________ beautiful painting ________ </a:t>
            </a:r>
          </a:p>
          <a:p>
            <a:pPr indent="625475">
              <a:lnSpc>
                <a:spcPct val="150000"/>
              </a:lnSpc>
            </a:pPr>
            <a:r>
              <a:rPr lang="en-US" sz="3000" b="1" dirty="0" smtClean="0"/>
              <a:t>everybody wants to buy it. </a:t>
            </a:r>
            <a:endParaRPr lang="zh-CN" altLang="en-US" sz="3000" dirty="0" smtClean="0"/>
          </a:p>
          <a:p>
            <a:pPr>
              <a:lnSpc>
                <a:spcPct val="150000"/>
              </a:lnSpc>
            </a:pPr>
            <a:r>
              <a:rPr lang="en-US" sz="3000" b="1" dirty="0" smtClean="0"/>
              <a:t>5</a:t>
            </a:r>
            <a:r>
              <a:rPr lang="zh-CN" altLang="en-US" sz="3000" b="1" dirty="0" smtClean="0"/>
              <a:t>．我很兴奋地看到我的家乡发生了怎样的变化。</a:t>
            </a:r>
            <a:endParaRPr lang="zh-CN" altLang="en-US" sz="3000" dirty="0" smtClean="0"/>
          </a:p>
          <a:p>
            <a:pPr indent="625475">
              <a:lnSpc>
                <a:spcPct val="150000"/>
              </a:lnSpc>
            </a:pPr>
            <a:r>
              <a:rPr lang="en-US" sz="3000" b="1" dirty="0" smtClean="0"/>
              <a:t>I am excited to see _______ my hometown ________ ________. </a:t>
            </a:r>
            <a:endParaRPr lang="zh-CN" altLang="en-US" sz="3000" dirty="0"/>
          </a:p>
        </p:txBody>
      </p:sp>
      <p:sp>
        <p:nvSpPr>
          <p:cNvPr id="3" name="Rectangle 3"/>
          <p:cNvSpPr>
            <a:spLocks noChangeArrowheads="1"/>
          </p:cNvSpPr>
          <p:nvPr/>
        </p:nvSpPr>
        <p:spPr bwMode="auto">
          <a:xfrm>
            <a:off x="2126974" y="1868556"/>
            <a:ext cx="6143028"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has 	</a:t>
            </a:r>
            <a:r>
              <a:rPr kumimoji="0" lang="en-US" altLang="zh-CN" sz="2400" b="1" i="0" u="none" strike="noStrike" cap="none" normalizeH="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been 			         since</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Rectangle 3"/>
          <p:cNvSpPr>
            <a:spLocks noChangeArrowheads="1"/>
          </p:cNvSpPr>
          <p:nvPr/>
        </p:nvSpPr>
        <p:spPr bwMode="auto">
          <a:xfrm>
            <a:off x="2932042" y="3260034"/>
            <a:ext cx="7024680"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such 		a 				          that</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3"/>
          <p:cNvSpPr>
            <a:spLocks noChangeArrowheads="1"/>
          </p:cNvSpPr>
          <p:nvPr/>
        </p:nvSpPr>
        <p:spPr bwMode="auto">
          <a:xfrm>
            <a:off x="4661453" y="5317434"/>
            <a:ext cx="6742551"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how 				     has 	          changed </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586104" y="1161661"/>
            <a:ext cx="3379186" cy="584835"/>
            <a:chOff x="923" y="1532"/>
            <a:chExt cx="3722" cy="921"/>
          </a:xfrm>
        </p:grpSpPr>
        <p:pic>
          <p:nvPicPr>
            <p:cNvPr id="17" name="图片 16" descr="00 图标-04"/>
            <p:cNvPicPr>
              <a:picLocks noChangeAspect="1"/>
            </p:cNvPicPr>
            <p:nvPr/>
          </p:nvPicPr>
          <p:blipFill>
            <a:blip r:embed="rId2" cstate="email"/>
            <a:stretch>
              <a:fillRect/>
            </a:stretch>
          </p:blipFill>
          <p:spPr>
            <a:xfrm>
              <a:off x="923" y="1552"/>
              <a:ext cx="3695" cy="882"/>
            </a:xfrm>
            <a:prstGeom prst="rect">
              <a:avLst/>
            </a:prstGeom>
          </p:spPr>
        </p:pic>
        <p:sp>
          <p:nvSpPr>
            <p:cNvPr id="18" name="文本框 3"/>
            <p:cNvSpPr txBox="1"/>
            <p:nvPr/>
          </p:nvSpPr>
          <p:spPr>
            <a:xfrm>
              <a:off x="1156" y="1532"/>
              <a:ext cx="3489" cy="921"/>
            </a:xfrm>
            <a:prstGeom prst="rect">
              <a:avLst/>
            </a:prstGeom>
            <a:noFill/>
          </p:spPr>
          <p:txBody>
            <a:bodyPr wrap="squar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课后巩固提升　　　　　　　　　　</a:t>
              </a:r>
            </a:p>
          </p:txBody>
        </p:sp>
      </p:grpSp>
      <p:sp>
        <p:nvSpPr>
          <p:cNvPr id="9" name="TextBox 8"/>
          <p:cNvSpPr txBox="1"/>
          <p:nvPr/>
        </p:nvSpPr>
        <p:spPr>
          <a:xfrm>
            <a:off x="675861" y="1769165"/>
            <a:ext cx="10734261" cy="4247317"/>
          </a:xfrm>
          <a:prstGeom prst="rect">
            <a:avLst/>
          </a:prstGeom>
          <a:noFill/>
        </p:spPr>
        <p:txBody>
          <a:bodyPr wrap="square" rtlCol="0">
            <a:spAutoFit/>
          </a:bodyPr>
          <a:lstStyle/>
          <a:p>
            <a:pPr>
              <a:lnSpc>
                <a:spcPct val="150000"/>
              </a:lnSpc>
            </a:pPr>
            <a:r>
              <a:rPr lang="en-US" sz="3000" b="1" dirty="0" smtClean="0"/>
              <a:t>Ⅰ.</a:t>
            </a:r>
            <a:r>
              <a:rPr lang="zh-CN" altLang="en-US" sz="3000" b="1" dirty="0" smtClean="0"/>
              <a:t>补全对话</a:t>
            </a:r>
            <a:endParaRPr lang="zh-CN" altLang="en-US" sz="3000" dirty="0" smtClean="0"/>
          </a:p>
          <a:p>
            <a:pPr>
              <a:lnSpc>
                <a:spcPct val="150000"/>
              </a:lnSpc>
            </a:pPr>
            <a:r>
              <a:rPr lang="zh-CN" altLang="en-US" sz="3000" b="1" dirty="0" smtClean="0"/>
              <a:t>从方框中选出合适的句子，填在对话空缺处，使对话内容完整、连贯。</a:t>
            </a:r>
            <a:endParaRPr lang="zh-CN" altLang="en-US" sz="3000" dirty="0" smtClean="0"/>
          </a:p>
          <a:p>
            <a:pPr>
              <a:lnSpc>
                <a:spcPct val="150000"/>
              </a:lnSpc>
            </a:pPr>
            <a:r>
              <a:rPr lang="en-US" sz="3000" b="1" dirty="0" smtClean="0"/>
              <a:t>A: We had a great party yesterday.</a:t>
            </a:r>
            <a:endParaRPr lang="zh-CN" altLang="en-US" sz="3000" dirty="0" smtClean="0"/>
          </a:p>
          <a:p>
            <a:pPr>
              <a:lnSpc>
                <a:spcPct val="150000"/>
              </a:lnSpc>
            </a:pPr>
            <a:r>
              <a:rPr lang="en-US" sz="3000" b="1" dirty="0" smtClean="0"/>
              <a:t>B: Yes. I saw many old friends at the party.</a:t>
            </a:r>
            <a:endParaRPr lang="zh-CN" altLang="en-US" sz="3000" dirty="0" smtClean="0"/>
          </a:p>
          <a:p>
            <a:pPr>
              <a:lnSpc>
                <a:spcPct val="150000"/>
              </a:lnSpc>
            </a:pPr>
            <a:r>
              <a:rPr lang="en-US" sz="3000" b="1" dirty="0" smtClean="0"/>
              <a:t>A: 1. ________</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6"/>
                                        </p:tgtEl>
                                        <p:attrNameLst>
                                          <p:attrName>style.visibility</p:attrName>
                                        </p:attrNameLst>
                                      </p:cBhvr>
                                      <p:to>
                                        <p:strVal val="visible"/>
                                      </p:to>
                                    </p:set>
                                    <p:animEffect transition="in" filter="wheel(1)">
                                      <p:cBhvr>
                                        <p:cTn id="7" dur="1000"/>
                                        <p:tgtEl>
                                          <p:spTgt spid="16"/>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ox(in)">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05678" y="1222506"/>
            <a:ext cx="10714382" cy="4856842"/>
          </a:xfrm>
          <a:prstGeom prst="rect">
            <a:avLst/>
          </a:prstGeom>
          <a:noFill/>
        </p:spPr>
        <p:txBody>
          <a:bodyPr wrap="square" rtlCol="0">
            <a:spAutoFit/>
          </a:bodyPr>
          <a:lstStyle/>
          <a:p>
            <a:pPr>
              <a:lnSpc>
                <a:spcPct val="150000"/>
              </a:lnSpc>
            </a:pPr>
            <a:r>
              <a:rPr lang="en-US" sz="3000" b="1" dirty="0" smtClean="0"/>
              <a:t>B: Yes, I saw Robert at the party. He has changed so much. 2. ________ But now he looks very outgoing.</a:t>
            </a:r>
            <a:endParaRPr lang="zh-CN" altLang="en-US" sz="3000" dirty="0" smtClean="0"/>
          </a:p>
          <a:p>
            <a:pPr>
              <a:lnSpc>
                <a:spcPct val="150000"/>
              </a:lnSpc>
            </a:pPr>
            <a:r>
              <a:rPr lang="en-US" sz="3000" b="1" dirty="0" smtClean="0"/>
              <a:t>A: Was he on the football team in junior high school? I don't remember.</a:t>
            </a:r>
            <a:endParaRPr lang="zh-CN" altLang="en-US" sz="3000" dirty="0" smtClean="0"/>
          </a:p>
          <a:p>
            <a:pPr>
              <a:lnSpc>
                <a:spcPct val="150000"/>
              </a:lnSpc>
            </a:pPr>
            <a:r>
              <a:rPr lang="en-US" sz="3000" b="1" dirty="0" smtClean="0"/>
              <a:t>B: 3. ________ And now he is still on the football team in senior high school.</a:t>
            </a:r>
            <a:endParaRPr lang="zh-CN" altLang="en-US" sz="3000" dirty="0" smtClean="0"/>
          </a:p>
          <a:p>
            <a:pPr>
              <a:lnSpc>
                <a:spcPct val="150000"/>
              </a:lnSpc>
            </a:pPr>
            <a:r>
              <a:rPr lang="en-US" sz="3000" b="1" dirty="0" smtClean="0"/>
              <a:t>A: Really? How great he is!</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初中专用">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9525">
          <a:noFill/>
          <a:miter lim="800000"/>
        </a:ln>
      </a:spPr>
      <a:bodyPr vert="horz" wrap="none" lIns="91440" tIns="45720" rIns="91440" bIns="45720" numCol="1" anchor="ctr" anchorCtr="0" compatLnSpc="1">
        <a:spAutoFit/>
      </a:bodyPr>
      <a:lstStyle>
        <a:defPPr marL="0" marR="0" algn="l" defTabSz="914400" rtl="0" eaLnBrk="1" fontAlgn="base" latinLnBrk="0" hangingPunct="1">
          <a:lnSpc>
            <a:spcPct val="100000"/>
          </a:lnSpc>
          <a:spcBef>
            <a:spcPct val="0"/>
          </a:spcBef>
          <a:spcAft>
            <a:spcPct val="0"/>
          </a:spcAft>
          <a:buClrTx/>
          <a:buSzTx/>
          <a:buFontTx/>
          <a:buNone/>
          <a:defRPr kumimoji="0"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1622</Words>
  <Application>Microsoft Office PowerPoint</Application>
  <PresentationFormat>宽屏</PresentationFormat>
  <Paragraphs>138</Paragraphs>
  <Slides>27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27</vt:i4>
      </vt:variant>
    </vt:vector>
  </HeadingPairs>
  <TitlesOfParts>
    <vt:vector size="36" baseType="lpstr">
      <vt:lpstr>仿宋</vt:lpstr>
      <vt:lpstr>黑体</vt:lpstr>
      <vt:lpstr>华文新魏</vt:lpstr>
      <vt:lpstr>宋体</vt:lpstr>
      <vt:lpstr>微软雅黑</vt:lpstr>
      <vt:lpstr>Arial</vt:lpstr>
      <vt:lpstr>Calibri</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2023-01-17T02:59:37Z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218843014E144A1EAC21EAF2F83BDE96</vt:lpwstr>
  </property>
  <property fmtid="{A09F084E-AD41-489F-8076-AA5BE3082BCA}" pid="100">
    <vt:ui4>5</vt:ui4>
  </property>
  <property fmtid="{64440492-4C8B-11D1-8B70-080036B11A03}" pid="11">
    <vt:lpwstr>www.2ppt.com-爱PPT提供资源下载</vt:lpwstr>
  </property>
</Properties>
</file>