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6" r:id="rId3"/>
    <p:sldId id="285" r:id="rId4"/>
    <p:sldId id="267" r:id="rId5"/>
    <p:sldId id="287" r:id="rId6"/>
    <p:sldId id="269" r:id="rId7"/>
    <p:sldId id="271" r:id="rId8"/>
    <p:sldId id="288" r:id="rId9"/>
    <p:sldId id="286" r:id="rId10"/>
    <p:sldId id="280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29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47"/>
        <p:guide pos="29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EBB56-802C-4BF5-B870-C5D2DFE68E5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B60D8-6B29-4558-9923-76A38925A8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60D8-6B29-4558-9923-76A38925A8B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6" y="1197031"/>
            <a:ext cx="9141214" cy="1819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dirty="0" smtClean="0">
                <a:solidFill>
                  <a:srgbClr val="FF0000"/>
                </a:solidFill>
              </a:rPr>
              <a:t>Lesson 34 </a:t>
            </a:r>
            <a:br>
              <a:rPr lang="en-US" altLang="zh-CN" sz="4000" dirty="0" smtClean="0">
                <a:solidFill>
                  <a:srgbClr val="FF0000"/>
                </a:solidFill>
              </a:rPr>
            </a:br>
            <a:r>
              <a:rPr lang="en-US" altLang="zh-CN" sz="4000" dirty="0" smtClean="0">
                <a:solidFill>
                  <a:srgbClr val="FF0000"/>
                </a:solidFill>
              </a:rPr>
              <a:t>The Fisherman and the Goldfish (</a:t>
            </a:r>
            <a:r>
              <a:rPr lang="zh-CN" altLang="en-US" sz="4000" dirty="0" smtClean="0">
                <a:solidFill>
                  <a:srgbClr val="FF0000"/>
                </a:solidFill>
              </a:rPr>
              <a:t>Ⅱ</a:t>
            </a:r>
            <a:r>
              <a:rPr lang="en-US" altLang="zh-CN" sz="4000" dirty="0" smtClean="0">
                <a:solidFill>
                  <a:srgbClr val="FF0000"/>
                </a:solidFill>
              </a:rPr>
              <a:t>)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488070" y="465298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/>
          </p:cNvSpPr>
          <p:nvPr/>
        </p:nvSpPr>
        <p:spPr bwMode="auto">
          <a:xfrm>
            <a:off x="755650" y="1341438"/>
            <a:ext cx="7488238" cy="4103687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altLang="zh-CN" sz="6000" b="1" kern="10" spc="-600">
                <a:ln w="12700" cmpd="sng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THANK YOU</a:t>
            </a:r>
            <a:endParaRPr lang="zh-CN" altLang="en-US" sz="6000" b="1" kern="10" spc="-600">
              <a:ln w="12700" cmpd="sng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0056" y="261044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Think About It!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0056" y="1629025"/>
            <a:ext cx="8229600" cy="2693988"/>
          </a:xfrm>
        </p:spPr>
        <p:txBody>
          <a:bodyPr/>
          <a:lstStyle/>
          <a:p>
            <a:r>
              <a:rPr lang="en-US" dirty="0"/>
              <a:t>1. What characters in the play do you like? Which do you dislike?</a:t>
            </a:r>
            <a:endParaRPr lang="zh-CN" altLang="en-US" dirty="0"/>
          </a:p>
          <a:p>
            <a:endParaRPr lang="en-US" dirty="0"/>
          </a:p>
          <a:p>
            <a:r>
              <a:rPr lang="en-US" dirty="0"/>
              <a:t>2. What happened in the last lesson?</a:t>
            </a:r>
            <a:endParaRPr lang="zh-CN" alt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fdfd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0"/>
            <a:ext cx="424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00026" y="531812"/>
            <a:ext cx="3025775" cy="568325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40056" y="1557026"/>
            <a:ext cx="6840538" cy="3816350"/>
          </a:xfrm>
        </p:spPr>
        <p:txBody>
          <a:bodyPr/>
          <a:lstStyle/>
          <a:p>
            <a:r>
              <a:rPr lang="en-US" sz="2400" b="1" dirty="0"/>
              <a:t>coast n. </a:t>
            </a:r>
            <a:r>
              <a:rPr lang="zh-CN" altLang="en-US" sz="2400" b="1" dirty="0"/>
              <a:t>海岸</a:t>
            </a:r>
          </a:p>
          <a:p>
            <a:r>
              <a:rPr lang="en-US" sz="2400" b="1" dirty="0"/>
              <a:t>handbag n. </a:t>
            </a:r>
            <a:r>
              <a:rPr lang="zh-CN" altLang="en-US" sz="2400" b="1" dirty="0"/>
              <a:t>手提包</a:t>
            </a:r>
          </a:p>
          <a:p>
            <a:r>
              <a:rPr lang="en-US" sz="2400" b="1" dirty="0"/>
              <a:t>among prep.</a:t>
            </a:r>
            <a:r>
              <a:rPr lang="zh-CN" altLang="en-US" sz="2400" b="1" dirty="0"/>
              <a:t>在……之间</a:t>
            </a:r>
          </a:p>
          <a:p>
            <a:r>
              <a:rPr lang="en-US" sz="2400" b="1" dirty="0"/>
              <a:t>guard n. </a:t>
            </a:r>
            <a:r>
              <a:rPr lang="zh-CN" altLang="en-US" sz="2400" b="1" dirty="0"/>
              <a:t>守卫</a:t>
            </a:r>
          </a:p>
          <a:p>
            <a:r>
              <a:rPr lang="en-US" sz="2400" b="1" dirty="0"/>
              <a:t>queen n. </a:t>
            </a:r>
            <a:r>
              <a:rPr lang="zh-CN" altLang="en-US" sz="2400" b="1" dirty="0"/>
              <a:t>女王</a:t>
            </a:r>
          </a:p>
          <a:p>
            <a:r>
              <a:rPr lang="en-US" sz="2400" b="1" dirty="0"/>
              <a:t>serve v. </a:t>
            </a:r>
            <a:r>
              <a:rPr lang="zh-CN" altLang="en-US" sz="2400" b="1" dirty="0"/>
              <a:t>服务</a:t>
            </a:r>
          </a:p>
          <a:p>
            <a:r>
              <a:rPr lang="en-US" sz="2400" b="1" dirty="0"/>
              <a:t>mad adj. </a:t>
            </a:r>
            <a:r>
              <a:rPr lang="zh-CN" altLang="en-US" sz="2400" b="1" dirty="0"/>
              <a:t>发怒的</a:t>
            </a:r>
          </a:p>
          <a:p>
            <a:r>
              <a:rPr lang="en-US" sz="2400" b="1" dirty="0"/>
              <a:t>servant n. </a:t>
            </a:r>
            <a:r>
              <a:rPr lang="zh-CN" altLang="en-US" sz="2400" b="1" dirty="0"/>
              <a:t>仆人</a:t>
            </a:r>
          </a:p>
          <a:p>
            <a:r>
              <a:rPr lang="en-US" sz="2400" b="1" dirty="0"/>
              <a:t>crash v. </a:t>
            </a:r>
            <a:r>
              <a:rPr lang="zh-CN" altLang="en-US" sz="2400" b="1" dirty="0"/>
              <a:t>坠落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058" y="18904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Listening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Task:  write it is true or false.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6058" y="1412875"/>
            <a:ext cx="8229600" cy="4495800"/>
          </a:xfrm>
        </p:spPr>
        <p:txBody>
          <a:bodyPr/>
          <a:lstStyle/>
          <a:p>
            <a:r>
              <a:rPr lang="en-US" sz="3200" dirty="0"/>
              <a:t>(     ) 1. The goldfish gave the fisherman a new house at first.</a:t>
            </a:r>
            <a:endParaRPr lang="zh-CN" altLang="en-US" sz="3200" dirty="0"/>
          </a:p>
          <a:p>
            <a:r>
              <a:rPr lang="en-US" sz="3200" dirty="0"/>
              <a:t>(     ) 2. The fisherman’s wife was angry when he came back.</a:t>
            </a:r>
            <a:endParaRPr lang="zh-CN" altLang="en-US" sz="3200" dirty="0"/>
          </a:p>
          <a:p>
            <a:r>
              <a:rPr lang="en-US" sz="3200" dirty="0"/>
              <a:t>(     ) 3. The fisherman’s wife wanted to be a Queen on land.</a:t>
            </a:r>
            <a:endParaRPr lang="zh-CN" altLang="en-US" sz="3200" dirty="0"/>
          </a:p>
          <a:p>
            <a:r>
              <a:rPr lang="en-US" sz="3200" dirty="0"/>
              <a:t>(     ) 4. Everything was the same at last.</a:t>
            </a:r>
            <a:endParaRPr lang="zh-CN" altLang="en-US" sz="32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46175" y="1412875"/>
            <a:ext cx="423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063625" y="2492375"/>
            <a:ext cx="4238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3625" y="3500438"/>
            <a:ext cx="403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1116013" y="4652963"/>
            <a:ext cx="4238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0" grpId="0" autoUpdateAnimBg="0"/>
      <p:bldP spid="163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116013" y="733425"/>
            <a:ext cx="7415212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tasks:</a:t>
            </a:r>
          </a:p>
          <a:p>
            <a:pPr eaLnBrk="0" hangingPunct="0">
              <a:lnSpc>
                <a:spcPct val="150000"/>
              </a:lnSpc>
            </a:pPr>
            <a:endParaRPr lang="en-US" sz="3600" b="1" dirty="0"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3600" b="1" dirty="0">
                <a:cs typeface="Times New Roman" panose="02020603050405020304" pitchFamily="18" charset="0"/>
              </a:rPr>
              <a:t>Read and finish Exercise</a:t>
            </a:r>
            <a:r>
              <a:rPr lang="en-US" sz="3600" dirty="0"/>
              <a:t> on Page 89.</a:t>
            </a:r>
            <a:r>
              <a:rPr lang="en-US" sz="3600" b="1" dirty="0"/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058" y="261044"/>
            <a:ext cx="7772400" cy="1462088"/>
          </a:xfrm>
        </p:spPr>
        <p:txBody>
          <a:bodyPr/>
          <a:lstStyle/>
          <a:p>
            <a:pPr eaLnBrk="1" hangingPunct="1"/>
            <a:r>
              <a:rPr lang="en-US" dirty="0"/>
              <a:t>Language Points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4058" y="1773023"/>
            <a:ext cx="8567881" cy="41148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/>
              <a:t>1. The lights go off. </a:t>
            </a:r>
            <a:r>
              <a:rPr lang="zh-CN" altLang="en-US" sz="2400" dirty="0"/>
              <a:t>灯灭了。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go off</a:t>
            </a:r>
            <a:r>
              <a:rPr lang="zh-CN" altLang="en-US" sz="2400" dirty="0"/>
              <a:t>意为“熄灭，消失”，</a:t>
            </a:r>
            <a:r>
              <a:rPr lang="en-US" sz="2400" dirty="0"/>
              <a:t>go on</a:t>
            </a:r>
            <a:r>
              <a:rPr lang="zh-CN" altLang="en-US" sz="2400" dirty="0"/>
              <a:t>意为“（灯）亮，进行”。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The street lights go on at dusk and go off at dawn. </a:t>
            </a:r>
            <a:r>
              <a:rPr lang="zh-CN" altLang="en-US" sz="2400" dirty="0"/>
              <a:t>路灯在黄昏时开，拂晓时关。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CN" altLang="en-US" sz="24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057" y="765037"/>
            <a:ext cx="8229600" cy="4525963"/>
          </a:xfrm>
        </p:spPr>
        <p:txBody>
          <a:bodyPr/>
          <a:lstStyle/>
          <a:p>
            <a:r>
              <a:rPr lang="en-US" sz="2400" dirty="0"/>
              <a:t>2. The wife is wearing beautiful new clothes and sitting among servants and guards. </a:t>
            </a:r>
            <a:r>
              <a:rPr lang="zh-CN" altLang="en-US" sz="2400" dirty="0"/>
              <a:t>妻子正穿着漂亮的衣服坐在仆人和卫士中间。</a:t>
            </a:r>
          </a:p>
          <a:p>
            <a:r>
              <a:rPr lang="en-US" sz="2400" dirty="0"/>
              <a:t>among</a:t>
            </a:r>
            <a:r>
              <a:rPr lang="zh-CN" altLang="en-US" sz="2400" dirty="0"/>
              <a:t>指“在三者（或以上）之中”，</a:t>
            </a:r>
            <a:r>
              <a:rPr lang="en-US" sz="2400" dirty="0"/>
              <a:t>between</a:t>
            </a:r>
            <a:r>
              <a:rPr lang="zh-CN" altLang="en-US" sz="2400" dirty="0"/>
              <a:t>指“两者”之中，强调个体，指“两两之间”。</a:t>
            </a:r>
          </a:p>
          <a:p>
            <a:r>
              <a:rPr lang="en-US" sz="2400" dirty="0"/>
              <a:t>It’s pleasant to walk among trees. </a:t>
            </a:r>
            <a:r>
              <a:rPr lang="zh-CN" altLang="en-US" sz="2400" dirty="0"/>
              <a:t>走在树丛间令人惬意。</a:t>
            </a:r>
          </a:p>
          <a:p>
            <a:r>
              <a:rPr lang="en-US" sz="2400" dirty="0"/>
              <a:t>Let's toast the friendship between two countries. </a:t>
            </a:r>
            <a:endParaRPr lang="zh-CN" altLang="en-US" sz="2400" dirty="0"/>
          </a:p>
          <a:p>
            <a:r>
              <a:rPr lang="zh-CN" altLang="en-US" sz="2400" dirty="0"/>
              <a:t>让我们为两国间的友谊干杯。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"/>
          <p:cNvSpPr>
            <a:spLocks noChangeArrowheads="1"/>
          </p:cNvSpPr>
          <p:nvPr/>
        </p:nvSpPr>
        <p:spPr bwMode="auto">
          <a:xfrm>
            <a:off x="756053" y="389748"/>
            <a:ext cx="763183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3. Go right now or I will punish you! </a:t>
            </a:r>
            <a:r>
              <a:rPr lang="zh-CN" altLang="en-US" sz="2400" b="1" dirty="0"/>
              <a:t>立刻走，否则我会惩罚你！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本句是“祈使句</a:t>
            </a:r>
            <a:r>
              <a:rPr lang="en-US" sz="2400" b="1" dirty="0"/>
              <a:t>+and/or</a:t>
            </a:r>
            <a:r>
              <a:rPr lang="zh-CN" altLang="en-US" sz="2400" b="1" dirty="0"/>
              <a:t>”结构，相当于“</a:t>
            </a:r>
            <a:r>
              <a:rPr lang="en-US" sz="2400" b="1" dirty="0"/>
              <a:t>If…,…”</a:t>
            </a:r>
            <a:r>
              <a:rPr lang="zh-CN" altLang="en-US" sz="2400" b="1" dirty="0"/>
              <a:t>结构。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Study hard, and you will pass the exam.=If you study hard, you will pass the exam.</a:t>
            </a:r>
            <a:r>
              <a:rPr lang="zh-CN" altLang="en-US" sz="2400" b="1" dirty="0"/>
              <a:t>努力学习，你会考试及格的。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Study hard, or you will fail the exam.=If you don’t study hard, you will fail the exam. </a:t>
            </a:r>
            <a:r>
              <a:rPr lang="zh-CN" altLang="en-US" sz="2400" b="1" dirty="0"/>
              <a:t>努力学习，否则你会考试不及格。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611188" y="1585913"/>
            <a:ext cx="7920037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zh-CN" altLang="en-US" sz="2400" b="1" dirty="0"/>
              <a:t>根据句意及提示补全单词。</a:t>
            </a:r>
          </a:p>
          <a:p>
            <a:pPr>
              <a:lnSpc>
                <a:spcPct val="15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1. Mother went ______ (</a:t>
            </a:r>
            <a:r>
              <a:rPr lang="zh-CN" altLang="en-US" sz="2400" b="1" dirty="0"/>
              <a:t>生气</a:t>
            </a:r>
            <a:r>
              <a:rPr lang="en-US" sz="2400" b="1" dirty="0"/>
              <a:t>) when she saw the broken window.</a:t>
            </a:r>
            <a:endParaRPr lang="zh-CN" altLang="en-US" sz="2400" b="1" dirty="0"/>
          </a:p>
          <a:p>
            <a:pPr>
              <a:lnSpc>
                <a:spcPct val="15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2. Thanks for ________</a:t>
            </a:r>
            <a:r>
              <a:rPr lang="zh-CN" altLang="en-US" sz="2400" b="1" dirty="0"/>
              <a:t>（服务）</a:t>
            </a:r>
            <a:r>
              <a:rPr lang="en-US" sz="2400" b="1" dirty="0"/>
              <a:t>us so well.</a:t>
            </a:r>
            <a:endParaRPr lang="zh-CN" altLang="en-US" sz="2400" b="1" dirty="0"/>
          </a:p>
          <a:p>
            <a:pPr>
              <a:lnSpc>
                <a:spcPct val="15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3. I am familiar with the _____ (</a:t>
            </a:r>
            <a:r>
              <a:rPr lang="zh-CN" altLang="en-US" sz="2400" b="1" dirty="0"/>
              <a:t>门卫</a:t>
            </a:r>
            <a:r>
              <a:rPr lang="en-US" sz="2400" b="1" dirty="0"/>
              <a:t>) in my school.</a:t>
            </a:r>
            <a:endParaRPr lang="zh-CN" altLang="en-US" sz="2400" b="1" dirty="0"/>
          </a:p>
          <a:p>
            <a:pPr>
              <a:lnSpc>
                <a:spcPct val="15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4. The man likes standing on the ________ (</a:t>
            </a:r>
            <a:r>
              <a:rPr lang="zh-CN" altLang="en-US" sz="2400" b="1" dirty="0"/>
              <a:t>海岸</a:t>
            </a:r>
            <a:r>
              <a:rPr lang="en-US" sz="2400" b="1" dirty="0"/>
              <a:t>).</a:t>
            </a:r>
            <a:endParaRPr lang="zh-CN" altLang="en-US" sz="2400" b="1" dirty="0"/>
          </a:p>
          <a:p>
            <a:pPr>
              <a:lnSpc>
                <a:spcPct val="15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5. Women likes beautiful _________ (</a:t>
            </a:r>
            <a:r>
              <a:rPr lang="zh-CN" altLang="en-US" sz="2400" b="1" dirty="0"/>
              <a:t>手提包</a:t>
            </a:r>
            <a:r>
              <a:rPr lang="en-US" sz="2400" b="1" dirty="0" smtClean="0"/>
              <a:t>). </a:t>
            </a:r>
            <a:endParaRPr lang="zh-CN" altLang="en-US" sz="2400" b="1" dirty="0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671888" y="620713"/>
            <a:ext cx="1763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Practice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016250" y="2263775"/>
            <a:ext cx="8175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mad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2613025" y="3340100"/>
            <a:ext cx="15351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servicing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4068763" y="3860800"/>
            <a:ext cx="10382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guard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5526088" y="4437063"/>
            <a:ext cx="990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coast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4284663" y="5013325"/>
            <a:ext cx="16367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handbags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autoUpdateAnimBg="0"/>
      <p:bldP spid="21511" grpId="0" autoUpdateAnimBg="0"/>
      <p:bldP spid="21512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470</Words>
  <Application>Microsoft Office PowerPoint</Application>
  <PresentationFormat>全屏显示(4:3)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MS PGothic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Think About It!</vt:lpstr>
      <vt:lpstr>New words</vt:lpstr>
      <vt:lpstr>Listening Task:  write it is true or false. </vt:lpstr>
      <vt:lpstr>PowerPoint 演示文稿</vt:lpstr>
      <vt:lpstr>Language Points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2007-01-16T01:27:00Z</dcterms:created>
  <dcterms:modified xsi:type="dcterms:W3CDTF">2023-01-17T02:59:47Z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DFBC41EA14BB4E18B16E980B93A8701C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