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2" r:id="rId11"/>
    <p:sldId id="261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7"/>
          <p:cNvSpPr>
            <a:spLocks noChangeArrowheads="1"/>
          </p:cNvSpPr>
          <p:nvPr/>
        </p:nvSpPr>
        <p:spPr bwMode="auto">
          <a:xfrm>
            <a:off x="2749154" y="511969"/>
            <a:ext cx="3645694" cy="3644504"/>
          </a:xfrm>
          <a:prstGeom prst="ellipse">
            <a:avLst/>
          </a:prstGeom>
          <a:solidFill>
            <a:srgbClr val="009999">
              <a:alpha val="59998"/>
            </a:srgbClr>
          </a:solidFill>
          <a:ln w="9525">
            <a:noFill/>
            <a:round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8236" y="786458"/>
            <a:ext cx="3084929" cy="1318022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2476337"/>
            <a:ext cx="3086100" cy="997744"/>
          </a:xfrm>
        </p:spPr>
        <p:txBody>
          <a:bodyPr lIns="67628" tIns="35243" rIns="67628" bIns="35243"/>
          <a:lstStyle>
            <a:lvl1pPr marL="0" indent="0" algn="ctr"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6E810-A6C5-4724-82FD-26162275CB3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C6A48A-1847-48B7-9679-53A8963543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7857" y="203597"/>
            <a:ext cx="1167493" cy="4391025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3597"/>
            <a:ext cx="6596742" cy="4391025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ECBE-4D63-4412-8621-C19B3D9E47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55E7-14ED-42AF-A64B-5527654047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09717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4C721-0D4B-4B5E-B71E-1693C36593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9939-1BB4-4400-B88F-C26C1D6F54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6E810-A6C5-4724-82FD-26162275CB3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C6A48A-1847-48B7-9679-53A8963543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4B8A2C-303C-4A3E-A821-CC550158C3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8FB3DA-94E3-4D13-816C-8B8199D7C3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#wm#_68_08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895476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>
              <a:defRPr/>
            </a:pPr>
            <a:endParaRPr lang="zh-CN" altLang="zh-CN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028951" y="2081049"/>
            <a:ext cx="5271594" cy="492052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3028951" y="2610648"/>
            <a:ext cx="5271594" cy="428156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B0FFA-33BE-4B7C-9BBE-964EFA54C3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6E3E13-D9BD-4001-98AB-ECC8ED22E5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5800" y="265557"/>
            <a:ext cx="6559550" cy="639487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882F76-A3B4-4392-99BB-C600E4ED72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3F1209-EDAF-4113-A056-667593BBF3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86915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8017"/>
            <a:ext cx="3868737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3887788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56D0-1C63-470F-85FA-17768148AF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5B42-B69E-4491-9927-E3A4DE69CD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#wm#_68_31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8" y="1910953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 algn="ctr">
              <a:defRPr/>
            </a:pPr>
            <a:endParaRPr lang="zh-CN" altLang="zh-CN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3028950" y="2600100"/>
            <a:ext cx="3566250" cy="3914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B4D3A7-093A-4664-9D3A-D2F5DE0AE8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55982-9D8E-49BE-94FA-351DF50342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92B8-5E98-4477-AE83-46C4A5391F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B227-F5A0-44D0-8B6C-9706BCE913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3887788" y="342900"/>
            <a:ext cx="462915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96EE-D024-46E5-8C24-6404C870FC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A0BD-BA32-4006-B909-33C636FEAB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6197" y="153592"/>
            <a:ext cx="6559153" cy="7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200151"/>
            <a:ext cx="78867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33BF1AF2-6678-49D7-BCBB-407D6EFCEE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EB06BDF-DC2C-415D-8404-D9B186A67A3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hlink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ctrTitle"/>
          </p:nvPr>
        </p:nvSpPr>
        <p:spPr>
          <a:xfrm>
            <a:off x="2724789" y="1888770"/>
            <a:ext cx="3694422" cy="1318022"/>
          </a:xfrm>
        </p:spPr>
        <p:txBody>
          <a:bodyPr lIns="68580" tIns="34290" rIns="68580" bIns="34290"/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</a:rPr>
              <a:t>Unit4</a:t>
            </a:r>
            <a:br>
              <a:rPr lang="en-US" altLang="zh-CN" sz="3200" dirty="0" smtClean="0">
                <a:latin typeface="Arial" panose="020B0604020202020204" pitchFamily="34" charset="0"/>
              </a:rPr>
            </a:br>
            <a:r>
              <a:rPr lang="en-US" altLang="zh-CN" sz="3200" dirty="0" smtClean="0">
                <a:latin typeface="Arial" panose="020B0604020202020204" pitchFamily="34" charset="0"/>
              </a:rPr>
              <a:t>How is the weather today?</a:t>
            </a:r>
            <a:endParaRPr lang="zh-CN" altLang="en-US" sz="3200" dirty="0" smtClean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6075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二、选择恰当的选项补全对话。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John：Hello！This is John.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Amy：Hi，John.__1.__？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John：__2.__．What about Shanghai?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Amy：__3.__．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John：I like monkeys.__4.__？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Amy：I like elephants，__5.__？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John：She likes bears.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A．How is the weather in Tianjin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B．What about you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C．It's cool，too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D．and your sister</a:t>
            </a:r>
          </a:p>
          <a:p>
            <a:pPr eaLnBrk="1" hangingPunct="1">
              <a:defRPr/>
            </a:pPr>
            <a:r>
              <a:rPr lang="zh-CN" altLang="en-US" noProof="1">
                <a:latin typeface="Times New Roman" panose="02020603050405020304" pitchFamily="18" charset="0"/>
              </a:rPr>
              <a:t>E．It's cool today</a:t>
            </a:r>
          </a:p>
        </p:txBody>
      </p:sp>
      <p:pic>
        <p:nvPicPr>
          <p:cNvPr id="16388" name="图片 -2147482612" descr="IMG_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7325" y="1247775"/>
            <a:ext cx="2703910" cy="15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5400" b="1" i="1"/>
              <a:t>see you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z="3300">
                <a:latin typeface="Times New Roman" panose="02020603050405020304" pitchFamily="18" charset="0"/>
              </a:rPr>
              <a:t>warm</a:t>
            </a: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3076" name="图片 3" descr="warm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7712" y="1253729"/>
            <a:ext cx="4329113" cy="324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z="3600">
                <a:latin typeface="Times New Roman" panose="02020603050405020304" pitchFamily="18" charset="0"/>
              </a:rPr>
              <a:t>cool</a:t>
            </a:r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4100" name="图片 3" descr="cool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6048" y="1202531"/>
            <a:ext cx="3949303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zh-CN" altLang="en-US" dirty="0" smtClean="0"/>
              <a:t>课本内容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altLang="zh-CN" sz="3300" noProof="1">
                <a:solidFill>
                  <a:schemeClr val="tx1"/>
                </a:solidFill>
                <a:latin typeface="Times New Roman" panose="02020603050405020304" pitchFamily="18" charset="0"/>
              </a:rPr>
              <a:t>It's cool today.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altLang="zh-CN" sz="3300" noProof="1">
                <a:solidFill>
                  <a:schemeClr val="tx1"/>
                </a:solidFill>
                <a:latin typeface="Times New Roman" panose="02020603050405020304" pitchFamily="18" charset="0"/>
              </a:rPr>
              <a:t>shall  we go to the zoo?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r>
              <a:rPr lang="en-US" altLang="zh-CN" sz="3300" noProof="1">
                <a:solidFill>
                  <a:schemeClr val="tx1"/>
                </a:solidFill>
                <a:latin typeface="Times New Roman" panose="02020603050405020304" pitchFamily="18" charset="0"/>
              </a:rPr>
              <a:t>Ok!</a:t>
            </a: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endParaRPr lang="en-US" altLang="zh-CN" sz="3300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endParaRPr lang="en-US" altLang="zh-CN" sz="3300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ct val="90000"/>
              </a:lnSpc>
              <a:spcBef>
                <a:spcPts val="750"/>
              </a:spcBef>
              <a:defRPr/>
            </a:pPr>
            <a:endParaRPr lang="en-US" altLang="zh-CN" sz="2100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750"/>
              </a:spcBef>
              <a:buNone/>
              <a:defRPr/>
            </a:pPr>
            <a:endParaRPr lang="en-US" altLang="zh-CN" sz="2100" noProof="1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44" name="图片 1"/>
          <p:cNvPicPr>
            <a:picLocks noChangeAspect="1" noChangeArrowheads="1"/>
          </p:cNvPicPr>
          <p:nvPr/>
        </p:nvPicPr>
        <p:blipFill>
          <a:blip r:embed="rId3" cstate="email"/>
          <a:srcRect l="5333" b="4668"/>
          <a:stretch>
            <a:fillRect/>
          </a:stretch>
        </p:blipFill>
        <p:spPr bwMode="auto">
          <a:xfrm>
            <a:off x="5806679" y="616744"/>
            <a:ext cx="2507456" cy="252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zh-CN" altLang="en-US" dirty="0" smtClean="0"/>
              <a:t>课本内容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4100" dirty="0">
                <a:latin typeface="Times New Roman" panose="02020603050405020304" pitchFamily="18" charset="0"/>
              </a:rPr>
              <a:t>It's warm here.</a:t>
            </a:r>
          </a:p>
          <a:p>
            <a:pPr eaLnBrk="1" hangingPunct="1"/>
            <a:r>
              <a:rPr lang="en-US" altLang="zh-CN" sz="4100" dirty="0">
                <a:latin typeface="Times New Roman" panose="02020603050405020304" pitchFamily="18" charset="0"/>
              </a:rPr>
              <a:t>Yes, it is. The fish like it.</a:t>
            </a:r>
          </a:p>
        </p:txBody>
      </p:sp>
      <p:pic>
        <p:nvPicPr>
          <p:cNvPr id="11268" name="图片 1"/>
          <p:cNvPicPr>
            <a:picLocks noChangeAspect="1" noChangeArrowheads="1"/>
          </p:cNvPicPr>
          <p:nvPr/>
        </p:nvPicPr>
        <p:blipFill>
          <a:blip r:embed="rId3" cstate="email"/>
          <a:srcRect l="5333" b="4666"/>
          <a:stretch>
            <a:fillRect/>
          </a:stretch>
        </p:blipFill>
        <p:spPr bwMode="auto">
          <a:xfrm>
            <a:off x="6469857" y="971551"/>
            <a:ext cx="2507456" cy="252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文章译文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妈妈，今天很凉爽，我们去动物园好吗？</a:t>
            </a: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好啊！</a:t>
            </a: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妈妈。这里很暖和。</a:t>
            </a:r>
          </a:p>
          <a:p>
            <a:pPr eaLnBrk="1" hangingPunct="1"/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是的，鱼儿喜欢这种环境。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新学单词啦！</a:t>
            </a:r>
          </a:p>
        </p:txBody>
      </p:sp>
      <p:sp>
        <p:nvSpPr>
          <p:cNvPr id="13315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warm   </a:t>
            </a:r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温暖的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cool   </a:t>
            </a:r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凉爽的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fish   </a:t>
            </a:r>
            <a:r>
              <a:rPr lang="zh-CN" altLang="en-US" sz="2700" dirty="0">
                <a:latin typeface="Times New Roman" panose="02020603050405020304" pitchFamily="18" charset="0"/>
                <a:ea typeface="宋体" panose="02010600030101010101" pitchFamily="2" charset="-122"/>
              </a:rPr>
              <a:t>鱼</a:t>
            </a:r>
          </a:p>
        </p:txBody>
      </p:sp>
      <p:pic>
        <p:nvPicPr>
          <p:cNvPr id="13316" name="图片 3"/>
          <p:cNvPicPr>
            <a:picLocks noChangeAspect="1" noChangeArrowheads="1"/>
          </p:cNvPicPr>
          <p:nvPr/>
        </p:nvPicPr>
        <p:blipFill>
          <a:blip r:embed="rId2" cstate="email"/>
          <a:srcRect l="-804" b="2667"/>
          <a:stretch>
            <a:fillRect/>
          </a:stretch>
        </p:blipFill>
        <p:spPr bwMode="auto">
          <a:xfrm>
            <a:off x="4788694" y="663179"/>
            <a:ext cx="34575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说一说</a:t>
            </a:r>
          </a:p>
        </p:txBody>
      </p:sp>
      <p:sp>
        <p:nvSpPr>
          <p:cNvPr id="14339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3000"/>
              <a:t>小朋友们，你们都喜欢什么样的天气呢？</a:t>
            </a:r>
          </a:p>
        </p:txBody>
      </p:sp>
      <p:pic>
        <p:nvPicPr>
          <p:cNvPr id="14340" name="图片 3" descr="cool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573" y="1697832"/>
            <a:ext cx="3155156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4" descr="warm 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17244" y="1700213"/>
            <a:ext cx="3109913" cy="2331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练习</a:t>
            </a:r>
          </a:p>
        </p:txBody>
      </p:sp>
      <p:sp>
        <p:nvSpPr>
          <p:cNvPr id="15363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一、单项选择。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(　　)1.I like apples，how ________ you?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A．about　　         B．are　　    C．is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(　　)2.—Shall we go to the zoo?—________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A．That's all right.  B．OK!          C．Thanks.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(　　)3.It's  ________ in spring(春天)．</a:t>
            </a:r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</a:rPr>
              <a:t>A．cool                   B．warm        C．cold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9*i*1"/>
  <p:tag name="KSO_WM_UNIT_TEMPLATE_CATEGORY" val="custom"/>
  <p:tag name="KSO_WM_UNIT_TEMPLATE_INDEX" val="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76*i*1"/>
  <p:tag name="KSO_WM_UNIT_TEMPLATE_CATEGORY" val="custom"/>
  <p:tag name="KSO_WM_UNIT_TEMPLATE_INDEX" val="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heme/theme1.xml><?xml version="1.0" encoding="utf-8"?>
<a:theme xmlns:a="http://schemas.openxmlformats.org/drawingml/2006/main" name="WWW.2PPT.COM&#10;">
  <a:themeElements>
    <a:clrScheme name="自定义 16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FF7C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全屏显示(16:9)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Unit4 How is the weather today?</vt:lpstr>
      <vt:lpstr>warm</vt:lpstr>
      <vt:lpstr>cool</vt:lpstr>
      <vt:lpstr>课本内容</vt:lpstr>
      <vt:lpstr>课本内容</vt:lpstr>
      <vt:lpstr>文章译文</vt:lpstr>
      <vt:lpstr>新学单词啦！</vt:lpstr>
      <vt:lpstr>说一说</vt:lpstr>
      <vt:lpstr>练习</vt:lpstr>
      <vt:lpstr>练习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2016-05-29T15:57:00Z</dcterms:created>
  <dcterms:modified xsi:type="dcterms:W3CDTF">2023-01-17T02:59:51Z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23F901E148A74921A41F1F33DFB24573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