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7CB51-F461-48AF-BC63-148EAB9BB08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BD062-1972-4625-A405-5A89BF2ACB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923806E0-712F-4A78-8CDC-ED1F57202E2D}" type="slidenum">
              <a:rPr lang="en-US" altLang="zh-CN" sz="1200"/>
              <a:t>13</a:t>
            </a:fld>
            <a:endParaRPr lang="en-US" altLang="zh-CN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4213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338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C8575070-10C7-4D92-B131-2CC10432F498}" type="slidenum">
              <a:rPr lang="en-US" altLang="zh-CN" sz="1200"/>
              <a:t>14</a:t>
            </a:fld>
            <a:endParaRPr lang="en-US" altLang="zh-CN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4213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1813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46156E-B59B-43A8-BA33-93137A7F2A5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9525" y="0"/>
            <a:ext cx="91630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365885"/>
            <a:ext cx="2428875" cy="99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536032"/>
            <a:ext cx="2298700" cy="61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405451" y="1851670"/>
            <a:ext cx="6333104" cy="580184"/>
          </a:xfrm>
        </p:spPr>
        <p:txBody>
          <a:bodyPr/>
          <a:lstStyle/>
          <a:p>
            <a:r>
              <a:rPr lang="en-US" sz="4400" b="1" dirty="0" smtClean="0"/>
              <a:t>Lesson 1   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Hello!</a:t>
            </a:r>
            <a:endParaRPr lang="zh-CN" altLang="en-US" sz="4400" b="1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882" y="555526"/>
            <a:ext cx="9135118" cy="994410"/>
          </a:xfrm>
        </p:spPr>
        <p:txBody>
          <a:bodyPr/>
          <a:lstStyle/>
          <a:p>
            <a:r>
              <a:rPr lang="en-US" sz="3200" dirty="0" smtClean="0"/>
              <a:t>Unit 1 Greetings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6" y="3579862"/>
            <a:ext cx="914399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9"/>
          <p:cNvGrpSpPr>
            <a:grpSpLocks noChangeAspect="1"/>
          </p:cNvGrpSpPr>
          <p:nvPr/>
        </p:nvGrpSpPr>
        <p:grpSpPr bwMode="auto">
          <a:xfrm>
            <a:off x="609600" y="400050"/>
            <a:ext cx="7620000" cy="3795713"/>
            <a:chOff x="0" y="0"/>
            <a:chExt cx="5638" cy="3744"/>
          </a:xfrm>
        </p:grpSpPr>
        <p:pic>
          <p:nvPicPr>
            <p:cNvPr id="11269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1440" cy="3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5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84" y="0"/>
              <a:ext cx="1654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2514600" y="457200"/>
            <a:ext cx="4191000" cy="685800"/>
          </a:xfrm>
          <a:prstGeom prst="wedgeRoundRectCallout">
            <a:avLst>
              <a:gd name="adj1" fmla="val 47417"/>
              <a:gd name="adj2" fmla="val 80407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Liu Tao.</a:t>
            </a: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2438400" y="2228850"/>
            <a:ext cx="3429000" cy="514350"/>
          </a:xfrm>
          <a:prstGeom prst="wedgeRoundRectCallout">
            <a:avLst>
              <a:gd name="adj1" fmla="val -49931"/>
              <a:gd name="adj2" fmla="val -10920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152400" y="400050"/>
            <a:ext cx="4191000" cy="685800"/>
          </a:xfrm>
          <a:prstGeom prst="wedgeRoundRectCallout">
            <a:avLst>
              <a:gd name="adj1" fmla="val 30718"/>
              <a:gd name="adj2" fmla="val 9892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Kevin.</a:t>
            </a: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5562600" y="514350"/>
            <a:ext cx="3429000" cy="514350"/>
          </a:xfrm>
          <a:prstGeom prst="wedgeRoundRectCallout">
            <a:avLst>
              <a:gd name="adj1" fmla="val -27213"/>
              <a:gd name="adj2" fmla="val 15581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Linda.</a:t>
            </a:r>
          </a:p>
        </p:txBody>
      </p:sp>
      <p:pic>
        <p:nvPicPr>
          <p:cNvPr id="12292" name="图片 1" descr="u=3750948922,1081666488&amp;fm=21&amp;gp=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529954"/>
            <a:ext cx="4603750" cy="264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217700"/>
            <a:ext cx="4456452" cy="3240000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381000" y="514351"/>
            <a:ext cx="4191000" cy="746522"/>
          </a:xfrm>
          <a:prstGeom prst="wedgeRoundRectCallout">
            <a:avLst>
              <a:gd name="adj1" fmla="val 32951"/>
              <a:gd name="adj2" fmla="val 163582"/>
              <a:gd name="adj3" fmla="val 16667"/>
            </a:avLst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Hello, </a:t>
            </a: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Ann.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257800" y="571501"/>
            <a:ext cx="3549650" cy="764381"/>
          </a:xfrm>
          <a:prstGeom prst="wedgeRoundRectCallout">
            <a:avLst>
              <a:gd name="adj1" fmla="val -32563"/>
              <a:gd name="adj2" fmla="val 147671"/>
              <a:gd name="adj3" fmla="val 16667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 </a:t>
            </a: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Ken.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1600"/>
            <a:ext cx="7391400" cy="21717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4000" b="1" dirty="0" smtClean="0">
                <a:latin typeface="经典趣体简" pitchFamily="1" charset="-122"/>
                <a:ea typeface="华文楷体" panose="02010600040101010101" pitchFamily="2" charset="-122"/>
              </a:rPr>
              <a:t>朋友见面打招呼：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经典趣体简" pitchFamily="1" charset="-122"/>
                <a:cs typeface="Times New Roman" panose="02020603050405020304" pitchFamily="18" charset="0"/>
              </a:rPr>
              <a:t>Hello!/ Hi!</a:t>
            </a:r>
            <a:endParaRPr lang="zh-CN" alt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ea typeface="经典趣体简" pitchFamily="1" charset="-122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经典趣体简" pitchFamily="1" charset="-122"/>
                <a:ea typeface="经典趣体简" pitchFamily="1" charset="-122"/>
              </a:rPr>
              <a:t>      </a:t>
            </a:r>
          </a:p>
          <a:p>
            <a:pPr algn="just" eaLnBrk="1" hangingPunct="1">
              <a:buFontTx/>
              <a:buNone/>
            </a:pPr>
            <a:r>
              <a:rPr lang="zh-CN" altLang="en-US" sz="4000" b="1" dirty="0" smtClean="0">
                <a:latin typeface="经典趣体简" pitchFamily="1" charset="-122"/>
                <a:ea typeface="华文楷体" panose="02010600040101010101" pitchFamily="2" charset="-122"/>
              </a:rPr>
              <a:t>自我介绍：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经典趣体简" pitchFamily="1" charset="-122"/>
                <a:cs typeface="Times New Roman" panose="02020603050405020304" pitchFamily="18" charset="0"/>
              </a:rPr>
              <a:t>I’m </a:t>
            </a:r>
            <a:r>
              <a:rPr lang="en-GB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经典趣体简" pitchFamily="1" charset="-122"/>
                <a:cs typeface="Times New Roman" panose="02020603050405020304" pitchFamily="18" charset="0"/>
              </a:rPr>
              <a:t>…</a:t>
            </a:r>
            <a:endParaRPr lang="en-US" altLang="zh-CN" sz="4000" b="1" dirty="0" smtClean="0">
              <a:solidFill>
                <a:srgbClr val="FF0000"/>
              </a:solidFill>
              <a:latin typeface="Times New Roman" panose="02020603050405020304" pitchFamily="18" charset="0"/>
              <a:ea typeface="经典趣体简" pitchFamily="1" charset="-122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zh-CN" sz="4000" b="1" dirty="0" smtClean="0">
                <a:solidFill>
                  <a:srgbClr val="FF3399"/>
                </a:solidFill>
                <a:latin typeface="Comic Sans MS" panose="030F0702030302020204" pitchFamily="66" charset="0"/>
                <a:ea typeface="经典趣体简" pitchFamily="1" charset="-122"/>
              </a:rPr>
              <a:t>       </a:t>
            </a:r>
            <a:r>
              <a:rPr lang="zh-CN" altLang="en-US" sz="4000" b="1" dirty="0" smtClean="0">
                <a:latin typeface="Comic Sans MS" panose="030F0702030302020204" pitchFamily="66" charset="0"/>
                <a:ea typeface="华文楷体" panose="02010600040101010101" pitchFamily="2" charset="-122"/>
              </a:rPr>
              <a:t>如：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经典趣体简" pitchFamily="1" charset="-122"/>
                <a:cs typeface="Times New Roman" panose="02020603050405020304" pitchFamily="18" charset="0"/>
              </a:rPr>
              <a:t>I’m Sarah.    </a:t>
            </a:r>
          </a:p>
          <a:p>
            <a:pPr algn="just" eaLnBrk="1" hangingPunct="1">
              <a:buFontTx/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经典趣体简" pitchFamily="1" charset="-122"/>
                <a:ea typeface="经典趣体简" pitchFamily="1" charset="-122"/>
              </a:rPr>
              <a:t> </a:t>
            </a:r>
            <a:endParaRPr lang="en-US" altLang="zh-CN" sz="4000" b="1" dirty="0" smtClean="0">
              <a:solidFill>
                <a:srgbClr val="FF3399"/>
              </a:solidFill>
              <a:latin typeface="Comic Sans MS" panose="030F0702030302020204" pitchFamily="66" charset="0"/>
              <a:ea typeface="经典趣体简" pitchFamily="1" charset="-122"/>
            </a:endParaRPr>
          </a:p>
        </p:txBody>
      </p:sp>
      <p:sp>
        <p:nvSpPr>
          <p:cNvPr id="10243" name="Rectangle 32"/>
          <p:cNvSpPr>
            <a:spLocks noChangeArrowheads="1"/>
          </p:cNvSpPr>
          <p:nvPr/>
        </p:nvSpPr>
        <p:spPr bwMode="auto">
          <a:xfrm>
            <a:off x="3733800" y="571500"/>
            <a:ext cx="1828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b="1" dirty="0" smtClean="0">
                <a:latin typeface="经典趣体简" pitchFamily="1" charset="-122"/>
                <a:ea typeface="经典趣体简" pitchFamily="1" charset="-122"/>
              </a:rPr>
              <a:t>小结</a:t>
            </a:r>
            <a:endParaRPr lang="zh-CN" altLang="en-US" sz="5400" b="1" dirty="0">
              <a:latin typeface="经典趣体简" pitchFamily="1" charset="-122"/>
              <a:ea typeface="经典趣体简" pitchFamily="1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65796"/>
            <a:ext cx="6013450" cy="406004"/>
          </a:xfrm>
        </p:spPr>
        <p:txBody>
          <a:bodyPr anchor="b"/>
          <a:lstStyle/>
          <a:p>
            <a:pPr algn="l" eaLnBrk="1" hangingPunct="1"/>
            <a:r>
              <a:rPr lang="en-US" altLang="zh-CN" sz="32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2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他们是怎样介绍自己的</a:t>
            </a:r>
            <a:r>
              <a:rPr lang="en-US" altLang="zh-CN" sz="32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endParaRPr lang="zh-CN" altLang="en-US" sz="32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990601" y="1371601"/>
            <a:ext cx="637386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小朋友在见面时是怎样打招呼</a:t>
            </a: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的</a:t>
            </a:r>
            <a:r>
              <a:rPr lang="en-US" altLang="zh-CN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?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1447800" y="1828800"/>
            <a:ext cx="5105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Hello!/ Hi!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你好！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15"/>
          <p:cNvSpPr txBox="1">
            <a:spLocks noChangeArrowheads="1"/>
          </p:cNvSpPr>
          <p:nvPr/>
        </p:nvSpPr>
        <p:spPr bwMode="auto">
          <a:xfrm>
            <a:off x="1447801" y="3131344"/>
            <a:ext cx="5616575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Hello!/ Hi! I’m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你好，我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是······</a:t>
            </a:r>
          </a:p>
        </p:txBody>
      </p:sp>
      <p:sp>
        <p:nvSpPr>
          <p:cNvPr id="8202" name="WordArt 10"/>
          <p:cNvSpPr>
            <a:spLocks noChangeArrowheads="1" noChangeShapeType="1"/>
          </p:cNvSpPr>
          <p:nvPr/>
        </p:nvSpPr>
        <p:spPr bwMode="auto">
          <a:xfrm>
            <a:off x="914400" y="457200"/>
            <a:ext cx="3657600" cy="5214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b="1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你学会了</a:t>
            </a:r>
            <a:r>
              <a:rPr lang="zh-CN" altLang="en-US" sz="4800" b="1" kern="10" dirty="0" smtClean="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么</a:t>
            </a:r>
            <a:r>
              <a:rPr lang="en-US" altLang="zh-CN" sz="4800" b="1" kern="10" dirty="0" smtClean="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4800" b="1" kern="10" dirty="0">
              <a:ln w="9525">
                <a:noFill/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998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197" grpId="0" autoUpdateAnimBg="0"/>
      <p:bldP spid="8198" grpId="0" autoUpdateAnimBg="0"/>
      <p:bldP spid="82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4572000" cy="1038225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latin typeface="+mn-lt"/>
              </a:rPr>
              <a:t>Hello, ________.</a:t>
            </a:r>
          </a:p>
        </p:txBody>
      </p:sp>
      <p:pic>
        <p:nvPicPr>
          <p:cNvPr id="6147" name="Picture 11" descr="Uncle Booky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76600" y="1600200"/>
            <a:ext cx="2463800" cy="2409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149" name="WordArt 24"/>
          <p:cNvSpPr>
            <a:spLocks noChangeArrowheads="1" noChangeShapeType="1" noTextEdit="1"/>
          </p:cNvSpPr>
          <p:nvPr/>
        </p:nvSpPr>
        <p:spPr bwMode="auto">
          <a:xfrm>
            <a:off x="2362200" y="492919"/>
            <a:ext cx="1447800" cy="4786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550">
                  <a:solidFill>
                    <a:srgbClr val="C00000"/>
                  </a:solidFill>
                  <a:round/>
                </a:ln>
                <a:solidFill>
                  <a:srgbClr val="E9FAE9"/>
                </a:solidFill>
                <a:latin typeface="+mn-lt"/>
              </a:rPr>
              <a:t>Lily</a:t>
            </a:r>
            <a:endParaRPr lang="zh-CN" altLang="en-US" sz="3600" b="1" kern="10" dirty="0">
              <a:ln w="31550">
                <a:solidFill>
                  <a:srgbClr val="C00000"/>
                </a:solidFill>
                <a:round/>
              </a:ln>
              <a:solidFill>
                <a:srgbClr val="E9FAE9"/>
              </a:solidFill>
              <a:latin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95800" y="3600450"/>
            <a:ext cx="12954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Lily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云形 5"/>
          <p:cNvSpPr/>
          <p:nvPr/>
        </p:nvSpPr>
        <p:spPr>
          <a:xfrm>
            <a:off x="1600200" y="1428750"/>
            <a:ext cx="5486400" cy="2914650"/>
          </a:xfrm>
          <a:prstGeom prst="cloud">
            <a:avLst/>
          </a:prstGeom>
          <a:solidFill>
            <a:srgbClr val="FF0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8229600" cy="1038225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solidFill>
                  <a:schemeClr val="tx1"/>
                </a:solidFill>
                <a:latin typeface="+mn-lt"/>
              </a:rPr>
              <a:t>Hello, _______.</a:t>
            </a:r>
          </a:p>
        </p:txBody>
      </p:sp>
      <p:pic>
        <p:nvPicPr>
          <p:cNvPr id="7171" name="Picture 5" descr="Ken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00400" y="1314450"/>
            <a:ext cx="2590800" cy="2762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1828800" y="492919"/>
            <a:ext cx="1752600" cy="4786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550">
                  <a:solidFill>
                    <a:srgbClr val="C00000"/>
                  </a:solidFill>
                  <a:round/>
                </a:ln>
                <a:solidFill>
                  <a:srgbClr val="E9FAE9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+mn-lt"/>
              </a:rPr>
              <a:t>Henry</a:t>
            </a:r>
            <a:endParaRPr lang="zh-CN" altLang="en-US" sz="3600" b="1" kern="10" dirty="0">
              <a:ln w="31550">
                <a:solidFill>
                  <a:srgbClr val="C00000"/>
                </a:solidFill>
                <a:round/>
              </a:ln>
              <a:solidFill>
                <a:srgbClr val="E9FAE9"/>
              </a:solidFill>
              <a:effectLst>
                <a:outerShdw dist="40000" dir="5400000" algn="tl" rotWithShape="0">
                  <a:srgbClr val="000000">
                    <a:alpha val="32999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43400" y="3600450"/>
            <a:ext cx="14478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Henry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云形 5"/>
          <p:cNvSpPr/>
          <p:nvPr/>
        </p:nvSpPr>
        <p:spPr>
          <a:xfrm>
            <a:off x="1752600" y="1257300"/>
            <a:ext cx="5486400" cy="2914650"/>
          </a:xfrm>
          <a:prstGeom prst="cloud">
            <a:avLst/>
          </a:prstGeom>
          <a:solidFill>
            <a:srgbClr val="FF0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8229600" cy="1038225"/>
          </a:xfrm>
        </p:spPr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chemeClr val="tx1"/>
                </a:solidFill>
                <a:latin typeface="+mn-lt"/>
              </a:rPr>
              <a:t>Hi, _______. </a:t>
            </a:r>
          </a:p>
        </p:txBody>
      </p:sp>
      <p:pic>
        <p:nvPicPr>
          <p:cNvPr id="8195" name="Picture 5" descr="Ann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00401" y="1428750"/>
            <a:ext cx="2309813" cy="2781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1371600" y="370284"/>
            <a:ext cx="1447800" cy="4869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550">
                  <a:solidFill>
                    <a:srgbClr val="C00000"/>
                  </a:solidFill>
                  <a:round/>
                </a:ln>
                <a:solidFill>
                  <a:srgbClr val="E9FAE9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+mn-lt"/>
              </a:rPr>
              <a:t>Kate</a:t>
            </a:r>
            <a:endParaRPr lang="zh-CN" altLang="en-US" sz="3600" b="1" kern="10" dirty="0">
              <a:ln w="31550">
                <a:solidFill>
                  <a:srgbClr val="C00000"/>
                </a:solidFill>
                <a:round/>
              </a:ln>
              <a:solidFill>
                <a:srgbClr val="E9FAE9"/>
              </a:solidFill>
              <a:effectLst>
                <a:outerShdw dist="40000" dir="5400000" algn="tl" rotWithShape="0">
                  <a:srgbClr val="000000">
                    <a:alpha val="32999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67200" y="3829050"/>
            <a:ext cx="12192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Kate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云形 5"/>
          <p:cNvSpPr/>
          <p:nvPr/>
        </p:nvSpPr>
        <p:spPr>
          <a:xfrm>
            <a:off x="1600200" y="1314450"/>
            <a:ext cx="5486400" cy="2914650"/>
          </a:xfrm>
          <a:prstGeom prst="cloud">
            <a:avLst/>
          </a:prstGeom>
          <a:solidFill>
            <a:srgbClr val="FF0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8229600" cy="1038225"/>
          </a:xfrm>
        </p:spPr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chemeClr val="tx1"/>
                </a:solidFill>
                <a:latin typeface="+mn-lt"/>
              </a:rPr>
              <a:t>Hi, _______. </a:t>
            </a:r>
          </a:p>
        </p:txBody>
      </p:sp>
      <p:pic>
        <p:nvPicPr>
          <p:cNvPr id="8195" name="Picture 5" descr="Ann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00401" y="1494235"/>
            <a:ext cx="2309813" cy="2650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197" name="WordArt 7"/>
          <p:cNvSpPr>
            <a:spLocks noChangeArrowheads="1" noChangeShapeType="1" noTextEdit="1"/>
          </p:cNvSpPr>
          <p:nvPr/>
        </p:nvSpPr>
        <p:spPr bwMode="auto">
          <a:xfrm>
            <a:off x="1371600" y="370284"/>
            <a:ext cx="1447800" cy="4869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31550">
                  <a:solidFill>
                    <a:srgbClr val="C00000"/>
                  </a:solidFill>
                  <a:round/>
                </a:ln>
                <a:solidFill>
                  <a:srgbClr val="E9FAE9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+mn-lt"/>
              </a:rPr>
              <a:t>Andy</a:t>
            </a:r>
            <a:endParaRPr lang="zh-CN" altLang="en-US" sz="3600" b="1" kern="10" dirty="0">
              <a:ln w="31550">
                <a:solidFill>
                  <a:srgbClr val="C00000"/>
                </a:solidFill>
                <a:round/>
              </a:ln>
              <a:solidFill>
                <a:srgbClr val="E9FAE9"/>
              </a:solidFill>
              <a:effectLst>
                <a:outerShdw dist="40000" dir="5400000" algn="tl" rotWithShape="0">
                  <a:srgbClr val="000000">
                    <a:alpha val="32999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10000" y="3714750"/>
            <a:ext cx="16764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</a:rPr>
              <a:t>Andy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6" name="云形 5"/>
          <p:cNvSpPr/>
          <p:nvPr/>
        </p:nvSpPr>
        <p:spPr>
          <a:xfrm>
            <a:off x="1066800" y="1485900"/>
            <a:ext cx="5486400" cy="2914650"/>
          </a:xfrm>
          <a:prstGeom prst="cloud">
            <a:avLst/>
          </a:prstGeom>
          <a:solidFill>
            <a:srgbClr val="FF000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29201" y="857250"/>
            <a:ext cx="3453693" cy="3657811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609600" y="685801"/>
            <a:ext cx="4953000" cy="1079897"/>
          </a:xfrm>
          <a:prstGeom prst="wedgeRoundRectCallout">
            <a:avLst>
              <a:gd name="adj1" fmla="val 67693"/>
              <a:gd name="adj2" fmla="val 12763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Hello, </a:t>
            </a: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Mocky.</a:t>
            </a:r>
            <a:endParaRPr lang="zh-CN" alt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62000" y="2457450"/>
            <a:ext cx="52578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你好</a:t>
            </a:r>
            <a:r>
              <a:rPr lang="en-US" altLang="zh-CN" sz="40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叫</a:t>
            </a:r>
            <a:r>
              <a:rPr lang="en-US" altLang="zh-CN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Mocky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sz="4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FF6"/>
              </a:clrFrom>
              <a:clrTo>
                <a:srgbClr val="FBF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1" y="214313"/>
            <a:ext cx="2963863" cy="4393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标注 6"/>
          <p:cNvSpPr/>
          <p:nvPr/>
        </p:nvSpPr>
        <p:spPr>
          <a:xfrm>
            <a:off x="2928939" y="750094"/>
            <a:ext cx="2071687" cy="750094"/>
          </a:xfrm>
          <a:prstGeom prst="wedge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Tony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38200" y="1943100"/>
            <a:ext cx="4852988" cy="914400"/>
          </a:xfrm>
          <a:prstGeom prst="wedgeRoundRectCallout">
            <a:avLst>
              <a:gd name="adj1" fmla="val 64363"/>
              <a:gd name="adj2" fmla="val -570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Hello/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Hi, 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Tony.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3086100"/>
            <a:ext cx="4495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你好</a:t>
            </a:r>
            <a:r>
              <a:rPr lang="en-US" altLang="zh-CN" sz="4000" b="1" dirty="0" smtClean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+mn-ea"/>
                <a:ea typeface="+mn-ea"/>
              </a:rPr>
              <a:t>叫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Tony</a:t>
            </a:r>
            <a:r>
              <a:rPr lang="zh-CN" altLang="en-US" sz="4000" b="1" dirty="0" smtClean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zh-CN" altLang="en-US" sz="40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914400"/>
            <a:ext cx="2286000" cy="340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4343400" y="971550"/>
            <a:ext cx="19050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David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3505200" y="1714500"/>
            <a:ext cx="3733800" cy="769441"/>
          </a:xfrm>
          <a:prstGeom prst="wedgeRectCallout">
            <a:avLst>
              <a:gd name="adj1" fmla="val -61952"/>
              <a:gd name="adj2" fmla="val 551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David.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657600" y="2514600"/>
            <a:ext cx="47244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你好</a:t>
            </a:r>
            <a:r>
              <a:rPr lang="en-US" altLang="zh-CN" sz="40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叫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David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zh-CN" altLang="en-US" sz="4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nimBg="1" autoUpdateAnimBg="0"/>
      <p:bldP spid="51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571500"/>
            <a:ext cx="2895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895600" y="628650"/>
            <a:ext cx="22860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Liu Tao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838200" y="1714500"/>
            <a:ext cx="3810000" cy="783193"/>
          </a:xfrm>
          <a:prstGeom prst="wedgeRoundRectCallout">
            <a:avLst>
              <a:gd name="adj1" fmla="val 92056"/>
              <a:gd name="adj2" fmla="val -845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 I’m </a:t>
            </a:r>
            <a:r>
              <a:rPr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Tao.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838200" y="2686050"/>
            <a:ext cx="41910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你好</a:t>
            </a:r>
            <a:r>
              <a:rPr lang="en-US" altLang="zh-CN" sz="4000" b="1" dirty="0" smtClean="0">
                <a:solidFill>
                  <a:srgbClr val="FF0000"/>
                </a:solidFill>
                <a:latin typeface="+mj-ea"/>
                <a:ea typeface="+mj-ea"/>
              </a:rPr>
              <a:t>,</a:t>
            </a: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我</a:t>
            </a: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叫</a:t>
            </a:r>
            <a:r>
              <a:rPr lang="zh-CN" altLang="en-US" sz="4000" b="1" dirty="0" smtClean="0">
                <a:solidFill>
                  <a:srgbClr val="FF0000"/>
                </a:solidFill>
                <a:latin typeface="+mj-ea"/>
                <a:ea typeface="+mj-ea"/>
              </a:rPr>
              <a:t>刘涛。</a:t>
            </a:r>
            <a:endParaRPr lang="zh-CN" altLang="en-US" sz="4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nimBg="1" autoUpdateAnimBg="0"/>
      <p:bldP spid="614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Greetings-Lesson 1_课件1</Template>
  <TotalTime>0</TotalTime>
  <Words>196</Words>
  <Application>Microsoft Office PowerPoint</Application>
  <PresentationFormat>全屏显示(16:9)</PresentationFormat>
  <Paragraphs>60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华文楷体</vt:lpstr>
      <vt:lpstr>华文新魏</vt:lpstr>
      <vt:lpstr>经典趣体简</vt:lpstr>
      <vt:lpstr>楷体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WWW.2PPT.COM
</vt:lpstr>
      <vt:lpstr>Unit 1 Greetings</vt:lpstr>
      <vt:lpstr>Hello, ________.</vt:lpstr>
      <vt:lpstr>Hello, _______.</vt:lpstr>
      <vt:lpstr>Hi, _______. </vt:lpstr>
      <vt:lpstr>Hi, _______.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2.他们是怎样介绍自己的?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2020-06-20T03:52:00Z</dcterms:created>
  <dcterms:modified xsi:type="dcterms:W3CDTF">2023-01-17T02:59:56Z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4489C84402434AA799BB32048B1CFA90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