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notesSlides/notesSlide1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6" r:id="rId2"/>
    <p:sldId id="304" r:id="rId3"/>
    <p:sldId id="291" r:id="rId4"/>
    <p:sldId id="305" r:id="rId5"/>
    <p:sldId id="315" r:id="rId6"/>
    <p:sldId id="316" r:id="rId7"/>
    <p:sldId id="317" r:id="rId8"/>
    <p:sldId id="314" r:id="rId9"/>
    <p:sldId id="306" r:id="rId10"/>
    <p:sldId id="307" r:id="rId11"/>
    <p:sldId id="308" r:id="rId12"/>
    <p:sldId id="309" r:id="rId13"/>
    <p:sldId id="310" r:id="rId14"/>
    <p:sldId id="311" r:id="rId15"/>
    <p:sldId id="312" r:id="rId16"/>
  </p:sldIdLst>
  <p:sldSz cx="9144000" cy="5143500" type="screen16x9"/>
  <p:notesSz cx="6858000" cy="9144000"/>
  <p:defaultTextStyle>
    <a:defPPr>
      <a:defRPr lang="zh-CN"/>
    </a:defPPr>
    <a:lvl1pPr marL="0" lvl="0" indent="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lvl="1" indent="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lvl="2" indent="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lvl="3" indent="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lvl="4" indent="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lvl="5" indent="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lvl="6" indent="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lvl="7" indent="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lvl="8" indent="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9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gguang" initials="y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6FBFE"/>
    <a:srgbClr val="57D2E3"/>
    <a:srgbClr val="21B1C5"/>
    <a:srgbClr val="B2F3FC"/>
    <a:srgbClr val="4BCFE1"/>
    <a:srgbClr val="5BADF7"/>
    <a:srgbClr val="6A5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2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-84" y="-546"/>
      </p:cViewPr>
      <p:guideLst>
        <p:guide orient="horz" pos="1620"/>
        <p:guide pos="28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90FDABA-BB67-45F6-B1C0-87FE820E0AA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ADE04D-5ECA-4409-BA9B-7EC299BB29A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</a:rPr>
              <a:t>1</a:t>
            </a:fld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10" Type="http://schemas.openxmlformats.org/officeDocument/2006/relationships/image" Target="../media/image3.jpeg"/><Relationship Id="rId4" Type="http://schemas.openxmlformats.org/officeDocument/2006/relationships/tags" Target="../tags/tag5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2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/>
          <p:cNvCxnSpPr/>
          <p:nvPr>
            <p:custDataLst>
              <p:tags r:id="rId1"/>
            </p:custDataLst>
          </p:nvPr>
        </p:nvCxnSpPr>
        <p:spPr>
          <a:xfrm>
            <a:off x="4492075" y="2622975"/>
            <a:ext cx="344167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日期占位符 20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fld id="{70954929-E1C0-4782-A634-87FD192559C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8650" y="413658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2972970" y="10757"/>
            <a:ext cx="6171030" cy="5100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0340" y="2055630"/>
            <a:ext cx="4080519" cy="741106"/>
          </a:xfrm>
        </p:spPr>
        <p:txBody>
          <a:bodyPr vert="horz" lIns="67500" tIns="35100" rIns="67500" bIns="35100" rtlCol="0" anchor="b" anchorCtr="0">
            <a:normAutofit/>
          </a:bodyPr>
          <a:lstStyle>
            <a:lvl1pPr marL="0" marR="0" algn="l" defTabSz="685800" rtl="0" eaLnBrk="1" fontAlgn="auto" latinLnBrk="0" hangingPunct="1">
              <a:lnSpc>
                <a:spcPct val="90000"/>
              </a:lnSpc>
              <a:buNone/>
              <a:defRPr kumimoji="0" lang="zh-CN" altLang="en-US" sz="3600" b="0" i="0" u="none" strike="noStrike" kern="1200" cap="none" spc="0" normalizeH="0" baseline="0" noProof="1" dirty="0">
                <a:solidFill>
                  <a:schemeClr val="tx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>
            <p:custDataLst>
              <p:tags r:id="rId6"/>
            </p:custDataLst>
          </p:nvPr>
        </p:nvCxnSpPr>
        <p:spPr>
          <a:xfrm>
            <a:off x="731995" y="2825650"/>
            <a:ext cx="344167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11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600076" y="2867026"/>
            <a:ext cx="1517837" cy="346472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  <p:custDataLst>
              <p:tags r:id="rId8"/>
            </p:custDataLst>
          </p:nvPr>
        </p:nvSpPr>
        <p:spPr>
          <a:xfrm>
            <a:off x="2188509" y="2867025"/>
            <a:ext cx="2491838" cy="346468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4929-E1C0-4782-A634-87FD192559C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0BC3-D973-4E35-8926-75164547BF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0954929-E1C0-4782-A634-87FD192559C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39890BC3-D973-4E35-8926-75164547BF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3122989" y="0"/>
            <a:ext cx="6030536" cy="5100638"/>
          </a:xfrm>
          <a:prstGeom prst="rect">
            <a:avLst/>
          </a:prstGeom>
        </p:spPr>
      </p:pic>
      <p:sp>
        <p:nvSpPr>
          <p:cNvPr id="10" name="标题 9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749707" y="2592309"/>
            <a:ext cx="4384269" cy="734047"/>
          </a:xfrm>
        </p:spPr>
        <p:txBody>
          <a:bodyPr lIns="67500" tIns="35100" rIns="67500" bIns="35100" anchor="t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67500" tIns="35100" rIns="67500" bIns="35100"/>
          <a:lstStyle/>
          <a:p>
            <a:fld id="{70954929-E1C0-4782-A634-87FD192559C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67500" tIns="35100" rIns="67500" bIns="35100"/>
          <a:lstStyle/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lIns="67500" tIns="35100" rIns="67500" bIns="35100"/>
          <a:lstStyle/>
          <a:p>
            <a:fld id="{39890BC3-D973-4E35-8926-75164547BF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0954929-E1C0-4782-A634-87FD192559C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39890BC3-D973-4E35-8926-75164547BF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/>
            <p:custDataLst>
              <p:tags r:id="rId6"/>
            </p:custDataLst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9841" y="245269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29842" y="1337296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9842" y="1961707"/>
            <a:ext cx="3868340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29150" y="1337296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29150" y="1961707"/>
            <a:ext cx="3887391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1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0954929-E1C0-4782-A634-87FD192559C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9890BC3-D973-4E35-8926-75164547BF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0954929-E1C0-4782-A634-87FD192559C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9890BC3-D973-4E35-8926-75164547BF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9840" y="342900"/>
            <a:ext cx="3123900" cy="1200150"/>
          </a:xfr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888000" y="342900"/>
            <a:ext cx="4627800" cy="40527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9840" y="1543050"/>
            <a:ext cx="3123900" cy="28586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368363" y="273844"/>
            <a:ext cx="1146987" cy="4358879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28650" y="273844"/>
            <a:ext cx="6659969" cy="435887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6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54929-E1C0-4782-A634-87FD192559C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890BC3-D973-4E35-8926-75164547BF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microsoft.com/office/2007/relationships/hdphoto" Target="../media/hdphoto4.wdp"/><Relationship Id="rId4" Type="http://schemas.microsoft.com/office/2007/relationships/hdphoto" Target="../media/hdphoto3.wdp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5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wmf"/><Relationship Id="rId2" Type="http://schemas.openxmlformats.org/officeDocument/2006/relationships/tags" Target="../tags/tag7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8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11.bin"/><Relationship Id="rId2" Type="http://schemas.openxmlformats.org/officeDocument/2006/relationships/tags" Target="../tags/tag7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11" Type="http://schemas.openxmlformats.org/officeDocument/2006/relationships/image" Target="../media/image17.wmf"/><Relationship Id="rId5" Type="http://schemas.microsoft.com/office/2007/relationships/hdphoto" Target="../media/hdphoto2.wdp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9.png"/><Relationship Id="rId9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630226"/>
            <a:ext cx="9144000" cy="4513274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71" name="组合 8"/>
          <p:cNvGrpSpPr/>
          <p:nvPr/>
        </p:nvGrpSpPr>
        <p:grpSpPr>
          <a:xfrm>
            <a:off x="474346" y="1252895"/>
            <a:ext cx="5347811" cy="1348026"/>
            <a:chOff x="-416139" y="2027990"/>
            <a:chExt cx="7130663" cy="1799183"/>
          </a:xfrm>
        </p:grpSpPr>
        <p:sp>
          <p:nvSpPr>
            <p:cNvPr id="7174" name="矩形 24"/>
            <p:cNvSpPr/>
            <p:nvPr/>
          </p:nvSpPr>
          <p:spPr>
            <a:xfrm>
              <a:off x="528339" y="2027990"/>
              <a:ext cx="5242924" cy="5581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第一单</a:t>
              </a:r>
              <a:r>
                <a:rPr lang="zh-CN" altLang="en-US" sz="1600" b="1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元  </a:t>
              </a:r>
              <a:r>
                <a:rPr lang="zh-CN" altLang="en-US" sz="16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分数加减法</a:t>
              </a:r>
              <a:endPara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75" name="TextBox 2"/>
            <p:cNvSpPr txBox="1"/>
            <p:nvPr/>
          </p:nvSpPr>
          <p:spPr>
            <a:xfrm>
              <a:off x="-416139" y="2687249"/>
              <a:ext cx="7130663" cy="11399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33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“分数王国”与“小数王国”</a:t>
              </a:r>
              <a:endParaRPr lang="zh-CN" altLang="en-US" sz="33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 descr="封面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13467" y="1157189"/>
            <a:ext cx="3030533" cy="398631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58287" y="4168799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6135" y="960835"/>
            <a:ext cx="6086475" cy="31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33588" y="1637110"/>
            <a:ext cx="1038225" cy="4595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033588" y="2353866"/>
            <a:ext cx="1020366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572000" y="1600200"/>
            <a:ext cx="1026319" cy="51196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9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572000" y="2350294"/>
            <a:ext cx="894160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 descr="25.png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8503" y="2839641"/>
            <a:ext cx="3700463" cy="12442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 descr="26.png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2268" y="3689126"/>
            <a:ext cx="2989659" cy="12406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8" name="Rectangle 13"/>
          <p:cNvSpPr/>
          <p:nvPr/>
        </p:nvSpPr>
        <p:spPr>
          <a:xfrm>
            <a:off x="1143000" y="3634979"/>
            <a:ext cx="3429000" cy="13080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00" dirty="0">
                <a:solidFill>
                  <a:schemeClr val="bg1"/>
                </a:solidFill>
              </a:rPr>
              <a:t>绿色圃中小学教育网</a:t>
            </a:r>
            <a:r>
              <a:rPr lang="en-US" altLang="zh-CN" sz="200" dirty="0">
                <a:solidFill>
                  <a:schemeClr val="bg1"/>
                </a:solidFill>
              </a:rPr>
              <a:t>http://www.Lspjy.com</a:t>
            </a:r>
          </a:p>
          <a:p>
            <a:r>
              <a:rPr lang="zh-CN" altLang="en-US" sz="200" dirty="0">
                <a:solidFill>
                  <a:schemeClr val="bg1"/>
                </a:solidFill>
              </a:rPr>
              <a:t>绿色圃中学资源网</a:t>
            </a:r>
            <a:r>
              <a:rPr lang="en-US" altLang="zh-CN" sz="200" dirty="0">
                <a:solidFill>
                  <a:schemeClr val="bg1"/>
                </a:solidFill>
              </a:rPr>
              <a:t>http://cz.Lspjy.com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4349" name="Rectangle 14"/>
          <p:cNvSpPr/>
          <p:nvPr/>
        </p:nvSpPr>
        <p:spPr>
          <a:xfrm>
            <a:off x="1304925" y="3796904"/>
            <a:ext cx="3429000" cy="13080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00" dirty="0">
                <a:solidFill>
                  <a:schemeClr val="bg1"/>
                </a:solidFill>
              </a:rPr>
              <a:t>绿色圃中小学教育网</a:t>
            </a:r>
            <a:r>
              <a:rPr lang="en-US" altLang="zh-CN" sz="200" dirty="0">
                <a:solidFill>
                  <a:schemeClr val="bg1"/>
                </a:solidFill>
              </a:rPr>
              <a:t>http://www.Lspjy.com</a:t>
            </a:r>
          </a:p>
          <a:p>
            <a:r>
              <a:rPr lang="zh-CN" altLang="en-US" sz="200" dirty="0">
                <a:solidFill>
                  <a:schemeClr val="bg1"/>
                </a:solidFill>
              </a:rPr>
              <a:t>绿色圃中学资源网</a:t>
            </a:r>
            <a:r>
              <a:rPr lang="en-US" altLang="zh-CN" sz="200" dirty="0">
                <a:solidFill>
                  <a:schemeClr val="bg1"/>
                </a:solidFill>
              </a:rPr>
              <a:t>http://cz.Lspjy.com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3" name="文本框 1"/>
          <p:cNvSpPr txBox="1"/>
          <p:nvPr/>
        </p:nvSpPr>
        <p:spPr>
          <a:xfrm>
            <a:off x="262435" y="645262"/>
            <a:ext cx="1303646" cy="3924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课堂探究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7" descr="1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353" y="621472"/>
            <a:ext cx="1344216" cy="5941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Box 9"/>
          <p:cNvSpPr txBox="1"/>
          <p:nvPr/>
        </p:nvSpPr>
        <p:spPr>
          <a:xfrm>
            <a:off x="1547813" y="1122760"/>
            <a:ext cx="6090047" cy="55292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100" b="1" dirty="0">
                <a:latin typeface="宋体" panose="02010600030101010101" pitchFamily="2" charset="-122"/>
              </a:rPr>
              <a:t>1.</a:t>
            </a:r>
            <a:r>
              <a:rPr lang="zh-CN" altLang="en-US" sz="2100" b="1" dirty="0">
                <a:latin typeface="宋体" panose="02010600030101010101" pitchFamily="2" charset="-122"/>
              </a:rPr>
              <a:t>比较下面各组数的大小，说一说你是怎样比较的。</a:t>
            </a:r>
          </a:p>
        </p:txBody>
      </p:sp>
      <p:pic>
        <p:nvPicPr>
          <p:cNvPr id="15364" name="Picture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34779" y="2193131"/>
            <a:ext cx="5022056" cy="671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89598" y="2314575"/>
            <a:ext cx="416719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100" b="1" dirty="0">
                <a:solidFill>
                  <a:srgbClr val="7030A0"/>
                </a:solidFill>
              </a:rPr>
              <a:t>＞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51723" y="2314575"/>
            <a:ext cx="416719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100" b="1" dirty="0">
                <a:solidFill>
                  <a:srgbClr val="7030A0"/>
                </a:solidFill>
              </a:rPr>
              <a:t>＞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16254" y="2314575"/>
            <a:ext cx="416719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100" b="1" dirty="0">
                <a:solidFill>
                  <a:srgbClr val="7030A0"/>
                </a:solidFill>
              </a:rPr>
              <a:t>＜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9"/>
          <p:cNvSpPr txBox="1"/>
          <p:nvPr/>
        </p:nvSpPr>
        <p:spPr>
          <a:xfrm>
            <a:off x="1547813" y="1122760"/>
            <a:ext cx="6090047" cy="55292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100" b="1" dirty="0">
                <a:latin typeface="宋体" panose="02010600030101010101" pitchFamily="2" charset="-122"/>
              </a:rPr>
              <a:t>2.</a:t>
            </a:r>
            <a:r>
              <a:rPr lang="zh-CN" altLang="en-US" sz="2100" b="1" dirty="0">
                <a:latin typeface="宋体" panose="02010600030101010101" pitchFamily="2" charset="-122"/>
              </a:rPr>
              <a:t>在   里填上适当的分数或小数。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2201466" y="1252538"/>
            <a:ext cx="325041" cy="3238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400"/>
          </a:p>
        </p:txBody>
      </p:sp>
      <p:pic>
        <p:nvPicPr>
          <p:cNvPr id="16389" name="Pictur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57438" y="1689498"/>
            <a:ext cx="4152900" cy="13680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12206" y="3274219"/>
            <a:ext cx="3948113" cy="1495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7" descr="17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353" y="621472"/>
            <a:ext cx="1344216" cy="59412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9"/>
          <p:cNvSpPr txBox="1"/>
          <p:nvPr/>
        </p:nvSpPr>
        <p:spPr>
          <a:xfrm>
            <a:off x="1547813" y="1122760"/>
            <a:ext cx="6090047" cy="55292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100" b="1" dirty="0">
                <a:latin typeface="宋体" panose="02010600030101010101" pitchFamily="2" charset="-122"/>
              </a:rPr>
              <a:t>3.</a:t>
            </a:r>
            <a:r>
              <a:rPr lang="zh-CN" altLang="en-US" sz="2100" b="1" dirty="0">
                <a:latin typeface="宋体" panose="02010600030101010101" pitchFamily="2" charset="-122"/>
              </a:rPr>
              <a:t>连一连。</a:t>
            </a:r>
          </a:p>
        </p:txBody>
      </p:sp>
      <p:pic>
        <p:nvPicPr>
          <p:cNvPr id="17412" name="Pictur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32298" y="1762125"/>
            <a:ext cx="6679406" cy="17145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2195513" y="2463404"/>
            <a:ext cx="4698206" cy="4869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2195512" y="2463404"/>
            <a:ext cx="1566863" cy="4869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3762376" y="2463404"/>
            <a:ext cx="1565672" cy="4869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5328048" y="2463404"/>
            <a:ext cx="1565672" cy="4869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7" descr="17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353" y="621472"/>
            <a:ext cx="1344216" cy="59412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9"/>
          <p:cNvSpPr txBox="1"/>
          <p:nvPr/>
        </p:nvSpPr>
        <p:spPr>
          <a:xfrm>
            <a:off x="1679972" y="918532"/>
            <a:ext cx="6090047" cy="55292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100" b="1" dirty="0">
                <a:latin typeface="宋体" panose="02010600030101010101" pitchFamily="2" charset="-122"/>
              </a:rPr>
              <a:t>4.</a:t>
            </a:r>
            <a:r>
              <a:rPr lang="zh-CN" altLang="en-US" sz="2100" b="1" dirty="0">
                <a:latin typeface="宋体" panose="02010600030101010101" pitchFamily="2" charset="-122"/>
              </a:rPr>
              <a:t>森林医生。</a:t>
            </a:r>
          </a:p>
        </p:txBody>
      </p:sp>
      <p:pic>
        <p:nvPicPr>
          <p:cNvPr id="18436" name="图片 10" descr="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54311" y="2147459"/>
            <a:ext cx="842963" cy="7215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17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353" y="621472"/>
            <a:ext cx="1344216" cy="5941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59033" y="1471458"/>
            <a:ext cx="6607112" cy="24348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9"/>
          <p:cNvSpPr txBox="1"/>
          <p:nvPr/>
        </p:nvSpPr>
        <p:spPr>
          <a:xfrm>
            <a:off x="1547813" y="1122760"/>
            <a:ext cx="6886504" cy="48474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b="1" dirty="0">
                <a:latin typeface="宋体" panose="02010600030101010101" pitchFamily="2" charset="-122"/>
              </a:rPr>
              <a:t>5.</a:t>
            </a:r>
            <a:r>
              <a:rPr lang="zh-CN" altLang="en-US" b="1" dirty="0">
                <a:latin typeface="宋体" panose="02010600030101010101" pitchFamily="2" charset="-122"/>
              </a:rPr>
              <a:t>在生活中寻找用分数或小数表示的信息，并与同伴交流。</a:t>
            </a:r>
          </a:p>
        </p:txBody>
      </p:sp>
      <p:sp>
        <p:nvSpPr>
          <p:cNvPr id="19462" name="Rectangle 7"/>
          <p:cNvSpPr/>
          <p:nvPr/>
        </p:nvSpPr>
        <p:spPr>
          <a:xfrm>
            <a:off x="1143000" y="3634979"/>
            <a:ext cx="3429000" cy="13080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00" dirty="0">
                <a:solidFill>
                  <a:schemeClr val="bg1"/>
                </a:solidFill>
              </a:rPr>
              <a:t>绿色圃中小学教育网</a:t>
            </a:r>
            <a:r>
              <a:rPr lang="en-US" altLang="zh-CN" sz="200" dirty="0">
                <a:solidFill>
                  <a:schemeClr val="bg1"/>
                </a:solidFill>
              </a:rPr>
              <a:t>http://www.Lspjy.com</a:t>
            </a:r>
          </a:p>
          <a:p>
            <a:r>
              <a:rPr lang="zh-CN" altLang="en-US" sz="200" dirty="0">
                <a:solidFill>
                  <a:schemeClr val="bg1"/>
                </a:solidFill>
              </a:rPr>
              <a:t>绿色圃中学资源网</a:t>
            </a:r>
            <a:r>
              <a:rPr lang="en-US" altLang="zh-CN" sz="200" dirty="0">
                <a:solidFill>
                  <a:schemeClr val="bg1"/>
                </a:solidFill>
              </a:rPr>
              <a:t>http://cz.Lspjy.com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9463" name="Rectangle 8"/>
          <p:cNvSpPr/>
          <p:nvPr/>
        </p:nvSpPr>
        <p:spPr>
          <a:xfrm>
            <a:off x="1304925" y="3796904"/>
            <a:ext cx="3429000" cy="13080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00" dirty="0">
                <a:solidFill>
                  <a:schemeClr val="bg1"/>
                </a:solidFill>
              </a:rPr>
              <a:t>绿色圃中小学教育网</a:t>
            </a:r>
            <a:r>
              <a:rPr lang="en-US" altLang="zh-CN" sz="200" dirty="0">
                <a:solidFill>
                  <a:schemeClr val="bg1"/>
                </a:solidFill>
              </a:rPr>
              <a:t>http://www.Lspjy.com</a:t>
            </a:r>
          </a:p>
          <a:p>
            <a:r>
              <a:rPr lang="zh-CN" altLang="en-US" sz="200" dirty="0">
                <a:solidFill>
                  <a:schemeClr val="bg1"/>
                </a:solidFill>
              </a:rPr>
              <a:t>绿色圃中学资源网</a:t>
            </a:r>
            <a:r>
              <a:rPr lang="en-US" altLang="zh-CN" sz="200" dirty="0">
                <a:solidFill>
                  <a:schemeClr val="bg1"/>
                </a:solidFill>
              </a:rPr>
              <a:t>http://cz.Lspjy.com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8" name="图片 7" descr="1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353" y="621472"/>
            <a:ext cx="1344216" cy="5941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854482" y="2237521"/>
            <a:ext cx="4587660" cy="19245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24425" y="1860916"/>
            <a:ext cx="4383305" cy="267773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7" name="文本框 5266"/>
          <p:cNvSpPr txBox="1"/>
          <p:nvPr/>
        </p:nvSpPr>
        <p:spPr>
          <a:xfrm>
            <a:off x="1003111" y="1415465"/>
            <a:ext cx="7932761" cy="145424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b="1" dirty="0">
                <a:latin typeface="+mn-ea"/>
                <a:ea typeface="+mn-ea"/>
              </a:rPr>
              <a:t>0.3</a:t>
            </a:r>
            <a:r>
              <a:rPr lang="zh-CN" altLang="en-US" b="1" dirty="0">
                <a:latin typeface="+mn-ea"/>
                <a:ea typeface="+mn-ea"/>
              </a:rPr>
              <a:t>里面有（    ）个十分之一，它表示（    ）分之（    ）。</a:t>
            </a:r>
            <a:endParaRPr lang="en-US" altLang="zh-CN" b="1" dirty="0">
              <a:latin typeface="+mn-ea"/>
              <a:ea typeface="+mn-ea"/>
            </a:endParaRPr>
          </a:p>
          <a:p>
            <a:endParaRPr lang="zh-CN" altLang="en-US" b="1" dirty="0">
              <a:latin typeface="+mn-ea"/>
              <a:ea typeface="+mn-ea"/>
            </a:endParaRPr>
          </a:p>
          <a:p>
            <a:r>
              <a:rPr lang="en-US" altLang="zh-CN" b="1" dirty="0">
                <a:latin typeface="+mn-ea"/>
                <a:ea typeface="+mn-ea"/>
              </a:rPr>
              <a:t>0.17</a:t>
            </a:r>
            <a:r>
              <a:rPr lang="zh-CN" altLang="en-US" b="1" dirty="0">
                <a:latin typeface="+mn-ea"/>
                <a:ea typeface="+mn-ea"/>
              </a:rPr>
              <a:t>里面有（      ）个百分之一，它表示（    ）分之（      ）。</a:t>
            </a:r>
            <a:endParaRPr lang="en-US" altLang="zh-CN" b="1" dirty="0">
              <a:latin typeface="+mn-ea"/>
              <a:ea typeface="+mn-ea"/>
            </a:endParaRPr>
          </a:p>
          <a:p>
            <a:endParaRPr lang="zh-CN" altLang="en-US" b="1" dirty="0">
              <a:latin typeface="+mn-ea"/>
              <a:ea typeface="+mn-ea"/>
            </a:endParaRPr>
          </a:p>
          <a:p>
            <a:r>
              <a:rPr lang="en-US" altLang="zh-CN" b="1" dirty="0">
                <a:latin typeface="+mn-ea"/>
                <a:ea typeface="+mn-ea"/>
              </a:rPr>
              <a:t>0.009</a:t>
            </a:r>
            <a:r>
              <a:rPr lang="zh-CN" altLang="en-US" b="1" dirty="0">
                <a:latin typeface="+mn-ea"/>
                <a:ea typeface="+mn-ea"/>
              </a:rPr>
              <a:t>里面有（     ）个千分之一，它表示（  　）分之（    　）。</a:t>
            </a:r>
          </a:p>
        </p:txBody>
      </p:sp>
      <p:sp>
        <p:nvSpPr>
          <p:cNvPr id="5268" name="文本框 5267"/>
          <p:cNvSpPr txBox="1"/>
          <p:nvPr/>
        </p:nvSpPr>
        <p:spPr>
          <a:xfrm>
            <a:off x="2366010" y="1357581"/>
            <a:ext cx="514350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3300"/>
                </a:solidFill>
                <a:latin typeface="+mn-ea"/>
                <a:ea typeface="+mn-ea"/>
              </a:rPr>
              <a:t>３</a:t>
            </a:r>
          </a:p>
        </p:txBody>
      </p:sp>
      <p:sp>
        <p:nvSpPr>
          <p:cNvPr id="5269" name="文本框 5268"/>
          <p:cNvSpPr txBox="1"/>
          <p:nvPr/>
        </p:nvSpPr>
        <p:spPr>
          <a:xfrm>
            <a:off x="5343525" y="1357581"/>
            <a:ext cx="514350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3300"/>
                </a:solidFill>
                <a:latin typeface="+mn-ea"/>
                <a:ea typeface="+mn-ea"/>
              </a:rPr>
              <a:t>十</a:t>
            </a:r>
          </a:p>
        </p:txBody>
      </p:sp>
      <p:sp>
        <p:nvSpPr>
          <p:cNvPr id="5270" name="文本框 5269"/>
          <p:cNvSpPr txBox="1"/>
          <p:nvPr/>
        </p:nvSpPr>
        <p:spPr>
          <a:xfrm>
            <a:off x="6711073" y="1357580"/>
            <a:ext cx="457200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3300"/>
                </a:solidFill>
                <a:latin typeface="+mn-ea"/>
                <a:ea typeface="+mn-ea"/>
              </a:rPr>
              <a:t>三</a:t>
            </a:r>
          </a:p>
        </p:txBody>
      </p:sp>
      <p:sp>
        <p:nvSpPr>
          <p:cNvPr id="5272" name="文本框 5271"/>
          <p:cNvSpPr txBox="1"/>
          <p:nvPr/>
        </p:nvSpPr>
        <p:spPr>
          <a:xfrm>
            <a:off x="5698451" y="1900079"/>
            <a:ext cx="457200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3300"/>
                </a:solidFill>
                <a:latin typeface="+mn-ea"/>
                <a:ea typeface="+mn-ea"/>
              </a:rPr>
              <a:t>百</a:t>
            </a:r>
          </a:p>
        </p:txBody>
      </p:sp>
      <p:sp>
        <p:nvSpPr>
          <p:cNvPr id="5273" name="文本框 5272"/>
          <p:cNvSpPr txBox="1"/>
          <p:nvPr/>
        </p:nvSpPr>
        <p:spPr>
          <a:xfrm>
            <a:off x="7032152" y="1900078"/>
            <a:ext cx="1143000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3300"/>
                </a:solidFill>
                <a:latin typeface="+mn-ea"/>
                <a:ea typeface="+mn-ea"/>
              </a:rPr>
              <a:t>十七</a:t>
            </a:r>
          </a:p>
        </p:txBody>
      </p:sp>
      <p:sp>
        <p:nvSpPr>
          <p:cNvPr id="5274" name="文本框 5273"/>
          <p:cNvSpPr txBox="1"/>
          <p:nvPr/>
        </p:nvSpPr>
        <p:spPr>
          <a:xfrm>
            <a:off x="5708687" y="2413903"/>
            <a:ext cx="457200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3300"/>
                </a:solidFill>
                <a:latin typeface="+mn-ea"/>
                <a:ea typeface="+mn-ea"/>
              </a:rPr>
              <a:t>９</a:t>
            </a:r>
          </a:p>
        </p:txBody>
      </p:sp>
      <p:sp>
        <p:nvSpPr>
          <p:cNvPr id="5275" name="文本框 5274"/>
          <p:cNvSpPr txBox="1"/>
          <p:nvPr/>
        </p:nvSpPr>
        <p:spPr>
          <a:xfrm>
            <a:off x="2623185" y="2442845"/>
            <a:ext cx="685800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3300"/>
                </a:solidFill>
                <a:latin typeface="+mn-ea"/>
                <a:ea typeface="+mn-ea"/>
              </a:rPr>
              <a:t>千</a:t>
            </a:r>
          </a:p>
        </p:txBody>
      </p:sp>
      <p:sp>
        <p:nvSpPr>
          <p:cNvPr id="5276" name="文本框 5275"/>
          <p:cNvSpPr txBox="1"/>
          <p:nvPr/>
        </p:nvSpPr>
        <p:spPr>
          <a:xfrm>
            <a:off x="7168273" y="2450611"/>
            <a:ext cx="457200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b="1" dirty="0">
                <a:solidFill>
                  <a:srgbClr val="FF3300"/>
                </a:solidFill>
                <a:latin typeface="+mn-ea"/>
                <a:ea typeface="+mn-ea"/>
              </a:rPr>
              <a:t>九</a:t>
            </a:r>
          </a:p>
        </p:txBody>
      </p:sp>
      <p:sp>
        <p:nvSpPr>
          <p:cNvPr id="5278" name="文本框 5277"/>
          <p:cNvSpPr txBox="1"/>
          <p:nvPr/>
        </p:nvSpPr>
        <p:spPr>
          <a:xfrm>
            <a:off x="2586276" y="1871549"/>
            <a:ext cx="588169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3300"/>
                </a:solidFill>
                <a:latin typeface="+mn-ea"/>
                <a:ea typeface="+mn-ea"/>
              </a:rPr>
              <a:t>17</a:t>
            </a:r>
          </a:p>
        </p:txBody>
      </p:sp>
      <p:sp>
        <p:nvSpPr>
          <p:cNvPr id="9218" name="文本框 1"/>
          <p:cNvSpPr txBox="1"/>
          <p:nvPr/>
        </p:nvSpPr>
        <p:spPr>
          <a:xfrm>
            <a:off x="262435" y="645262"/>
            <a:ext cx="1303646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旧知复习   </a:t>
            </a:r>
          </a:p>
        </p:txBody>
      </p:sp>
    </p:spTree>
    <p:custDataLst>
      <p:tags r:id="rId1"/>
    </p:custData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8" grpId="0"/>
      <p:bldP spid="5269" grpId="0"/>
      <p:bldP spid="5270" grpId="0"/>
      <p:bldP spid="5272" grpId="0"/>
      <p:bldP spid="5273" grpId="0"/>
      <p:bldP spid="5274" grpId="0"/>
      <p:bldP spid="5275" grpId="0"/>
      <p:bldP spid="5276" grpId="0"/>
      <p:bldP spid="52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14258" y="1439010"/>
            <a:ext cx="5986163" cy="62324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indent="271780"/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1780"/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、根据分数与除法的关系，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3÷5=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  ） 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11÷7=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  ）</a:t>
            </a:r>
          </a:p>
        </p:txBody>
      </p:sp>
      <p:sp>
        <p:nvSpPr>
          <p:cNvPr id="4" name="文本框 1"/>
          <p:cNvSpPr txBox="1"/>
          <p:nvPr/>
        </p:nvSpPr>
        <p:spPr>
          <a:xfrm>
            <a:off x="262435" y="645262"/>
            <a:ext cx="1303646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旧知复习   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图片 43" descr="2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03181" y="645262"/>
            <a:ext cx="6531769" cy="22693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" name="图片 44" descr="21.pn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4692" y="2842022"/>
            <a:ext cx="6668690" cy="5131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" name="图片 46" descr="2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94235" y="3556398"/>
            <a:ext cx="1453753" cy="7977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" name="图片 47" descr="23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545682" y="3496866"/>
            <a:ext cx="1684735" cy="9989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" name="图片 48" descr="24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975747" y="3421857"/>
            <a:ext cx="1662113" cy="9322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1"/>
          <p:cNvSpPr txBox="1"/>
          <p:nvPr/>
        </p:nvSpPr>
        <p:spPr>
          <a:xfrm>
            <a:off x="262435" y="645262"/>
            <a:ext cx="1303646" cy="3924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课堂探究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273"/>
          <p:cNvSpPr txBox="1"/>
          <p:nvPr/>
        </p:nvSpPr>
        <p:spPr>
          <a:xfrm>
            <a:off x="2303860" y="1113235"/>
            <a:ext cx="3888581" cy="34624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3012" name="Group 1092"/>
          <p:cNvGrpSpPr/>
          <p:nvPr/>
        </p:nvGrpSpPr>
        <p:grpSpPr>
          <a:xfrm>
            <a:off x="1058465" y="1791388"/>
            <a:ext cx="7088982" cy="2917301"/>
            <a:chOff x="-71" y="1221"/>
            <a:chExt cx="5954" cy="2603"/>
          </a:xfrm>
        </p:grpSpPr>
        <p:sp>
          <p:nvSpPr>
            <p:cNvPr id="8195" name="Text Box 1073"/>
            <p:cNvSpPr txBox="1"/>
            <p:nvPr/>
          </p:nvSpPr>
          <p:spPr>
            <a:xfrm>
              <a:off x="-71" y="1221"/>
              <a:ext cx="5954" cy="16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b="1" dirty="0">
                  <a:latin typeface="+mj-ea"/>
                  <a:ea typeface="+mj-ea"/>
                </a:rPr>
                <a:t>    用两个相同的正方形表示“</a:t>
              </a:r>
              <a:r>
                <a:rPr lang="en-US" altLang="zh-CN" b="1" dirty="0">
                  <a:latin typeface="+mj-ea"/>
                  <a:ea typeface="+mj-ea"/>
                </a:rPr>
                <a:t>1”</a:t>
              </a:r>
              <a:r>
                <a:rPr lang="zh-CN" altLang="en-US" b="1" dirty="0">
                  <a:latin typeface="+mj-ea"/>
                  <a:ea typeface="+mj-ea"/>
                </a:rPr>
                <a:t>时，把正方形平均分成</a:t>
              </a:r>
              <a:r>
                <a:rPr lang="en-US" altLang="zh-CN" b="1" dirty="0">
                  <a:latin typeface="+mj-ea"/>
                  <a:ea typeface="+mj-ea"/>
                </a:rPr>
                <a:t>100</a:t>
              </a:r>
              <a:r>
                <a:rPr lang="zh-CN" altLang="en-US" b="1" dirty="0">
                  <a:latin typeface="+mj-ea"/>
                  <a:ea typeface="+mj-ea"/>
                </a:rPr>
                <a:t>个小正方形，</a:t>
              </a:r>
              <a:r>
                <a:rPr lang="en-US" altLang="zh-CN" b="1" dirty="0">
                  <a:latin typeface="+mj-ea"/>
                  <a:ea typeface="+mj-ea"/>
                </a:rPr>
                <a:t>0.06</a:t>
              </a:r>
              <a:r>
                <a:rPr lang="zh-CN" altLang="en-US" b="1" dirty="0">
                  <a:latin typeface="+mj-ea"/>
                  <a:ea typeface="+mj-ea"/>
                </a:rPr>
                <a:t>就是其中的</a:t>
              </a:r>
              <a:r>
                <a:rPr lang="en-US" altLang="zh-CN" b="1" dirty="0">
                  <a:latin typeface="+mj-ea"/>
                  <a:ea typeface="+mj-ea"/>
                </a:rPr>
                <a:t>6</a:t>
              </a:r>
              <a:r>
                <a:rPr lang="zh-CN" altLang="en-US" b="1" dirty="0">
                  <a:latin typeface="+mj-ea"/>
                  <a:ea typeface="+mj-ea"/>
                </a:rPr>
                <a:t>个小正方形，  就是其中的</a:t>
              </a:r>
              <a:r>
                <a:rPr lang="en-US" altLang="zh-CN" b="1" dirty="0">
                  <a:latin typeface="+mj-ea"/>
                  <a:ea typeface="+mj-ea"/>
                </a:rPr>
                <a:t>5</a:t>
              </a:r>
              <a:r>
                <a:rPr lang="zh-CN" altLang="en-US" b="1" dirty="0">
                  <a:latin typeface="+mj-ea"/>
                  <a:ea typeface="+mj-ea"/>
                </a:rPr>
                <a:t>个小正方形。</a:t>
              </a:r>
            </a:p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b="1" dirty="0">
                  <a:latin typeface="+mj-ea"/>
                  <a:ea typeface="+mj-ea"/>
                </a:rPr>
                <a:t>所以</a:t>
              </a:r>
              <a:r>
                <a:rPr lang="en-US" altLang="zh-CN" b="1" dirty="0">
                  <a:latin typeface="+mj-ea"/>
                  <a:ea typeface="+mj-ea"/>
                </a:rPr>
                <a:t>0.06</a:t>
              </a:r>
              <a:r>
                <a:rPr lang="zh-CN" altLang="en-US" b="1" dirty="0">
                  <a:latin typeface="+mj-ea"/>
                  <a:ea typeface="+mj-ea"/>
                </a:rPr>
                <a:t>＞</a:t>
              </a:r>
            </a:p>
          </p:txBody>
        </p:sp>
        <p:grpSp>
          <p:nvGrpSpPr>
            <p:cNvPr id="8196" name="Group 1076"/>
            <p:cNvGrpSpPr>
              <a:grpSpLocks noChangeAspect="1"/>
            </p:cNvGrpSpPr>
            <p:nvPr/>
          </p:nvGrpSpPr>
          <p:grpSpPr>
            <a:xfrm>
              <a:off x="4341" y="2418"/>
              <a:ext cx="283" cy="499"/>
              <a:chOff x="3507" y="1026"/>
              <a:chExt cx="181" cy="408"/>
            </a:xfrm>
          </p:grpSpPr>
          <p:sp>
            <p:nvSpPr>
              <p:cNvPr id="8197" name="AutoShape 1075"/>
              <p:cNvSpPr>
                <a:spLocks noChangeAspect="1" noTextEdit="1"/>
              </p:cNvSpPr>
              <p:nvPr/>
            </p:nvSpPr>
            <p:spPr>
              <a:xfrm>
                <a:off x="3530" y="1026"/>
                <a:ext cx="158" cy="4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8200" name="Rectangle 1079"/>
              <p:cNvSpPr/>
              <p:nvPr/>
            </p:nvSpPr>
            <p:spPr>
              <a:xfrm>
                <a:off x="3507" y="1036"/>
                <a:ext cx="0" cy="30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altLang="zh-CN" b="1" dirty="0">
                  <a:latin typeface="+mj-ea"/>
                  <a:ea typeface="+mj-ea"/>
                </a:endParaRPr>
              </a:p>
            </p:txBody>
          </p:sp>
        </p:grpSp>
        <p:sp>
          <p:nvSpPr>
            <p:cNvPr id="8202" name="AutoShape 1081"/>
            <p:cNvSpPr>
              <a:spLocks noChangeAspect="1" noTextEdit="1"/>
            </p:cNvSpPr>
            <p:nvPr/>
          </p:nvSpPr>
          <p:spPr>
            <a:xfrm>
              <a:off x="2068" y="3325"/>
              <a:ext cx="247" cy="4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+mj-ea"/>
                <a:ea typeface="+mj-ea"/>
              </a:endParaRPr>
            </a:p>
          </p:txBody>
        </p:sp>
      </p:grpSp>
      <p:sp>
        <p:nvSpPr>
          <p:cNvPr id="83011" name="Text Box 1091"/>
          <p:cNvSpPr txBox="1"/>
          <p:nvPr/>
        </p:nvSpPr>
        <p:spPr>
          <a:xfrm>
            <a:off x="984247" y="1272105"/>
            <a:ext cx="5507831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b="1" dirty="0">
                <a:solidFill>
                  <a:srgbClr val="990000"/>
                </a:solidFill>
                <a:latin typeface="+mj-ea"/>
                <a:ea typeface="+mj-ea"/>
              </a:rPr>
              <a:t>方法一：画图法</a:t>
            </a:r>
          </a:p>
        </p:txBody>
      </p:sp>
      <p:sp>
        <p:nvSpPr>
          <p:cNvPr id="17" name="文本框 1"/>
          <p:cNvSpPr txBox="1"/>
          <p:nvPr/>
        </p:nvSpPr>
        <p:spPr>
          <a:xfrm>
            <a:off x="262435" y="645262"/>
            <a:ext cx="1303646" cy="3924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课堂探究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842537" y="2231284"/>
          <a:ext cx="265138" cy="456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4" imgW="5486400" imgH="9448800" progId="Equation.DSMT4">
                  <p:embed/>
                </p:oleObj>
              </mc:Choice>
              <mc:Fallback>
                <p:oleObj name="Equation" r:id="rId4" imgW="5486400" imgH="9448800" progId="Equation.DSMT4">
                  <p:embed/>
                  <p:pic>
                    <p:nvPicPr>
                      <p:cNvPr id="0" name="图片 412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42537" y="2231284"/>
                        <a:ext cx="265138" cy="456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2283389" y="2760252"/>
          <a:ext cx="265138" cy="456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6" imgW="5486400" imgH="9448800" progId="Equation.DSMT4">
                  <p:embed/>
                </p:oleObj>
              </mc:Choice>
              <mc:Fallback>
                <p:oleObj name="Equation" r:id="rId6" imgW="5486400" imgH="9448800" progId="Equation.DSMT4">
                  <p:embed/>
                  <p:pic>
                    <p:nvPicPr>
                      <p:cNvPr id="0" name="图片 41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3389" y="2760252"/>
                        <a:ext cx="265138" cy="456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ext Box 3"/>
          <p:cNvSpPr txBox="1"/>
          <p:nvPr/>
        </p:nvSpPr>
        <p:spPr>
          <a:xfrm>
            <a:off x="2258226" y="1591880"/>
            <a:ext cx="5507831" cy="34624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+mn-ea"/>
                <a:ea typeface="+mn-ea"/>
              </a:rPr>
              <a:t>方法二：把分数化小数比较</a:t>
            </a:r>
          </a:p>
        </p:txBody>
      </p:sp>
      <p:sp>
        <p:nvSpPr>
          <p:cNvPr id="83987" name="Text Box 19"/>
          <p:cNvSpPr txBox="1"/>
          <p:nvPr/>
        </p:nvSpPr>
        <p:spPr>
          <a:xfrm>
            <a:off x="2951560" y="2301391"/>
            <a:ext cx="2321719" cy="34624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+mn-ea"/>
                <a:ea typeface="+mn-ea"/>
              </a:rPr>
              <a:t>＝</a:t>
            </a:r>
            <a:r>
              <a:rPr lang="en-US" altLang="zh-CN" b="1" dirty="0">
                <a:latin typeface="+mn-ea"/>
                <a:ea typeface="+mn-ea"/>
              </a:rPr>
              <a:t>1÷20</a:t>
            </a:r>
            <a:r>
              <a:rPr lang="zh-CN" altLang="en-US" b="1" dirty="0">
                <a:latin typeface="+mn-ea"/>
                <a:ea typeface="+mn-ea"/>
              </a:rPr>
              <a:t>＝</a:t>
            </a:r>
            <a:r>
              <a:rPr lang="en-US" altLang="zh-CN" b="1" dirty="0">
                <a:latin typeface="+mn-ea"/>
                <a:ea typeface="+mn-ea"/>
              </a:rPr>
              <a:t>0.05</a:t>
            </a:r>
          </a:p>
        </p:txBody>
      </p:sp>
      <p:grpSp>
        <p:nvGrpSpPr>
          <p:cNvPr id="83989" name="Group 21"/>
          <p:cNvGrpSpPr/>
          <p:nvPr/>
        </p:nvGrpSpPr>
        <p:grpSpPr>
          <a:xfrm>
            <a:off x="2258225" y="3010903"/>
            <a:ext cx="5053013" cy="608937"/>
            <a:chOff x="567" y="2511"/>
            <a:chExt cx="4244" cy="511"/>
          </a:xfrm>
        </p:grpSpPr>
        <p:sp>
          <p:nvSpPr>
            <p:cNvPr id="9232" name="AutoShape 10"/>
            <p:cNvSpPr>
              <a:spLocks noChangeAspect="1" noTextEdit="1"/>
            </p:cNvSpPr>
            <p:nvPr/>
          </p:nvSpPr>
          <p:spPr>
            <a:xfrm>
              <a:off x="3865" y="2523"/>
              <a:ext cx="246" cy="4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endParaRPr lang="zh-CN" altLang="en-US" b="1">
                <a:latin typeface="+mn-ea"/>
                <a:ea typeface="+mn-ea"/>
              </a:endParaRPr>
            </a:p>
          </p:txBody>
        </p:sp>
        <p:sp>
          <p:nvSpPr>
            <p:cNvPr id="9236" name="Text Box 20"/>
            <p:cNvSpPr txBox="1"/>
            <p:nvPr/>
          </p:nvSpPr>
          <p:spPr>
            <a:xfrm>
              <a:off x="567" y="2511"/>
              <a:ext cx="4244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>
                  <a:latin typeface="+mn-ea"/>
                  <a:ea typeface="+mn-ea"/>
                </a:rPr>
                <a:t>因为 </a:t>
              </a:r>
              <a:r>
                <a:rPr lang="en-US" altLang="zh-CN" b="1" dirty="0">
                  <a:latin typeface="+mn-ea"/>
                  <a:ea typeface="+mn-ea"/>
                </a:rPr>
                <a:t>0.06</a:t>
              </a:r>
              <a:r>
                <a:rPr lang="en-US" altLang="en-US" b="1" dirty="0">
                  <a:latin typeface="+mn-ea"/>
                  <a:ea typeface="+mn-ea"/>
                </a:rPr>
                <a:t>＞</a:t>
              </a:r>
              <a:r>
                <a:rPr lang="en-US" altLang="zh-CN" b="1" dirty="0">
                  <a:latin typeface="+mn-ea"/>
                  <a:ea typeface="+mn-ea"/>
                </a:rPr>
                <a:t>0.05</a:t>
              </a:r>
              <a:r>
                <a:rPr lang="zh-CN" altLang="en-US" b="1" dirty="0">
                  <a:latin typeface="+mn-ea"/>
                  <a:ea typeface="+mn-ea"/>
                </a:rPr>
                <a:t>，所以</a:t>
              </a:r>
              <a:r>
                <a:rPr lang="en-US" altLang="zh-CN" b="1" dirty="0">
                  <a:latin typeface="+mn-ea"/>
                  <a:ea typeface="+mn-ea"/>
                </a:rPr>
                <a:t>0.06</a:t>
              </a:r>
              <a:r>
                <a:rPr lang="en-US" altLang="en-US" b="1" dirty="0">
                  <a:latin typeface="+mn-ea"/>
                  <a:ea typeface="+mn-ea"/>
                </a:rPr>
                <a:t>＞</a:t>
              </a:r>
              <a:endParaRPr lang="zh-CN" altLang="en-US" b="1" dirty="0">
                <a:latin typeface="+mn-ea"/>
                <a:ea typeface="+mn-ea"/>
              </a:endParaRPr>
            </a:p>
          </p:txBody>
        </p:sp>
      </p:grpSp>
      <p:sp>
        <p:nvSpPr>
          <p:cNvPr id="17" name="文本框 1"/>
          <p:cNvSpPr txBox="1"/>
          <p:nvPr/>
        </p:nvSpPr>
        <p:spPr>
          <a:xfrm>
            <a:off x="262435" y="645262"/>
            <a:ext cx="1303646" cy="3924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课堂探究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675449" y="2181534"/>
          <a:ext cx="329345" cy="56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4" imgW="5486400" imgH="9448800" progId="Equation.DSMT4">
                  <p:embed/>
                </p:oleObj>
              </mc:Choice>
              <mc:Fallback>
                <p:oleObj name="Equation" r:id="rId4" imgW="5486400" imgH="9448800" progId="Equation.DSMT4">
                  <p:embed/>
                  <p:pic>
                    <p:nvPicPr>
                      <p:cNvPr id="0" name="图片 514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75449" y="2181534"/>
                        <a:ext cx="329345" cy="56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500553" y="2918680"/>
          <a:ext cx="292894" cy="504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6" imgW="5486400" imgH="9448800" progId="Equation.DSMT4">
                  <p:embed/>
                </p:oleObj>
              </mc:Choice>
              <mc:Fallback>
                <p:oleObj name="Equation" r:id="rId6" imgW="5486400" imgH="9448800" progId="Equation.DSMT4">
                  <p:embed/>
                  <p:pic>
                    <p:nvPicPr>
                      <p:cNvPr id="0" name="图片 514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0553" y="2918680"/>
                        <a:ext cx="292894" cy="504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  <p:bldP spid="839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/>
          <p:nvPr/>
        </p:nvSpPr>
        <p:spPr>
          <a:xfrm>
            <a:off x="2138872" y="1454772"/>
            <a:ext cx="4043565" cy="34624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+mn-ea"/>
                <a:ea typeface="+mn-ea"/>
              </a:rPr>
              <a:t>方法三：把小数化分数比较</a:t>
            </a:r>
          </a:p>
        </p:txBody>
      </p:sp>
      <p:grpSp>
        <p:nvGrpSpPr>
          <p:cNvPr id="85038" name="Group 46"/>
          <p:cNvGrpSpPr/>
          <p:nvPr/>
        </p:nvGrpSpPr>
        <p:grpSpPr>
          <a:xfrm>
            <a:off x="2210753" y="2681527"/>
            <a:ext cx="5076825" cy="996554"/>
            <a:chOff x="916" y="2185"/>
            <a:chExt cx="4264" cy="837"/>
          </a:xfrm>
        </p:grpSpPr>
        <p:sp>
          <p:nvSpPr>
            <p:cNvPr id="10266" name="AutoShape 10"/>
            <p:cNvSpPr>
              <a:spLocks noChangeAspect="1" noTextEdit="1"/>
            </p:cNvSpPr>
            <p:nvPr/>
          </p:nvSpPr>
          <p:spPr>
            <a:xfrm>
              <a:off x="3872" y="2523"/>
              <a:ext cx="247" cy="4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endParaRPr lang="zh-CN" altLang="en-US" sz="2100">
                <a:latin typeface="+mn-ea"/>
                <a:ea typeface="+mn-ea"/>
              </a:endParaRPr>
            </a:p>
          </p:txBody>
        </p:sp>
        <p:sp>
          <p:nvSpPr>
            <p:cNvPr id="10270" name="Text Box 20"/>
            <p:cNvSpPr txBox="1"/>
            <p:nvPr/>
          </p:nvSpPr>
          <p:spPr>
            <a:xfrm>
              <a:off x="916" y="2185"/>
              <a:ext cx="4264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latin typeface="+mn-ea"/>
                  <a:ea typeface="+mn-ea"/>
                </a:rPr>
                <a:t>因为      </a:t>
              </a:r>
              <a:r>
                <a:rPr lang="en-US" altLang="zh-CN" dirty="0">
                  <a:latin typeface="+mn-ea"/>
                  <a:ea typeface="+mn-ea"/>
                </a:rPr>
                <a:t>   </a:t>
              </a:r>
              <a:r>
                <a:rPr lang="zh-CN" altLang="en-US" dirty="0">
                  <a:latin typeface="+mn-ea"/>
                  <a:ea typeface="+mn-ea"/>
                </a:rPr>
                <a:t>，所以</a:t>
              </a:r>
            </a:p>
          </p:txBody>
        </p:sp>
      </p:grp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575741" y="1893030"/>
          <a:ext cx="856835" cy="510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Equation" r:id="rId4" imgW="15849600" imgH="9448800" progId="Equation.DSMT4">
                  <p:embed/>
                </p:oleObj>
              </mc:Choice>
              <mc:Fallback>
                <p:oleObj name="Equation" r:id="rId4" imgW="15849600" imgH="9448800" progId="Equation.DSMT4">
                  <p:embed/>
                  <p:pic>
                    <p:nvPicPr>
                      <p:cNvPr id="0" name="图片 618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75741" y="1893030"/>
                        <a:ext cx="856835" cy="510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3742838" y="1893031"/>
          <a:ext cx="757968" cy="510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6" imgW="14020800" imgH="9448800" progId="Equation.DSMT4">
                  <p:embed/>
                </p:oleObj>
              </mc:Choice>
              <mc:Fallback>
                <p:oleObj name="Equation" r:id="rId6" imgW="14020800" imgH="9448800" progId="Equation.DSMT4">
                  <p:embed/>
                  <p:pic>
                    <p:nvPicPr>
                      <p:cNvPr id="0" name="图片 618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42838" y="1893031"/>
                        <a:ext cx="757968" cy="510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816394" y="2604179"/>
          <a:ext cx="856835" cy="501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8" imgW="16154400" imgH="9448800" progId="Equation.DSMT4">
                  <p:embed/>
                </p:oleObj>
              </mc:Choice>
              <mc:Fallback>
                <p:oleObj name="Equation" r:id="rId8" imgW="16154400" imgH="9448800" progId="Equation.DSMT4">
                  <p:embed/>
                  <p:pic>
                    <p:nvPicPr>
                      <p:cNvPr id="0" name="图片 618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16394" y="2604179"/>
                        <a:ext cx="856835" cy="501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476750" y="2583656"/>
          <a:ext cx="807244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Equation" r:id="rId10" imgW="15240000" imgH="9448800" progId="Equation.DSMT4">
                  <p:embed/>
                </p:oleObj>
              </mc:Choice>
              <mc:Fallback>
                <p:oleObj name="Equation" r:id="rId10" imgW="15240000" imgH="9448800" progId="Equation.DSMT4">
                  <p:embed/>
                  <p:pic>
                    <p:nvPicPr>
                      <p:cNvPr id="0" name="图片 618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76750" y="2583656"/>
                        <a:ext cx="807244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文本框 1"/>
          <p:cNvSpPr txBox="1"/>
          <p:nvPr/>
        </p:nvSpPr>
        <p:spPr>
          <a:xfrm>
            <a:off x="262435" y="645262"/>
            <a:ext cx="1303646" cy="3924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课堂探究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1854" y="1319347"/>
            <a:ext cx="3107531" cy="55399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分数化成小数的方法：</a:t>
            </a:r>
            <a:endParaRPr lang="en-US" altLang="zh-CN" sz="2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3637" y="1926539"/>
            <a:ext cx="3589734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Times New Roman" panose="02020603050405020304" pitchFamily="18" charset="0"/>
              </a:rPr>
              <a:t>用分子除以分母。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1854" y="2588976"/>
            <a:ext cx="3107531" cy="55399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小数化成分数的方法：</a:t>
            </a:r>
          </a:p>
        </p:txBody>
      </p:sp>
      <p:sp>
        <p:nvSpPr>
          <p:cNvPr id="2" name="TextBox 6"/>
          <p:cNvSpPr txBox="1"/>
          <p:nvPr/>
        </p:nvSpPr>
        <p:spPr>
          <a:xfrm>
            <a:off x="1477799" y="3157465"/>
            <a:ext cx="6674030" cy="90024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Times New Roman" panose="02020603050405020304" pitchFamily="18" charset="0"/>
              </a:rPr>
              <a:t>        原来有几位小数，就在</a:t>
            </a:r>
            <a:r>
              <a:rPr lang="en-US" altLang="zh-CN" b="1" dirty="0">
                <a:latin typeface="Times New Roman" panose="02020603050405020304" pitchFamily="18" charset="0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</a:rPr>
              <a:t>后面写几个</a:t>
            </a:r>
            <a:r>
              <a:rPr lang="en-US" altLang="zh-CN" b="1" dirty="0">
                <a:latin typeface="Times New Roman" panose="02020603050405020304" pitchFamily="18" charset="0"/>
              </a:rPr>
              <a:t>0</a:t>
            </a:r>
            <a:r>
              <a:rPr lang="zh-CN" altLang="en-US" b="1" dirty="0">
                <a:latin typeface="Times New Roman" panose="02020603050405020304" pitchFamily="18" charset="0"/>
              </a:rPr>
              <a:t>作分母，把原来的小数去掉小数点作分子。化成分数后，能约分的要约成最简分数。</a:t>
            </a:r>
          </a:p>
        </p:txBody>
      </p:sp>
      <p:sp>
        <p:nvSpPr>
          <p:cNvPr id="7" name="文本框 1"/>
          <p:cNvSpPr txBox="1"/>
          <p:nvPr/>
        </p:nvSpPr>
        <p:spPr>
          <a:xfrm>
            <a:off x="262435" y="645262"/>
            <a:ext cx="1303646" cy="3924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课堂总结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4692" y="951310"/>
            <a:ext cx="6622256" cy="2928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Picture 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627710" y="1397794"/>
            <a:ext cx="3240881" cy="13549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" name="Picture 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357438" y="3112294"/>
            <a:ext cx="4050506" cy="13835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977878" y="1494235"/>
            <a:ext cx="594122" cy="29908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1500" dirty="0">
                <a:solidFill>
                  <a:srgbClr val="7030A0"/>
                </a:solidFill>
              </a:rPr>
              <a:t>0.5</a:t>
            </a:r>
            <a:endParaRPr lang="zh-CN" altLang="en-US" sz="15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4610" y="1494235"/>
            <a:ext cx="713184" cy="29908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1500" dirty="0">
                <a:solidFill>
                  <a:srgbClr val="7030A0"/>
                </a:solidFill>
              </a:rPr>
              <a:t>0.75</a:t>
            </a:r>
            <a:endParaRPr lang="zh-CN" altLang="en-US" sz="150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0385" y="1497806"/>
            <a:ext cx="842963" cy="29908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1500" dirty="0">
                <a:solidFill>
                  <a:srgbClr val="7030A0"/>
                </a:solidFill>
              </a:rPr>
              <a:t>0.875</a:t>
            </a:r>
            <a:endParaRPr lang="zh-CN" altLang="en-US" sz="1500" dirty="0">
              <a:solidFill>
                <a:srgbClr val="7030A0"/>
              </a:solidFill>
            </a:endParaRPr>
          </a:p>
        </p:txBody>
      </p:sp>
      <p:graphicFrame>
        <p:nvGraphicFramePr>
          <p:cNvPr id="16" name="Object 5"/>
          <p:cNvGraphicFramePr/>
          <p:nvPr/>
        </p:nvGraphicFramePr>
        <p:xfrm>
          <a:off x="3504010" y="3136106"/>
          <a:ext cx="266700" cy="458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r:id="rId8" imgW="228600" imgH="393700" progId="Equation.3">
                  <p:embed/>
                </p:oleObj>
              </mc:Choice>
              <mc:Fallback>
                <p:oleObj r:id="rId8" imgW="228600" imgH="3937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04010" y="3136106"/>
                        <a:ext cx="266700" cy="45839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/>
          <p:nvPr/>
        </p:nvGraphicFramePr>
        <p:xfrm>
          <a:off x="5345907" y="3112294"/>
          <a:ext cx="188119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r:id="rId10" imgW="152400" imgH="393065" progId="Equation.3">
                  <p:embed/>
                </p:oleObj>
              </mc:Choice>
              <mc:Fallback>
                <p:oleObj r:id="rId10" imgW="152400" imgH="393065" progId="Equation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45907" y="3112294"/>
                        <a:ext cx="188119" cy="485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/>
          <p:nvPr/>
        </p:nvGraphicFramePr>
        <p:xfrm>
          <a:off x="5693569" y="3112294"/>
          <a:ext cx="282179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r:id="rId12" imgW="228600" imgH="393700" progId="Equation.3">
                  <p:embed/>
                </p:oleObj>
              </mc:Choice>
              <mc:Fallback>
                <p:oleObj r:id="rId12" imgW="228600" imgH="39370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93569" y="3112294"/>
                        <a:ext cx="282179" cy="485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"/>
          <p:cNvSpPr txBox="1"/>
          <p:nvPr/>
        </p:nvSpPr>
        <p:spPr>
          <a:xfrm>
            <a:off x="262435" y="645262"/>
            <a:ext cx="1303646" cy="3924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课堂探究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045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045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COMBINE_RELATE_SLIDE_ID" val="background20177659_1"/>
  <p:tag name="KSO_WM_TEMPLATE_CATEGORY" val="custom"/>
  <p:tag name="KSO_WM_TEMPLATE_INDEX" val="20180452"/>
  <p:tag name="KSO_WM_TEMPLATE_SUBCATEGORY" val="0"/>
  <p:tag name="KSO_WM_TEMPLATE_THUMBS_INDEX" val="1、4、5、6、12、13、19、22、28、32"/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045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045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045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045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045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045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045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045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045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045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045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045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045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045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04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Office 主题​​">
      <a:dk1>
        <a:srgbClr val="000000"/>
      </a:dk1>
      <a:lt1>
        <a:srgbClr val="FFFFFF"/>
      </a:lt1>
      <a:dk2>
        <a:srgbClr val="E2738A"/>
      </a:dk2>
      <a:lt2>
        <a:srgbClr val="E7E6E6"/>
      </a:lt2>
      <a:accent1>
        <a:srgbClr val="5B9BD5"/>
      </a:accent1>
      <a:accent2>
        <a:srgbClr val="E2738A"/>
      </a:accent2>
      <a:accent3>
        <a:srgbClr val="FFFFFF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全屏显示(16:9)</PresentationFormat>
  <Paragraphs>60</Paragraphs>
  <Slides>15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黑体</vt:lpstr>
      <vt:lpstr>宋体</vt:lpstr>
      <vt:lpstr>微软雅黑</vt:lpstr>
      <vt:lpstr>Arial</vt:lpstr>
      <vt:lpstr>Calibri</vt:lpstr>
      <vt:lpstr>Times New Roman</vt:lpstr>
      <vt:lpstr>WWW.2PPT.COM
</vt:lpstr>
      <vt:lpstr>Equation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>好好学习天天向上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2023-01-17T03:00:16Z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CE00CD9F089F4CA58CE1B776CF64F7B9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