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57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ndolFang R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2122C4B-2DCE-40C2-9A1D-6EC0D615A1B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C617B42-42CE-4B16-8645-AEAE6CFD53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8483" y="2203229"/>
            <a:ext cx="4752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石壕吏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170154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TRENCHES. 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81912" y="243701"/>
            <a:ext cx="1107996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石壕吏</a:t>
            </a:r>
            <a:endParaRPr lang="zh-CN" altLang="en-US" sz="6000" dirty="0">
              <a:solidFill>
                <a:schemeClr val="bg1">
                  <a:alpha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2172092"/>
            <a:ext cx="10124954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译读感知意蕴美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9824013" cy="461665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、你读到一个怎样的故事？用诗中的词简括老妇人一家各个人的糟遇。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1108116" y="2616523"/>
            <a:ext cx="7920138" cy="29409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明确：官差深夜捉丁不得，拉老妇人充数的故事。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①三男戍，二男死；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②孙方乳，媳无裙；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③翁逾墙，妇夜往。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2479870"/>
            <a:ext cx="10124954" cy="3677861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品读感悟情感美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11085653" cy="83099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、品读揣摩，要求请找出诗中耐人寻味的字词揣摩其深层含义。请你作出圈点批注，谈谈你的发现。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91444" y="2731534"/>
            <a:ext cx="7920138" cy="32741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示例 ：（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）“暮投石壕村，有吏夜捉人。”   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环境刻画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——“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暮投”反映出乱世动荡，人心不安，天刚一落黑就不敢继续赶路。“村”字透露出兵慌马乱的年月 ，行人不敢走大道，只有寻小路，歇荒村。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一个“暮”字，犹如泼墨，给全诗抹上了一层昏暗的色彩。然后单刀直入地将事件的时间、地点、人物、起因等相关因素交代清楚，勾勒出兵荒马乱的社会环境。 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1446836"/>
            <a:ext cx="10124954" cy="471089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品读感悟情感美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91444" y="1934368"/>
            <a:ext cx="7920138" cy="3735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“有吏夜捉人”一句，是全篇的提纲，以下情节，由此生发。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不说“征兵” 、“招兵”而说“捉人”，于如实描绘之中寓揭露、批判之意。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正面刻画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——“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夜”字，含义丰富。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第一、表明官府“捉人”之事时常发生，人们白天躲藏或反抗，无法“捉”到；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第二、表明县吏“捉人”的手段狠毒，在人们已经入睡的黑夜，来个突然袭击。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1446836"/>
            <a:ext cx="10124954" cy="471089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品读感悟情感美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56720" y="1925868"/>
            <a:ext cx="8495624" cy="3679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）“老翁逾墙走，老妇出门看”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差吏夜间抓人，已经屡见不鲜。而且“逾”字表现出速度快，动作熟，可见这是经常性的举动。这深刻地揭示出战祸连绵、差吏残酷抓人、人民睡卧不得安宁的情景，揭示了老妇一家悲惨遭遇的社会环境，从中也看出战争给百姓带来的痛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2622" y="2058456"/>
            <a:ext cx="10946756" cy="2824222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70127" y="2457309"/>
            <a:ext cx="10451746" cy="20265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国之将颓，朝野皆哀！作为弱者的杜甫，并没有逃避现实的痛苦，他用满腔的热血倾注了对战乱中百姓疾苦的关注，用嘶哑的声音撕开封建王朝的黑暗腐朽，忧国忧民，呕心沥血，用诗歌唱出时代的最强音，这就是杜甫之所以伟大之所在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悟读探究艺术美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79458" y="1228397"/>
            <a:ext cx="10902628" cy="539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A220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1、老妇的话不是一口气说出来的，而是悍吏一步步逼问出来的。试据此想象悍吏与老妇对话的情景。请仔细研读并将悍吏的逼问批注出来。  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吏：【                                            】  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妪：三男邺城戍。一男附书至，二男新战死。存者且偷生，死者长已矣。 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】      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妪：室中更无人。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】    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妪：惟有乳下孙。 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            】    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妪：有孙母未去，出入无完裙。 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                                                        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妪：老妪力虽衰，请从吏夜归。 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           】 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妪：急应河阳役，犹得备晨炊。  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277315" y="1971347"/>
            <a:ext cx="2966662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你家的男人都到哪儿去了？</a:t>
            </a:r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1277315" y="2680959"/>
            <a:ext cx="2271351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你们家还有别人吗？</a:t>
            </a:r>
          </a:p>
        </p:txBody>
      </p: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1277315" y="3419147"/>
            <a:ext cx="3430204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撒谎！不是还有个孩子在哭吗？</a:t>
            </a: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277315" y="4128759"/>
            <a:ext cx="4357286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这么小的孩子没有母亲吗？快叫她出来！</a:t>
            </a: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277315" y="4868534"/>
            <a:ext cx="7370302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那也得跟我们走！国家正需要人呢！你们家至少得有一个人跟我们走！</a:t>
            </a:r>
          </a:p>
        </p:txBody>
      </p:sp>
      <p:sp>
        <p:nvSpPr>
          <p:cNvPr id="15" name="文本框 8"/>
          <p:cNvSpPr txBox="1">
            <a:spLocks noChangeArrowheads="1"/>
          </p:cNvSpPr>
          <p:nvPr/>
        </p:nvSpPr>
        <p:spPr bwMode="auto">
          <a:xfrm>
            <a:off x="1277315" y="5605134"/>
            <a:ext cx="4125515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你这么大年纪了，去前线又能干什么？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71" y="27562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悟读探究艺术美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79457" y="1228397"/>
            <a:ext cx="8853909" cy="4994765"/>
          </a:xfrm>
          <a:prstGeom prst="rect">
            <a:avLst/>
          </a:prstGeom>
          <a:noFill/>
          <a:ln w="9525">
            <a:solidFill>
              <a:srgbClr val="A2202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A220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b="1" dirty="0">
                <a:solidFill>
                  <a:srgbClr val="A220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、诗歌题为“石壕吏”，诗人为什么却没有正面描写“悍吏”？ </a:t>
            </a:r>
            <a:endParaRPr lang="en-US" altLang="zh-CN" b="1" dirty="0">
              <a:solidFill>
                <a:srgbClr val="A22026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dirty="0">
              <a:solidFill>
                <a:srgbClr val="66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明确：从作品形式美的角度来看，诗人虚实交映，藏问于答，不写差吏的追问，而只写老妇的哭诉，从哭诉中写出潜台词、画外音，将差吏的形象融入老妇的“前致词”中，有一种言有尽而意无穷的境界。  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从当时的时代背景来看，虽然诗人一向憎恨统治阶级压迫人民的行径，但目前这场平叛战争关系到国家和民族的命运，所以作者支持这场战争，并且希望此战获胜。他同时也明白大敌当前，人民应当为此做出牺牲。正是出于这种考虑，他对统治阶级爪牙的凶横残暴只是含蓄地予以揭露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71" y="27562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 束 语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47243" y="2686807"/>
            <a:ext cx="10497515" cy="1846146"/>
          </a:xfrm>
          <a:prstGeom prst="rect">
            <a:avLst/>
          </a:prstGeom>
          <a:noFill/>
          <a:ln w="9525">
            <a:solidFill>
              <a:srgbClr val="A2202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读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，要读到情难自抑，涕泪满襟，你才真正读懂了“诗史”的含义；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读杜甫，要读到忧国忧民、关注社会的情怀，你才真正读懂了“诗圣”的份量！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同学们，让我们带着对课文、对杜甫的理解，全体起立，再一次齐读课文。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 束 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71" y="2756250"/>
            <a:ext cx="2667000" cy="3581400"/>
          </a:xfrm>
          <a:prstGeom prst="rect">
            <a:avLst/>
          </a:prstGeom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94223" y="1563906"/>
            <a:ext cx="8899525" cy="17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1、背诵并默写这首诗。</a:t>
            </a:r>
          </a:p>
          <a:p>
            <a:pPr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2、课外阅读《三吏》《三别》《兵车行》等诗。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6958" y="2203229"/>
            <a:ext cx="371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170154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TRENCHES. 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81912" y="243701"/>
            <a:ext cx="1107996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石壕吏</a:t>
            </a:r>
            <a:endParaRPr lang="zh-CN" altLang="en-US" sz="6000" dirty="0">
              <a:solidFill>
                <a:schemeClr val="bg1">
                  <a:alpha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988060" y="2138680"/>
            <a:ext cx="5842000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中国是一个诗的国度，源远流长的中国古代诗歌到了唐代出现了前所未有的繁荣，迎来了她的第一个高峰，佳作浩如烟海，名家灿若繁星。今天，让我们走近被后人称为“诗圣”的杜甫，聆听他笔下流淌出来的歌声。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4560" y="1968501"/>
            <a:ext cx="6184900" cy="3589020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760875" y="2624008"/>
            <a:ext cx="10373971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杜甫，唐朝诗人，字子美，自号“少陵野老”，我国古代现实主义诗歌的代表，为我们留下了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1400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多首诗歌。这些诗篇像一面镜子，广泛深刻地反映了“ 安史之乱 ”前后唐代社会由盛而衰的真实历史面貌。自唐以来，他的诗歌即被公认为“诗史”，诗人本人也被看作一代诗宗，被尊为“ 诗圣 ”。因一度在长安城南少陵附近居住，世称“ 杜少陵 ” ，又因一度挂着检校工部员外郎的官衔，后人也称之为“杜工部”，有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杜工部集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传世。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053" y="2172092"/>
            <a:ext cx="10861071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28889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760875" y="2204638"/>
            <a:ext cx="10373971" cy="1427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唐肃宗乾元三年春，唐军在“安史之乱”中全军溃败，唐王朝为补充兵力，便在洛阳潼关一带，强行抓人当兵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人民苦不堪言，百姓流离失所，家破人亡，城镇成墟，白骨遍野，写下了著名的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。其中，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因构思巧妙、情节生动而流传最广。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28889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、写作背景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0054" y="4013084"/>
            <a:ext cx="2971799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、“三吏三别” </a:t>
            </a:r>
          </a:p>
        </p:txBody>
      </p:sp>
      <p:sp>
        <p:nvSpPr>
          <p:cNvPr id="14" name="文本框 1"/>
          <p:cNvSpPr/>
          <p:nvPr>
            <p:custDataLst>
              <p:tags r:id="rId3"/>
            </p:custDataLst>
          </p:nvPr>
        </p:nvSpPr>
        <p:spPr>
          <a:xfrm>
            <a:off x="760875" y="4917244"/>
            <a:ext cx="10373971" cy="9658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“三吏”：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新安吏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潼关吏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三别”：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新婚别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垂老别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无家别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4077360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、自由朗读，读准字音</a:t>
            </a:r>
          </a:p>
        </p:txBody>
      </p:sp>
      <p:pic>
        <p:nvPicPr>
          <p:cNvPr id="12" name="Picture 1" descr="C:\Users\Administrator\Desktop\课件图片\黑板与纸张\u=3219698849,401487938&amp;fm=2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" y="2387002"/>
            <a:ext cx="102250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018934" y="2440977"/>
            <a:ext cx="10025063" cy="327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石壕吏（        ）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暮投石壕村，有吏夜捉人。老翁逾（       ）墙走，老妇出门看。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吏呼一何怒，妇啼一何苦！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听妇前致词：三男邺（          ）城戍（          ）。一男附书至，二男新战死。存者且偷生，死者长已矣！室中更无人，惟有乳下孙。有孙母未去，出入无完裙。老妪（         ）力虽衰，请从吏夜归，急应河阳役，犹得备晨炊。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夜久语声绝，如闻泣幽咽（         ）。天明登前途，独与老翁别。</a:t>
            </a:r>
          </a:p>
        </p:txBody>
      </p:sp>
      <p:sp>
        <p:nvSpPr>
          <p:cNvPr id="21" name="文本框 4"/>
          <p:cNvSpPr txBox="1">
            <a:spLocks noChangeArrowheads="1"/>
          </p:cNvSpPr>
          <p:nvPr/>
        </p:nvSpPr>
        <p:spPr bwMode="auto">
          <a:xfrm>
            <a:off x="6213598" y="2490253"/>
            <a:ext cx="3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lì</a:t>
            </a: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5553116" y="2911554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</a:p>
        </p:txBody>
      </p: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4109895" y="3847227"/>
            <a:ext cx="53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5728752" y="3847227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1453077" y="4747615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</a:p>
        </p:txBody>
      </p:sp>
      <p:sp>
        <p:nvSpPr>
          <p:cNvPr id="26" name="文本框 9"/>
          <p:cNvSpPr txBox="1">
            <a:spLocks noChangeArrowheads="1"/>
          </p:cNvSpPr>
          <p:nvPr/>
        </p:nvSpPr>
        <p:spPr bwMode="auto">
          <a:xfrm>
            <a:off x="4573813" y="523124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84569" y="3167390"/>
            <a:ext cx="3022862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、朗读，欣赏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4143348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、自由朗读，读准停顿</a:t>
            </a:r>
          </a:p>
        </p:txBody>
      </p:sp>
      <p:pic>
        <p:nvPicPr>
          <p:cNvPr id="9" name="Picture 2" descr="C:\Users\Administrator\不常用\课件图片\思考图片\2e297c2637258a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26640"/>
            <a:ext cx="86407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116138" y="2312390"/>
            <a:ext cx="8247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暮投/石壕村，有吏/夜捉人。老翁/逾墙走，老妇/出门看。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吏呼/一何怒，妇啼/一何苦！听妇/前致词：三男/邺城戍。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一男/附书至，二男/新战死。存者/且偷生，死者/长已矣！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室中/更无人，惟有/乳下孙。有孙/母未去，出入/无完裙。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老妪/力虽衰，请从/吏夜归，急应/河阳役，犹得/备晨炊。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夜久/语声绝，如闻/泣幽咽。天明/登前途，独与/老翁别。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译读感知意蕴美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7092387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、参看注释，理解词义、句意、全诗大意。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0284" y="2194125"/>
            <a:ext cx="7483458" cy="4034389"/>
            <a:chOff x="1279586" y="1599603"/>
            <a:chExt cx="9072562" cy="489108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86" y="1737715"/>
              <a:ext cx="9072562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3"/>
            <p:cNvSpPr txBox="1">
              <a:spLocks noChangeArrowheads="1"/>
            </p:cNvSpPr>
            <p:nvPr/>
          </p:nvSpPr>
          <p:spPr bwMode="auto">
            <a:xfrm>
              <a:off x="1916173" y="1599603"/>
              <a:ext cx="8399463" cy="447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暮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投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/石壕村，有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吏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夜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捉人。老翁/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逾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墙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走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，老妇/出门看。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吏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呼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/一何怒，妇啼/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一何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苦！听妇/前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致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词：三男/邺城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戍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一男/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附书至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，二男/新战死。存者/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且偷生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，死者/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长已矣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！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室中/更无人，惟有/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乳下孙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。有孙/母未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去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，出入/无完裙。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老妪/力虽衰，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请从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/吏夜归，急应/河阳役，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犹得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/备晨炊。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夜久/语声绝，如闻/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泣幽咽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。天明/登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前途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，独与/老翁别。</a:t>
              </a:r>
            </a:p>
          </p:txBody>
        </p:sp>
        <p:sp>
          <p:nvSpPr>
            <p:cNvPr id="14" name="文本框 5"/>
            <p:cNvSpPr txBox="1">
              <a:spLocks noChangeArrowheads="1"/>
            </p:cNvSpPr>
            <p:nvPr/>
          </p:nvSpPr>
          <p:spPr bwMode="auto">
            <a:xfrm>
              <a:off x="1992373" y="2261590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投宿</a:t>
              </a:r>
            </a:p>
          </p:txBody>
        </p:sp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3071874" y="2261590"/>
              <a:ext cx="2089543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抓壮丁的差役</a:t>
              </a:r>
            </a:p>
          </p:txBody>
        </p:sp>
        <p:sp>
          <p:nvSpPr>
            <p:cNvPr id="18" name="文本框 8"/>
            <p:cNvSpPr txBox="1">
              <a:spLocks noChangeArrowheads="1"/>
            </p:cNvSpPr>
            <p:nvPr/>
          </p:nvSpPr>
          <p:spPr bwMode="auto">
            <a:xfrm>
              <a:off x="5083236" y="2261590"/>
              <a:ext cx="1156711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在夜里</a:t>
              </a:r>
            </a:p>
          </p:txBody>
        </p:sp>
        <p:sp>
          <p:nvSpPr>
            <p:cNvPr id="20" name="文本框 9"/>
            <p:cNvSpPr txBox="1">
              <a:spLocks noChangeArrowheads="1"/>
            </p:cNvSpPr>
            <p:nvPr/>
          </p:nvSpPr>
          <p:spPr bwMode="auto">
            <a:xfrm>
              <a:off x="6261162" y="2261590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越过；翻过</a:t>
              </a:r>
            </a:p>
          </p:txBody>
        </p:sp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8164574" y="2261590"/>
              <a:ext cx="534823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跑</a:t>
              </a:r>
            </a:p>
          </p:txBody>
        </p:sp>
        <p:sp>
          <p:nvSpPr>
            <p:cNvPr id="22" name="文本框 12"/>
            <p:cNvSpPr txBox="1">
              <a:spLocks noChangeArrowheads="1"/>
            </p:cNvSpPr>
            <p:nvPr/>
          </p:nvSpPr>
          <p:spPr bwMode="auto">
            <a:xfrm>
              <a:off x="1916173" y="2969615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诉说，叫喊</a:t>
              </a:r>
            </a:p>
          </p:txBody>
        </p:sp>
        <p:sp>
          <p:nvSpPr>
            <p:cNvPr id="23" name="文本框 13"/>
            <p:cNvSpPr txBox="1">
              <a:spLocks noChangeArrowheads="1"/>
            </p:cNvSpPr>
            <p:nvPr/>
          </p:nvSpPr>
          <p:spPr bwMode="auto">
            <a:xfrm>
              <a:off x="4595873" y="296961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多么</a:t>
              </a:r>
            </a:p>
          </p:txBody>
        </p:sp>
        <p:sp>
          <p:nvSpPr>
            <p:cNvPr id="24" name="文本框 15"/>
            <p:cNvSpPr txBox="1">
              <a:spLocks noChangeArrowheads="1"/>
            </p:cNvSpPr>
            <p:nvPr/>
          </p:nvSpPr>
          <p:spPr bwMode="auto">
            <a:xfrm>
              <a:off x="6180198" y="2969615"/>
              <a:ext cx="146765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对……说</a:t>
              </a:r>
            </a:p>
          </p:txBody>
        </p:sp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8948798" y="296961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服役</a:t>
              </a:r>
            </a:p>
          </p:txBody>
        </p:sp>
        <p:sp>
          <p:nvSpPr>
            <p:cNvPr id="26" name="文本框 17"/>
            <p:cNvSpPr txBox="1">
              <a:spLocks noChangeArrowheads="1"/>
            </p:cNvSpPr>
            <p:nvPr/>
          </p:nvSpPr>
          <p:spPr bwMode="auto">
            <a:xfrm>
              <a:off x="2390836" y="3720504"/>
              <a:ext cx="146765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捎信回来</a:t>
              </a:r>
            </a:p>
          </p:txBody>
        </p:sp>
        <p:sp>
          <p:nvSpPr>
            <p:cNvPr id="27" name="文本框 18"/>
            <p:cNvSpPr txBox="1">
              <a:spLocks noChangeArrowheads="1"/>
            </p:cNvSpPr>
            <p:nvPr/>
          </p:nvSpPr>
          <p:spPr bwMode="auto">
            <a:xfrm>
              <a:off x="5262622" y="3720504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姑且，暂且</a:t>
              </a:r>
            </a:p>
          </p:txBody>
        </p:sp>
        <p:sp>
          <p:nvSpPr>
            <p:cNvPr id="28" name="文本框 19"/>
            <p:cNvSpPr txBox="1">
              <a:spLocks noChangeArrowheads="1"/>
            </p:cNvSpPr>
            <p:nvPr/>
          </p:nvSpPr>
          <p:spPr bwMode="auto">
            <a:xfrm>
              <a:off x="6969185" y="3720504"/>
              <a:ext cx="146765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苟且活着</a:t>
              </a:r>
            </a:p>
          </p:txBody>
        </p:sp>
        <p:sp>
          <p:nvSpPr>
            <p:cNvPr id="29" name="文本框 20"/>
            <p:cNvSpPr txBox="1">
              <a:spLocks noChangeArrowheads="1"/>
            </p:cNvSpPr>
            <p:nvPr/>
          </p:nvSpPr>
          <p:spPr bwMode="auto">
            <a:xfrm>
              <a:off x="8437624" y="3720504"/>
              <a:ext cx="147637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永远完了</a:t>
              </a:r>
            </a:p>
          </p:txBody>
        </p:sp>
        <p:sp>
          <p:nvSpPr>
            <p:cNvPr id="30" name="文本框 22"/>
            <p:cNvSpPr txBox="1">
              <a:spLocks noChangeArrowheads="1"/>
            </p:cNvSpPr>
            <p:nvPr/>
          </p:nvSpPr>
          <p:spPr bwMode="auto">
            <a:xfrm>
              <a:off x="3675123" y="4449165"/>
              <a:ext cx="2400486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正在吃奶的孙子</a:t>
              </a:r>
            </a:p>
          </p:txBody>
        </p:sp>
        <p:sp>
          <p:nvSpPr>
            <p:cNvPr id="31" name="文本框 23"/>
            <p:cNvSpPr txBox="1">
              <a:spLocks noChangeArrowheads="1"/>
            </p:cNvSpPr>
            <p:nvPr/>
          </p:nvSpPr>
          <p:spPr bwMode="auto">
            <a:xfrm>
              <a:off x="7196198" y="444916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改嫁</a:t>
              </a:r>
            </a:p>
          </p:txBody>
        </p:sp>
        <p:sp>
          <p:nvSpPr>
            <p:cNvPr id="32" name="文本框 24"/>
            <p:cNvSpPr txBox="1">
              <a:spLocks noChangeArrowheads="1"/>
            </p:cNvSpPr>
            <p:nvPr/>
          </p:nvSpPr>
          <p:spPr bwMode="auto">
            <a:xfrm>
              <a:off x="6404036" y="444916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离开</a:t>
              </a:r>
            </a:p>
          </p:txBody>
        </p:sp>
        <p:sp>
          <p:nvSpPr>
            <p:cNvPr id="33" name="文本框 25"/>
            <p:cNvSpPr txBox="1">
              <a:spLocks noChangeArrowheads="1"/>
            </p:cNvSpPr>
            <p:nvPr/>
          </p:nvSpPr>
          <p:spPr bwMode="auto">
            <a:xfrm>
              <a:off x="3681473" y="518576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请求</a:t>
              </a:r>
            </a:p>
          </p:txBody>
        </p:sp>
        <p:sp>
          <p:nvSpPr>
            <p:cNvPr id="34" name="文本框 26"/>
            <p:cNvSpPr txBox="1">
              <a:spLocks noChangeArrowheads="1"/>
            </p:cNvSpPr>
            <p:nvPr/>
          </p:nvSpPr>
          <p:spPr bwMode="auto">
            <a:xfrm>
              <a:off x="4387912" y="5185765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跟从，跟随</a:t>
              </a:r>
            </a:p>
          </p:txBody>
        </p:sp>
        <p:sp>
          <p:nvSpPr>
            <p:cNvPr id="35" name="文本框 28"/>
            <p:cNvSpPr txBox="1">
              <a:spLocks noChangeArrowheads="1"/>
            </p:cNvSpPr>
            <p:nvPr/>
          </p:nvSpPr>
          <p:spPr bwMode="auto">
            <a:xfrm>
              <a:off x="7710548" y="5185765"/>
              <a:ext cx="1156711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还能够</a:t>
              </a:r>
            </a:p>
          </p:txBody>
        </p:sp>
        <p:sp>
          <p:nvSpPr>
            <p:cNvPr id="36" name="文本框 29"/>
            <p:cNvSpPr txBox="1">
              <a:spLocks noChangeArrowheads="1"/>
            </p:cNvSpPr>
            <p:nvPr/>
          </p:nvSpPr>
          <p:spPr bwMode="auto">
            <a:xfrm>
              <a:off x="3681473" y="5962053"/>
              <a:ext cx="2711430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低微断续的哭声。</a:t>
              </a:r>
            </a:p>
          </p:txBody>
        </p:sp>
        <p:sp>
          <p:nvSpPr>
            <p:cNvPr id="37" name="文本框 30"/>
            <p:cNvSpPr txBox="1">
              <a:spLocks noChangeArrowheads="1"/>
            </p:cNvSpPr>
            <p:nvPr/>
          </p:nvSpPr>
          <p:spPr bwMode="auto">
            <a:xfrm>
              <a:off x="6404036" y="5962053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前行的路。</a:t>
              </a: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2172092"/>
            <a:ext cx="10124954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译读感知意蕴美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3080965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）齐读译文：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760876" y="2523101"/>
            <a:ext cx="7920138" cy="337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日暮时投宿石壕村，夜里有差役到村子里抓人。老翁越墙逃走，老妇出门查看。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官吏大声呼喝得多么愤怒，妇人大声啼哭得多么悲苦。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我听到老妇上前说：我的三个儿子戍边在邺城。其中一个儿子捎信回来，说另外两个儿子刚刚战死。活着的人苟且偷生，死去的人就永远不会回来了！家里再也没有别的男人了，只有正在吃奶的小孙子。因为有孙子在，他母亲还没有离去，但进进出出都没有一件完整的衣服。虽然老妇我年老力衰，但请允许我跟从你连夜赶回营去。立刻就去投向河阳的战役，还来得及为部队准备早餐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夜深了，说话的声音逐渐消失，隐隐约约听到低微断续的哭泣声。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天亮后我继续赶路，只能与返回家中的那个老翁告别。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1697</Words>
  <Application>Microsoft Office PowerPoint</Application>
  <PresentationFormat>宽屏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2020-12-16T07:44:00Z</dcterms:created>
  <dcterms:modified xsi:type="dcterms:W3CDTF">2023-01-11T02:20:34Z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AA48AA61A47B458C95E6B76B3207BA03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