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457" r:id="rId2"/>
    <p:sldId id="455" r:id="rId3"/>
    <p:sldId id="259" r:id="rId4"/>
    <p:sldId id="331" r:id="rId5"/>
    <p:sldId id="276" r:id="rId6"/>
    <p:sldId id="313" r:id="rId7"/>
    <p:sldId id="332" r:id="rId8"/>
    <p:sldId id="334" r:id="rId9"/>
    <p:sldId id="335" r:id="rId10"/>
    <p:sldId id="337" r:id="rId11"/>
    <p:sldId id="372" r:id="rId12"/>
    <p:sldId id="373" r:id="rId13"/>
    <p:sldId id="374" r:id="rId14"/>
    <p:sldId id="375" r:id="rId15"/>
    <p:sldId id="345" r:id="rId16"/>
    <p:sldId id="386" r:id="rId17"/>
    <p:sldId id="387" r:id="rId18"/>
    <p:sldId id="383" r:id="rId19"/>
    <p:sldId id="384" r:id="rId20"/>
    <p:sldId id="385" r:id="rId21"/>
    <p:sldId id="369" r:id="rId22"/>
    <p:sldId id="371" r:id="rId23"/>
    <p:sldId id="268" r:id="rId24"/>
    <p:sldId id="273" r:id="rId25"/>
    <p:sldId id="462" r:id="rId26"/>
  </p:sldIdLst>
  <p:sldSz cx="12192000" cy="6858000"/>
  <p:notesSz cx="6858000" cy="9144000"/>
  <p:embeddedFontLst>
    <p:embeddedFont>
      <p:font typeface="Roboto Bold" pitchFamily="2" charset="0"/>
      <p:bold r:id="rId28"/>
    </p:embeddedFont>
    <p:embeddedFont>
      <p:font typeface="OPPOSans R" panose="02010600030101010101" charset="-122"/>
      <p:regular r:id="rId29"/>
    </p:embeddedFont>
    <p:embeddedFont>
      <p:font typeface="Roboto Regular" pitchFamily="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23">
          <p15:clr>
            <a:srgbClr val="A4A3A4"/>
          </p15:clr>
        </p15:guide>
        <p15:guide id="2" pos="7219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3725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2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36B"/>
    <a:srgbClr val="E4B684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0" autoAdjust="0"/>
    <p:restoredTop sz="95282" autoAdjust="0"/>
  </p:normalViewPr>
  <p:slideViewPr>
    <p:cSldViewPr snapToGrid="0" showGuides="1">
      <p:cViewPr varScale="1">
        <p:scale>
          <a:sx n="63" d="100"/>
          <a:sy n="63" d="100"/>
        </p:scale>
        <p:origin x="78" y="900"/>
      </p:cViewPr>
      <p:guideLst>
        <p:guide pos="7423"/>
        <p:guide pos="7219"/>
        <p:guide orient="horz" pos="4224"/>
        <p:guide orient="horz" pos="3725"/>
        <p:guide orient="horz" pos="3928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51203" name="文本占位符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071815" y="2490706"/>
            <a:ext cx="5823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54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古诗三首</a:t>
            </a:r>
            <a:r>
              <a:rPr kumimoji="1" lang="en-US" altLang="zh-CN" sz="36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——</a:t>
            </a:r>
            <a:r>
              <a:rPr kumimoji="1" lang="zh-CN" altLang="en-US" sz="36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题西林壁</a:t>
            </a:r>
            <a:endParaRPr kumimoji="1" lang="zh-CN" altLang="en-US" sz="5400" b="1" dirty="0">
              <a:gradFill>
                <a:gsLst>
                  <a:gs pos="75000">
                    <a:srgbClr val="C58F67"/>
                  </a:gs>
                  <a:gs pos="50000">
                    <a:srgbClr val="E4B684"/>
                  </a:gs>
                  <a:gs pos="25000">
                    <a:srgbClr val="C58F67"/>
                  </a:gs>
                  <a:gs pos="0">
                    <a:srgbClr val="E4B684"/>
                  </a:gs>
                  <a:gs pos="100000">
                    <a:srgbClr val="E4B684"/>
                  </a:gs>
                </a:gsLst>
                <a:lin ang="27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四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352" y="2035240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0488" name="矩形 10"/>
          <p:cNvSpPr/>
          <p:nvPr/>
        </p:nvSpPr>
        <p:spPr>
          <a:xfrm>
            <a:off x="5269852" y="3368740"/>
            <a:ext cx="5781675" cy="175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句意：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从正面、侧面看庐山山岭连绵起伏、山峰耸立。</a:t>
            </a:r>
          </a:p>
        </p:txBody>
      </p:sp>
      <p:sp>
        <p:nvSpPr>
          <p:cNvPr id="20489" name="文本框 11"/>
          <p:cNvSpPr/>
          <p:nvPr/>
        </p:nvSpPr>
        <p:spPr>
          <a:xfrm>
            <a:off x="6290614" y="1619315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横看成岭侧成峰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996" y="1944688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1511" name="文本框 11"/>
          <p:cNvSpPr/>
          <p:nvPr/>
        </p:nvSpPr>
        <p:spPr>
          <a:xfrm>
            <a:off x="6365258" y="1490663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远近高低各不同</a:t>
            </a:r>
          </a:p>
        </p:txBody>
      </p:sp>
      <p:sp>
        <p:nvSpPr>
          <p:cNvPr id="21513" name="矩形 10"/>
          <p:cNvSpPr/>
          <p:nvPr/>
        </p:nvSpPr>
        <p:spPr>
          <a:xfrm>
            <a:off x="6173171" y="3722688"/>
            <a:ext cx="3376612" cy="6715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各不同：各不相同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030" y="1944688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2536" name="矩形 10"/>
          <p:cNvSpPr/>
          <p:nvPr/>
        </p:nvSpPr>
        <p:spPr>
          <a:xfrm>
            <a:off x="5294442" y="3278188"/>
            <a:ext cx="5438775" cy="175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句意：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从远处、近处、高处、低处看都呈现不同的样子。</a:t>
            </a:r>
          </a:p>
        </p:txBody>
      </p:sp>
      <p:sp>
        <p:nvSpPr>
          <p:cNvPr id="22537" name="文本框 11"/>
          <p:cNvSpPr/>
          <p:nvPr/>
        </p:nvSpPr>
        <p:spPr>
          <a:xfrm>
            <a:off x="6253292" y="1528763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远近高低各不同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825" y="1944688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3559" name="文本框 11"/>
          <p:cNvSpPr/>
          <p:nvPr/>
        </p:nvSpPr>
        <p:spPr>
          <a:xfrm>
            <a:off x="6161087" y="1490663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不识庐山真面目</a:t>
            </a:r>
          </a:p>
        </p:txBody>
      </p:sp>
      <p:sp>
        <p:nvSpPr>
          <p:cNvPr id="23561" name="矩形 10"/>
          <p:cNvSpPr/>
          <p:nvPr/>
        </p:nvSpPr>
        <p:spPr>
          <a:xfrm>
            <a:off x="5367337" y="3498850"/>
            <a:ext cx="5473700" cy="5888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不识：不能认识，辨别。</a:t>
            </a:r>
          </a:p>
        </p:txBody>
      </p:sp>
      <p:sp>
        <p:nvSpPr>
          <p:cNvPr id="23562" name="矩形 11"/>
          <p:cNvSpPr/>
          <p:nvPr/>
        </p:nvSpPr>
        <p:spPr>
          <a:xfrm>
            <a:off x="5367337" y="4252913"/>
            <a:ext cx="5237331" cy="5888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真面目：指庐山真实的景色，形状。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 fill="hold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1" grpId="0"/>
      <p:bldP spid="235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368" y="1843088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4584" name="矩形 10"/>
          <p:cNvSpPr/>
          <p:nvPr/>
        </p:nvSpPr>
        <p:spPr>
          <a:xfrm>
            <a:off x="5213868" y="3176588"/>
            <a:ext cx="5781675" cy="11350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句意：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之所以辨不清庐山真正的面目。</a:t>
            </a:r>
          </a:p>
        </p:txBody>
      </p:sp>
      <p:sp>
        <p:nvSpPr>
          <p:cNvPr id="24585" name="文本框 11"/>
          <p:cNvSpPr/>
          <p:nvPr/>
        </p:nvSpPr>
        <p:spPr>
          <a:xfrm>
            <a:off x="6234630" y="1427163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不识庐山真面目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矩形 2"/>
          <p:cNvSpPr>
            <a:spLocks noChangeArrowheads="1"/>
          </p:cNvSpPr>
          <p:nvPr/>
        </p:nvSpPr>
        <p:spPr bwMode="auto">
          <a:xfrm>
            <a:off x="4713249" y="1180582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学习第一、二句</a:t>
            </a:r>
          </a:p>
        </p:txBody>
      </p:sp>
      <p:sp>
        <p:nvSpPr>
          <p:cNvPr id="27654" name="矩形 6"/>
          <p:cNvSpPr/>
          <p:nvPr/>
        </p:nvSpPr>
        <p:spPr>
          <a:xfrm>
            <a:off x="4690817" y="2166742"/>
            <a:ext cx="5915025" cy="671594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 scaled="1"/>
          </a:gradFill>
          <a:ln w="6350">
            <a:solidFill>
              <a:srgbClr val="FFC000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横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看成岭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侧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成峰，远近高低各不同。</a:t>
            </a:r>
          </a:p>
        </p:txBody>
      </p:sp>
      <p:sp>
        <p:nvSpPr>
          <p:cNvPr id="27659" name="矩形 4"/>
          <p:cNvSpPr/>
          <p:nvPr/>
        </p:nvSpPr>
        <p:spPr>
          <a:xfrm>
            <a:off x="4814925" y="3484562"/>
            <a:ext cx="764953" cy="1002582"/>
          </a:xfrm>
          <a:prstGeom prst="rect">
            <a:avLst/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 scaled="1"/>
          </a:gradFill>
          <a:ln w="6350">
            <a:solidFill>
              <a:srgbClr val="A5A5A5"/>
            </a:solidFill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岭</a:t>
            </a:r>
          </a:p>
        </p:txBody>
      </p:sp>
      <p:sp>
        <p:nvSpPr>
          <p:cNvPr id="27660" name="矩形 7"/>
          <p:cNvSpPr/>
          <p:nvPr/>
        </p:nvSpPr>
        <p:spPr>
          <a:xfrm>
            <a:off x="9513925" y="3484562"/>
            <a:ext cx="764953" cy="1002582"/>
          </a:xfrm>
          <a:prstGeom prst="rect">
            <a:avLst/>
          </a:prstGeom>
          <a:gradFill rotWithShape="1">
            <a:gsLst>
              <a:gs pos="0">
                <a:srgbClr val="D2D2D2"/>
              </a:gs>
              <a:gs pos="50000">
                <a:srgbClr val="C8C8C8"/>
              </a:gs>
              <a:gs pos="100000">
                <a:srgbClr val="C0C0C0"/>
              </a:gs>
            </a:gsLst>
            <a:lin ang="5400000" scaled="1"/>
          </a:gradFill>
          <a:ln w="6350">
            <a:solidFill>
              <a:srgbClr val="A5A5A5"/>
            </a:solidFill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峰</a:t>
            </a:r>
          </a:p>
        </p:txBody>
      </p:sp>
      <p:sp>
        <p:nvSpPr>
          <p:cNvPr id="27661" name="矩形 8"/>
          <p:cNvSpPr/>
          <p:nvPr/>
        </p:nvSpPr>
        <p:spPr>
          <a:xfrm>
            <a:off x="3975137" y="5155130"/>
            <a:ext cx="7007225" cy="522288"/>
          </a:xfrm>
          <a:prstGeom prst="rect">
            <a:avLst/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 scaled="1"/>
          </a:gradFill>
          <a:ln w="6350">
            <a:solidFill>
              <a:srgbClr val="70AD47"/>
            </a:solidFill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岭：连绵不断；峰：高耸入云、高高挺立。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nimBg="1"/>
      <p:bldP spid="27660" grpId="0" animBg="1"/>
      <p:bldP spid="276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矩形 2"/>
          <p:cNvSpPr>
            <a:spLocks noChangeArrowheads="1"/>
          </p:cNvSpPr>
          <p:nvPr/>
        </p:nvSpPr>
        <p:spPr bwMode="auto">
          <a:xfrm>
            <a:off x="4880008" y="1130300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学习第一、二句</a:t>
            </a:r>
          </a:p>
        </p:txBody>
      </p:sp>
      <p:sp>
        <p:nvSpPr>
          <p:cNvPr id="28678" name="矩形 1"/>
          <p:cNvSpPr/>
          <p:nvPr/>
        </p:nvSpPr>
        <p:spPr>
          <a:xfrm>
            <a:off x="1846295" y="3197224"/>
            <a:ext cx="4168775" cy="2678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远：重峦叠嶂；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近：危崖险岩；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从高处俯瞰：深沟幽壑；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从山下仰望：遮天蔽日。</a:t>
            </a:r>
          </a:p>
        </p:txBody>
      </p:sp>
      <p:sp>
        <p:nvSpPr>
          <p:cNvPr id="28680" name="矩形 2"/>
          <p:cNvSpPr/>
          <p:nvPr/>
        </p:nvSpPr>
        <p:spPr>
          <a:xfrm>
            <a:off x="889033" y="1992312"/>
            <a:ext cx="8515350" cy="6715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作者从远、近、高、低看到的景象有什么不一样？</a:t>
            </a:r>
          </a:p>
        </p:txBody>
      </p:sp>
      <p:sp>
        <p:nvSpPr>
          <p:cNvPr id="28681" name="矩形 3"/>
          <p:cNvSpPr/>
          <p:nvPr/>
        </p:nvSpPr>
        <p:spPr>
          <a:xfrm>
            <a:off x="7522158" y="4022401"/>
            <a:ext cx="2243138" cy="83708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千姿百态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tsTypes="">
                                      <p:cBhvr>
                                        <p:cTn id="38" dur="8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4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438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438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438" fill="hold">
                                          <p:stCondLst>
                                            <p:cond delay="1313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1563688"/>
            <a:ext cx="8624888" cy="48323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9702" name="矩形 2"/>
          <p:cNvSpPr>
            <a:spLocks noChangeArrowheads="1"/>
          </p:cNvSpPr>
          <p:nvPr/>
        </p:nvSpPr>
        <p:spPr bwMode="auto">
          <a:xfrm>
            <a:off x="4805363" y="731838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学习第一、二句</a:t>
            </a:r>
          </a:p>
        </p:txBody>
      </p:sp>
      <p:sp>
        <p:nvSpPr>
          <p:cNvPr id="29703" name="矩形 1"/>
          <p:cNvSpPr/>
          <p:nvPr/>
        </p:nvSpPr>
        <p:spPr>
          <a:xfrm>
            <a:off x="2352675" y="2141538"/>
            <a:ext cx="6905625" cy="3970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“横看成岭侧成峰，远近高低各不同”，从正面、侧面看庐山山岭连绵起伏、山峰耸立，从远处、近处、高处、低处看庐山，庐山呈现各种不同的样子。庐山的样子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因人的观察角度不同而异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，实际上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赞美了庐山的雄奇壮观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矩形 2"/>
          <p:cNvSpPr>
            <a:spLocks noChangeArrowheads="1"/>
          </p:cNvSpPr>
          <p:nvPr/>
        </p:nvSpPr>
        <p:spPr bwMode="auto">
          <a:xfrm>
            <a:off x="4805363" y="731838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学习第三、四句</a:t>
            </a:r>
          </a:p>
        </p:txBody>
      </p:sp>
      <p:sp>
        <p:nvSpPr>
          <p:cNvPr id="30726" name="矩形 1"/>
          <p:cNvSpPr/>
          <p:nvPr/>
        </p:nvSpPr>
        <p:spPr>
          <a:xfrm>
            <a:off x="3252011" y="3787784"/>
            <a:ext cx="7758112" cy="5888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交流：为什么诗人身在庐山中反而认不清它的真面目？</a:t>
            </a:r>
          </a:p>
        </p:txBody>
      </p:sp>
      <p:sp>
        <p:nvSpPr>
          <p:cNvPr id="30727" name="矩形 2"/>
          <p:cNvSpPr/>
          <p:nvPr/>
        </p:nvSpPr>
        <p:spPr>
          <a:xfrm>
            <a:off x="2795588" y="1708150"/>
            <a:ext cx="5915025" cy="671594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 scaled="1"/>
          </a:gradFill>
          <a:ln w="6350">
            <a:solidFill>
              <a:srgbClr val="FFC000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不识庐山真面目，只缘身在此山中。</a:t>
            </a:r>
          </a:p>
        </p:txBody>
      </p:sp>
      <p:sp>
        <p:nvSpPr>
          <p:cNvPr id="30728" name="矩形 3"/>
          <p:cNvSpPr/>
          <p:nvPr/>
        </p:nvSpPr>
        <p:spPr>
          <a:xfrm>
            <a:off x="5175250" y="2774950"/>
            <a:ext cx="3871573" cy="6715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之所以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……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是因为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30729" name="矩形 4"/>
          <p:cNvSpPr/>
          <p:nvPr/>
        </p:nvSpPr>
        <p:spPr>
          <a:xfrm>
            <a:off x="3252011" y="4778384"/>
            <a:ext cx="7285038" cy="1135054"/>
          </a:xfrm>
          <a:prstGeom prst="rect">
            <a:avLst/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 scaled="1"/>
          </a:gradFill>
          <a:ln w="6350">
            <a:solidFill>
              <a:srgbClr val="70AD47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因为诗人站在庐山之中，视野受到限制，只能看到庐山的局部，而非庐山的全貌。</a:t>
            </a:r>
          </a:p>
        </p:txBody>
      </p:sp>
      <p:pic>
        <p:nvPicPr>
          <p:cNvPr id="30730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4167188"/>
            <a:ext cx="2058988" cy="20288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8" grpId="0"/>
      <p:bldP spid="307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矩形 2"/>
          <p:cNvSpPr>
            <a:spLocks noChangeArrowheads="1"/>
          </p:cNvSpPr>
          <p:nvPr/>
        </p:nvSpPr>
        <p:spPr bwMode="auto">
          <a:xfrm>
            <a:off x="4805363" y="731838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学习第三、四句</a:t>
            </a:r>
          </a:p>
        </p:txBody>
      </p:sp>
      <p:sp>
        <p:nvSpPr>
          <p:cNvPr id="31750" name="矩形 1"/>
          <p:cNvSpPr/>
          <p:nvPr/>
        </p:nvSpPr>
        <p:spPr>
          <a:xfrm>
            <a:off x="4662488" y="2235200"/>
            <a:ext cx="5902325" cy="6715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从这两句诗中，你明白了什么道理？</a:t>
            </a:r>
          </a:p>
        </p:txBody>
      </p:sp>
      <p:pic>
        <p:nvPicPr>
          <p:cNvPr id="31751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8" y="2728912"/>
            <a:ext cx="2895600" cy="27416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1752" name="矩形 3"/>
          <p:cNvSpPr/>
          <p:nvPr/>
        </p:nvSpPr>
        <p:spPr>
          <a:xfrm>
            <a:off x="4662488" y="3617625"/>
            <a:ext cx="6236939" cy="22882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从不同的角度观察，结果不同；我们看待事物要客观，要全面了解。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新知导入</a:t>
            </a:r>
          </a:p>
        </p:txBody>
      </p:sp>
      <p:sp>
        <p:nvSpPr>
          <p:cNvPr id="4" name="矩形 1"/>
          <p:cNvSpPr/>
          <p:nvPr/>
        </p:nvSpPr>
        <p:spPr>
          <a:xfrm>
            <a:off x="5356543" y="3962827"/>
            <a:ext cx="6096000" cy="1427507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 scaled="1"/>
          </a:gradFill>
          <a:ln w="6350">
            <a:solidFill>
              <a:srgbClr val="FFC000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它告诉我们的小道理就是：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同一样事物，如果我们站在不同的角度去观察，看到的结果就不一样。</a:t>
            </a: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457" y="1803400"/>
            <a:ext cx="4286888" cy="429577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6" name="矩形 3"/>
          <p:cNvSpPr/>
          <p:nvPr/>
        </p:nvSpPr>
        <p:spPr>
          <a:xfrm>
            <a:off x="5652853" y="1775408"/>
            <a:ext cx="428995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说说魔方的颜色是什么样的？</a:t>
            </a:r>
          </a:p>
        </p:txBody>
      </p:sp>
      <p:sp>
        <p:nvSpPr>
          <p:cNvPr id="7" name="矩形 4"/>
          <p:cNvSpPr/>
          <p:nvPr/>
        </p:nvSpPr>
        <p:spPr>
          <a:xfrm>
            <a:off x="5459179" y="2532419"/>
            <a:ext cx="5029200" cy="1135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从左边看是红色的；从右边看是蓝色的；从上边看是黄色的。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1563688"/>
            <a:ext cx="8624888" cy="48323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2771" name="矩形 7"/>
          <p:cNvSpPr/>
          <p:nvPr/>
        </p:nvSpPr>
        <p:spPr>
          <a:xfrm>
            <a:off x="2438400" y="2141538"/>
            <a:ext cx="6577012" cy="3970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庐山雄奇秀丽，千姿百态，但因为身处其中，无法窥其全貌。这两句诗蕴含哲思，启示我们：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“当局者迷，旁观者清”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，人只有客观、全面地看待自己和别人，才能取长补短，使自己变得越来越优秀。</a:t>
            </a:r>
          </a:p>
        </p:txBody>
      </p:sp>
      <p:sp>
        <p:nvSpPr>
          <p:cNvPr id="32775" name="矩形 2"/>
          <p:cNvSpPr>
            <a:spLocks noChangeArrowheads="1"/>
          </p:cNvSpPr>
          <p:nvPr/>
        </p:nvSpPr>
        <p:spPr bwMode="auto">
          <a:xfrm>
            <a:off x="4805363" y="731838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学习第三、四句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组合 3"/>
          <p:cNvGrpSpPr/>
          <p:nvPr/>
        </p:nvGrpSpPr>
        <p:grpSpPr>
          <a:xfrm>
            <a:off x="960438" y="1216025"/>
            <a:ext cx="10669588" cy="5284788"/>
            <a:chOff x="846138" y="1355724"/>
            <a:chExt cx="10669588" cy="5284741"/>
          </a:xfrm>
        </p:grpSpPr>
        <p:pic>
          <p:nvPicPr>
            <p:cNvPr id="45066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138" y="1355724"/>
              <a:ext cx="10669588" cy="5284741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45067" name="图片 6"/>
            <p:cNvPicPr>
              <a:picLocks noChangeAspect="1"/>
            </p:cNvPicPr>
            <p:nvPr/>
          </p:nvPicPr>
          <p:blipFill>
            <a:blip r:embed="rId3"/>
            <a:srcRect l="45142" t="31211" r="41602" b="52883"/>
            <a:stretch>
              <a:fillRect/>
            </a:stretch>
          </p:blipFill>
          <p:spPr>
            <a:xfrm>
              <a:off x="9258299" y="4357688"/>
              <a:ext cx="1614216" cy="13144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45068" name="图片 7"/>
            <p:cNvPicPr>
              <a:picLocks noChangeAspect="1"/>
            </p:cNvPicPr>
            <p:nvPr/>
          </p:nvPicPr>
          <p:blipFill>
            <a:blip r:embed="rId3"/>
            <a:srcRect l="45142" t="31211" r="41602" b="52883"/>
            <a:stretch>
              <a:fillRect/>
            </a:stretch>
          </p:blipFill>
          <p:spPr>
            <a:xfrm>
              <a:off x="2124074" y="1838325"/>
              <a:ext cx="1614216" cy="13144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45062" name="矩形 1"/>
          <p:cNvSpPr/>
          <p:nvPr/>
        </p:nvSpPr>
        <p:spPr>
          <a:xfrm>
            <a:off x="2124075" y="2722562"/>
            <a:ext cx="8893175" cy="203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题西林壁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是宋代文学家（          ）的诗作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是一首诗中有画的（           ）诗，又是一首哲理诗，哲理蕴含在（                               ）之中。</a:t>
            </a:r>
          </a:p>
        </p:txBody>
      </p:sp>
      <p:sp>
        <p:nvSpPr>
          <p:cNvPr id="45063" name="矩形 1"/>
          <p:cNvSpPr/>
          <p:nvPr/>
        </p:nvSpPr>
        <p:spPr>
          <a:xfrm>
            <a:off x="8288338" y="2857500"/>
            <a:ext cx="9220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苏轼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5064" name="矩形 2"/>
          <p:cNvSpPr/>
          <p:nvPr/>
        </p:nvSpPr>
        <p:spPr>
          <a:xfrm>
            <a:off x="5456238" y="3476625"/>
            <a:ext cx="9220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写景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5065" name="矩形 3"/>
          <p:cNvSpPr/>
          <p:nvPr/>
        </p:nvSpPr>
        <p:spPr>
          <a:xfrm>
            <a:off x="4350165" y="4154488"/>
            <a:ext cx="3134191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对庐山景色的描绘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组合 3"/>
          <p:cNvGrpSpPr/>
          <p:nvPr/>
        </p:nvGrpSpPr>
        <p:grpSpPr>
          <a:xfrm>
            <a:off x="846138" y="1187450"/>
            <a:ext cx="10669588" cy="5284788"/>
            <a:chOff x="846138" y="1355724"/>
            <a:chExt cx="10669588" cy="5284741"/>
          </a:xfrm>
        </p:grpSpPr>
        <p:pic>
          <p:nvPicPr>
            <p:cNvPr id="46088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138" y="1355724"/>
              <a:ext cx="10669588" cy="5284741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46089" name="图片 6"/>
            <p:cNvPicPr>
              <a:picLocks noChangeAspect="1"/>
            </p:cNvPicPr>
            <p:nvPr/>
          </p:nvPicPr>
          <p:blipFill>
            <a:blip r:embed="rId3"/>
            <a:srcRect l="45142" t="31211" r="41602" b="52883"/>
            <a:stretch>
              <a:fillRect/>
            </a:stretch>
          </p:blipFill>
          <p:spPr>
            <a:xfrm>
              <a:off x="9258299" y="4357688"/>
              <a:ext cx="1614216" cy="13144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46090" name="图片 7"/>
            <p:cNvPicPr>
              <a:picLocks noChangeAspect="1"/>
            </p:cNvPicPr>
            <p:nvPr/>
          </p:nvPicPr>
          <p:blipFill>
            <a:blip r:embed="rId3"/>
            <a:srcRect l="45142" t="31211" r="41602" b="52883"/>
            <a:stretch>
              <a:fillRect/>
            </a:stretch>
          </p:blipFill>
          <p:spPr>
            <a:xfrm>
              <a:off x="2124074" y="1838325"/>
              <a:ext cx="1614216" cy="13144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46086" name="矩形 1"/>
          <p:cNvSpPr/>
          <p:nvPr/>
        </p:nvSpPr>
        <p:spPr>
          <a:xfrm>
            <a:off x="2124075" y="2286000"/>
            <a:ext cx="8859838" cy="2862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、从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题西林壁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这首诗中，我们得到的启发是：（       ）。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A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、对于复杂的事物，只要看到一方面，就可以推断出其它方面。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B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、对于复杂的事物，应从多角度观察，多方面调查了解，抓住主要的方面思考。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C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、既要多方面观察，调查了解，又要亲身去体会、去分析。</a:t>
            </a:r>
          </a:p>
        </p:txBody>
      </p:sp>
      <p:sp>
        <p:nvSpPr>
          <p:cNvPr id="46087" name="矩形 1"/>
          <p:cNvSpPr/>
          <p:nvPr/>
        </p:nvSpPr>
        <p:spPr>
          <a:xfrm>
            <a:off x="9621055" y="2342245"/>
            <a:ext cx="444352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C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50" y="1628775"/>
            <a:ext cx="7659688" cy="4292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7107" name="矩形 1"/>
          <p:cNvSpPr/>
          <p:nvPr/>
        </p:nvSpPr>
        <p:spPr>
          <a:xfrm>
            <a:off x="2938462" y="2620962"/>
            <a:ext cx="6034088" cy="2678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题西林壁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这首古诗，不仅是对庐山雄奇壮观、千姿百态景象的赞美，更包含了“当局者迷，旁观者清”的人生哲理。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1"/>
          <p:cNvPicPr>
            <a:picLocks noChangeAspect="1"/>
          </p:cNvPicPr>
          <p:nvPr/>
        </p:nvPicPr>
        <p:blipFill>
          <a:blip r:embed="rId3"/>
          <a:srcRect t="4598" r="1584" b="6944"/>
          <a:stretch>
            <a:fillRect/>
          </a:stretch>
        </p:blipFill>
        <p:spPr>
          <a:xfrm>
            <a:off x="801688" y="492125"/>
            <a:ext cx="10628312" cy="60896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0179" name="矩形 1"/>
          <p:cNvSpPr/>
          <p:nvPr/>
        </p:nvSpPr>
        <p:spPr>
          <a:xfrm>
            <a:off x="2795588" y="2762250"/>
            <a:ext cx="7205662" cy="279717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、正确、流利、有感情地朗读古诗。背诵整首古诗。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、请把自己当作诗人身临其境，想一想身在画境中的自己会有什么样的心情和感受？把想到的写出来和小组内同学展开讨论。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作业布置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三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文本框 5"/>
          <p:cNvSpPr/>
          <p:nvPr/>
        </p:nvSpPr>
        <p:spPr>
          <a:xfrm>
            <a:off x="4250386" y="1446634"/>
            <a:ext cx="7127272" cy="2802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要求：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1、不认识的字可以看拼音，或者请教老师和同学。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2、读准每一个字的字音，圈出生字词；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3、读通每个句子，读不通顺的多读几遍；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4、通读古诗，给诗文划分小节，注意句子的停顿。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自读课文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表格 7"/>
          <p:cNvGraphicFramePr>
            <a:graphicFrameLocks noGrp="1"/>
          </p:cNvGraphicFramePr>
          <p:nvPr/>
        </p:nvGraphicFramePr>
        <p:xfrm>
          <a:off x="5327779" y="1130300"/>
          <a:ext cx="4814888" cy="5119688"/>
        </p:xfrm>
        <a:graphic>
          <a:graphicData uri="http://schemas.openxmlformats.org/drawingml/2006/table">
            <a:tbl>
              <a:tblPr/>
              <a:tblGrid>
                <a:gridCol w="481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9688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题西林壁</a:t>
                      </a: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en-US" altLang="zh-CN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【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宋</a:t>
                      </a:r>
                      <a:r>
                        <a:rPr lang="en-US" altLang="zh-CN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】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苏轼</a:t>
                      </a: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横看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成岭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侧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成峰，</a:t>
                      </a:r>
                      <a:endParaRPr lang="en-US" altLang="zh-CN" sz="3600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远近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高低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各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不同。</a:t>
                      </a: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不识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庐山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真面目，</a:t>
                      </a:r>
                      <a:endParaRPr lang="en-US" altLang="zh-CN" sz="3600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266700" algn="ctr" defTabSz="912495" eaLnBrk="1" hangingPunct="1">
                        <a:lnSpc>
                          <a:spcPct val="150000"/>
                        </a:lnSpc>
                      </a:pP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只缘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身在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3600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此山中。</a:t>
                      </a: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圆角矩形 4"/>
          <p:cNvSpPr/>
          <p:nvPr/>
        </p:nvSpPr>
        <p:spPr>
          <a:xfrm>
            <a:off x="2924107" y="1872457"/>
            <a:ext cx="1706562" cy="17954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yuán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缘</a:t>
            </a:r>
          </a:p>
        </p:txBody>
      </p:sp>
      <p:sp>
        <p:nvSpPr>
          <p:cNvPr id="13320" name="矩形 8"/>
          <p:cNvSpPr/>
          <p:nvPr/>
        </p:nvSpPr>
        <p:spPr>
          <a:xfrm>
            <a:off x="2460068" y="4614282"/>
            <a:ext cx="36359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8BC9E"/>
            </a:solidFill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根据拼音读一读</a:t>
            </a:r>
          </a:p>
        </p:txBody>
      </p:sp>
      <p:sp>
        <p:nvSpPr>
          <p:cNvPr id="13321" name="矩形 9"/>
          <p:cNvSpPr/>
          <p:nvPr/>
        </p:nvSpPr>
        <p:spPr>
          <a:xfrm>
            <a:off x="6512955" y="4590469"/>
            <a:ext cx="36359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8BC9E"/>
            </a:solidFill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开火车认读生字</a:t>
            </a:r>
          </a:p>
        </p:txBody>
      </p:sp>
      <p:sp>
        <p:nvSpPr>
          <p:cNvPr id="13322" name="圆角矩形 10"/>
          <p:cNvSpPr/>
          <p:nvPr/>
        </p:nvSpPr>
        <p:spPr>
          <a:xfrm>
            <a:off x="6423025" y="2293938"/>
            <a:ext cx="2730500" cy="9525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3" name="矩形 11"/>
          <p:cNvSpPr/>
          <p:nvPr/>
        </p:nvSpPr>
        <p:spPr>
          <a:xfrm>
            <a:off x="6599237" y="2547938"/>
            <a:ext cx="92204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缘分</a:t>
            </a:r>
          </a:p>
        </p:txBody>
      </p:sp>
      <p:sp>
        <p:nvSpPr>
          <p:cNvPr id="13324" name="矩形 12"/>
          <p:cNvSpPr/>
          <p:nvPr/>
        </p:nvSpPr>
        <p:spPr>
          <a:xfrm>
            <a:off x="7751763" y="2544762"/>
            <a:ext cx="122555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边缘  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识字解词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 fill="hold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 fill="hold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 animBg="1"/>
      <p:bldP spid="13323" grpId="0"/>
      <p:bldP spid="133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文本框 24"/>
          <p:cNvSpPr/>
          <p:nvPr/>
        </p:nvSpPr>
        <p:spPr>
          <a:xfrm>
            <a:off x="3400425" y="1244115"/>
            <a:ext cx="5170488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1010B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古文识字</a:t>
            </a:r>
          </a:p>
        </p:txBody>
      </p:sp>
      <p:sp>
        <p:nvSpPr>
          <p:cNvPr id="14342" name="右箭头 33"/>
          <p:cNvSpPr/>
          <p:nvPr/>
        </p:nvSpPr>
        <p:spPr>
          <a:xfrm>
            <a:off x="3400425" y="2905125"/>
            <a:ext cx="1008062" cy="373062"/>
          </a:xfrm>
          <a:prstGeom prst="rightArrow">
            <a:avLst>
              <a:gd name="adj1" fmla="val 50000"/>
              <a:gd name="adj2" fmla="val 49864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</a:ln>
        </p:spPr>
        <p:txBody>
          <a:bodyPr anchor="ctr" anchorCtr="0">
            <a:no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344" name="TextBox 13"/>
          <p:cNvSpPr/>
          <p:nvPr/>
        </p:nvSpPr>
        <p:spPr>
          <a:xfrm>
            <a:off x="1163638" y="3881438"/>
            <a:ext cx="1677988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（缘）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345" name="TextBox 4"/>
          <p:cNvSpPr/>
          <p:nvPr/>
        </p:nvSpPr>
        <p:spPr>
          <a:xfrm>
            <a:off x="4972049" y="3943350"/>
            <a:ext cx="2109885" cy="58477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糸，丝绳</a:t>
            </a:r>
          </a:p>
        </p:txBody>
      </p:sp>
      <p:sp>
        <p:nvSpPr>
          <p:cNvPr id="14346" name="矩形 1"/>
          <p:cNvSpPr/>
          <p:nvPr/>
        </p:nvSpPr>
        <p:spPr>
          <a:xfrm>
            <a:off x="8672512" y="3943350"/>
            <a:ext cx="2292615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彖，代动物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4347" name="矩形 2"/>
          <p:cNvSpPr/>
          <p:nvPr/>
        </p:nvSpPr>
        <p:spPr>
          <a:xfrm>
            <a:off x="4503738" y="5419725"/>
            <a:ext cx="2871481" cy="5186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用绳线捆绑动物</a:t>
            </a: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。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pic>
        <p:nvPicPr>
          <p:cNvPr id="14348" name="图片 1" descr="http://www.zxxk.c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38" y="2700338"/>
            <a:ext cx="555625" cy="7826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4349" name="图片 3" descr="http://www.zxxk.c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988" y="2692400"/>
            <a:ext cx="392112" cy="7493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4350" name="图片 5" descr="http://www.zxxk.co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100" y="2616200"/>
            <a:ext cx="455612" cy="7826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识字解词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4" grpId="0"/>
      <p:bldP spid="14345" grpId="0" animBg="1"/>
      <p:bldP spid="14346" grpId="0"/>
      <p:bldP spid="143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1"/>
          <p:cNvSpPr>
            <a:spLocks noChangeArrowheads="1"/>
          </p:cNvSpPr>
          <p:nvPr/>
        </p:nvSpPr>
        <p:spPr bwMode="auto">
          <a:xfrm>
            <a:off x="4121150" y="1778000"/>
            <a:ext cx="7140899" cy="3735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       苏轼，北宋文学家、书画家、美食家。字子瞻，号东坡居士。其文汪洋恣肆，明白畅达，与欧阳修并称欧苏，为“唐宋八大家”之一；诗清新豪健，善用夸张、比喻，艺术表现独具风格，与黄庭坚并称苏黄；词开豪放一派，对后世有巨大影响，与辛弃疾并称苏辛；书法擅长行书、楷书，能自创新意，用笔丰腴跌宕，有天真烂漫之趣，与黄庭坚、米芾、蔡襄并称”宋四家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”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。著有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苏东坡全集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和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东坡乐府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等。</a:t>
            </a: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2" y="1778000"/>
            <a:ext cx="3241660" cy="3655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走近作者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矩形 4"/>
          <p:cNvSpPr/>
          <p:nvPr/>
        </p:nvSpPr>
        <p:spPr>
          <a:xfrm>
            <a:off x="1154600" y="2227003"/>
            <a:ext cx="4689475" cy="588816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 scaled="1"/>
          </a:gradFill>
          <a:ln w="6350">
            <a:solidFill>
              <a:srgbClr val="FFC000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题西林壁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题目是什么意思？</a:t>
            </a:r>
          </a:p>
        </p:txBody>
      </p:sp>
      <p:sp>
        <p:nvSpPr>
          <p:cNvPr id="18438" name="矩形 5"/>
          <p:cNvSpPr/>
          <p:nvPr/>
        </p:nvSpPr>
        <p:spPr>
          <a:xfrm>
            <a:off x="1157775" y="3674803"/>
            <a:ext cx="4772025" cy="1755775"/>
          </a:xfrm>
          <a:prstGeom prst="rect">
            <a:avLst/>
          </a:prstGeom>
          <a:gradFill rotWithShape="1">
            <a:gsLst>
              <a:gs pos="0">
                <a:srgbClr val="A8B7DF"/>
              </a:gs>
              <a:gs pos="50000">
                <a:srgbClr val="9AABD9"/>
              </a:gs>
              <a:gs pos="100000">
                <a:srgbClr val="879ED7"/>
              </a:gs>
            </a:gsLst>
            <a:lin ang="5400000" scaled="1"/>
          </a:gradFill>
          <a:ln w="6350">
            <a:solidFill>
              <a:srgbClr val="4472C4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题：书写，题写。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西林：西林寺，在今江西庐山脚下。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写在西林寺的墙壁上。</a:t>
            </a:r>
          </a:p>
        </p:txBody>
      </p:sp>
      <p:pic>
        <p:nvPicPr>
          <p:cNvPr id="18439" name="Picture 7"/>
          <p:cNvPicPr>
            <a:picLocks noChangeAspect="1"/>
          </p:cNvPicPr>
          <p:nvPr/>
        </p:nvPicPr>
        <p:blipFill>
          <a:blip r:embed="rId3"/>
          <a:srcRect b="12161"/>
          <a:stretch>
            <a:fillRect/>
          </a:stretch>
        </p:blipFill>
        <p:spPr>
          <a:xfrm>
            <a:off x="5844075" y="1952517"/>
            <a:ext cx="4884736" cy="3618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756" y="1843088"/>
            <a:ext cx="7723188" cy="4291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9463" name="文本框 11"/>
          <p:cNvSpPr/>
          <p:nvPr/>
        </p:nvSpPr>
        <p:spPr>
          <a:xfrm>
            <a:off x="6048018" y="1389063"/>
            <a:ext cx="3522662" cy="754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横看成岭侧成峰</a:t>
            </a:r>
          </a:p>
        </p:txBody>
      </p:sp>
      <p:sp>
        <p:nvSpPr>
          <p:cNvPr id="19465" name="矩形 10"/>
          <p:cNvSpPr/>
          <p:nvPr/>
        </p:nvSpPr>
        <p:spPr>
          <a:xfrm>
            <a:off x="5197118" y="3162300"/>
            <a:ext cx="5473700" cy="1135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横看：从正面看。庐山总是南北走向，横看就是从东面西面看。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466" name="矩形 11"/>
          <p:cNvSpPr/>
          <p:nvPr/>
        </p:nvSpPr>
        <p:spPr>
          <a:xfrm>
            <a:off x="5197118" y="4441826"/>
            <a:ext cx="1763624" cy="5888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/>
                <a:sym typeface="Arial" panose="020B0604020202020204" pitchFamily="34" charset="0"/>
              </a:rPr>
              <a:t>侧：侧面。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新知讲解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9279"/>
            <a:ext cx="3993502" cy="38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 fill="hold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5" grpId="0"/>
      <p:bldP spid="19466" grpId="0"/>
    </p:bldLst>
  </p:timing>
</p:sld>
</file>

<file path=ppt/theme/theme1.xml><?xml version="1.0" encoding="utf-8"?>
<a:theme xmlns:a="http://schemas.openxmlformats.org/drawingml/2006/main" name="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宽屏</PresentationFormat>
  <Paragraphs>137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Roboto Bold</vt:lpstr>
      <vt:lpstr>宋体</vt:lpstr>
      <vt:lpstr>OPPOSans R</vt:lpstr>
      <vt:lpstr>Roboto Regular</vt:lpstr>
      <vt:lpstr>思源黑体 CN Regular</vt:lpstr>
      <vt:lpstr>Calibri</vt:lpstr>
      <vt:lpstr>思源宋体 Heavy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2021-05-10T01:10:35Z</dcterms:created>
  <dcterms:modified xsi:type="dcterms:W3CDTF">2023-01-10T07:25:36Z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F16FE9295457490CBBF3F122D3FC93FF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