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69" r:id="rId2"/>
    <p:sldId id="264" r:id="rId3"/>
    <p:sldId id="330" r:id="rId4"/>
    <p:sldId id="267" r:id="rId5"/>
    <p:sldId id="331" r:id="rId6"/>
    <p:sldId id="265" r:id="rId7"/>
    <p:sldId id="332" r:id="rId8"/>
    <p:sldId id="333" r:id="rId9"/>
    <p:sldId id="334" r:id="rId10"/>
    <p:sldId id="335" r:id="rId11"/>
    <p:sldId id="336" r:id="rId12"/>
    <p:sldId id="337" r:id="rId13"/>
    <p:sldId id="338" r:id="rId14"/>
    <p:sldId id="339" r:id="rId15"/>
    <p:sldId id="266"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269" r:id="rId35"/>
    <p:sldId id="358" r:id="rId36"/>
    <p:sldId id="359" r:id="rId37"/>
    <p:sldId id="360" r:id="rId38"/>
    <p:sldId id="361" r:id="rId39"/>
    <p:sldId id="362" r:id="rId40"/>
    <p:sldId id="366" r:id="rId41"/>
    <p:sldId id="363" r:id="rId42"/>
    <p:sldId id="364" r:id="rId43"/>
    <p:sldId id="365" r:id="rId44"/>
    <p:sldId id="367" r:id="rId45"/>
    <p:sldId id="329" r:id="rId46"/>
    <p:sldId id="368"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varScale="1">
        <p:scale>
          <a:sx n="105" d="100"/>
          <a:sy n="105" d="100"/>
        </p:scale>
        <p:origin x="-90" y="-150"/>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Master" Target="../slideMasters/slideMaster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8"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5"/>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66" Type="http://schemas.openxmlformats.org/officeDocument/2006/relationships/slide" Target="../slides/slide6.xml"/><Relationship Id="rId5" Type="http://schemas.openxmlformats.org/officeDocument/2006/relationships/slideLayout" Target="../slideLayouts/slideLayout5.xml"/><Relationship Id="rId61" Type="http://schemas.openxmlformats.org/officeDocument/2006/relationships/tags" Target="../tags/tag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65"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59"/>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60"/>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61"/>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62"/>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63"/>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6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65"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66"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slide" Target="slide45.xml"/><Relationship Id="rId4" Type="http://schemas.openxmlformats.org/officeDocument/2006/relationships/slide" Target="slide34.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2.xml"/><Relationship Id="rId5" Type="http://schemas.openxmlformats.org/officeDocument/2006/relationships/slide" Target="slide45.xml"/><Relationship Id="rId4" Type="http://schemas.openxmlformats.org/officeDocument/2006/relationships/slide" Target="slide34.xml"/></Relationships>
</file>

<file path=ppt/slides/_rels/slide1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package" Target="../embeddings/Microsoft_Word___6.docx"/><Relationship Id="rId7" Type="http://schemas.openxmlformats.org/officeDocument/2006/relationships/slide" Target="slide34.xml"/><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slide" Target="slide15.xml"/><Relationship Id="rId5" Type="http://schemas.openxmlformats.org/officeDocument/2006/relationships/slide" Target="slide6.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slide" Target="slide45.xml"/><Relationship Id="rId4" Type="http://schemas.openxmlformats.org/officeDocument/2006/relationships/slide" Target="slide3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slide" Target="slide45.xml"/><Relationship Id="rId4" Type="http://schemas.openxmlformats.org/officeDocument/2006/relationships/slide" Target="slide3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6.xml"/><Relationship Id="rId5" Type="http://schemas.openxmlformats.org/officeDocument/2006/relationships/slide" Target="slide45.xml"/><Relationship Id="rId4" Type="http://schemas.openxmlformats.org/officeDocument/2006/relationships/slide" Target="slide34.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7.xml"/><Relationship Id="rId5" Type="http://schemas.openxmlformats.org/officeDocument/2006/relationships/slide" Target="slide45.xml"/><Relationship Id="rId4" Type="http://schemas.openxmlformats.org/officeDocument/2006/relationships/slide" Target="slide34.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slide" Target="slide45.xml"/><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slide" Target="slide45.xml"/><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30.xml"/><Relationship Id="rId5" Type="http://schemas.openxmlformats.org/officeDocument/2006/relationships/slide" Target="slide45.xml"/><Relationship Id="rId4"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__.docx"/><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 Target="slide6.xml"/><Relationship Id="rId7" Type="http://schemas.openxmlformats.org/officeDocument/2006/relationships/package" Target="../embeddings/Microsoft_Word___7.docx"/><Relationship Id="rId2" Type="http://schemas.openxmlformats.org/officeDocument/2006/relationships/slideLayout" Target="../slideLayouts/slideLayout31.xml"/><Relationship Id="rId1" Type="http://schemas.openxmlformats.org/officeDocument/2006/relationships/vmlDrawing" Target="../drawings/vmlDrawing7.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32.xml"/><Relationship Id="rId5" Type="http://schemas.openxmlformats.org/officeDocument/2006/relationships/slide" Target="slide45.xml"/><Relationship Id="rId4" Type="http://schemas.openxmlformats.org/officeDocument/2006/relationships/slide" Target="slide34.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 Target="slide6.xml"/><Relationship Id="rId7" Type="http://schemas.openxmlformats.org/officeDocument/2006/relationships/package" Target="../embeddings/Microsoft_Word___8.docx"/><Relationship Id="rId2" Type="http://schemas.openxmlformats.org/officeDocument/2006/relationships/slideLayout" Target="../slideLayouts/slideLayout33.xml"/><Relationship Id="rId1" Type="http://schemas.openxmlformats.org/officeDocument/2006/relationships/vmlDrawing" Target="../drawings/vmlDrawing8.vml"/><Relationship Id="rId6" Type="http://schemas.openxmlformats.org/officeDocument/2006/relationships/slide" Target="slide45.xml"/><Relationship Id="rId5" Type="http://schemas.openxmlformats.org/officeDocument/2006/relationships/slide" Target="slide34.xml"/><Relationship Id="rId10" Type="http://schemas.openxmlformats.org/officeDocument/2006/relationships/image" Target="../media/image19.emf"/><Relationship Id="rId4" Type="http://schemas.openxmlformats.org/officeDocument/2006/relationships/slide" Target="slide15.xml"/><Relationship Id="rId9" Type="http://schemas.openxmlformats.org/officeDocument/2006/relationships/package" Target="../embeddings/Microsoft_Word___9.docx"/></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slide" Target="slide45.xml"/><Relationship Id="rId4" Type="http://schemas.openxmlformats.org/officeDocument/2006/relationships/slide" Target="slide34.xml"/></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slide" Target="slide45.xml"/><Relationship Id="rId4" Type="http://schemas.openxmlformats.org/officeDocument/2006/relationships/slide" Target="slide34.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36.xml"/><Relationship Id="rId5" Type="http://schemas.openxmlformats.org/officeDocument/2006/relationships/slide" Target="slide45.xml"/><Relationship Id="rId4" Type="http://schemas.openxmlformats.org/officeDocument/2006/relationships/slide" Target="slide34.xml"/></Relationships>
</file>

<file path=ppt/slides/_rels/slide2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 Target="slide6.xml"/><Relationship Id="rId7" Type="http://schemas.openxmlformats.org/officeDocument/2006/relationships/package" Target="../embeddings/Microsoft_Word___10.docx"/><Relationship Id="rId2" Type="http://schemas.openxmlformats.org/officeDocument/2006/relationships/slideLayout" Target="../slideLayouts/slideLayout37.xml"/><Relationship Id="rId1" Type="http://schemas.openxmlformats.org/officeDocument/2006/relationships/vmlDrawing" Target="../drawings/vmlDrawing9.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38.xml"/><Relationship Id="rId5" Type="http://schemas.openxmlformats.org/officeDocument/2006/relationships/slide" Target="slide45.xml"/><Relationship Id="rId4" Type="http://schemas.openxmlformats.org/officeDocument/2006/relationships/slide" Target="slide34.xml"/></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slide" Target="slide45.xml"/><Relationship Id="rId4" Type="http://schemas.openxmlformats.org/officeDocument/2006/relationships/slide" Target="slide34.xml"/></Relationships>
</file>

<file path=ppt/slides/_rels/slide29.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slide" Target="slide45.xml"/><Relationship Id="rId4" Type="http://schemas.openxmlformats.org/officeDocument/2006/relationships/slide" Target="slide3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Word___1.docx"/><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41.xml"/><Relationship Id="rId5" Type="http://schemas.openxmlformats.org/officeDocument/2006/relationships/slide" Target="slide45.xml"/><Relationship Id="rId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42.xml"/><Relationship Id="rId5" Type="http://schemas.openxmlformats.org/officeDocument/2006/relationships/slide" Target="slide45.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43.xml"/><Relationship Id="rId6" Type="http://schemas.openxmlformats.org/officeDocument/2006/relationships/image" Target="../media/image25.png"/><Relationship Id="rId5" Type="http://schemas.openxmlformats.org/officeDocument/2006/relationships/slide" Target="slide4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slide" Target="slide45.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 Target="slide6.xml"/><Relationship Id="rId7" Type="http://schemas.openxmlformats.org/officeDocument/2006/relationships/package" Target="../embeddings/Microsoft_Word___11.docx"/><Relationship Id="rId2" Type="http://schemas.openxmlformats.org/officeDocument/2006/relationships/slideLayout" Target="../slideLayouts/slideLayout45.xml"/><Relationship Id="rId1" Type="http://schemas.openxmlformats.org/officeDocument/2006/relationships/vmlDrawing" Target="../drawings/vmlDrawing10.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3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 Target="slide6.xml"/><Relationship Id="rId7" Type="http://schemas.openxmlformats.org/officeDocument/2006/relationships/package" Target="../embeddings/Microsoft_Word___12.docx"/><Relationship Id="rId2" Type="http://schemas.openxmlformats.org/officeDocument/2006/relationships/slideLayout" Target="../slideLayouts/slideLayout46.xml"/><Relationship Id="rId1" Type="http://schemas.openxmlformats.org/officeDocument/2006/relationships/vmlDrawing" Target="../drawings/vmlDrawing11.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3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slide" Target="slide6.xml"/><Relationship Id="rId7" Type="http://schemas.openxmlformats.org/officeDocument/2006/relationships/package" Target="../embeddings/Microsoft_Word___13.docx"/><Relationship Id="rId2" Type="http://schemas.openxmlformats.org/officeDocument/2006/relationships/slideLayout" Target="../slideLayouts/slideLayout47.xml"/><Relationship Id="rId1" Type="http://schemas.openxmlformats.org/officeDocument/2006/relationships/vmlDrawing" Target="../drawings/vmlDrawing12.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3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slide" Target="slide6.xml"/><Relationship Id="rId7" Type="http://schemas.openxmlformats.org/officeDocument/2006/relationships/package" Target="../embeddings/Microsoft_Word___14.docx"/><Relationship Id="rId2" Type="http://schemas.openxmlformats.org/officeDocument/2006/relationships/slideLayout" Target="../slideLayouts/slideLayout48.xml"/><Relationship Id="rId1" Type="http://schemas.openxmlformats.org/officeDocument/2006/relationships/vmlDrawing" Target="../drawings/vmlDrawing13.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3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 Target="slide6.xml"/><Relationship Id="rId7" Type="http://schemas.openxmlformats.org/officeDocument/2006/relationships/package" Target="../embeddings/Microsoft_Word___15.docx"/><Relationship Id="rId2" Type="http://schemas.openxmlformats.org/officeDocument/2006/relationships/slideLayout" Target="../slideLayouts/slideLayout49.xml"/><Relationship Id="rId1" Type="http://schemas.openxmlformats.org/officeDocument/2006/relationships/vmlDrawing" Target="../drawings/vmlDrawing14.vml"/><Relationship Id="rId6" Type="http://schemas.openxmlformats.org/officeDocument/2006/relationships/slide" Target="slide45.xml"/><Relationship Id="rId5" Type="http://schemas.openxmlformats.org/officeDocument/2006/relationships/slide" Target="slide34.xml"/><Relationship Id="rId10" Type="http://schemas.openxmlformats.org/officeDocument/2006/relationships/image" Target="../media/image32.emf"/><Relationship Id="rId4" Type="http://schemas.openxmlformats.org/officeDocument/2006/relationships/slide" Target="slide15.xml"/><Relationship Id="rId9" Type="http://schemas.openxmlformats.org/officeDocument/2006/relationships/package" Target="../embeddings/Microsoft_Word___16.docx"/></Relationships>
</file>

<file path=ppt/slides/_rels/slide3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slide" Target="slide6.xml"/><Relationship Id="rId7" Type="http://schemas.openxmlformats.org/officeDocument/2006/relationships/package" Target="../embeddings/Microsoft_Word___17.docx"/><Relationship Id="rId2" Type="http://schemas.openxmlformats.org/officeDocument/2006/relationships/slideLayout" Target="../slideLayouts/slideLayout50.xml"/><Relationship Id="rId1" Type="http://schemas.openxmlformats.org/officeDocument/2006/relationships/vmlDrawing" Target="../drawings/vmlDrawing15.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 Target="slide6.xml"/><Relationship Id="rId7" Type="http://schemas.openxmlformats.org/officeDocument/2006/relationships/package" Target="../embeddings/Microsoft_Word___18.docx"/><Relationship Id="rId2" Type="http://schemas.openxmlformats.org/officeDocument/2006/relationships/slideLayout" Target="../slideLayouts/slideLayout51.xml"/><Relationship Id="rId1" Type="http://schemas.openxmlformats.org/officeDocument/2006/relationships/vmlDrawing" Target="../drawings/vmlDrawing16.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4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 Target="slide6.xml"/><Relationship Id="rId7" Type="http://schemas.openxmlformats.org/officeDocument/2006/relationships/package" Target="../embeddings/Microsoft_Word___19.docx"/><Relationship Id="rId2" Type="http://schemas.openxmlformats.org/officeDocument/2006/relationships/slideLayout" Target="../slideLayouts/slideLayout52.xml"/><Relationship Id="rId1" Type="http://schemas.openxmlformats.org/officeDocument/2006/relationships/vmlDrawing" Target="../drawings/vmlDrawing17.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4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53.xml"/><Relationship Id="rId5" Type="http://schemas.openxmlformats.org/officeDocument/2006/relationships/slide" Target="slide45.xml"/><Relationship Id="rId4" Type="http://schemas.openxmlformats.org/officeDocument/2006/relationships/slide" Target="slide34.xml"/></Relationships>
</file>

<file path=ppt/slides/_rels/slide4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54.xml"/><Relationship Id="rId5" Type="http://schemas.openxmlformats.org/officeDocument/2006/relationships/slide" Target="slide45.xml"/><Relationship Id="rId4" Type="http://schemas.openxmlformats.org/officeDocument/2006/relationships/slide" Target="slide34.xml"/></Relationships>
</file>

<file path=ppt/slides/_rels/slide4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55.xml"/><Relationship Id="rId5" Type="http://schemas.openxmlformats.org/officeDocument/2006/relationships/slide" Target="slide45.xml"/><Relationship Id="rId4" Type="http://schemas.openxmlformats.org/officeDocument/2006/relationships/slide" Target="slide34.xml"/></Relationships>
</file>

<file path=ppt/slides/_rels/slide4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56.xml"/><Relationship Id="rId5" Type="http://schemas.openxmlformats.org/officeDocument/2006/relationships/slide" Target="slide45.xml"/><Relationship Id="rId4" Type="http://schemas.openxmlformats.org/officeDocument/2006/relationships/slide" Target="slide34.xml"/></Relationships>
</file>

<file path=ppt/slides/_rels/slide4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57.xml"/><Relationship Id="rId5" Type="http://schemas.openxmlformats.org/officeDocument/2006/relationships/slide" Target="slide45.xml"/><Relationship Id="rId4" Type="http://schemas.openxmlformats.org/officeDocument/2006/relationships/slide" Target="slide3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Microsoft_Word___2.docx"/><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17.xml"/><Relationship Id="rId5" Type="http://schemas.openxmlformats.org/officeDocument/2006/relationships/slide" Target="slide45.xml"/><Relationship Id="rId4" Type="http://schemas.openxmlformats.org/officeDocument/2006/relationships/slide" Target="slide34.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 Target="slide6.xml"/><Relationship Id="rId7" Type="http://schemas.openxmlformats.org/officeDocument/2006/relationships/package" Target="../embeddings/Microsoft_Word___3.docx"/><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19.xml"/><Relationship Id="rId5" Type="http://schemas.openxmlformats.org/officeDocument/2006/relationships/slide" Target="slide45.xml"/><Relationship Id="rId4" Type="http://schemas.openxmlformats.org/officeDocument/2006/relationships/slide" Target="slide34.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6.xml"/><Relationship Id="rId7" Type="http://schemas.openxmlformats.org/officeDocument/2006/relationships/package" Target="../embeddings/Microsoft_Word___4.docx"/><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slide" Target="slide45.xml"/><Relationship Id="rId5" Type="http://schemas.openxmlformats.org/officeDocument/2006/relationships/slide" Target="slide34.xml"/><Relationship Id="rId10" Type="http://schemas.openxmlformats.org/officeDocument/2006/relationships/image" Target="../media/image8.emf"/><Relationship Id="rId4" Type="http://schemas.openxmlformats.org/officeDocument/2006/relationships/slide" Target="slide15.xml"/><Relationship Id="rId9" Type="http://schemas.openxmlformats.org/officeDocument/2006/relationships/package" Target="../embeddings/Microsoft_Word___5.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31070" y="2708920"/>
            <a:ext cx="9081860" cy="576064"/>
          </a:xfrm>
          <a:prstGeom prst="rect">
            <a:avLst/>
          </a:prstGeom>
        </p:spPr>
        <p:txBody>
          <a:bodyPr/>
          <a:lst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2000" spc="0" dirty="0" smtClean="0"/>
              <a:t>Section D</a:t>
            </a:r>
            <a:r>
              <a:rPr lang="zh-CN" altLang="zh-CN" sz="2000" spc="0" dirty="0" smtClean="0"/>
              <a:t>　</a:t>
            </a:r>
            <a:r>
              <a:rPr lang="en-US" altLang="zh-CN" sz="2000" spc="0" dirty="0" smtClean="0"/>
              <a:t>Reading for Writing &amp; Assessing Your Progress</a:t>
            </a:r>
            <a:endParaRPr lang="zh-CN" altLang="zh-CN" sz="2000" spc="0" dirty="0"/>
          </a:p>
        </p:txBody>
      </p:sp>
      <p:sp>
        <p:nvSpPr>
          <p:cNvPr id="3" name="标题 3"/>
          <p:cNvSpPr txBox="1"/>
          <p:nvPr/>
        </p:nvSpPr>
        <p:spPr bwMode="auto">
          <a:xfrm>
            <a:off x="0" y="1484784"/>
            <a:ext cx="91440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b" anchorCtr="0" compatLnSpc="1">
            <a:normAutofit fontScale="92500" lnSpcReduction="20000"/>
          </a:bodyPr>
          <a:lstStyle>
            <a:lvl1pPr algn="r" rtl="0" eaLnBrk="1" fontAlgn="base" hangingPunct="1">
              <a:spcBef>
                <a:spcPct val="0"/>
              </a:spcBef>
              <a:spcAft>
                <a:spcPct val="0"/>
              </a:spcAft>
              <a:defRPr sz="36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4000" dirty="0" smtClean="0"/>
              <a:t>UNIT 2 Travelling Around</a:t>
            </a:r>
            <a:endParaRPr lang="en-US" altLang="zh-CN" sz="4000" dirty="0"/>
          </a:p>
        </p:txBody>
      </p:sp>
      <p:sp>
        <p:nvSpPr>
          <p:cNvPr id="4" name="矩形 3"/>
          <p:cNvSpPr/>
          <p:nvPr/>
        </p:nvSpPr>
        <p:spPr>
          <a:xfrm>
            <a:off x="2781468" y="4581128"/>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08000" y="2114435"/>
            <a:ext cx="8128000" cy="2883129"/>
            <a:chOff x="508000" y="2114435"/>
            <a:chExt cx="8128000" cy="2883129"/>
          </a:xfrm>
        </p:grpSpPr>
        <p:pic>
          <p:nvPicPr>
            <p:cNvPr id="6" name="图片 5"/>
            <p:cNvPicPr>
              <a:picLocks noChangeAspect="1"/>
            </p:cNvPicPr>
            <p:nvPr/>
          </p:nvPicPr>
          <p:blipFill>
            <a:blip r:embed="rId6" cstate="email"/>
            <a:stretch>
              <a:fillRect/>
            </a:stretch>
          </p:blipFill>
          <p:spPr>
            <a:xfrm>
              <a:off x="508000" y="2114435"/>
              <a:ext cx="8128000" cy="2883129"/>
            </a:xfrm>
            <a:prstGeom prst="rect">
              <a:avLst/>
            </a:prstGeom>
          </p:spPr>
        </p:pic>
        <p:pic>
          <p:nvPicPr>
            <p:cNvPr id="7" name="图片 6"/>
            <p:cNvPicPr>
              <a:picLocks noChangeAspect="1"/>
            </p:cNvPicPr>
            <p:nvPr/>
          </p:nvPicPr>
          <p:blipFill>
            <a:blip r:embed="rId7" cstate="email"/>
            <a:stretch>
              <a:fillRect/>
            </a:stretch>
          </p:blipFill>
          <p:spPr>
            <a:xfrm>
              <a:off x="3786538" y="2114435"/>
              <a:ext cx="1570924" cy="339446"/>
            </a:xfrm>
            <a:prstGeom prst="rect">
              <a:avLst/>
            </a:prstGeom>
          </p:spPr>
        </p:pic>
      </p:grpSp>
      <p:sp>
        <p:nvSpPr>
          <p:cNvPr id="9" name="矩形 8"/>
          <p:cNvSpPr/>
          <p:nvPr/>
        </p:nvSpPr>
        <p:spPr>
          <a:xfrm>
            <a:off x="714390" y="4460926"/>
            <a:ext cx="7704856" cy="375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comment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议论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评论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.&amp;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发表意见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评论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Revise your draft according to your partner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a:t>
            </a:r>
            <a:r>
              <a:rPr lang="en-US" altLang="zh-CN" sz="2200" b="1" dirty="0">
                <a:solidFill>
                  <a:srgbClr val="000000"/>
                </a:solidFill>
                <a:latin typeface="Times New Roman" panose="02020603050405020304" pitchFamily="18" charset="0"/>
                <a:cs typeface="Times New Roman" panose="02020603050405020304" pitchFamily="18" charset="0"/>
              </a:rPr>
              <a:t>comments</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根据你同伴的评论修改你的草稿。</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本句中的</a:t>
            </a:r>
            <a:r>
              <a:rPr lang="en-US" altLang="zh-CN" sz="2200" dirty="0">
                <a:solidFill>
                  <a:srgbClr val="000000"/>
                </a:solidFill>
                <a:latin typeface="Times New Roman" panose="02020603050405020304" pitchFamily="18" charset="0"/>
                <a:cs typeface="Times New Roman" panose="02020603050405020304" pitchFamily="18" charset="0"/>
              </a:rPr>
              <a:t>comment</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评论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相当于</a:t>
            </a:r>
            <a:r>
              <a:rPr lang="en-US" altLang="zh-CN" sz="2200" dirty="0">
                <a:solidFill>
                  <a:srgbClr val="000000"/>
                </a:solidFill>
                <a:latin typeface="Times New Roman" panose="02020603050405020304" pitchFamily="18" charset="0"/>
                <a:cs typeface="Times New Roman" panose="02020603050405020304" pitchFamily="18" charset="0"/>
              </a:rPr>
              <a:t>one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opinion</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made no </a:t>
            </a:r>
            <a:r>
              <a:rPr lang="en-US" altLang="zh-CN" sz="2200" b="1" dirty="0">
                <a:solidFill>
                  <a:srgbClr val="000000"/>
                </a:solidFill>
                <a:latin typeface="Times New Roman" panose="02020603050405020304" pitchFamily="18" charset="0"/>
                <a:cs typeface="Times New Roman" panose="02020603050405020304" pitchFamily="18" charset="0"/>
              </a:rPr>
              <a:t>comments</a:t>
            </a:r>
            <a:r>
              <a:rPr lang="en-US" altLang="zh-CN" sz="2200" dirty="0">
                <a:solidFill>
                  <a:srgbClr val="000000"/>
                </a:solidFill>
                <a:latin typeface="Times New Roman" panose="02020603050405020304" pitchFamily="18" charset="0"/>
                <a:cs typeface="Times New Roman" panose="02020603050405020304" pitchFamily="18" charset="0"/>
              </a:rPr>
              <a:t> on our suggestion.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他对我们的建议没做评论。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—Will you </a:t>
            </a:r>
            <a:r>
              <a:rPr lang="en-US" altLang="zh-CN" sz="2200" dirty="0" err="1">
                <a:solidFill>
                  <a:srgbClr val="000000"/>
                </a:solidFill>
                <a:latin typeface="Times New Roman" panose="02020603050405020304" pitchFamily="18" charset="0"/>
                <a:cs typeface="Times New Roman" panose="02020603050405020304" pitchFamily="18" charset="0"/>
              </a:rPr>
              <a:t>resign,Minister</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部长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你是要辞职吗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—No </a:t>
            </a:r>
            <a:r>
              <a:rPr lang="en-US" altLang="zh-CN" sz="2200" b="1" dirty="0">
                <a:solidFill>
                  <a:srgbClr val="000000"/>
                </a:solidFill>
                <a:latin typeface="Times New Roman" panose="02020603050405020304" pitchFamily="18" charset="0"/>
                <a:cs typeface="Times New Roman" panose="02020603050405020304" pitchFamily="18" charset="0"/>
              </a:rPr>
              <a:t>comment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无可奉告</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95536" y="1340768"/>
          <a:ext cx="8128000" cy="3269308"/>
        </p:xfrm>
        <a:graphic>
          <a:graphicData uri="http://schemas.openxmlformats.org/presentationml/2006/ole">
            <mc:AlternateContent xmlns:mc="http://schemas.openxmlformats.org/markup-compatibility/2006">
              <mc:Choice xmlns:v="urn:schemas-microsoft-com:vml" Requires="v">
                <p:oleObj spid="_x0000_s7196" name="文档" r:id="rId3" imgW="3843020" imgH="1547495" progId="Word.Document.12">
                  <p:embed/>
                </p:oleObj>
              </mc:Choice>
              <mc:Fallback>
                <p:oleObj name="文档" r:id="rId3" imgW="3843020" imgH="1547495" progId="Word.Document.12">
                  <p:embed/>
                  <p:pic>
                    <p:nvPicPr>
                      <p:cNvPr id="0" name="图片 7187"/>
                      <p:cNvPicPr/>
                      <p:nvPr/>
                    </p:nvPicPr>
                    <p:blipFill>
                      <a:blip r:embed="rId4"/>
                      <a:stretch>
                        <a:fillRect/>
                      </a:stretch>
                    </p:blipFill>
                    <p:spPr>
                      <a:xfrm>
                        <a:off x="395536" y="1340768"/>
                        <a:ext cx="8128000" cy="3269308"/>
                      </a:xfrm>
                      <a:prstGeom prst="rect">
                        <a:avLst/>
                      </a:prstGeom>
                    </p:spPr>
                  </p:pic>
                </p:oleObj>
              </mc:Fallback>
            </mc:AlternateContent>
          </a:graphicData>
        </a:graphic>
      </p:graphicFrame>
      <p:sp>
        <p:nvSpPr>
          <p:cNvPr id="10" name="矩形 9">
            <a:hlinkClick r:id="rId5"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6"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7"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8"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95536" y="1125704"/>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395536" y="4545702"/>
            <a:ext cx="8636000" cy="2123658"/>
          </a:xfrm>
          <a:prstGeom prst="rect">
            <a:avLst/>
          </a:prstGeom>
        </p:spPr>
        <p:txBody>
          <a:bodyPr wrap="square">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a:t>
            </a:r>
            <a:r>
              <a:rPr lang="en-US" altLang="zh-CN" sz="2200" b="1" dirty="0">
                <a:solidFill>
                  <a:srgbClr val="000000"/>
                </a:solidFill>
                <a:latin typeface="Times New Roman" panose="02020603050405020304" pitchFamily="18" charset="0"/>
                <a:cs typeface="Times New Roman" panose="02020603050405020304" pitchFamily="18" charset="0"/>
              </a:rPr>
              <a:t>made</a:t>
            </a:r>
            <a:r>
              <a:rPr lang="en-US" altLang="zh-CN" sz="2200" dirty="0">
                <a:solidFill>
                  <a:srgbClr val="000000"/>
                </a:solidFill>
                <a:latin typeface="Times New Roman" panose="02020603050405020304" pitchFamily="18" charset="0"/>
                <a:cs typeface="Times New Roman" panose="02020603050405020304" pitchFamily="18" charset="0"/>
              </a:rPr>
              <a:t> helpful </a:t>
            </a:r>
            <a:r>
              <a:rPr lang="en-US" altLang="zh-CN" sz="2200" b="1" dirty="0">
                <a:solidFill>
                  <a:srgbClr val="000000"/>
                </a:solidFill>
                <a:latin typeface="Times New Roman" panose="02020603050405020304" pitchFamily="18" charset="0"/>
                <a:cs typeface="Times New Roman" panose="02020603050405020304" pitchFamily="18" charset="0"/>
              </a:rPr>
              <a:t>comments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a:t>
            </a:r>
            <a:r>
              <a:rPr lang="en-US" altLang="zh-CN" sz="2200" dirty="0">
                <a:solidFill>
                  <a:srgbClr val="000000"/>
                </a:solidFill>
                <a:latin typeface="Times New Roman" panose="02020603050405020304" pitchFamily="18" charset="0"/>
                <a:cs typeface="Times New Roman" panose="02020603050405020304" pitchFamily="18" charset="0"/>
              </a:rPr>
              <a:t> my </a:t>
            </a:r>
            <a:r>
              <a:rPr lang="en-US" altLang="zh-CN" sz="2200" dirty="0" err="1">
                <a:solidFill>
                  <a:srgbClr val="000000"/>
                </a:solidFill>
                <a:latin typeface="Times New Roman" panose="02020603050405020304" pitchFamily="18" charset="0"/>
                <a:cs typeface="Times New Roman" panose="02020603050405020304" pitchFamily="18" charset="0"/>
              </a:rPr>
              <a:t>work,which</a:t>
            </a:r>
            <a:r>
              <a:rPr lang="en-US" altLang="zh-CN" sz="2200" dirty="0">
                <a:solidFill>
                  <a:srgbClr val="000000"/>
                </a:solidFill>
                <a:latin typeface="Times New Roman" panose="02020603050405020304" pitchFamily="18" charset="0"/>
                <a:cs typeface="Times New Roman" panose="02020603050405020304" pitchFamily="18" charset="0"/>
              </a:rPr>
              <a:t> made me very happy.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她对我的工作提出了有益的意见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这使我很高兴。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reporter </a:t>
            </a:r>
            <a:r>
              <a:rPr lang="en-US" altLang="zh-CN" sz="2200" b="1" dirty="0">
                <a:solidFill>
                  <a:srgbClr val="000000"/>
                </a:solidFill>
                <a:latin typeface="Times New Roman" panose="02020603050405020304" pitchFamily="18" charset="0"/>
                <a:cs typeface="Times New Roman" panose="02020603050405020304" pitchFamily="18" charset="0"/>
              </a:rPr>
              <a:t>commented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the film </a:t>
            </a:r>
            <a:r>
              <a:rPr lang="en-US" altLang="zh-CN" sz="2200" i="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Wandering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Earth</a:t>
            </a:r>
            <a:r>
              <a:rPr lang="en-US" altLang="zh-CN" sz="2200" dirty="0">
                <a:solidFill>
                  <a:srgbClr val="000000"/>
                </a:solidFill>
                <a:latin typeface="Times New Roman" panose="02020603050405020304" pitchFamily="18" charset="0"/>
                <a:cs typeface="Times New Roman" panose="02020603050405020304" pitchFamily="18" charset="0"/>
              </a:rPr>
              <a:t> was very moving.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这位记者评论说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电影《流浪地球》很感人。</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508656"/>
            <a:ext cx="8128000" cy="4359166"/>
            <a:chOff x="508000" y="1508656"/>
            <a:chExt cx="8128000" cy="4359166"/>
          </a:xfrm>
        </p:grpSpPr>
        <p:pic>
          <p:nvPicPr>
            <p:cNvPr id="2" name="图片 1"/>
            <p:cNvPicPr>
              <a:picLocks noChangeAspect="1"/>
            </p:cNvPicPr>
            <p:nvPr/>
          </p:nvPicPr>
          <p:blipFill>
            <a:blip r:embed="rId6" cstate="email"/>
            <a:stretch>
              <a:fillRect/>
            </a:stretch>
          </p:blipFill>
          <p:spPr>
            <a:xfrm>
              <a:off x="508000" y="1508656"/>
              <a:ext cx="8128000" cy="4094688"/>
            </a:xfrm>
            <a:prstGeom prst="rect">
              <a:avLst/>
            </a:prstGeom>
          </p:spPr>
        </p:pic>
        <p:pic>
          <p:nvPicPr>
            <p:cNvPr id="7" name="图片 6"/>
            <p:cNvPicPr>
              <a:picLocks noChangeAspect="1"/>
            </p:cNvPicPr>
            <p:nvPr/>
          </p:nvPicPr>
          <p:blipFill>
            <a:blip r:embed="rId7"/>
            <a:stretch>
              <a:fillRect/>
            </a:stretch>
          </p:blipFill>
          <p:spPr>
            <a:xfrm>
              <a:off x="599040" y="5573735"/>
              <a:ext cx="7960629" cy="29408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213172"/>
            <a:ext cx="8128000" cy="5240164"/>
            <a:chOff x="508000" y="1213172"/>
            <a:chExt cx="8128000" cy="5240164"/>
          </a:xfrm>
        </p:grpSpPr>
        <p:pic>
          <p:nvPicPr>
            <p:cNvPr id="2" name="图片 1"/>
            <p:cNvPicPr>
              <a:picLocks noChangeAspect="1"/>
            </p:cNvPicPr>
            <p:nvPr/>
          </p:nvPicPr>
          <p:blipFill>
            <a:blip r:embed="rId6" cstate="email"/>
            <a:stretch>
              <a:fillRect/>
            </a:stretch>
          </p:blipFill>
          <p:spPr>
            <a:xfrm>
              <a:off x="508000" y="1502000"/>
              <a:ext cx="8128000" cy="4951336"/>
            </a:xfrm>
            <a:prstGeom prst="rect">
              <a:avLst/>
            </a:prstGeom>
          </p:spPr>
        </p:pic>
        <p:pic>
          <p:nvPicPr>
            <p:cNvPr id="7" name="图片 6"/>
            <p:cNvPicPr>
              <a:picLocks noChangeAspect="1"/>
            </p:cNvPicPr>
            <p:nvPr/>
          </p:nvPicPr>
          <p:blipFill>
            <a:blip r:embed="rId7"/>
            <a:stretch>
              <a:fillRect/>
            </a:stretch>
          </p:blipFill>
          <p:spPr>
            <a:xfrm flipV="1">
              <a:off x="573985" y="1213172"/>
              <a:ext cx="8056309" cy="247614"/>
            </a:xfrm>
            <a:prstGeom prst="rect">
              <a:avLst/>
            </a:prstGeom>
          </p:spPr>
        </p:pic>
      </p:grpSp>
      <p:sp>
        <p:nvSpPr>
          <p:cNvPr id="9" name="矩形 8"/>
          <p:cNvSpPr/>
          <p:nvPr/>
        </p:nvSpPr>
        <p:spPr>
          <a:xfrm>
            <a:off x="706688" y="4485826"/>
            <a:ext cx="7781905" cy="178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It’s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amazing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more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8</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000</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statues</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modern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times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knew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about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until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1970s.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有超过</a:t>
            </a:r>
            <a:r>
              <a:rPr lang="en-US" altLang="zh-CN" sz="2200" dirty="0">
                <a:solidFill>
                  <a:srgbClr val="000000"/>
                </a:solidFill>
                <a:latin typeface="Times New Roman" panose="02020603050405020304" pitchFamily="18" charset="0"/>
                <a:cs typeface="Times New Roman" panose="02020603050405020304" pitchFamily="18" charset="0"/>
              </a:rPr>
              <a:t>8,000</a:t>
            </a:r>
            <a:r>
              <a:rPr lang="zh-CN" altLang="zh-CN" sz="2200" dirty="0">
                <a:solidFill>
                  <a:srgbClr val="000000"/>
                </a:solidFill>
                <a:latin typeface="Times New Roman" panose="02020603050405020304" pitchFamily="18" charset="0"/>
                <a:cs typeface="Times New Roman" panose="02020603050405020304" pitchFamily="18" charset="0"/>
              </a:rPr>
              <a:t>多个雕像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这真让人感到惊奇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并且直到</a:t>
            </a:r>
            <a:r>
              <a:rPr lang="en-US" altLang="zh-CN" sz="2200" dirty="0">
                <a:solidFill>
                  <a:srgbClr val="000000"/>
                </a:solidFill>
                <a:latin typeface="Times New Roman" panose="02020603050405020304" pitchFamily="18" charset="0"/>
                <a:cs typeface="Times New Roman" panose="02020603050405020304" pitchFamily="18" charset="0"/>
              </a:rPr>
              <a:t>20</a:t>
            </a:r>
            <a:r>
              <a:rPr lang="zh-CN" altLang="zh-CN" sz="2200" dirty="0">
                <a:solidFill>
                  <a:srgbClr val="000000"/>
                </a:solidFill>
                <a:latin typeface="Times New Roman" panose="02020603050405020304" pitchFamily="18" charset="0"/>
                <a:cs typeface="Times New Roman" panose="02020603050405020304" pitchFamily="18" charset="0"/>
              </a:rPr>
              <a:t>世纪</a:t>
            </a:r>
            <a:r>
              <a:rPr lang="en-US" altLang="zh-CN" sz="2200" dirty="0">
                <a:solidFill>
                  <a:srgbClr val="000000"/>
                </a:solidFill>
                <a:latin typeface="Times New Roman" panose="02020603050405020304" pitchFamily="18" charset="0"/>
                <a:cs typeface="Times New Roman" panose="02020603050405020304" pitchFamily="18" charset="0"/>
              </a:rPr>
              <a:t>70</a:t>
            </a:r>
            <a:r>
              <a:rPr lang="zh-CN" altLang="zh-CN" sz="2200" dirty="0">
                <a:solidFill>
                  <a:srgbClr val="000000"/>
                </a:solidFill>
                <a:latin typeface="Times New Roman" panose="02020603050405020304" pitchFamily="18" charset="0"/>
                <a:cs typeface="Times New Roman" panose="02020603050405020304" pitchFamily="18" charset="0"/>
              </a:rPr>
              <a:t>年代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现代的人们才知道它们。</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本句中</a:t>
            </a:r>
            <a:r>
              <a:rPr lang="en-US" altLang="zh-CN" sz="2200" dirty="0">
                <a:solidFill>
                  <a:srgbClr val="000000"/>
                </a:solidFill>
                <a:latin typeface="Times New Roman" panose="02020603050405020304" pitchFamily="18" charset="0"/>
                <a:cs typeface="Times New Roman" panose="02020603050405020304" pitchFamily="18" charset="0"/>
              </a:rPr>
              <a:t>It</a:t>
            </a:r>
            <a:r>
              <a:rPr lang="zh-CN" altLang="zh-CN" sz="2200" dirty="0">
                <a:solidFill>
                  <a:srgbClr val="000000"/>
                </a:solidFill>
                <a:latin typeface="Times New Roman" panose="02020603050405020304" pitchFamily="18" charset="0"/>
                <a:cs typeface="Times New Roman" panose="02020603050405020304" pitchFamily="18" charset="0"/>
              </a:rPr>
              <a:t>是形式主语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真正的主语是后面</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引导的主语从句。</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在从句中只起连接作用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不充当任何句子成分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无实际意义。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Isn’t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strange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he should not have passed the test?</a:t>
            </a:r>
            <a:r>
              <a:rPr lang="zh-CN" altLang="zh-CN" sz="2200" dirty="0">
                <a:solidFill>
                  <a:srgbClr val="000000"/>
                </a:solidFill>
                <a:latin typeface="Times New Roman" panose="02020603050405020304" pitchFamily="18" charset="0"/>
                <a:cs typeface="Times New Roman" panose="02020603050405020304" pitchFamily="18" charset="0"/>
              </a:rPr>
              <a:t>他测试没有通过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难道不奇怪吗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very clear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he likes you.</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很显然他喜欢你。</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dirty="0" err="1">
                <a:solidFill>
                  <a:srgbClr val="000000"/>
                </a:solidFill>
                <a:latin typeface="Times New Roman" panose="02020603050405020304" pitchFamily="18" charset="0"/>
                <a:cs typeface="Times New Roman" panose="02020603050405020304" pitchFamily="18" charset="0"/>
              </a:rPr>
              <a:t>It+be</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名词</a:t>
            </a:r>
            <a:r>
              <a:rPr lang="en-US" altLang="zh-CN" sz="2200" dirty="0">
                <a:solidFill>
                  <a:srgbClr val="000000"/>
                </a:solidFill>
                <a:latin typeface="Times New Roman" panose="02020603050405020304" pitchFamily="18" charset="0"/>
                <a:cs typeface="Times New Roman" panose="02020603050405020304" pitchFamily="18" charset="0"/>
              </a:rPr>
              <a:t>(a </a:t>
            </a:r>
            <a:r>
              <a:rPr lang="en-US" altLang="zh-CN" sz="2200" dirty="0" err="1">
                <a:solidFill>
                  <a:srgbClr val="000000"/>
                </a:solidFill>
                <a:latin typeface="Times New Roman" panose="02020603050405020304" pitchFamily="18" charset="0"/>
                <a:cs typeface="Times New Roman" panose="02020603050405020304" pitchFamily="18" charset="0"/>
              </a:rPr>
              <a:t>pity,a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shame,a</a:t>
            </a:r>
            <a:r>
              <a:rPr lang="en-US" altLang="zh-CN" sz="2200" dirty="0">
                <a:solidFill>
                  <a:srgbClr val="000000"/>
                </a:solidFill>
                <a:latin typeface="Times New Roman" panose="02020603050405020304" pitchFamily="18" charset="0"/>
                <a:cs typeface="Times New Roman" panose="02020603050405020304" pitchFamily="18" charset="0"/>
              </a:rPr>
              <a:t> good </a:t>
            </a:r>
            <a:r>
              <a:rPr lang="en-US" altLang="zh-CN" sz="2200" dirty="0" err="1">
                <a:solidFill>
                  <a:srgbClr val="000000"/>
                </a:solidFill>
                <a:latin typeface="Times New Roman" panose="02020603050405020304" pitchFamily="18" charset="0"/>
                <a:cs typeface="Times New Roman" panose="02020603050405020304" pitchFamily="18" charset="0"/>
              </a:rPr>
              <a:t>thing,etc</a:t>
            </a:r>
            <a:r>
              <a:rPr lang="en-US" altLang="zh-CN" sz="2200" dirty="0">
                <a:solidFill>
                  <a:srgbClr val="000000"/>
                </a:solidFill>
                <a:latin typeface="Times New Roman" panose="02020603050405020304" pitchFamily="18" charset="0"/>
                <a:cs typeface="Times New Roman" panose="02020603050405020304" pitchFamily="18" charset="0"/>
              </a:rPr>
              <a:t>.)+that...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dirty="0" err="1">
                <a:solidFill>
                  <a:srgbClr val="000000"/>
                </a:solidFill>
                <a:latin typeface="Times New Roman" panose="02020603050405020304" pitchFamily="18" charset="0"/>
                <a:cs typeface="Times New Roman" panose="02020603050405020304" pitchFamily="18" charset="0"/>
              </a:rPr>
              <a:t>It+be</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动词的过去分词</a:t>
            </a:r>
            <a:r>
              <a:rPr lang="en-US" altLang="zh-CN" sz="2200" dirty="0">
                <a:solidFill>
                  <a:srgbClr val="000000"/>
                </a:solidFill>
                <a:latin typeface="Times New Roman" panose="02020603050405020304" pitchFamily="18" charset="0"/>
                <a:cs typeface="Times New Roman" panose="02020603050405020304" pitchFamily="18" charset="0"/>
              </a:rPr>
              <a:t>(said,reported,guessed,believed,thought,imagined,estimated,recognised,hoped,suggested,etc)+that...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pity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he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come.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很遗憾他没来。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not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yet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decided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who</a:t>
            </a:r>
            <a:r>
              <a:rPr lang="en-US" altLang="zh-CN" sz="2200" dirty="0">
                <a:solidFill>
                  <a:srgbClr val="000000"/>
                </a:solidFill>
                <a:latin typeface="Times New Roman" panose="02020603050405020304" pitchFamily="18" charset="0"/>
                <a:cs typeface="Times New Roman" panose="02020603050405020304" pitchFamily="18" charset="0"/>
              </a:rPr>
              <a:t> will do that job.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还没决定谁做那项工作。</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124744"/>
            <a:ext cx="8128000" cy="5415068"/>
            <a:chOff x="508000" y="1124744"/>
            <a:chExt cx="8128000" cy="5415068"/>
          </a:xfrm>
        </p:grpSpPr>
        <p:pic>
          <p:nvPicPr>
            <p:cNvPr id="2" name="图片 1"/>
            <p:cNvPicPr>
              <a:picLocks noChangeAspect="1"/>
            </p:cNvPicPr>
            <p:nvPr/>
          </p:nvPicPr>
          <p:blipFill>
            <a:blip r:embed="rId6" cstate="email"/>
            <a:stretch>
              <a:fillRect/>
            </a:stretch>
          </p:blipFill>
          <p:spPr>
            <a:xfrm>
              <a:off x="508000" y="1124744"/>
              <a:ext cx="8128000" cy="5109785"/>
            </a:xfrm>
            <a:prstGeom prst="rect">
              <a:avLst/>
            </a:prstGeom>
          </p:spPr>
        </p:pic>
        <p:pic>
          <p:nvPicPr>
            <p:cNvPr id="7" name="图片 6"/>
            <p:cNvPicPr>
              <a:picLocks noChangeAspect="1"/>
            </p:cNvPicPr>
            <p:nvPr/>
          </p:nvPicPr>
          <p:blipFill>
            <a:blip r:embed="rId7"/>
            <a:stretch>
              <a:fillRect/>
            </a:stretch>
          </p:blipFill>
          <p:spPr>
            <a:xfrm>
              <a:off x="548963" y="6242784"/>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782322"/>
            <a:ext cx="8128000" cy="3280504"/>
            <a:chOff x="508000" y="1782322"/>
            <a:chExt cx="8128000" cy="3280504"/>
          </a:xfrm>
        </p:grpSpPr>
        <p:pic>
          <p:nvPicPr>
            <p:cNvPr id="2" name="图片 1"/>
            <p:cNvPicPr>
              <a:picLocks noChangeAspect="1"/>
            </p:cNvPicPr>
            <p:nvPr/>
          </p:nvPicPr>
          <p:blipFill>
            <a:blip r:embed="rId6" cstate="email"/>
            <a:stretch>
              <a:fillRect/>
            </a:stretch>
          </p:blipFill>
          <p:spPr>
            <a:xfrm>
              <a:off x="508000" y="2049173"/>
              <a:ext cx="8128000" cy="3013653"/>
            </a:xfrm>
            <a:prstGeom prst="rect">
              <a:avLst/>
            </a:prstGeom>
          </p:spPr>
        </p:pic>
        <p:pic>
          <p:nvPicPr>
            <p:cNvPr id="7" name="图片 6"/>
            <p:cNvPicPr>
              <a:picLocks noChangeAspect="1"/>
            </p:cNvPicPr>
            <p:nvPr/>
          </p:nvPicPr>
          <p:blipFill>
            <a:blip r:embed="rId7"/>
            <a:stretch>
              <a:fillRect/>
            </a:stretch>
          </p:blipFill>
          <p:spPr>
            <a:xfrm flipV="1">
              <a:off x="543163" y="1782322"/>
              <a:ext cx="8056309" cy="247614"/>
            </a:xfrm>
            <a:prstGeom prst="rect">
              <a:avLst/>
            </a:prstGeom>
          </p:spPr>
        </p:pic>
      </p:grpSp>
      <p:sp>
        <p:nvSpPr>
          <p:cNvPr id="12" name="矩形 11"/>
          <p:cNvSpPr/>
          <p:nvPr/>
        </p:nvSpPr>
        <p:spPr>
          <a:xfrm>
            <a:off x="675866" y="3490734"/>
            <a:ext cx="7781905" cy="12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Each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statue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different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face</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leading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researchers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believe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each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copy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real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soldier.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每个雕像都有一张不同的面孔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这使得研究人员们相信每一个雕像都是一个真正士兵的复制品。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本句中</a:t>
            </a:r>
            <a:r>
              <a:rPr lang="en-US" altLang="zh-CN" sz="2200" dirty="0">
                <a:solidFill>
                  <a:srgbClr val="000000"/>
                </a:solidFill>
                <a:latin typeface="Times New Roman" panose="02020603050405020304" pitchFamily="18" charset="0"/>
                <a:cs typeface="Times New Roman" panose="02020603050405020304" pitchFamily="18" charset="0"/>
              </a:rPr>
              <a:t>leading researchers to believe that each one is a copy of a real soldier</a:t>
            </a:r>
            <a:r>
              <a:rPr lang="zh-CN" altLang="zh-CN" sz="2200" dirty="0">
                <a:solidFill>
                  <a:srgbClr val="000000"/>
                </a:solidFill>
                <a:latin typeface="Times New Roman" panose="02020603050405020304" pitchFamily="18" charset="0"/>
                <a:cs typeface="Times New Roman" panose="02020603050405020304" pitchFamily="18" charset="0"/>
              </a:rPr>
              <a:t>是动词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ing</a:t>
            </a:r>
            <a:r>
              <a:rPr lang="zh-CN" altLang="zh-CN" sz="2200" dirty="0">
                <a:solidFill>
                  <a:srgbClr val="000000"/>
                </a:solidFill>
                <a:latin typeface="Times New Roman" panose="02020603050405020304" pitchFamily="18" charset="0"/>
                <a:cs typeface="Times New Roman" panose="02020603050405020304" pitchFamily="18" charset="0"/>
              </a:rPr>
              <a:t>形式做结果状语。动词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ing</a:t>
            </a:r>
            <a:r>
              <a:rPr lang="zh-CN" altLang="zh-CN" sz="2200" dirty="0">
                <a:solidFill>
                  <a:srgbClr val="000000"/>
                </a:solidFill>
                <a:latin typeface="Times New Roman" panose="02020603050405020304" pitchFamily="18" charset="0"/>
                <a:cs typeface="Times New Roman" panose="02020603050405020304" pitchFamily="18" charset="0"/>
              </a:rPr>
              <a:t>形式用作结果状语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通常表示一种自然的结果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即属预料之中的事。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a:t>
            </a:r>
            <a:r>
              <a:rPr lang="en-US" altLang="zh-CN" sz="2200" dirty="0" err="1">
                <a:solidFill>
                  <a:srgbClr val="000000"/>
                </a:solidFill>
                <a:latin typeface="Times New Roman" panose="02020603050405020304" pitchFamily="18" charset="0"/>
                <a:cs typeface="Times New Roman" panose="02020603050405020304" pitchFamily="18" charset="0"/>
              </a:rPr>
              <a:t>died,</a:t>
            </a:r>
            <a:r>
              <a:rPr lang="en-US" altLang="zh-CN" sz="2200" b="1" dirty="0" err="1">
                <a:solidFill>
                  <a:srgbClr val="000000"/>
                </a:solidFill>
                <a:latin typeface="Times New Roman" panose="02020603050405020304" pitchFamily="18" charset="0"/>
                <a:cs typeface="Times New Roman" panose="02020603050405020304" pitchFamily="18" charset="0"/>
              </a:rPr>
              <a:t>leaving</a:t>
            </a:r>
            <a:r>
              <a:rPr lang="en-US" altLang="zh-CN" sz="2200" dirty="0">
                <a:solidFill>
                  <a:srgbClr val="000000"/>
                </a:solidFill>
                <a:latin typeface="Times New Roman" panose="02020603050405020304" pitchFamily="18" charset="0"/>
                <a:cs typeface="Times New Roman" panose="02020603050405020304" pitchFamily="18" charset="0"/>
              </a:rPr>
              <a:t> his wife with five children.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他死了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留下他妻子和五个孩子。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child </a:t>
            </a:r>
            <a:r>
              <a:rPr lang="en-US" altLang="zh-CN" sz="2200" dirty="0" err="1">
                <a:solidFill>
                  <a:srgbClr val="000000"/>
                </a:solidFill>
                <a:latin typeface="Times New Roman" panose="02020603050405020304" pitchFamily="18" charset="0"/>
                <a:cs typeface="Times New Roman" panose="02020603050405020304" pitchFamily="18" charset="0"/>
              </a:rPr>
              <a:t>fell,</a:t>
            </a:r>
            <a:r>
              <a:rPr lang="en-US" altLang="zh-CN" sz="2200" b="1" dirty="0" err="1">
                <a:solidFill>
                  <a:srgbClr val="000000"/>
                </a:solidFill>
                <a:latin typeface="Times New Roman" panose="02020603050405020304" pitchFamily="18" charset="0"/>
                <a:cs typeface="Times New Roman" panose="02020603050405020304" pitchFamily="18" charset="0"/>
              </a:rPr>
              <a:t>striking</a:t>
            </a:r>
            <a:r>
              <a:rPr lang="en-US" altLang="zh-CN" sz="2200" dirty="0">
                <a:solidFill>
                  <a:srgbClr val="000000"/>
                </a:solidFill>
                <a:latin typeface="Times New Roman" panose="02020603050405020304" pitchFamily="18" charset="0"/>
                <a:cs typeface="Times New Roman" panose="02020603050405020304" pitchFamily="18" charset="0"/>
              </a:rPr>
              <a:t> his head against the door and </a:t>
            </a:r>
            <a:r>
              <a:rPr lang="en-US" altLang="zh-CN" sz="2200" b="1" dirty="0">
                <a:solidFill>
                  <a:srgbClr val="000000"/>
                </a:solidFill>
                <a:latin typeface="Times New Roman" panose="02020603050405020304" pitchFamily="18" charset="0"/>
                <a:cs typeface="Times New Roman" panose="02020603050405020304" pitchFamily="18" charset="0"/>
              </a:rPr>
              <a:t>cutting</a:t>
            </a:r>
            <a:r>
              <a:rPr lang="en-US" altLang="zh-CN" sz="2200" dirty="0">
                <a:solidFill>
                  <a:srgbClr val="000000"/>
                </a:solidFill>
                <a:latin typeface="Times New Roman" panose="02020603050405020304" pitchFamily="18" charset="0"/>
                <a:cs typeface="Times New Roman" panose="02020603050405020304" pitchFamily="18" charset="0"/>
              </a:rPr>
              <a:t>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那孩子跌倒了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头碰在门上磕破了。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18234"/>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916832"/>
          <a:ext cx="8128000" cy="3814585"/>
        </p:xfrm>
        <a:graphic>
          <a:graphicData uri="http://schemas.openxmlformats.org/presentationml/2006/ole">
            <mc:AlternateContent xmlns:mc="http://schemas.openxmlformats.org/markup-compatibility/2006">
              <mc:Choice xmlns:v="urn:schemas-microsoft-com:vml" Requires="v">
                <p:oleObj spid="_x0000_s1058" name="文档" r:id="rId5" imgW="3947160" imgH="1858010" progId="Word.Document.12">
                  <p:embed/>
                </p:oleObj>
              </mc:Choice>
              <mc:Fallback>
                <p:oleObj name="文档" r:id="rId5" imgW="3947160" imgH="1858010" progId="Word.Document.12">
                  <p:embed/>
                  <p:pic>
                    <p:nvPicPr>
                      <p:cNvPr id="0" name="图片 1049"/>
                      <p:cNvPicPr/>
                      <p:nvPr/>
                    </p:nvPicPr>
                    <p:blipFill>
                      <a:blip r:embed="rId6"/>
                      <a:stretch>
                        <a:fillRect/>
                      </a:stretch>
                    </p:blipFill>
                    <p:spPr>
                      <a:xfrm>
                        <a:off x="508000" y="1916832"/>
                        <a:ext cx="8128000" cy="3814585"/>
                      </a:xfrm>
                      <a:prstGeom prst="rect">
                        <a:avLst/>
                      </a:prstGeom>
                    </p:spPr>
                  </p:pic>
                </p:oleObj>
              </mc:Fallback>
            </mc:AlternateContent>
          </a:graphicData>
        </a:graphic>
      </p:graphicFrame>
      <p:sp>
        <p:nvSpPr>
          <p:cNvPr id="7" name="矩形 6"/>
          <p:cNvSpPr>
            <a:spLocks noChangeAspect="1"/>
          </p:cNvSpPr>
          <p:nvPr/>
        </p:nvSpPr>
        <p:spPr>
          <a:xfrm>
            <a:off x="1547664" y="1881219"/>
            <a:ext cx="1085554"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sight</a:t>
            </a:r>
            <a:r>
              <a:rPr lang="zh-CN" altLang="zh-CN" sz="2200">
                <a:solidFill>
                  <a:srgbClr val="FF0000"/>
                </a:solidFill>
                <a:latin typeface="Times New Roman" panose="02020603050405020304" pitchFamily="18" charset="0"/>
                <a:cs typeface="Times New Roman" panose="02020603050405020304" pitchFamily="18" charset="0"/>
              </a:rPr>
              <a:t>　</a:t>
            </a:r>
            <a:r>
              <a:rPr lang="en-US" altLang="zh-CN" sz="2200" smtClean="0">
                <a:solidFill>
                  <a:srgbClr val="FF0000"/>
                </a:solidFill>
                <a:latin typeface="Times New Roman" panose="02020603050405020304" pitchFamily="18" charset="0"/>
                <a:cs typeface="Times New Roman" panose="02020603050405020304" pitchFamily="18" charset="0"/>
              </a:rPr>
              <a:t> </a:t>
            </a:r>
            <a:endParaRPr lang="zh-CN" altLang="en-US" sz="2200"/>
          </a:p>
        </p:txBody>
      </p:sp>
      <p:sp>
        <p:nvSpPr>
          <p:cNvPr id="8" name="矩形 7"/>
          <p:cNvSpPr>
            <a:spLocks noChangeAspect="1"/>
          </p:cNvSpPr>
          <p:nvPr/>
        </p:nvSpPr>
        <p:spPr>
          <a:xfrm>
            <a:off x="1547664" y="2239098"/>
            <a:ext cx="1124026"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statue</a:t>
            </a:r>
            <a:r>
              <a:rPr lang="zh-CN" altLang="en-US" sz="2200">
                <a:solidFill>
                  <a:srgbClr val="FF0000"/>
                </a:solidFill>
                <a:latin typeface="Times New Roman" panose="02020603050405020304" pitchFamily="18" charset="0"/>
              </a:rPr>
              <a:t>　</a:t>
            </a:r>
            <a:endParaRPr lang="zh-CN" altLang="en-US" sz="2200"/>
          </a:p>
        </p:txBody>
      </p:sp>
      <p:sp>
        <p:nvSpPr>
          <p:cNvPr id="9" name="矩形 8"/>
          <p:cNvSpPr>
            <a:spLocks noChangeAspect="1"/>
          </p:cNvSpPr>
          <p:nvPr/>
        </p:nvSpPr>
        <p:spPr>
          <a:xfrm>
            <a:off x="1547664" y="2609757"/>
            <a:ext cx="1047082"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tomb</a:t>
            </a:r>
            <a:r>
              <a:rPr lang="zh-CN" altLang="en-US" sz="2200">
                <a:solidFill>
                  <a:srgbClr val="FF0000"/>
                </a:solidFill>
                <a:latin typeface="Times New Roman" panose="02020603050405020304" pitchFamily="18" charset="0"/>
              </a:rPr>
              <a:t>　</a:t>
            </a:r>
            <a:endParaRPr lang="zh-CN" altLang="en-US" sz="2200"/>
          </a:p>
        </p:txBody>
      </p:sp>
      <p:sp>
        <p:nvSpPr>
          <p:cNvPr id="10" name="矩形 9"/>
          <p:cNvSpPr>
            <a:spLocks noChangeAspect="1"/>
          </p:cNvSpPr>
          <p:nvPr/>
        </p:nvSpPr>
        <p:spPr>
          <a:xfrm>
            <a:off x="1547664" y="2988040"/>
            <a:ext cx="103105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unearth</a:t>
            </a:r>
            <a:endParaRPr lang="zh-CN" altLang="en-US" sz="2200"/>
          </a:p>
        </p:txBody>
      </p:sp>
      <p:sp>
        <p:nvSpPr>
          <p:cNvPr id="11" name="矩形 10"/>
          <p:cNvSpPr>
            <a:spLocks noChangeAspect="1"/>
          </p:cNvSpPr>
          <p:nvPr/>
        </p:nvSpPr>
        <p:spPr>
          <a:xfrm>
            <a:off x="1547664" y="3352640"/>
            <a:ext cx="123463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comment</a:t>
            </a:r>
            <a:endParaRPr lang="zh-CN" altLang="en-US" sz="2200"/>
          </a:p>
        </p:txBody>
      </p:sp>
      <p:sp>
        <p:nvSpPr>
          <p:cNvPr id="12" name="矩形 11"/>
          <p:cNvSpPr>
            <a:spLocks noChangeAspect="1"/>
          </p:cNvSpPr>
          <p:nvPr/>
        </p:nvSpPr>
        <p:spPr>
          <a:xfrm>
            <a:off x="3954683" y="3717032"/>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迫不及待做某事</a:t>
            </a:r>
            <a:endParaRPr lang="zh-CN" altLang="en-US" sz="2200"/>
          </a:p>
        </p:txBody>
      </p:sp>
      <p:sp>
        <p:nvSpPr>
          <p:cNvPr id="13" name="矩形 12"/>
          <p:cNvSpPr>
            <a:spLocks noChangeAspect="1"/>
          </p:cNvSpPr>
          <p:nvPr/>
        </p:nvSpPr>
        <p:spPr>
          <a:xfrm>
            <a:off x="2782297" y="4065278"/>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多于</a:t>
            </a:r>
            <a:endParaRPr lang="zh-CN" altLang="en-US" sz="2200"/>
          </a:p>
        </p:txBody>
      </p:sp>
      <p:sp>
        <p:nvSpPr>
          <p:cNvPr id="14" name="矩形 13"/>
          <p:cNvSpPr>
            <a:spLocks noChangeAspect="1"/>
          </p:cNvSpPr>
          <p:nvPr/>
        </p:nvSpPr>
        <p:spPr>
          <a:xfrm>
            <a:off x="3368490" y="4426016"/>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在现代</a:t>
            </a:r>
            <a:endParaRPr lang="zh-CN" altLang="en-US" sz="2200"/>
          </a:p>
        </p:txBody>
      </p:sp>
      <p:sp>
        <p:nvSpPr>
          <p:cNvPr id="15" name="矩形 14"/>
          <p:cNvSpPr>
            <a:spLocks noChangeAspect="1"/>
          </p:cNvSpPr>
          <p:nvPr/>
        </p:nvSpPr>
        <p:spPr>
          <a:xfrm>
            <a:off x="2499755" y="4763110"/>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对</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回答</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499433"/>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04440" y="1998031"/>
          <a:ext cx="8128000" cy="3591209"/>
        </p:xfrm>
        <a:graphic>
          <a:graphicData uri="http://schemas.openxmlformats.org/presentationml/2006/ole">
            <mc:AlternateContent xmlns:mc="http://schemas.openxmlformats.org/markup-compatibility/2006">
              <mc:Choice xmlns:v="urn:schemas-microsoft-com:vml" Requires="v">
                <p:oleObj spid="_x0000_s8220" name="文档" r:id="rId7" imgW="3843020" imgH="1697990" progId="Word.Document.12">
                  <p:embed/>
                </p:oleObj>
              </mc:Choice>
              <mc:Fallback>
                <p:oleObj name="文档" r:id="rId7" imgW="3843020" imgH="1697990" progId="Word.Document.12">
                  <p:embed/>
                  <p:pic>
                    <p:nvPicPr>
                      <p:cNvPr id="0" name="图片 8211"/>
                      <p:cNvPicPr/>
                      <p:nvPr/>
                    </p:nvPicPr>
                    <p:blipFill>
                      <a:blip r:embed="rId8"/>
                      <a:stretch>
                        <a:fillRect/>
                      </a:stretch>
                    </p:blipFill>
                    <p:spPr>
                      <a:xfrm>
                        <a:off x="404440" y="1998031"/>
                        <a:ext cx="8128000" cy="359120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Being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given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chance</a:t>
            </a:r>
            <a:r>
              <a:rPr lang="en-US" altLang="zh-CN" sz="2200" dirty="0" err="1">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immediately jumped at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给了她这个机会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她立刻抓住。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Being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taken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of</a:t>
            </a:r>
            <a:r>
              <a:rPr lang="en-US" altLang="zh-CN" sz="2200" dirty="0" err="1">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recovered quickly.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她受到很好的照顾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身体恢复得很快。</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My flight was </a:t>
            </a:r>
            <a:r>
              <a:rPr lang="en-US" altLang="zh-CN" sz="2200" dirty="0" err="1">
                <a:solidFill>
                  <a:srgbClr val="000000"/>
                </a:solidFill>
                <a:latin typeface="Times New Roman" panose="02020603050405020304" pitchFamily="18" charset="0"/>
                <a:cs typeface="Times New Roman" panose="02020603050405020304" pitchFamily="18" charset="0"/>
              </a:rPr>
              <a:t>delayed,so</a:t>
            </a:r>
            <a:r>
              <a:rPr lang="en-US" altLang="zh-CN" sz="2200" dirty="0">
                <a:solidFill>
                  <a:srgbClr val="000000"/>
                </a:solidFill>
                <a:latin typeface="Times New Roman" panose="02020603050405020304" pitchFamily="18" charset="0"/>
                <a:cs typeface="Times New Roman" panose="02020603050405020304" pitchFamily="18" charset="0"/>
              </a:rPr>
              <a:t> I killed time </a:t>
            </a:r>
            <a:r>
              <a:rPr lang="en-US" altLang="zh-CN" sz="2200" b="1" dirty="0">
                <a:solidFill>
                  <a:srgbClr val="000000"/>
                </a:solidFill>
                <a:latin typeface="Times New Roman" panose="02020603050405020304" pitchFamily="18" charset="0"/>
                <a:cs typeface="Times New Roman" panose="02020603050405020304" pitchFamily="18" charset="0"/>
              </a:rPr>
              <a:t>reading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book</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我那趟班机误点了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我只好看书消磨时间。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was lying on the sofa </a:t>
            </a:r>
            <a:r>
              <a:rPr lang="en-US" altLang="zh-CN" sz="2200" b="1" dirty="0">
                <a:solidFill>
                  <a:srgbClr val="000000"/>
                </a:solidFill>
                <a:latin typeface="Times New Roman" panose="02020603050405020304" pitchFamily="18" charset="0"/>
                <a:cs typeface="Times New Roman" panose="02020603050405020304" pitchFamily="18" charset="0"/>
              </a:rPr>
              <a:t>watching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TV</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他躺在沙发上看电视。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1268760"/>
          <a:ext cx="8128000" cy="325253"/>
        </p:xfrm>
        <a:graphic>
          <a:graphicData uri="http://schemas.openxmlformats.org/presentationml/2006/ole">
            <mc:AlternateContent xmlns:mc="http://schemas.openxmlformats.org/markup-compatibility/2006">
              <mc:Choice xmlns:v="urn:schemas-microsoft-com:vml" Requires="v">
                <p:oleObj spid="_x0000_s9266" name="文档" r:id="rId7" imgW="3843020" imgH="154940" progId="Word.Document.12">
                  <p:embed/>
                </p:oleObj>
              </mc:Choice>
              <mc:Fallback>
                <p:oleObj name="文档" r:id="rId7" imgW="3843020" imgH="154940" progId="Word.Document.12">
                  <p:embed/>
                  <p:pic>
                    <p:nvPicPr>
                      <p:cNvPr id="0" name="图片 9253"/>
                      <p:cNvPicPr/>
                      <p:nvPr/>
                    </p:nvPicPr>
                    <p:blipFill>
                      <a:blip r:embed="rId8"/>
                      <a:stretch>
                        <a:fillRect/>
                      </a:stretch>
                    </p:blipFill>
                    <p:spPr>
                      <a:xfrm>
                        <a:off x="323528" y="1268760"/>
                        <a:ext cx="8128000" cy="325253"/>
                      </a:xfrm>
                      <a:prstGeom prst="rect">
                        <a:avLst/>
                      </a:prstGeom>
                    </p:spPr>
                  </p:pic>
                </p:oleObj>
              </mc:Fallback>
            </mc:AlternateContent>
          </a:graphicData>
        </a:graphic>
      </p:graphicFrame>
      <p:sp>
        <p:nvSpPr>
          <p:cNvPr id="3" name="矩形 2"/>
          <p:cNvSpPr>
            <a:spLocks noChangeAspect="1"/>
          </p:cNvSpPr>
          <p:nvPr/>
        </p:nvSpPr>
        <p:spPr>
          <a:xfrm>
            <a:off x="508000" y="1618526"/>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动词</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ing</a:t>
            </a:r>
            <a:r>
              <a:rPr lang="zh-CN" altLang="zh-CN" sz="2200">
                <a:solidFill>
                  <a:srgbClr val="000000"/>
                </a:solidFill>
                <a:latin typeface="Times New Roman" panose="02020603050405020304" pitchFamily="18" charset="0"/>
                <a:cs typeface="Times New Roman" panose="02020603050405020304" pitchFamily="18" charset="0"/>
              </a:rPr>
              <a:t>形式与不定式做结果</a:t>
            </a:r>
            <a:r>
              <a:rPr lang="zh-CN" altLang="zh-CN" sz="2200" smtClean="0">
                <a:solidFill>
                  <a:srgbClr val="000000"/>
                </a:solidFill>
                <a:latin typeface="Times New Roman" panose="02020603050405020304" pitchFamily="18" charset="0"/>
                <a:cs typeface="Times New Roman" panose="02020603050405020304" pitchFamily="18" charset="0"/>
              </a:rPr>
              <a:t>状语</a:t>
            </a:r>
            <a:endParaRPr lang="en-US" altLang="zh-CN" sz="2200" smtClean="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jet crashed soon after takeoff,</a:t>
            </a:r>
            <a:r>
              <a:rPr lang="en-US" altLang="zh-CN" sz="2200" b="1">
                <a:solidFill>
                  <a:srgbClr val="000000"/>
                </a:solidFill>
                <a:latin typeface="Times New Roman" panose="02020603050405020304" pitchFamily="18" charset="0"/>
                <a:cs typeface="Times New Roman" panose="02020603050405020304" pitchFamily="18" charset="0"/>
              </a:rPr>
              <a:t>killing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all</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passengers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crew.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那架喷气式飞机起飞后不久就坠毁了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所有乘客和机组人员无一生还。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lifted a rock </a:t>
            </a:r>
            <a:r>
              <a:rPr lang="en-US" altLang="zh-CN" sz="2200" b="1">
                <a:solidFill>
                  <a:srgbClr val="000000"/>
                </a:solidFill>
                <a:latin typeface="Times New Roman" panose="02020603050405020304" pitchFamily="18" charset="0"/>
                <a:cs typeface="Times New Roman" panose="02020603050405020304" pitchFamily="18" charset="0"/>
              </a:rPr>
              <a:t>only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drop</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own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feet</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他搬起石头砸了自己的脚。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2103474"/>
          <a:ext cx="8128000" cy="2053320"/>
        </p:xfrm>
        <a:graphic>
          <a:graphicData uri="http://schemas.openxmlformats.org/presentationml/2006/ole">
            <mc:AlternateContent xmlns:mc="http://schemas.openxmlformats.org/markup-compatibility/2006">
              <mc:Choice xmlns:v="urn:schemas-microsoft-com:vml" Requires="v">
                <p:oleObj spid="_x0000_s9267" name="文档" r:id="rId9" imgW="3928110" imgH="993775" progId="Word.Document.12">
                  <p:embed/>
                </p:oleObj>
              </mc:Choice>
              <mc:Fallback>
                <p:oleObj name="文档" r:id="rId9" imgW="3928110" imgH="993775" progId="Word.Document.12">
                  <p:embed/>
                  <p:pic>
                    <p:nvPicPr>
                      <p:cNvPr id="0" name="图片 9254"/>
                      <p:cNvPicPr/>
                      <p:nvPr/>
                    </p:nvPicPr>
                    <p:blipFill>
                      <a:blip r:embed="rId10"/>
                      <a:stretch>
                        <a:fillRect/>
                      </a:stretch>
                    </p:blipFill>
                    <p:spPr>
                      <a:xfrm>
                        <a:off x="508000" y="2103474"/>
                        <a:ext cx="8128000" cy="205332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185146"/>
            <a:ext cx="8128000" cy="5410671"/>
            <a:chOff x="508000" y="1185146"/>
            <a:chExt cx="8128000" cy="5410671"/>
          </a:xfrm>
        </p:grpSpPr>
        <p:pic>
          <p:nvPicPr>
            <p:cNvPr id="2" name="图片 1"/>
            <p:cNvPicPr>
              <a:picLocks noChangeAspect="1"/>
            </p:cNvPicPr>
            <p:nvPr/>
          </p:nvPicPr>
          <p:blipFill>
            <a:blip r:embed="rId6" cstate="email"/>
            <a:stretch>
              <a:fillRect/>
            </a:stretch>
          </p:blipFill>
          <p:spPr>
            <a:xfrm>
              <a:off x="508000" y="1185146"/>
              <a:ext cx="8128000" cy="5124174"/>
            </a:xfrm>
            <a:prstGeom prst="rect">
              <a:avLst/>
            </a:prstGeom>
          </p:spPr>
        </p:pic>
        <p:pic>
          <p:nvPicPr>
            <p:cNvPr id="7" name="图片 6"/>
            <p:cNvPicPr>
              <a:picLocks noChangeAspect="1"/>
            </p:cNvPicPr>
            <p:nvPr/>
          </p:nvPicPr>
          <p:blipFill>
            <a:blip r:embed="rId7"/>
            <a:stretch>
              <a:fillRect/>
            </a:stretch>
          </p:blipFill>
          <p:spPr>
            <a:xfrm>
              <a:off x="548963" y="6298789"/>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182636"/>
            <a:ext cx="8128000" cy="5342708"/>
            <a:chOff x="508000" y="1110628"/>
            <a:chExt cx="8128000" cy="5342708"/>
          </a:xfrm>
        </p:grpSpPr>
        <p:pic>
          <p:nvPicPr>
            <p:cNvPr id="2" name="图片 1"/>
            <p:cNvPicPr>
              <a:picLocks noChangeAspect="1"/>
            </p:cNvPicPr>
            <p:nvPr/>
          </p:nvPicPr>
          <p:blipFill>
            <a:blip r:embed="rId6" cstate="email"/>
            <a:stretch>
              <a:fillRect/>
            </a:stretch>
          </p:blipFill>
          <p:spPr>
            <a:xfrm>
              <a:off x="508000" y="1353239"/>
              <a:ext cx="8128000" cy="5100097"/>
            </a:xfrm>
            <a:prstGeom prst="rect">
              <a:avLst/>
            </a:prstGeom>
          </p:spPr>
        </p:pic>
        <p:pic>
          <p:nvPicPr>
            <p:cNvPr id="7" name="图片 6"/>
            <p:cNvPicPr>
              <a:picLocks noChangeAspect="1"/>
            </p:cNvPicPr>
            <p:nvPr/>
          </p:nvPicPr>
          <p:blipFill>
            <a:blip r:embed="rId7"/>
            <a:stretch>
              <a:fillRect/>
            </a:stretch>
          </p:blipFill>
          <p:spPr>
            <a:xfrm flipV="1">
              <a:off x="522615" y="1110628"/>
              <a:ext cx="8056309" cy="247614"/>
            </a:xfrm>
            <a:prstGeom prst="rect">
              <a:avLst/>
            </a:prstGeom>
          </p:spPr>
        </p:pic>
      </p:grpSp>
      <p:sp>
        <p:nvSpPr>
          <p:cNvPr id="12" name="矩形 11"/>
          <p:cNvSpPr/>
          <p:nvPr/>
        </p:nvSpPr>
        <p:spPr>
          <a:xfrm>
            <a:off x="647230" y="4465831"/>
            <a:ext cx="7859724" cy="1835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statues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fill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part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emperor’s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huge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tomb</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which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still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not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completely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unearthed.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这些雕像只填充了皇帝的巨大坟墓的一部分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这个坟墓还没有彻底被挖掘。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本句中</a:t>
            </a:r>
            <a:r>
              <a:rPr lang="en-US" altLang="zh-CN" sz="2200" dirty="0">
                <a:solidFill>
                  <a:srgbClr val="000000"/>
                </a:solidFill>
                <a:latin typeface="Times New Roman" panose="02020603050405020304" pitchFamily="18" charset="0"/>
                <a:cs typeface="Times New Roman" panose="02020603050405020304" pitchFamily="18" charset="0"/>
              </a:rPr>
              <a:t>which</a:t>
            </a:r>
            <a:r>
              <a:rPr lang="zh-CN" altLang="zh-CN" sz="2200" dirty="0">
                <a:solidFill>
                  <a:srgbClr val="000000"/>
                </a:solidFill>
                <a:latin typeface="Times New Roman" panose="02020603050405020304" pitchFamily="18" charset="0"/>
                <a:cs typeface="Times New Roman" panose="02020603050405020304" pitchFamily="18" charset="0"/>
              </a:rPr>
              <a:t>引导非限制性定语从句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修饰前面的先行词</a:t>
            </a:r>
            <a:r>
              <a:rPr lang="en-US" altLang="zh-CN" sz="2200" dirty="0">
                <a:solidFill>
                  <a:srgbClr val="000000"/>
                </a:solidFill>
                <a:latin typeface="Times New Roman" panose="02020603050405020304" pitchFamily="18" charset="0"/>
                <a:cs typeface="Times New Roman" panose="02020603050405020304" pitchFamily="18" charset="0"/>
              </a:rPr>
              <a:t>tomb</a:t>
            </a:r>
            <a:r>
              <a:rPr lang="zh-CN" altLang="zh-CN" sz="2200" dirty="0">
                <a:solidFill>
                  <a:srgbClr val="000000"/>
                </a:solidFill>
                <a:latin typeface="Times New Roman" panose="02020603050405020304" pitchFamily="18" charset="0"/>
                <a:cs typeface="Times New Roman" panose="02020603050405020304" pitchFamily="18" charset="0"/>
              </a:rPr>
              <a:t>。关系代词</a:t>
            </a:r>
            <a:r>
              <a:rPr lang="en-US" altLang="zh-CN" sz="2200" dirty="0">
                <a:solidFill>
                  <a:srgbClr val="000000"/>
                </a:solidFill>
                <a:latin typeface="Times New Roman" panose="02020603050405020304" pitchFamily="18" charset="0"/>
                <a:cs typeface="Times New Roman" panose="02020603050405020304" pitchFamily="18" charset="0"/>
              </a:rPr>
              <a:t>which</a:t>
            </a:r>
            <a:r>
              <a:rPr lang="zh-CN" altLang="zh-CN" sz="2200" dirty="0">
                <a:solidFill>
                  <a:srgbClr val="000000"/>
                </a:solidFill>
                <a:latin typeface="Times New Roman" panose="02020603050405020304" pitchFamily="18" charset="0"/>
                <a:cs typeface="Times New Roman" panose="02020603050405020304" pitchFamily="18" charset="0"/>
              </a:rPr>
              <a:t>只用于指事或物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不用于指人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它在定语从句中主要用作主语或宾语。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and her family bicycle to </a:t>
            </a:r>
            <a:r>
              <a:rPr lang="en-US" altLang="zh-CN" sz="2200" dirty="0" err="1">
                <a:solidFill>
                  <a:srgbClr val="000000"/>
                </a:solidFill>
                <a:latin typeface="Times New Roman" panose="02020603050405020304" pitchFamily="18" charset="0"/>
                <a:cs typeface="Times New Roman" panose="02020603050405020304" pitchFamily="18" charset="0"/>
              </a:rPr>
              <a:t>work,</a:t>
            </a:r>
            <a:r>
              <a:rPr lang="en-US" altLang="zh-CN" sz="2200" b="1" dirty="0" err="1">
                <a:solidFill>
                  <a:srgbClr val="000000"/>
                </a:solidFill>
                <a:latin typeface="Times New Roman" panose="02020603050405020304" pitchFamily="18" charset="0"/>
                <a:cs typeface="Times New Roman" panose="02020603050405020304" pitchFamily="18" charset="0"/>
              </a:rPr>
              <a:t>which</a:t>
            </a:r>
            <a:r>
              <a:rPr lang="en-US" altLang="zh-CN" sz="2200" dirty="0">
                <a:solidFill>
                  <a:srgbClr val="000000"/>
                </a:solidFill>
                <a:latin typeface="Times New Roman" panose="02020603050405020304" pitchFamily="18" charset="0"/>
                <a:cs typeface="Times New Roman" panose="02020603050405020304" pitchFamily="18" charset="0"/>
              </a:rPr>
              <a:t> helps them keep fit.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她和她的家人骑自行车去上班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这有助于他们保持健康。</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has made great </a:t>
            </a:r>
            <a:r>
              <a:rPr lang="en-US" altLang="zh-CN" sz="2200" dirty="0" err="1">
                <a:solidFill>
                  <a:srgbClr val="000000"/>
                </a:solidFill>
                <a:latin typeface="Times New Roman" panose="02020603050405020304" pitchFamily="18" charset="0"/>
                <a:cs typeface="Times New Roman" panose="02020603050405020304" pitchFamily="18" charset="0"/>
              </a:rPr>
              <a:t>progress,</a:t>
            </a:r>
            <a:r>
              <a:rPr lang="en-US" altLang="zh-CN" sz="2200" b="1" dirty="0" err="1">
                <a:solidFill>
                  <a:srgbClr val="000000"/>
                </a:solidFill>
                <a:latin typeface="Times New Roman" panose="02020603050405020304" pitchFamily="18" charset="0"/>
                <a:cs typeface="Times New Roman" panose="02020603050405020304" pitchFamily="18" charset="0"/>
              </a:rPr>
              <a:t>which</a:t>
            </a:r>
            <a:r>
              <a:rPr lang="en-US" altLang="zh-CN" sz="2200" dirty="0">
                <a:solidFill>
                  <a:srgbClr val="000000"/>
                </a:solidFill>
                <a:latin typeface="Times New Roman" panose="02020603050405020304" pitchFamily="18" charset="0"/>
                <a:cs typeface="Times New Roman" panose="02020603050405020304" pitchFamily="18" charset="0"/>
              </a:rPr>
              <a:t> made us happy.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他取得了很大的进步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这使我们大家都很高兴。</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54318"/>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089" y="1752916"/>
          <a:ext cx="8128000" cy="4124356"/>
        </p:xfrm>
        <a:graphic>
          <a:graphicData uri="http://schemas.openxmlformats.org/presentationml/2006/ole">
            <mc:AlternateContent xmlns:mc="http://schemas.openxmlformats.org/markup-compatibility/2006">
              <mc:Choice xmlns:v="urn:schemas-microsoft-com:vml" Requires="v">
                <p:oleObj spid="_x0000_s10267" name="文档" r:id="rId7" imgW="3843020" imgH="1950720" progId="Word.Document.12">
                  <p:embed/>
                </p:oleObj>
              </mc:Choice>
              <mc:Fallback>
                <p:oleObj name="文档" r:id="rId7" imgW="3843020" imgH="1950720" progId="Word.Document.12">
                  <p:embed/>
                  <p:pic>
                    <p:nvPicPr>
                      <p:cNvPr id="0" name="图片 10258"/>
                      <p:cNvPicPr/>
                      <p:nvPr/>
                    </p:nvPicPr>
                    <p:blipFill>
                      <a:blip r:embed="rId8"/>
                      <a:stretch>
                        <a:fillRect/>
                      </a:stretch>
                    </p:blipFill>
                    <p:spPr>
                      <a:xfrm>
                        <a:off x="539089" y="1752916"/>
                        <a:ext cx="8128000" cy="41243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724265"/>
            <a:ext cx="8128000" cy="166346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drives a new car,</a:t>
            </a: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 was bought last week.</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他开一辆新车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这车是上周买的。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tree under </a:t>
            </a: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 we used to take a rest has been cut down.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我们过去常在下面休息的那棵树已被砍掉了。</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77455" y="1202503"/>
            <a:ext cx="7389091" cy="5322841"/>
            <a:chOff x="877455" y="1140520"/>
            <a:chExt cx="7389091" cy="5322841"/>
          </a:xfrm>
        </p:grpSpPr>
        <p:pic>
          <p:nvPicPr>
            <p:cNvPr id="2" name="图片 1"/>
            <p:cNvPicPr>
              <a:picLocks noChangeAspect="1"/>
            </p:cNvPicPr>
            <p:nvPr/>
          </p:nvPicPr>
          <p:blipFill>
            <a:blip r:embed="rId6" cstate="email"/>
            <a:stretch>
              <a:fillRect/>
            </a:stretch>
          </p:blipFill>
          <p:spPr>
            <a:xfrm>
              <a:off x="877455" y="1140520"/>
              <a:ext cx="7389091" cy="5086518"/>
            </a:xfrm>
            <a:prstGeom prst="rect">
              <a:avLst/>
            </a:prstGeom>
          </p:spPr>
        </p:pic>
        <p:pic>
          <p:nvPicPr>
            <p:cNvPr id="7" name="图片 6"/>
            <p:cNvPicPr>
              <a:picLocks noChangeAspect="1"/>
            </p:cNvPicPr>
            <p:nvPr/>
          </p:nvPicPr>
          <p:blipFill>
            <a:blip r:embed="rId7" cstate="email"/>
            <a:stretch>
              <a:fillRect/>
            </a:stretch>
          </p:blipFill>
          <p:spPr>
            <a:xfrm>
              <a:off x="904585" y="6194887"/>
              <a:ext cx="7267346" cy="26847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2631605"/>
            <a:ext cx="8128000" cy="1641572"/>
            <a:chOff x="508000" y="2631605"/>
            <a:chExt cx="8128000" cy="1641572"/>
          </a:xfrm>
        </p:grpSpPr>
        <p:pic>
          <p:nvPicPr>
            <p:cNvPr id="2" name="图片 1"/>
            <p:cNvPicPr>
              <a:picLocks noChangeAspect="1"/>
            </p:cNvPicPr>
            <p:nvPr/>
          </p:nvPicPr>
          <p:blipFill>
            <a:blip r:embed="rId6" cstate="email"/>
            <a:stretch>
              <a:fillRect/>
            </a:stretch>
          </p:blipFill>
          <p:spPr>
            <a:xfrm>
              <a:off x="508000" y="2838824"/>
              <a:ext cx="8128000" cy="1434353"/>
            </a:xfrm>
            <a:prstGeom prst="rect">
              <a:avLst/>
            </a:prstGeom>
          </p:spPr>
        </p:pic>
        <p:pic>
          <p:nvPicPr>
            <p:cNvPr id="7" name="图片 6"/>
            <p:cNvPicPr>
              <a:picLocks noChangeAspect="1"/>
            </p:cNvPicPr>
            <p:nvPr/>
          </p:nvPicPr>
          <p:blipFill>
            <a:blip r:embed="rId7"/>
            <a:stretch>
              <a:fillRect/>
            </a:stretch>
          </p:blipFill>
          <p:spPr>
            <a:xfrm flipV="1">
              <a:off x="522615" y="2631605"/>
              <a:ext cx="8056309" cy="247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801943"/>
          <a:ext cx="8128000" cy="3508114"/>
        </p:xfrm>
        <a:graphic>
          <a:graphicData uri="http://schemas.openxmlformats.org/presentationml/2006/ole">
            <mc:AlternateContent xmlns:mc="http://schemas.openxmlformats.org/markup-compatibility/2006">
              <mc:Choice xmlns:v="urn:schemas-microsoft-com:vml" Requires="v">
                <p:oleObj spid="_x0000_s2082" name="文档" r:id="rId5" imgW="3947160" imgH="1708150" progId="Word.Document.12">
                  <p:embed/>
                </p:oleObj>
              </mc:Choice>
              <mc:Fallback>
                <p:oleObj name="文档" r:id="rId5" imgW="3947160" imgH="1708150" progId="Word.Document.12">
                  <p:embed/>
                  <p:pic>
                    <p:nvPicPr>
                      <p:cNvPr id="0" name="图片 2073"/>
                      <p:cNvPicPr/>
                      <p:nvPr/>
                    </p:nvPicPr>
                    <p:blipFill>
                      <a:blip r:embed="rId6"/>
                      <a:stretch>
                        <a:fillRect/>
                      </a:stretch>
                    </p:blipFill>
                    <p:spPr>
                      <a:xfrm>
                        <a:off x="508000" y="1801943"/>
                        <a:ext cx="8128000" cy="3508114"/>
                      </a:xfrm>
                      <a:prstGeom prst="rect">
                        <a:avLst/>
                      </a:prstGeom>
                    </p:spPr>
                  </p:pic>
                </p:oleObj>
              </mc:Fallback>
            </mc:AlternateContent>
          </a:graphicData>
        </a:graphic>
      </p:graphicFrame>
    </p:spTree>
  </p:cSld>
  <p:clrMapOvr>
    <a:masterClrMapping/>
  </p:clrMapOvr>
  <p:transition spd="slow">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236647"/>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However</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no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modern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times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knew</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about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tomb</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terracotta</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statues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until</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1974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when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some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farmers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discovered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tomb</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while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were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digging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well</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然而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没有一个现代人知道关于这个坟墓和兵马俑雕像的情况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直到</a:t>
            </a:r>
            <a:r>
              <a:rPr lang="en-US" altLang="zh-CN" sz="2200">
                <a:solidFill>
                  <a:srgbClr val="000000"/>
                </a:solidFill>
                <a:latin typeface="Times New Roman" panose="02020603050405020304" pitchFamily="18" charset="0"/>
                <a:cs typeface="Times New Roman" panose="02020603050405020304" pitchFamily="18" charset="0"/>
              </a:rPr>
              <a:t>1974</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一群农民正在挖井的时候发现了这个坟墓。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a:solidFill>
                  <a:srgbClr val="000000"/>
                </a:solidFill>
                <a:latin typeface="Times New Roman" panose="02020603050405020304" pitchFamily="18" charset="0"/>
                <a:cs typeface="Times New Roman" panose="02020603050405020304" pitchFamily="18" charset="0"/>
              </a:rPr>
              <a:t>这是一个复合句。</a:t>
            </a:r>
            <a:r>
              <a:rPr lang="en-US" altLang="zh-CN" sz="2200">
                <a:solidFill>
                  <a:srgbClr val="000000"/>
                </a:solidFill>
                <a:latin typeface="Times New Roman" panose="02020603050405020304" pitchFamily="18" charset="0"/>
                <a:cs typeface="Times New Roman" panose="02020603050405020304" pitchFamily="18" charset="0"/>
              </a:rPr>
              <a:t>when</a:t>
            </a:r>
            <a:r>
              <a:rPr lang="zh-CN" altLang="zh-CN" sz="2200">
                <a:solidFill>
                  <a:srgbClr val="000000"/>
                </a:solidFill>
                <a:latin typeface="Times New Roman" panose="02020603050405020304" pitchFamily="18" charset="0"/>
                <a:cs typeface="Times New Roman" panose="02020603050405020304" pitchFamily="18" charset="0"/>
              </a:rPr>
              <a:t>引导非限制性定语从句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修饰前面的先行词</a:t>
            </a:r>
            <a:r>
              <a:rPr lang="en-US" altLang="zh-CN" sz="2200">
                <a:solidFill>
                  <a:srgbClr val="000000"/>
                </a:solidFill>
                <a:latin typeface="Times New Roman" panose="02020603050405020304" pitchFamily="18" charset="0"/>
                <a:cs typeface="Times New Roman" panose="02020603050405020304" pitchFamily="18" charset="0"/>
              </a:rPr>
              <a:t>1974</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when</a:t>
            </a:r>
            <a:r>
              <a:rPr lang="zh-CN" altLang="zh-CN" sz="2200">
                <a:solidFill>
                  <a:srgbClr val="000000"/>
                </a:solidFill>
                <a:latin typeface="Times New Roman" panose="02020603050405020304" pitchFamily="18" charset="0"/>
                <a:cs typeface="Times New Roman" panose="02020603050405020304" pitchFamily="18" charset="0"/>
              </a:rPr>
              <a:t>在定语从句中做时间状语。在从句中又包含了一个</a:t>
            </a:r>
            <a:r>
              <a:rPr lang="en-US" altLang="zh-CN" sz="2200">
                <a:solidFill>
                  <a:srgbClr val="000000"/>
                </a:solidFill>
                <a:latin typeface="Times New Roman" panose="02020603050405020304" pitchFamily="18" charset="0"/>
                <a:cs typeface="Times New Roman" panose="02020603050405020304" pitchFamily="18" charset="0"/>
              </a:rPr>
              <a:t>while</a:t>
            </a:r>
            <a:r>
              <a:rPr lang="zh-CN" altLang="zh-CN" sz="2200">
                <a:solidFill>
                  <a:srgbClr val="000000"/>
                </a:solidFill>
                <a:latin typeface="Times New Roman" panose="02020603050405020304" pitchFamily="18" charset="0"/>
                <a:cs typeface="Times New Roman" panose="02020603050405020304" pitchFamily="18" charset="0"/>
              </a:rPr>
              <a:t>引导的时间状语从句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强调从句的动作与主句的动作同时发生。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ll put off the picnic until next week,</a:t>
            </a:r>
            <a:r>
              <a:rPr lang="en-US" altLang="zh-CN" sz="2200" b="1">
                <a:solidFill>
                  <a:srgbClr val="000000"/>
                </a:solidFill>
                <a:latin typeface="Times New Roman" panose="02020603050405020304" pitchFamily="18" charset="0"/>
                <a:cs typeface="Times New Roman" panose="02020603050405020304" pitchFamily="18" charset="0"/>
              </a:rPr>
              <a:t>when</a:t>
            </a:r>
            <a:r>
              <a:rPr lang="en-US" altLang="zh-CN" sz="2200">
                <a:solidFill>
                  <a:srgbClr val="000000"/>
                </a:solidFill>
                <a:latin typeface="Times New Roman" panose="02020603050405020304" pitchFamily="18" charset="0"/>
                <a:cs typeface="Times New Roman" panose="02020603050405020304" pitchFamily="18" charset="0"/>
              </a:rPr>
              <a:t> the weather may be better.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我们将把野餐推迟到下星期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那时天气可能会好一点。</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51715"/>
            <a:ext cx="8128000" cy="491358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(1)when</a:t>
            </a:r>
            <a:r>
              <a:rPr lang="zh-CN" altLang="zh-CN" sz="2200">
                <a:solidFill>
                  <a:srgbClr val="000000"/>
                </a:solidFill>
                <a:latin typeface="Times New Roman" panose="02020603050405020304" pitchFamily="18" charset="0"/>
                <a:cs typeface="Times New Roman" panose="02020603050405020304" pitchFamily="18" charset="0"/>
              </a:rPr>
              <a:t>引导定语从句时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先行词一般是表时间的名词</a:t>
            </a:r>
            <a:r>
              <a:rPr lang="en-US" altLang="zh-CN" sz="2200">
                <a:solidFill>
                  <a:srgbClr val="000000"/>
                </a:solidFill>
                <a:latin typeface="Times New Roman" panose="02020603050405020304" pitchFamily="18" charset="0"/>
                <a:cs typeface="Times New Roman" panose="02020603050405020304" pitchFamily="18" charset="0"/>
              </a:rPr>
              <a:t>,when</a:t>
            </a:r>
            <a:r>
              <a:rPr lang="zh-CN" altLang="zh-CN" sz="2200">
                <a:solidFill>
                  <a:srgbClr val="000000"/>
                </a:solidFill>
                <a:latin typeface="Times New Roman" panose="02020603050405020304" pitchFamily="18" charset="0"/>
                <a:cs typeface="Times New Roman" panose="02020603050405020304" pitchFamily="18" charset="0"/>
              </a:rPr>
              <a:t>在从句中做时间状语。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(2)when</a:t>
            </a:r>
            <a:r>
              <a:rPr lang="zh-CN" altLang="zh-CN" sz="2200">
                <a:solidFill>
                  <a:srgbClr val="000000"/>
                </a:solidFill>
                <a:latin typeface="Times New Roman" panose="02020603050405020304" pitchFamily="18" charset="0"/>
                <a:cs typeface="Times New Roman" panose="02020603050405020304" pitchFamily="18" charset="0"/>
              </a:rPr>
              <a:t>有时可以用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介词</a:t>
            </a:r>
            <a:r>
              <a:rPr lang="en-US" altLang="zh-CN" sz="2200">
                <a:solidFill>
                  <a:srgbClr val="000000"/>
                </a:solidFill>
                <a:latin typeface="Times New Roman" panose="02020603050405020304" pitchFamily="18" charset="0"/>
                <a:cs typeface="Times New Roman" panose="02020603050405020304" pitchFamily="18" charset="0"/>
              </a:rPr>
              <a:t>+which”</a:t>
            </a:r>
            <a:r>
              <a:rPr lang="zh-CN" altLang="zh-CN" sz="2200">
                <a:solidFill>
                  <a:srgbClr val="000000"/>
                </a:solidFill>
                <a:latin typeface="Times New Roman" panose="02020603050405020304" pitchFamily="18" charset="0"/>
                <a:cs typeface="Times New Roman" panose="02020603050405020304" pitchFamily="18" charset="0"/>
              </a:rPr>
              <a:t>更换。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表时间的名词后面不一定只能使用</a:t>
            </a:r>
            <a:r>
              <a:rPr lang="en-US" altLang="zh-CN" sz="2200">
                <a:solidFill>
                  <a:srgbClr val="000000"/>
                </a:solidFill>
                <a:latin typeface="Times New Roman" panose="02020603050405020304" pitchFamily="18" charset="0"/>
                <a:cs typeface="Times New Roman" panose="02020603050405020304" pitchFamily="18" charset="0"/>
              </a:rPr>
              <a:t>when</a:t>
            </a:r>
            <a:r>
              <a:rPr lang="zh-CN" altLang="zh-CN" sz="2200">
                <a:solidFill>
                  <a:srgbClr val="000000"/>
                </a:solidFill>
                <a:latin typeface="Times New Roman" panose="02020603050405020304" pitchFamily="18" charset="0"/>
                <a:cs typeface="Times New Roman" panose="02020603050405020304" pitchFamily="18" charset="0"/>
              </a:rPr>
              <a:t>引导定语从句。如果从句中缺少主语或宾语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则不能使用</a:t>
            </a:r>
            <a:r>
              <a:rPr lang="en-US" altLang="zh-CN" sz="2200">
                <a:solidFill>
                  <a:srgbClr val="000000"/>
                </a:solidFill>
                <a:latin typeface="Times New Roman" panose="02020603050405020304" pitchFamily="18" charset="0"/>
                <a:cs typeface="Times New Roman" panose="02020603050405020304" pitchFamily="18" charset="0"/>
              </a:rPr>
              <a:t>when,</a:t>
            </a:r>
            <a:r>
              <a:rPr lang="zh-CN" altLang="zh-CN" sz="2200">
                <a:solidFill>
                  <a:srgbClr val="000000"/>
                </a:solidFill>
                <a:latin typeface="Times New Roman" panose="02020603050405020304" pitchFamily="18" charset="0"/>
                <a:cs typeface="Times New Roman" panose="02020603050405020304" pitchFamily="18" charset="0"/>
              </a:rPr>
              <a:t>要用</a:t>
            </a:r>
            <a:r>
              <a:rPr lang="en-US" altLang="zh-CN" sz="2200">
                <a:solidFill>
                  <a:srgbClr val="000000"/>
                </a:solidFill>
                <a:latin typeface="Times New Roman" panose="02020603050405020304" pitchFamily="18" charset="0"/>
                <a:cs typeface="Times New Roman" panose="02020603050405020304" pitchFamily="18" charset="0"/>
              </a:rPr>
              <a:t>which/that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July and August are the months </a:t>
            </a:r>
            <a:r>
              <a:rPr lang="en-US" altLang="zh-CN" sz="2200" b="1">
                <a:solidFill>
                  <a:srgbClr val="000000"/>
                </a:solidFill>
                <a:latin typeface="Times New Roman" panose="02020603050405020304" pitchFamily="18" charset="0"/>
                <a:cs typeface="Times New Roman" panose="02020603050405020304" pitchFamily="18" charset="0"/>
              </a:rPr>
              <a:t>when</a:t>
            </a:r>
            <a:r>
              <a:rPr lang="en-US" altLang="zh-CN" sz="2200">
                <a:solidFill>
                  <a:srgbClr val="000000"/>
                </a:solidFill>
                <a:latin typeface="Times New Roman" panose="02020603050405020304" pitchFamily="18" charset="0"/>
                <a:cs typeface="Times New Roman" panose="02020603050405020304" pitchFamily="18" charset="0"/>
              </a:rPr>
              <a:t> the weather is hot.</a:t>
            </a:r>
            <a:r>
              <a:rPr lang="zh-CN" altLang="zh-CN" sz="2200">
                <a:solidFill>
                  <a:srgbClr val="000000"/>
                </a:solidFill>
                <a:latin typeface="Times New Roman" panose="02020603050405020304" pitchFamily="18" charset="0"/>
                <a:cs typeface="Times New Roman" panose="02020603050405020304" pitchFamily="18" charset="0"/>
              </a:rPr>
              <a:t>七八月是天气很热的月份。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ll never forget the day </a:t>
            </a:r>
            <a:r>
              <a:rPr lang="en-US" altLang="zh-CN" sz="2200" b="1">
                <a:solidFill>
                  <a:srgbClr val="000000"/>
                </a:solidFill>
                <a:latin typeface="Times New Roman" panose="02020603050405020304" pitchFamily="18" charset="0"/>
                <a:cs typeface="Times New Roman" panose="02020603050405020304" pitchFamily="18" charset="0"/>
              </a:rPr>
              <a:t>when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 I first met you.</a:t>
            </a:r>
            <a:r>
              <a:rPr lang="zh-CN" altLang="zh-CN" sz="2200">
                <a:solidFill>
                  <a:srgbClr val="000000"/>
                </a:solidFill>
                <a:latin typeface="Times New Roman" panose="02020603050405020304" pitchFamily="18" charset="0"/>
                <a:cs typeface="Times New Roman" panose="02020603050405020304" pitchFamily="18" charset="0"/>
              </a:rPr>
              <a:t>我永远不会忘记第一次见你的那天。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forget the time (</a:t>
            </a:r>
            <a:r>
              <a:rPr lang="en-US" altLang="zh-CN" sz="2200" b="1">
                <a:solidFill>
                  <a:srgbClr val="000000"/>
                </a:solidFill>
                <a:latin typeface="Times New Roman" panose="02020603050405020304" pitchFamily="18" charset="0"/>
                <a:cs typeface="Times New Roman" panose="02020603050405020304" pitchFamily="18" charset="0"/>
              </a:rPr>
              <a:t>that/which</a:t>
            </a:r>
            <a:r>
              <a:rPr lang="en-US" altLang="zh-CN" sz="2200">
                <a:solidFill>
                  <a:srgbClr val="000000"/>
                </a:solidFill>
                <a:latin typeface="Times New Roman" panose="02020603050405020304" pitchFamily="18" charset="0"/>
                <a:cs typeface="Times New Roman" panose="02020603050405020304" pitchFamily="18" charset="0"/>
              </a:rPr>
              <a:t>) 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ve told you.</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不要忘记我告诉你的时间。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530677"/>
            <a:ext cx="8142810" cy="4348080"/>
            <a:chOff x="508000" y="1530677"/>
            <a:chExt cx="8142810" cy="4348080"/>
          </a:xfrm>
        </p:grpSpPr>
        <p:pic>
          <p:nvPicPr>
            <p:cNvPr id="2" name="图片 1"/>
            <p:cNvPicPr>
              <a:picLocks noChangeAspect="1"/>
            </p:cNvPicPr>
            <p:nvPr/>
          </p:nvPicPr>
          <p:blipFill>
            <a:blip r:embed="rId6" cstate="email"/>
            <a:stretch>
              <a:fillRect/>
            </a:stretch>
          </p:blipFill>
          <p:spPr>
            <a:xfrm>
              <a:off x="508000" y="1530677"/>
              <a:ext cx="8128000" cy="4050646"/>
            </a:xfrm>
            <a:prstGeom prst="rect">
              <a:avLst/>
            </a:prstGeom>
          </p:spPr>
        </p:pic>
        <p:pic>
          <p:nvPicPr>
            <p:cNvPr id="7" name="图片 6"/>
            <p:cNvPicPr>
              <a:picLocks noChangeAspect="1"/>
            </p:cNvPicPr>
            <p:nvPr/>
          </p:nvPicPr>
          <p:blipFill>
            <a:blip r:embed="rId7"/>
            <a:stretch>
              <a:fillRect/>
            </a:stretch>
          </p:blipFill>
          <p:spPr>
            <a:xfrm>
              <a:off x="530173" y="5578759"/>
              <a:ext cx="8120637" cy="2999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15616" y="1166239"/>
            <a:ext cx="7078921" cy="5431113"/>
            <a:chOff x="877455" y="921809"/>
            <a:chExt cx="7397512" cy="5675543"/>
          </a:xfrm>
        </p:grpSpPr>
        <p:pic>
          <p:nvPicPr>
            <p:cNvPr id="2" name="图片 1"/>
            <p:cNvPicPr>
              <a:picLocks noChangeAspect="1"/>
            </p:cNvPicPr>
            <p:nvPr/>
          </p:nvPicPr>
          <p:blipFill>
            <a:blip r:embed="rId6" cstate="email"/>
            <a:stretch>
              <a:fillRect/>
            </a:stretch>
          </p:blipFill>
          <p:spPr>
            <a:xfrm>
              <a:off x="877455" y="1128453"/>
              <a:ext cx="7389091" cy="5468899"/>
            </a:xfrm>
            <a:prstGeom prst="rect">
              <a:avLst/>
            </a:prstGeom>
          </p:spPr>
        </p:pic>
        <p:pic>
          <p:nvPicPr>
            <p:cNvPr id="7" name="图片 6"/>
            <p:cNvPicPr>
              <a:picLocks noChangeAspect="1"/>
            </p:cNvPicPr>
            <p:nvPr/>
          </p:nvPicPr>
          <p:blipFill>
            <a:blip r:embed="rId7" cstate="email"/>
            <a:stretch>
              <a:fillRect/>
            </a:stretch>
          </p:blipFill>
          <p:spPr>
            <a:xfrm flipV="1">
              <a:off x="908764" y="921809"/>
              <a:ext cx="7366203" cy="226402"/>
            </a:xfrm>
            <a:prstGeom prst="rect">
              <a:avLst/>
            </a:prstGeom>
          </p:spPr>
        </p:pic>
      </p:grpSp>
      <p:sp>
        <p:nvSpPr>
          <p:cNvPr id="12" name="矩形 11"/>
          <p:cNvSpPr/>
          <p:nvPr/>
        </p:nvSpPr>
        <p:spPr>
          <a:xfrm>
            <a:off x="1277455" y="4479824"/>
            <a:ext cx="6794842" cy="193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561249"/>
          </a:xfrm>
          <a:prstGeom prst="rect">
            <a:avLst/>
          </a:prstGeom>
        </p:spPr>
        <p:txBody>
          <a:bodyPr>
            <a:spAutoFit/>
          </a:bodyPr>
          <a:lstStyle/>
          <a:p>
            <a:pPr algn="ct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旅行</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计划</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algn="ct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3048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一、审题定调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关于旅游计划的安排</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写作的时态以现在进行时表示将来为主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人称以第一人称为主。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3048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二、谋篇布局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内容可以分为四部分</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第一部分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说明旅游的主要目的</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第二部分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谈论其他的旅游安排</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第三部分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介绍交通方式</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第四部分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最终的想法。</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988840"/>
          <a:ext cx="8128000" cy="345374"/>
        </p:xfrm>
        <a:graphic>
          <a:graphicData uri="http://schemas.openxmlformats.org/presentationml/2006/ole">
            <mc:AlternateContent xmlns:mc="http://schemas.openxmlformats.org/markup-compatibility/2006">
              <mc:Choice xmlns:v="urn:schemas-microsoft-com:vml" Requires="v">
                <p:oleObj spid="_x0000_s11286" name="文档" r:id="rId7" imgW="3843020" imgH="164465" progId="Word.Document.12">
                  <p:embed/>
                </p:oleObj>
              </mc:Choice>
              <mc:Fallback>
                <p:oleObj name="文档" r:id="rId7" imgW="3843020" imgH="164465" progId="Word.Document.12">
                  <p:embed/>
                  <p:pic>
                    <p:nvPicPr>
                      <p:cNvPr id="0" name="图片 11277"/>
                      <p:cNvPicPr/>
                      <p:nvPr/>
                    </p:nvPicPr>
                    <p:blipFill>
                      <a:blip r:embed="rId8"/>
                      <a:stretch>
                        <a:fillRect/>
                      </a:stretch>
                    </p:blipFill>
                    <p:spPr>
                      <a:xfrm>
                        <a:off x="508000" y="1988840"/>
                        <a:ext cx="8128000" cy="345374"/>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6266"/>
            <a:ext cx="2828018" cy="498598"/>
          </a:xfrm>
          <a:prstGeom prst="rect">
            <a:avLst/>
          </a:prstGeom>
        </p:spPr>
        <p:txBody>
          <a:bodyPr wrap="none">
            <a:spAutoFit/>
          </a:bodyPr>
          <a:lstStyle/>
          <a:p>
            <a:pPr indent="3048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三、旅游计划</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模板</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204864"/>
          <a:ext cx="8128000" cy="3059564"/>
        </p:xfrm>
        <a:graphic>
          <a:graphicData uri="http://schemas.openxmlformats.org/presentationml/2006/ole">
            <mc:AlternateContent xmlns:mc="http://schemas.openxmlformats.org/markup-compatibility/2006">
              <mc:Choice xmlns:v="urn:schemas-microsoft-com:vml" Requires="v">
                <p:oleObj spid="_x0000_s12310" name="文档" r:id="rId7" imgW="3899535" imgH="1470025" progId="Word.Document.12">
                  <p:embed/>
                </p:oleObj>
              </mc:Choice>
              <mc:Fallback>
                <p:oleObj name="文档" r:id="rId7" imgW="3899535" imgH="1470025" progId="Word.Document.12">
                  <p:embed/>
                  <p:pic>
                    <p:nvPicPr>
                      <p:cNvPr id="0" name="图片 12301"/>
                      <p:cNvPicPr/>
                      <p:nvPr/>
                    </p:nvPicPr>
                    <p:blipFill>
                      <a:blip r:embed="rId8"/>
                      <a:stretch>
                        <a:fillRect/>
                      </a:stretch>
                    </p:blipFill>
                    <p:spPr>
                      <a:xfrm>
                        <a:off x="508000" y="2204864"/>
                        <a:ext cx="8128000" cy="3059564"/>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70906"/>
            <a:ext cx="8128000" cy="866006"/>
          </a:xfrm>
          <a:prstGeom prst="rect">
            <a:avLst/>
          </a:prstGeom>
        </p:spPr>
        <p:txBody>
          <a:bodyPr>
            <a:spAutoFit/>
          </a:bodyPr>
          <a:lstStyle/>
          <a:p>
            <a:pPr indent="3048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四、组织语言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第一部分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说明旅游的主要目的</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636912"/>
          <a:ext cx="8128000" cy="2617492"/>
        </p:xfrm>
        <a:graphic>
          <a:graphicData uri="http://schemas.openxmlformats.org/presentationml/2006/ole">
            <mc:AlternateContent xmlns:mc="http://schemas.openxmlformats.org/markup-compatibility/2006">
              <mc:Choice xmlns:v="urn:schemas-microsoft-com:vml" Requires="v">
                <p:oleObj spid="_x0000_s13334" name="文档" r:id="rId7" imgW="3928110" imgH="1265555" progId="Word.Document.12">
                  <p:embed/>
                </p:oleObj>
              </mc:Choice>
              <mc:Fallback>
                <p:oleObj name="文档" r:id="rId7" imgW="3928110" imgH="1265555" progId="Word.Document.12">
                  <p:embed/>
                  <p:pic>
                    <p:nvPicPr>
                      <p:cNvPr id="0" name="图片 13325"/>
                      <p:cNvPicPr/>
                      <p:nvPr/>
                    </p:nvPicPr>
                    <p:blipFill>
                      <a:blip r:embed="rId8"/>
                      <a:stretch>
                        <a:fillRect/>
                      </a:stretch>
                    </p:blipFill>
                    <p:spPr>
                      <a:xfrm>
                        <a:off x="508000" y="2636912"/>
                        <a:ext cx="8128000" cy="261749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10966"/>
            <a:ext cx="4278735"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第二部分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谈论其他的旅游</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安排</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72816"/>
          <a:ext cx="8128000" cy="4542888"/>
        </p:xfrm>
        <a:graphic>
          <a:graphicData uri="http://schemas.openxmlformats.org/presentationml/2006/ole">
            <mc:AlternateContent xmlns:mc="http://schemas.openxmlformats.org/markup-compatibility/2006">
              <mc:Choice xmlns:v="urn:schemas-microsoft-com:vml" Requires="v">
                <p:oleObj spid="_x0000_s14358" name="文档" r:id="rId7" imgW="3928110" imgH="2197100" progId="Word.Document.12">
                  <p:embed/>
                </p:oleObj>
              </mc:Choice>
              <mc:Fallback>
                <p:oleObj name="文档" r:id="rId7" imgW="3928110" imgH="2197100" progId="Word.Document.12">
                  <p:embed/>
                  <p:pic>
                    <p:nvPicPr>
                      <p:cNvPr id="0" name="图片 14349"/>
                      <p:cNvPicPr/>
                      <p:nvPr/>
                    </p:nvPicPr>
                    <p:blipFill>
                      <a:blip r:embed="rId8"/>
                      <a:stretch>
                        <a:fillRect/>
                      </a:stretch>
                    </p:blipFill>
                    <p:spPr>
                      <a:xfrm>
                        <a:off x="508000" y="1772816"/>
                        <a:ext cx="8128000" cy="454288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412776"/>
          <a:ext cx="8128000" cy="2591251"/>
        </p:xfrm>
        <a:graphic>
          <a:graphicData uri="http://schemas.openxmlformats.org/presentationml/2006/ole">
            <mc:AlternateContent xmlns:mc="http://schemas.openxmlformats.org/markup-compatibility/2006">
              <mc:Choice xmlns:v="urn:schemas-microsoft-com:vml" Requires="v">
                <p:oleObj spid="_x0000_s15398" name="文档" r:id="rId7" imgW="3928110" imgH="1253490" progId="Word.Document.12">
                  <p:embed/>
                </p:oleObj>
              </mc:Choice>
              <mc:Fallback>
                <p:oleObj name="文档" r:id="rId7" imgW="3928110" imgH="1253490" progId="Word.Document.12">
                  <p:embed/>
                  <p:pic>
                    <p:nvPicPr>
                      <p:cNvPr id="0" name="图片 15385"/>
                      <p:cNvPicPr/>
                      <p:nvPr/>
                    </p:nvPicPr>
                    <p:blipFill>
                      <a:blip r:embed="rId8"/>
                      <a:stretch>
                        <a:fillRect/>
                      </a:stretch>
                    </p:blipFill>
                    <p:spPr>
                      <a:xfrm>
                        <a:off x="508000" y="1412776"/>
                        <a:ext cx="8128000" cy="2591251"/>
                      </a:xfrm>
                      <a:prstGeom prst="rect">
                        <a:avLst/>
                      </a:prstGeom>
                    </p:spPr>
                  </p:pic>
                </p:oleObj>
              </mc:Fallback>
            </mc:AlternateContent>
          </a:graphicData>
        </a:graphic>
      </p:graphicFrame>
      <p:sp>
        <p:nvSpPr>
          <p:cNvPr id="7" name="矩形 6"/>
          <p:cNvSpPr>
            <a:spLocks noChangeAspect="1"/>
          </p:cNvSpPr>
          <p:nvPr/>
        </p:nvSpPr>
        <p:spPr>
          <a:xfrm>
            <a:off x="508000" y="3453702"/>
            <a:ext cx="3071675"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第三部分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交通方式</a:t>
            </a:r>
            <a:r>
              <a:rPr lang="zh-CN" altLang="zh-CN" sz="2200" dirty="0">
                <a:solidFill>
                  <a:srgbClr val="000000"/>
                </a:solidFill>
                <a:latin typeface="NEU-BZ-S92"/>
                <a:ea typeface="Arial" panose="020B0604020202020204" pitchFamily="34" charset="0"/>
                <a:cs typeface="Times New Roman" panose="02020603050405020304" pitchFamily="18" charset="0"/>
              </a:rPr>
              <a:t> </a:t>
            </a:r>
            <a:r>
              <a:rPr lang="en-US" altLang="zh-CN" sz="2200" dirty="0" smtClean="0">
                <a:solidFill>
                  <a:srgbClr val="000000"/>
                </a:solidFill>
                <a:latin typeface="NEU-BZ-S92"/>
                <a:ea typeface="Arial" panose="020B0604020202020204" pitchFamily="34"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508000" y="3949554"/>
          <a:ext cx="8128000" cy="2229890"/>
        </p:xfrm>
        <a:graphic>
          <a:graphicData uri="http://schemas.openxmlformats.org/presentationml/2006/ole">
            <mc:AlternateContent xmlns:mc="http://schemas.openxmlformats.org/markup-compatibility/2006">
              <mc:Choice xmlns:v="urn:schemas-microsoft-com:vml" Requires="v">
                <p:oleObj spid="_x0000_s15399" name="文档" r:id="rId9" imgW="4004310" imgH="1099820" progId="Word.Document.12">
                  <p:embed/>
                </p:oleObj>
              </mc:Choice>
              <mc:Fallback>
                <p:oleObj name="文档" r:id="rId9" imgW="4004310" imgH="1099820" progId="Word.Document.12">
                  <p:embed/>
                  <p:pic>
                    <p:nvPicPr>
                      <p:cNvPr id="0" name="图片 15386"/>
                      <p:cNvPicPr/>
                      <p:nvPr/>
                    </p:nvPicPr>
                    <p:blipFill>
                      <a:blip r:embed="rId10"/>
                      <a:stretch>
                        <a:fillRect/>
                      </a:stretch>
                    </p:blipFill>
                    <p:spPr>
                      <a:xfrm>
                        <a:off x="508000" y="3949554"/>
                        <a:ext cx="8128000" cy="222989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2354338"/>
            <a:ext cx="3150221"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第四部分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最终的</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想法</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508000" y="2852936"/>
          <a:ext cx="8128000" cy="1959600"/>
        </p:xfrm>
        <a:graphic>
          <a:graphicData uri="http://schemas.openxmlformats.org/presentationml/2006/ole">
            <mc:AlternateContent xmlns:mc="http://schemas.openxmlformats.org/markup-compatibility/2006">
              <mc:Choice xmlns:v="urn:schemas-microsoft-com:vml" Requires="v">
                <p:oleObj spid="_x0000_s16406" name="文档" r:id="rId7" imgW="4004310" imgH="965835" progId="Word.Document.12">
                  <p:embed/>
                </p:oleObj>
              </mc:Choice>
              <mc:Fallback>
                <p:oleObj name="文档" r:id="rId7" imgW="4004310" imgH="965835" progId="Word.Document.12">
                  <p:embed/>
                  <p:pic>
                    <p:nvPicPr>
                      <p:cNvPr id="0" name="图片 16397"/>
                      <p:cNvPicPr/>
                      <p:nvPr/>
                    </p:nvPicPr>
                    <p:blipFill>
                      <a:blip r:embed="rId8"/>
                      <a:stretch>
                        <a:fillRect/>
                      </a:stretch>
                    </p:blipFill>
                    <p:spPr>
                      <a:xfrm>
                        <a:off x="508000" y="2852936"/>
                        <a:ext cx="8128000" cy="19596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164639"/>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P30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判断正</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误</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F</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(1)Richard is planning to come to China for a visit.(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(2)Richard doubts the truth of the Terracotta Army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story.(</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(3)There are over 8,000 statues to guard the tomb.(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(4)People began to know about the Terracotta Army from 1970.(</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(5)Richard loved history so he planned to visit the Shaanxi History Museum.(</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(6)The Xi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an City Wall is known as a “Chinese treasure house”.(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(7)Richard is leaving on the day of the October holiday. (</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(8)Richard will have a good sleep on the train.(</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p:nvPr/>
        </p:nvSpPr>
        <p:spPr>
          <a:xfrm>
            <a:off x="6463964" y="1988840"/>
            <a:ext cx="412292"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F </a:t>
            </a:r>
            <a:endParaRPr lang="zh-CN" altLang="en-US" sz="2200"/>
          </a:p>
        </p:txBody>
      </p:sp>
      <p:sp>
        <p:nvSpPr>
          <p:cNvPr id="11" name="矩形 10"/>
          <p:cNvSpPr/>
          <p:nvPr/>
        </p:nvSpPr>
        <p:spPr>
          <a:xfrm>
            <a:off x="7526578" y="2419727"/>
            <a:ext cx="357790"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T</a:t>
            </a:r>
            <a:endParaRPr lang="zh-CN" altLang="en-US" sz="2200"/>
          </a:p>
        </p:txBody>
      </p:sp>
      <p:sp>
        <p:nvSpPr>
          <p:cNvPr id="12" name="矩形 11"/>
          <p:cNvSpPr/>
          <p:nvPr/>
        </p:nvSpPr>
        <p:spPr>
          <a:xfrm>
            <a:off x="6406882" y="2801476"/>
            <a:ext cx="357790"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T</a:t>
            </a:r>
            <a:endParaRPr lang="zh-CN" altLang="en-US" sz="2200"/>
          </a:p>
        </p:txBody>
      </p:sp>
      <p:sp>
        <p:nvSpPr>
          <p:cNvPr id="13" name="矩形 12"/>
          <p:cNvSpPr/>
          <p:nvPr/>
        </p:nvSpPr>
        <p:spPr>
          <a:xfrm>
            <a:off x="7894642" y="3218628"/>
            <a:ext cx="412292"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F </a:t>
            </a:r>
            <a:endParaRPr lang="zh-CN" altLang="en-US" sz="2200"/>
          </a:p>
        </p:txBody>
      </p:sp>
      <p:sp>
        <p:nvSpPr>
          <p:cNvPr id="14" name="矩形 13"/>
          <p:cNvSpPr/>
          <p:nvPr/>
        </p:nvSpPr>
        <p:spPr>
          <a:xfrm>
            <a:off x="1835696" y="4006225"/>
            <a:ext cx="412292"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F </a:t>
            </a:r>
            <a:endParaRPr lang="zh-CN" altLang="en-US" sz="2200"/>
          </a:p>
        </p:txBody>
      </p:sp>
      <p:sp>
        <p:nvSpPr>
          <p:cNvPr id="15" name="矩形 14"/>
          <p:cNvSpPr/>
          <p:nvPr/>
        </p:nvSpPr>
        <p:spPr>
          <a:xfrm>
            <a:off x="1629550" y="4834316"/>
            <a:ext cx="412292"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F </a:t>
            </a:r>
            <a:endParaRPr lang="zh-CN" altLang="en-US" sz="2200"/>
          </a:p>
        </p:txBody>
      </p:sp>
      <p:sp>
        <p:nvSpPr>
          <p:cNvPr id="16" name="矩形 15"/>
          <p:cNvSpPr/>
          <p:nvPr/>
        </p:nvSpPr>
        <p:spPr>
          <a:xfrm>
            <a:off x="7114286" y="5254929"/>
            <a:ext cx="412292"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F </a:t>
            </a:r>
            <a:endParaRPr lang="zh-CN" altLang="en-US" sz="2200"/>
          </a:p>
        </p:txBody>
      </p:sp>
      <p:sp>
        <p:nvSpPr>
          <p:cNvPr id="17" name="矩形 16"/>
          <p:cNvSpPr/>
          <p:nvPr/>
        </p:nvSpPr>
        <p:spPr>
          <a:xfrm>
            <a:off x="5994590" y="5631587"/>
            <a:ext cx="357790" cy="430887"/>
          </a:xfrm>
          <a:prstGeom prst="rect">
            <a:avLst/>
          </a:prstGeom>
        </p:spPr>
        <p:txBody>
          <a:bodyPr wrap="none">
            <a:spAutoFit/>
          </a:bodyPr>
          <a:lstStyle/>
          <a:p>
            <a:r>
              <a:rPr lang="en-US" altLang="zh-CN" sz="2200">
                <a:solidFill>
                  <a:srgbClr val="FF0000"/>
                </a:solidFill>
                <a:latin typeface="Times New Roman" panose="02020603050405020304" pitchFamily="18" charset="0"/>
              </a:rPr>
              <a:t>T</a:t>
            </a:r>
            <a:endParaRPr lang="zh-CN" altLang="en-US" sz="220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2210"/>
            <a:ext cx="1661032"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常用语</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块</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00808"/>
          <a:ext cx="8128000" cy="4739692"/>
        </p:xfrm>
        <a:graphic>
          <a:graphicData uri="http://schemas.openxmlformats.org/presentationml/2006/ole">
            <mc:AlternateContent xmlns:mc="http://schemas.openxmlformats.org/markup-compatibility/2006">
              <mc:Choice xmlns:v="urn:schemas-microsoft-com:vml" Requires="v">
                <p:oleObj spid="_x0000_s17430" name="文档" r:id="rId7" imgW="3928110" imgH="2291080" progId="Word.Document.12">
                  <p:embed/>
                </p:oleObj>
              </mc:Choice>
              <mc:Fallback>
                <p:oleObj name="文档" r:id="rId7" imgW="3928110" imgH="2291080" progId="Word.Document.12">
                  <p:embed/>
                  <p:pic>
                    <p:nvPicPr>
                      <p:cNvPr id="0" name="图片 17421"/>
                      <p:cNvPicPr/>
                      <p:nvPr/>
                    </p:nvPicPr>
                    <p:blipFill>
                      <a:blip r:embed="rId8"/>
                      <a:stretch>
                        <a:fillRect/>
                      </a:stretch>
                    </p:blipFill>
                    <p:spPr>
                      <a:xfrm>
                        <a:off x="508000" y="1700808"/>
                        <a:ext cx="8128000" cy="473969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340768"/>
          <a:ext cx="8128000" cy="345374"/>
        </p:xfrm>
        <a:graphic>
          <a:graphicData uri="http://schemas.openxmlformats.org/presentationml/2006/ole">
            <mc:AlternateContent xmlns:mc="http://schemas.openxmlformats.org/markup-compatibility/2006">
              <mc:Choice xmlns:v="urn:schemas-microsoft-com:vml" Requires="v">
                <p:oleObj spid="_x0000_s18453" name="文档" r:id="rId7" imgW="3843020" imgH="164465" progId="Word.Document.12">
                  <p:embed/>
                </p:oleObj>
              </mc:Choice>
              <mc:Fallback>
                <p:oleObj name="文档" r:id="rId7" imgW="3843020" imgH="164465" progId="Word.Document.12">
                  <p:embed/>
                  <p:pic>
                    <p:nvPicPr>
                      <p:cNvPr id="0" name="图片 18444"/>
                      <p:cNvPicPr/>
                      <p:nvPr/>
                    </p:nvPicPr>
                    <p:blipFill>
                      <a:blip r:embed="rId8"/>
                      <a:stretch>
                        <a:fillRect/>
                      </a:stretch>
                    </p:blipFill>
                    <p:spPr>
                      <a:xfrm>
                        <a:off x="508000" y="1340768"/>
                        <a:ext cx="8128000" cy="345374"/>
                      </a:xfrm>
                      <a:prstGeom prst="rect">
                        <a:avLst/>
                      </a:prstGeom>
                    </p:spPr>
                  </p:pic>
                </p:oleObj>
              </mc:Fallback>
            </mc:AlternateContent>
          </a:graphicData>
        </a:graphic>
      </p:graphicFrame>
      <p:sp>
        <p:nvSpPr>
          <p:cNvPr id="3" name="矩形 2"/>
          <p:cNvSpPr>
            <a:spLocks noChangeAspect="1"/>
          </p:cNvSpPr>
          <p:nvPr/>
        </p:nvSpPr>
        <p:spPr>
          <a:xfrm>
            <a:off x="508000" y="1686142"/>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假设你是王明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寒假即将来临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你打算和家人去上海玩。请你给你的好友李华写一封</a:t>
            </a:r>
            <a:r>
              <a:rPr lang="en-US" altLang="zh-CN" sz="2200" dirty="0">
                <a:solidFill>
                  <a:srgbClr val="000000"/>
                </a:solidFill>
                <a:latin typeface="Times New Roman" panose="02020603050405020304" pitchFamily="18" charset="0"/>
                <a:cs typeface="Times New Roman" panose="02020603050405020304" pitchFamily="18" charset="0"/>
              </a:rPr>
              <a:t>e-mail,</a:t>
            </a:r>
            <a:r>
              <a:rPr lang="zh-CN" altLang="zh-CN" sz="2200" dirty="0">
                <a:solidFill>
                  <a:srgbClr val="000000"/>
                </a:solidFill>
                <a:latin typeface="Times New Roman" panose="02020603050405020304" pitchFamily="18" charset="0"/>
                <a:cs typeface="Times New Roman" panose="02020603050405020304" pitchFamily="18" charset="0"/>
              </a:rPr>
              <a:t>分享你的出行计划。</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元月</a:t>
            </a:r>
            <a:r>
              <a:rPr lang="en-US" altLang="zh-CN" sz="2200" dirty="0">
                <a:solidFill>
                  <a:srgbClr val="000000"/>
                </a:solidFill>
                <a:latin typeface="Times New Roman" panose="02020603050405020304" pitchFamily="18" charset="0"/>
                <a:cs typeface="Times New Roman" panose="02020603050405020304" pitchFamily="18" charset="0"/>
              </a:rPr>
              <a:t>21</a:t>
            </a:r>
            <a:r>
              <a:rPr lang="zh-CN" altLang="zh-CN" sz="2200" dirty="0">
                <a:solidFill>
                  <a:srgbClr val="000000"/>
                </a:solidFill>
                <a:latin typeface="Times New Roman" panose="02020603050405020304" pitchFamily="18" charset="0"/>
                <a:cs typeface="Times New Roman" panose="02020603050405020304" pitchFamily="18" charset="0"/>
              </a:rPr>
              <a:t>日下午</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点左右从醴陵坐高铁去上海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到上海后入住预订酒店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休息一晚。</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第二天进上海迪士尼乐园游玩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体验各种游乐设施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购买纪念品。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第三天上午参观上海科技馆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下午登东方明珠塔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欣赏上海全貌。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元月</a:t>
            </a:r>
            <a:r>
              <a:rPr lang="en-US" altLang="zh-CN" sz="2200" dirty="0">
                <a:solidFill>
                  <a:srgbClr val="000000"/>
                </a:solidFill>
                <a:latin typeface="Times New Roman" panose="02020603050405020304" pitchFamily="18" charset="0"/>
                <a:cs typeface="Times New Roman" panose="02020603050405020304" pitchFamily="18" charset="0"/>
              </a:rPr>
              <a:t>24</a:t>
            </a:r>
            <a:r>
              <a:rPr lang="zh-CN" altLang="zh-CN" sz="2200" dirty="0">
                <a:solidFill>
                  <a:srgbClr val="000000"/>
                </a:solidFill>
                <a:latin typeface="Times New Roman" panose="02020603050405020304" pitchFamily="18" charset="0"/>
                <a:cs typeface="Times New Roman" panose="02020603050405020304" pitchFamily="18" charset="0"/>
              </a:rPr>
              <a:t>日乘坐高铁返回。</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注意</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可适当增加细节</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以使行文连贯</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词数</a:t>
            </a:r>
            <a:r>
              <a:rPr lang="en-US" altLang="zh-CN" sz="2200" dirty="0">
                <a:solidFill>
                  <a:srgbClr val="000000"/>
                </a:solidFill>
                <a:latin typeface="Times New Roman" panose="02020603050405020304" pitchFamily="18" charset="0"/>
                <a:cs typeface="Times New Roman" panose="02020603050405020304" pitchFamily="18" charset="0"/>
              </a:rPr>
              <a:t>100</a:t>
            </a:r>
            <a:r>
              <a:rPr lang="zh-CN" altLang="zh-CN" sz="2200" dirty="0">
                <a:solidFill>
                  <a:srgbClr val="000000"/>
                </a:solidFill>
                <a:latin typeface="Times New Roman" panose="02020603050405020304" pitchFamily="18" charset="0"/>
                <a:cs typeface="Times New Roman" panose="02020603050405020304" pitchFamily="18" charset="0"/>
              </a:rPr>
              <a:t>左右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开头和结尾已给出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不计入总词数。</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参考词汇</a:t>
            </a:r>
            <a:r>
              <a:rPr lang="en-US" altLang="zh-CN" sz="2200">
                <a:solidFill>
                  <a:srgbClr val="000000"/>
                </a:solidFill>
                <a:latin typeface="Times New Roman" panose="02020603050405020304" pitchFamily="18" charset="0"/>
                <a:cs typeface="Times New Roman" panose="02020603050405020304" pitchFamily="18" charset="0"/>
              </a:rPr>
              <a:t>:high speed railway (</a:t>
            </a:r>
            <a:r>
              <a:rPr lang="zh-CN" altLang="zh-CN" sz="2200">
                <a:solidFill>
                  <a:srgbClr val="000000"/>
                </a:solidFill>
                <a:latin typeface="Times New Roman" panose="02020603050405020304" pitchFamily="18" charset="0"/>
                <a:cs typeface="Times New Roman" panose="02020603050405020304" pitchFamily="18" charset="0"/>
              </a:rPr>
              <a:t>高铁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book (</a:t>
            </a:r>
            <a:r>
              <a:rPr lang="zh-CN" altLang="zh-CN" sz="2200">
                <a:solidFill>
                  <a:srgbClr val="000000"/>
                </a:solidFill>
                <a:latin typeface="Times New Roman" panose="02020603050405020304" pitchFamily="18" charset="0"/>
                <a:cs typeface="Times New Roman" panose="02020603050405020304" pitchFamily="18" charset="0"/>
              </a:rPr>
              <a:t>预定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Disneyland(</a:t>
            </a:r>
            <a:r>
              <a:rPr lang="zh-CN" altLang="zh-CN" sz="2200">
                <a:solidFill>
                  <a:srgbClr val="000000"/>
                </a:solidFill>
                <a:latin typeface="Times New Roman" panose="02020603050405020304" pitchFamily="18" charset="0"/>
                <a:cs typeface="Times New Roman" panose="02020603050405020304" pitchFamily="18" charset="0"/>
              </a:rPr>
              <a:t>迪士尼乐园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recreation facilities (</a:t>
            </a:r>
            <a:r>
              <a:rPr lang="zh-CN" altLang="zh-CN" sz="2200">
                <a:solidFill>
                  <a:srgbClr val="000000"/>
                </a:solidFill>
                <a:latin typeface="Times New Roman" panose="02020603050405020304" pitchFamily="18" charset="0"/>
                <a:cs typeface="Times New Roman" panose="02020603050405020304" pitchFamily="18" charset="0"/>
              </a:rPr>
              <a:t>游乐设施</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souvenir (</a:t>
            </a:r>
            <a:r>
              <a:rPr lang="zh-CN" altLang="zh-CN" sz="2200">
                <a:solidFill>
                  <a:srgbClr val="000000"/>
                </a:solidFill>
                <a:latin typeface="Times New Roman" panose="02020603050405020304" pitchFamily="18" charset="0"/>
                <a:cs typeface="Times New Roman" panose="02020603050405020304" pitchFamily="18" charset="0"/>
              </a:rPr>
              <a:t>纪念品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Shanghai Science and Technology Museum (</a:t>
            </a:r>
            <a:r>
              <a:rPr lang="zh-CN" altLang="zh-CN" sz="2200">
                <a:solidFill>
                  <a:srgbClr val="000000"/>
                </a:solidFill>
                <a:latin typeface="Times New Roman" panose="02020603050405020304" pitchFamily="18" charset="0"/>
                <a:cs typeface="Times New Roman" panose="02020603050405020304" pitchFamily="18" charset="0"/>
              </a:rPr>
              <a:t>上海科技馆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Oriental Pearl Tower (</a:t>
            </a:r>
            <a:r>
              <a:rPr lang="zh-CN" altLang="zh-CN" sz="2200">
                <a:solidFill>
                  <a:srgbClr val="000000"/>
                </a:solidFill>
                <a:latin typeface="Times New Roman" panose="02020603050405020304" pitchFamily="18" charset="0"/>
                <a:cs typeface="Times New Roman" panose="02020603050405020304" pitchFamily="18" charset="0"/>
              </a:rPr>
              <a:t>东方明珠</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Dear Li Hua,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How is everything going?</a:t>
            </a:r>
            <a:r>
              <a:rPr lang="en-US" altLang="zh-CN" sz="2200" u="sng">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How about the plan for your winter holiday?I am looking forward to your reply.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gn="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Yours,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gn="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Wang Ming</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716732"/>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Dear Li Hua,</a:t>
            </a:r>
            <a:r>
              <a:rPr lang="en-US" altLang="zh-CN" sz="2200" u="sng">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How is everything going?</a:t>
            </a:r>
            <a:r>
              <a:rPr lang="en-US" altLang="zh-CN" sz="2200">
                <a:solidFill>
                  <a:srgbClr val="000000"/>
                </a:solidFill>
                <a:latin typeface="Times New Roman" panose="02020603050405020304" pitchFamily="18" charset="0"/>
                <a:cs typeface="Times New Roman" panose="02020603050405020304" pitchFamily="18" charset="0"/>
              </a:rPr>
              <a:t>As the winter holiday is approaching,I will have a four-day trip to Shanghai with my family.Here is my plan.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高分写作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124744"/>
            <a:ext cx="8128000" cy="5509200"/>
          </a:xfrm>
          <a:prstGeom prst="rect">
            <a:avLst/>
          </a:prstGeom>
        </p:spPr>
        <p:txBody>
          <a:bodyPr>
            <a:spAutoFit/>
          </a:bodyPr>
          <a:lstStyle/>
          <a:p>
            <a:pPr indent="266700">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will be leaving Liling for Shanghai by the high speed railway at around 2:00 p.m.on Jan.21st.Upon arriving in Shanghai,we will check in the hotel for a good rest first,which will be booked online in advance,so that we can have enough energy to visit Shanghai.On the second day,we are going to the Disneyland to experience all kinds of recreation facilities,and buy some souvenirs at the same time.On the third day,we will be visiting Shanghai Science and Technology Museum in the morning.Besides,we will be climbing the Oriental Pearl Tower in the afternoon,from which we will be enjoying the whole view of Shanghai.We will be also taking photos along the way to record our trip.On Jan.24th,we will be taking the high speed railway back to Liling.After I return,I will share all my photos with you.</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How about the plan for your winter holiday?I am looking forward to your reply.</a:t>
            </a:r>
            <a:r>
              <a:rPr lang="en-US" altLang="zh-CN" sz="2200" u="sng">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gn="r">
              <a:spcAft>
                <a:spcPts val="0"/>
              </a:spcAft>
              <a:tabLst>
                <a:tab pos="1029335" algn="l"/>
                <a:tab pos="1850390" algn="l"/>
                <a:tab pos="2538095" algn="l"/>
                <a:tab pos="3221990" algn="l"/>
              </a:tabLst>
            </a:pP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Yours,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gn="r">
              <a:spcAft>
                <a:spcPts val="0"/>
              </a:spcAft>
              <a:tabLst>
                <a:tab pos="1029335" algn="l"/>
                <a:tab pos="1850390" algn="l"/>
                <a:tab pos="2538095" algn="l"/>
                <a:tab pos="3221990" algn="l"/>
              </a:tabLst>
            </a:pP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Wang Ming</a:t>
            </a:r>
            <a:r>
              <a:rPr lang="en-US" altLang="zh-CN" sz="2200" u="sng">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2" name="矩形 1"/>
          <p:cNvSpPr>
            <a:spLocks noChangeAspect="1"/>
          </p:cNvSpPr>
          <p:nvPr/>
        </p:nvSpPr>
        <p:spPr>
          <a:xfrm>
            <a:off x="508000" y="113101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.The sunset was a very beautiful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景象</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sight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.They decided to memorize their leader by building a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雕像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statue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.I don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want any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评论</a:t>
            </a:r>
            <a:r>
              <a:rPr lang="en-US" altLang="zh-CN" sz="2200" dirty="0">
                <a:solidFill>
                  <a:srgbClr val="000000"/>
                </a:solidFill>
                <a:latin typeface="Times New Roman" panose="02020603050405020304" pitchFamily="18" charset="0"/>
                <a:cs typeface="Times New Roman" panose="02020603050405020304" pitchFamily="18" charset="0"/>
              </a:rPr>
              <a:t>) about my new </a:t>
            </a:r>
            <a:r>
              <a:rPr lang="en-US" altLang="zh-CN" sz="2200" dirty="0" err="1">
                <a:solidFill>
                  <a:srgbClr val="000000"/>
                </a:solidFill>
                <a:latin typeface="Times New Roman" panose="02020603050405020304" pitchFamily="18" charset="0"/>
                <a:cs typeface="Times New Roman" panose="02020603050405020304" pitchFamily="18" charset="0"/>
              </a:rPr>
              <a:t>haircut,thank</a:t>
            </a:r>
            <a:r>
              <a:rPr lang="en-US" altLang="zh-CN" sz="2200" dirty="0">
                <a:solidFill>
                  <a:srgbClr val="000000"/>
                </a:solidFill>
                <a:latin typeface="Times New Roman" panose="02020603050405020304" pitchFamily="18" charset="0"/>
                <a:cs typeface="Times New Roman" panose="02020603050405020304" pitchFamily="18" charset="0"/>
              </a:rPr>
              <a:t> you!</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comments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.For centuries 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坟墓</a:t>
            </a:r>
            <a:r>
              <a:rPr lang="en-US" altLang="zh-CN" sz="2200" dirty="0">
                <a:solidFill>
                  <a:srgbClr val="000000"/>
                </a:solidFill>
                <a:latin typeface="Times New Roman" panose="02020603050405020304" pitchFamily="18" charset="0"/>
                <a:cs typeface="Times New Roman" panose="02020603050405020304" pitchFamily="18" charset="0"/>
              </a:rPr>
              <a:t>) lay there </a:t>
            </a:r>
            <a:r>
              <a:rPr lang="en-US" altLang="zh-CN" sz="2200" dirty="0" err="1">
                <a:solidFill>
                  <a:srgbClr val="000000"/>
                </a:solidFill>
                <a:latin typeface="Times New Roman" panose="02020603050405020304" pitchFamily="18" charset="0"/>
                <a:cs typeface="Times New Roman" panose="02020603050405020304" pitchFamily="18" charset="0"/>
              </a:rPr>
              <a:t>until,by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chance,it</a:t>
            </a:r>
            <a:r>
              <a:rPr lang="en-US" altLang="zh-CN" sz="2200" dirty="0">
                <a:solidFill>
                  <a:srgbClr val="000000"/>
                </a:solidFill>
                <a:latin typeface="Times New Roman" panose="02020603050405020304" pitchFamily="18" charset="0"/>
                <a:cs typeface="Times New Roman" panose="02020603050405020304" pitchFamily="18" charset="0"/>
              </a:rPr>
              <a:t> was discovered by two miners.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tomb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.Building at the site was stopped after some treasures were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挖掘</a:t>
            </a:r>
            <a:r>
              <a:rPr lang="en-US" altLang="zh-CN" sz="2200" dirty="0">
                <a:solidFill>
                  <a:srgbClr val="000000"/>
                </a:solidFill>
                <a:latin typeface="Times New Roman" panose="02020603050405020304" pitchFamily="18" charset="0"/>
                <a:cs typeface="Times New Roman" panose="02020603050405020304" pitchFamily="18" charset="0"/>
              </a:rPr>
              <a:t>) earlier this month.</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unearthed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5941"/>
            <a:ext cx="8128000" cy="578004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短语</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填空</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Avengers</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Endgame</a:t>
            </a:r>
            <a:r>
              <a:rPr lang="en-US" altLang="zh-CN" sz="2200" dirty="0">
                <a:solidFill>
                  <a:srgbClr val="000000"/>
                </a:solidFill>
                <a:latin typeface="Times New Roman" panose="02020603050405020304" pitchFamily="18" charset="0"/>
                <a:cs typeface="Times New Roman" panose="02020603050405020304" pitchFamily="18" charset="0"/>
              </a:rPr>
              <a:t> is on and I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see it with my friend.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wait 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.Do you think that people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have less interest in classical art?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in modern times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.I will also give you our email address as well as phone number when you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reply 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.You don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have to join </a:t>
            </a:r>
            <a:r>
              <a:rPr lang="en-US" altLang="zh-CN" sz="2200" dirty="0" err="1">
                <a:solidFill>
                  <a:srgbClr val="000000"/>
                </a:solidFill>
                <a:latin typeface="Times New Roman" panose="02020603050405020304" pitchFamily="18" charset="0"/>
                <a:cs typeface="Times New Roman" panose="02020603050405020304" pitchFamily="18" charset="0"/>
              </a:rPr>
              <a:t>in;there</a:t>
            </a:r>
            <a:r>
              <a:rPr lang="en-US" altLang="zh-CN" sz="2200" dirty="0">
                <a:solidFill>
                  <a:srgbClr val="000000"/>
                </a:solidFill>
                <a:latin typeface="Times New Roman" panose="02020603050405020304" pitchFamily="18" charset="0"/>
                <a:cs typeface="Times New Roman" panose="02020603050405020304" pitchFamily="18" charset="0"/>
              </a:rPr>
              <a:t> are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enough people on the job already.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more </a:t>
            </a:r>
            <a:r>
              <a:rPr lang="en-US" altLang="zh-CN" sz="2200" dirty="0" smtClean="0">
                <a:solidFill>
                  <a:srgbClr val="000000"/>
                </a:solidFill>
                <a:latin typeface="Times New Roman" panose="02020603050405020304" pitchFamily="18" charset="0"/>
                <a:cs typeface="Times New Roman" panose="02020603050405020304" pitchFamily="18" charset="0"/>
              </a:rPr>
              <a:t>than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1505332"/>
            <a:ext cx="8128000" cy="49859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in modern </a:t>
            </a:r>
            <a:r>
              <a:rPr lang="en-US" altLang="zh-CN" sz="2200" dirty="0" err="1">
                <a:solidFill>
                  <a:srgbClr val="000000"/>
                </a:solidFill>
                <a:latin typeface="Times New Roman" panose="02020603050405020304" pitchFamily="18" charset="0"/>
                <a:cs typeface="Times New Roman" panose="02020603050405020304" pitchFamily="18" charset="0"/>
              </a:rPr>
              <a:t>times,more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than,can</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t</a:t>
            </a:r>
            <a:r>
              <a:rPr lang="en-US" altLang="zh-CN" sz="2200" dirty="0">
                <a:solidFill>
                  <a:srgbClr val="000000"/>
                </a:solidFill>
                <a:latin typeface="Times New Roman" panose="02020603050405020304" pitchFamily="18" charset="0"/>
                <a:cs typeface="Times New Roman" panose="02020603050405020304" pitchFamily="18" charset="0"/>
              </a:rPr>
              <a:t> wait </a:t>
            </a:r>
            <a:r>
              <a:rPr lang="en-US" altLang="zh-CN" sz="2200" dirty="0" err="1">
                <a:solidFill>
                  <a:srgbClr val="000000"/>
                </a:solidFill>
                <a:latin typeface="Times New Roman" panose="02020603050405020304" pitchFamily="18" charset="0"/>
                <a:cs typeface="Times New Roman" panose="02020603050405020304" pitchFamily="18" charset="0"/>
              </a:rPr>
              <a:t>to,reply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to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down)">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wipe(down)">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3"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88098"/>
            <a:ext cx="5341527"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根据电子邮件的内容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填写下面的表格</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1711413"/>
          <a:ext cx="8128000" cy="4381883"/>
        </p:xfrm>
        <a:graphic>
          <a:graphicData uri="http://schemas.openxmlformats.org/presentationml/2006/ole">
            <mc:AlternateContent xmlns:mc="http://schemas.openxmlformats.org/markup-compatibility/2006">
              <mc:Choice xmlns:v="urn:schemas-microsoft-com:vml" Requires="v">
                <p:oleObj spid="_x0000_s4128" name="文档" r:id="rId5" imgW="3952875" imgH="2131695" progId="Word.Document.12">
                  <p:embed/>
                </p:oleObj>
              </mc:Choice>
              <mc:Fallback>
                <p:oleObj name="文档" r:id="rId5" imgW="3952875" imgH="2131695" progId="Word.Document.12">
                  <p:embed/>
                  <p:pic>
                    <p:nvPicPr>
                      <p:cNvPr id="0" name="图片 4119"/>
                      <p:cNvPicPr/>
                      <p:nvPr/>
                    </p:nvPicPr>
                    <p:blipFill>
                      <a:blip r:embed="rId6"/>
                      <a:stretch>
                        <a:fillRect/>
                      </a:stretch>
                    </p:blipFill>
                    <p:spPr>
                      <a:xfrm>
                        <a:off x="508000" y="1711413"/>
                        <a:ext cx="8128000" cy="4381883"/>
                      </a:xfrm>
                      <a:prstGeom prst="rect">
                        <a:avLst/>
                      </a:prstGeom>
                    </p:spPr>
                  </p:pic>
                </p:oleObj>
              </mc:Fallback>
            </mc:AlternateContent>
          </a:graphicData>
        </a:graphic>
      </p:graphicFrame>
      <p:sp>
        <p:nvSpPr>
          <p:cNvPr id="5" name="矩形 4"/>
          <p:cNvSpPr>
            <a:spLocks noChangeAspect="1"/>
          </p:cNvSpPr>
          <p:nvPr/>
        </p:nvSpPr>
        <p:spPr>
          <a:xfrm>
            <a:off x="3563888" y="2004351"/>
            <a:ext cx="889987"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8,000 </a:t>
            </a:r>
            <a:endParaRPr lang="zh-CN" altLang="en-US" sz="2200"/>
          </a:p>
        </p:txBody>
      </p:sp>
      <p:sp>
        <p:nvSpPr>
          <p:cNvPr id="9" name="矩形 8"/>
          <p:cNvSpPr>
            <a:spLocks noChangeAspect="1"/>
          </p:cNvSpPr>
          <p:nvPr/>
        </p:nvSpPr>
        <p:spPr>
          <a:xfrm>
            <a:off x="2733769" y="2392784"/>
            <a:ext cx="71846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third</a:t>
            </a:r>
            <a:endParaRPr lang="zh-CN" altLang="en-US" sz="2200"/>
          </a:p>
        </p:txBody>
      </p:sp>
      <p:sp>
        <p:nvSpPr>
          <p:cNvPr id="10" name="矩形 9"/>
          <p:cNvSpPr>
            <a:spLocks noChangeAspect="1"/>
          </p:cNvSpPr>
          <p:nvPr/>
        </p:nvSpPr>
        <p:spPr>
          <a:xfrm>
            <a:off x="3208074" y="2743232"/>
            <a:ext cx="118013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the tomb</a:t>
            </a:r>
            <a:endParaRPr lang="zh-CN" altLang="en-US" sz="2200"/>
          </a:p>
        </p:txBody>
      </p:sp>
      <p:sp>
        <p:nvSpPr>
          <p:cNvPr id="11" name="矩形 10"/>
          <p:cNvSpPr>
            <a:spLocks noChangeAspect="1"/>
          </p:cNvSpPr>
          <p:nvPr/>
        </p:nvSpPr>
        <p:spPr>
          <a:xfrm>
            <a:off x="3573807" y="3093680"/>
            <a:ext cx="117371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Emperor</a:t>
            </a:r>
            <a:endParaRPr lang="zh-CN" altLang="en-US" sz="2200"/>
          </a:p>
        </p:txBody>
      </p:sp>
      <p:sp>
        <p:nvSpPr>
          <p:cNvPr id="12" name="矩形 11"/>
          <p:cNvSpPr>
            <a:spLocks noChangeAspect="1"/>
          </p:cNvSpPr>
          <p:nvPr/>
        </p:nvSpPr>
        <p:spPr>
          <a:xfrm>
            <a:off x="492567" y="3463312"/>
            <a:ext cx="93647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Where</a:t>
            </a:r>
            <a:endParaRPr lang="zh-CN" altLang="en-US" sz="2200"/>
          </a:p>
        </p:txBody>
      </p:sp>
      <p:sp>
        <p:nvSpPr>
          <p:cNvPr id="13" name="矩形 12"/>
          <p:cNvSpPr>
            <a:spLocks noChangeAspect="1"/>
          </p:cNvSpPr>
          <p:nvPr/>
        </p:nvSpPr>
        <p:spPr>
          <a:xfrm>
            <a:off x="5014322" y="3850984"/>
            <a:ext cx="6543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face</a:t>
            </a:r>
            <a:endParaRPr lang="zh-CN" altLang="en-US" sz="2200"/>
          </a:p>
        </p:txBody>
      </p:sp>
      <p:sp>
        <p:nvSpPr>
          <p:cNvPr id="14" name="矩形 13"/>
          <p:cNvSpPr>
            <a:spLocks noChangeAspect="1"/>
          </p:cNvSpPr>
          <p:nvPr/>
        </p:nvSpPr>
        <p:spPr>
          <a:xfrm>
            <a:off x="492567" y="4653136"/>
            <a:ext cx="103105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History</a:t>
            </a:r>
            <a:endParaRPr lang="zh-CN" altLang="en-US" sz="2200"/>
          </a:p>
        </p:txBody>
      </p:sp>
      <p:sp>
        <p:nvSpPr>
          <p:cNvPr id="15" name="矩形 14"/>
          <p:cNvSpPr>
            <a:spLocks noChangeAspect="1"/>
          </p:cNvSpPr>
          <p:nvPr/>
        </p:nvSpPr>
        <p:spPr>
          <a:xfrm>
            <a:off x="7092280" y="4183392"/>
            <a:ext cx="103105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forty</a:t>
            </a:r>
            <a:r>
              <a:rPr lang="zh-CN" altLang="en-US" sz="2200">
                <a:solidFill>
                  <a:srgbClr val="FF0000"/>
                </a:solidFill>
                <a:latin typeface="Times New Roman" panose="02020603050405020304" pitchFamily="18" charset="0"/>
              </a:rPr>
              <a:t>　</a:t>
            </a:r>
            <a:endParaRPr lang="zh-CN" altLang="en-US" sz="2200"/>
          </a:p>
        </p:txBody>
      </p:sp>
      <p:sp>
        <p:nvSpPr>
          <p:cNvPr id="17" name="矩形 16"/>
          <p:cNvSpPr>
            <a:spLocks noChangeAspect="1"/>
          </p:cNvSpPr>
          <p:nvPr/>
        </p:nvSpPr>
        <p:spPr>
          <a:xfrm>
            <a:off x="4719993" y="4737268"/>
            <a:ext cx="74892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1974</a:t>
            </a:r>
            <a:endParaRPr lang="zh-CN" altLang="en-US" sz="2200"/>
          </a:p>
        </p:txBody>
      </p:sp>
      <p:sp>
        <p:nvSpPr>
          <p:cNvPr id="18" name="矩形 17"/>
          <p:cNvSpPr>
            <a:spLocks noChangeAspect="1"/>
          </p:cNvSpPr>
          <p:nvPr/>
        </p:nvSpPr>
        <p:spPr>
          <a:xfrm>
            <a:off x="3178763" y="5122880"/>
            <a:ext cx="104708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farmers</a:t>
            </a:r>
            <a:endParaRPr lang="zh-CN" altLang="en-US" sz="220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景象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视野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视力</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ve heard that it is an amazing </a:t>
            </a:r>
            <a:r>
              <a:rPr lang="en-US" altLang="zh-CN" sz="2200" b="1" dirty="0" err="1">
                <a:solidFill>
                  <a:srgbClr val="000000"/>
                </a:solidFill>
                <a:latin typeface="Times New Roman" panose="02020603050405020304" pitchFamily="18" charset="0"/>
                <a:cs typeface="Times New Roman" panose="02020603050405020304" pitchFamily="18" charset="0"/>
              </a:rPr>
              <a:t>sight</a:t>
            </a:r>
            <a:r>
              <a:rPr lang="en-US" altLang="zh-CN" sz="2200" dirty="0" err="1">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I can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wait to go.</a:t>
            </a:r>
            <a:r>
              <a:rPr lang="zh-CN" altLang="zh-CN" sz="2200" dirty="0">
                <a:solidFill>
                  <a:srgbClr val="000000"/>
                </a:solidFill>
                <a:latin typeface="Times New Roman" panose="02020603050405020304" pitchFamily="18" charset="0"/>
                <a:cs typeface="Times New Roman" panose="02020603050405020304" pitchFamily="18" charset="0"/>
              </a:rPr>
              <a:t>我听说这是一个令人惊奇的景象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并且我迫不及待地想去那里。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本句中的</a:t>
            </a:r>
            <a:r>
              <a:rPr lang="en-US" altLang="zh-CN" sz="2200" dirty="0">
                <a:solidFill>
                  <a:srgbClr val="000000"/>
                </a:solidFill>
                <a:latin typeface="Times New Roman" panose="02020603050405020304" pitchFamily="18" charset="0"/>
                <a:cs typeface="Times New Roman" panose="02020603050405020304" pitchFamily="18" charset="0"/>
              </a:rPr>
              <a:t>sight</a:t>
            </a:r>
            <a:r>
              <a:rPr lang="zh-CN" altLang="zh-CN" sz="2200" dirty="0">
                <a:solidFill>
                  <a:srgbClr val="000000"/>
                </a:solidFill>
                <a:latin typeface="Times New Roman" panose="02020603050405020304" pitchFamily="18" charset="0"/>
                <a:cs typeface="Times New Roman" panose="02020603050405020304" pitchFamily="18" charset="0"/>
              </a:rPr>
              <a:t>是一个名词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景象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视野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视力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尤指奇观、壮观。</a:t>
            </a:r>
            <a:r>
              <a:rPr lang="en-US" altLang="zh-CN" sz="2200" dirty="0">
                <a:solidFill>
                  <a:srgbClr val="000000"/>
                </a:solidFill>
                <a:latin typeface="Times New Roman" panose="02020603050405020304" pitchFamily="18" charset="0"/>
                <a:cs typeface="Times New Roman" panose="02020603050405020304" pitchFamily="18" charset="0"/>
              </a:rPr>
              <a:t>sights</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名胜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What a peaceful and romantic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多么和平和浪漫的景象</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His sense of hearing is poor but his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 is excellent.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他的听力很差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但他的视力特别好。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went out to see the </a:t>
            </a:r>
            <a:r>
              <a:rPr lang="en-US" altLang="zh-CN" sz="2200" b="1" dirty="0">
                <a:solidFill>
                  <a:srgbClr val="000000"/>
                </a:solidFill>
                <a:latin typeface="Times New Roman" panose="02020603050405020304" pitchFamily="18" charset="0"/>
                <a:cs typeface="Times New Roman" panose="02020603050405020304" pitchFamily="18" charset="0"/>
              </a:rPr>
              <a:t>sights</a:t>
            </a:r>
            <a:r>
              <a:rPr lang="en-US" altLang="zh-CN" sz="2200" dirty="0">
                <a:solidFill>
                  <a:srgbClr val="000000"/>
                </a:solidFill>
                <a:latin typeface="Times New Roman" panose="02020603050405020304" pitchFamily="18" charset="0"/>
                <a:cs typeface="Times New Roman" panose="02020603050405020304" pitchFamily="18" charset="0"/>
              </a:rPr>
              <a:t> of Shanghai.</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她去上海观光了。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2210"/>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00808"/>
          <a:ext cx="8128000" cy="4050587"/>
        </p:xfrm>
        <a:graphic>
          <a:graphicData uri="http://schemas.openxmlformats.org/presentationml/2006/ole">
            <mc:AlternateContent xmlns:mc="http://schemas.openxmlformats.org/markup-compatibility/2006">
              <mc:Choice xmlns:v="urn:schemas-microsoft-com:vml" Requires="v">
                <p:oleObj spid="_x0000_s6173" name="文档" r:id="rId7" imgW="3843020" imgH="1915795" progId="Word.Document.12">
                  <p:embed/>
                </p:oleObj>
              </mc:Choice>
              <mc:Fallback>
                <p:oleObj name="文档" r:id="rId7" imgW="3843020" imgH="1915795" progId="Word.Document.12">
                  <p:embed/>
                  <p:pic>
                    <p:nvPicPr>
                      <p:cNvPr id="0" name="图片 6164"/>
                      <p:cNvPicPr/>
                      <p:nvPr/>
                    </p:nvPicPr>
                    <p:blipFill>
                      <a:blip r:embed="rId8"/>
                      <a:stretch>
                        <a:fillRect/>
                      </a:stretch>
                    </p:blipFill>
                    <p:spPr>
                      <a:xfrm>
                        <a:off x="508000" y="1700808"/>
                        <a:ext cx="8128000" cy="405058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little town </a:t>
            </a:r>
            <a:r>
              <a:rPr lang="en-US" altLang="zh-CN" sz="2200" b="1" dirty="0">
                <a:solidFill>
                  <a:srgbClr val="000000"/>
                </a:solidFill>
                <a:latin typeface="Times New Roman" panose="02020603050405020304" pitchFamily="18" charset="0"/>
                <a:cs typeface="Times New Roman" panose="02020603050405020304" pitchFamily="18" charset="0"/>
              </a:rPr>
              <a:t>came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 as we turned the corner.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我们拐过弯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小城就映入了我们的眼帘。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baby smiled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its mother.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这个婴儿一看到妈妈就笑了。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driver </a:t>
            </a:r>
            <a:r>
              <a:rPr lang="en-US" altLang="zh-CN" sz="2200" b="1" dirty="0">
                <a:solidFill>
                  <a:srgbClr val="000000"/>
                </a:solidFill>
                <a:latin typeface="Times New Roman" panose="02020603050405020304" pitchFamily="18" charset="0"/>
                <a:cs typeface="Times New Roman" panose="02020603050405020304" pitchFamily="18" charset="0"/>
              </a:rPr>
              <a:t>lost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the car he was following.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司机看不见他所跟随的那辆轿车了。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stood there until the train was </a:t>
            </a:r>
            <a:r>
              <a:rPr lang="en-US" altLang="zh-CN" sz="2200" b="1" dirty="0">
                <a:solidFill>
                  <a:srgbClr val="000000"/>
                </a:solidFill>
                <a:latin typeface="Times New Roman" panose="02020603050405020304" pitchFamily="18" charset="0"/>
                <a:cs typeface="Times New Roman" panose="02020603050405020304" pitchFamily="18" charset="0"/>
              </a:rPr>
              <a:t>out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他站在那里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直到火车驶出了视线。</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高分写作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323528" y="1565886"/>
          <a:ext cx="8128000" cy="325253"/>
        </p:xfrm>
        <a:graphic>
          <a:graphicData uri="http://schemas.openxmlformats.org/presentationml/2006/ole">
            <mc:AlternateContent xmlns:mc="http://schemas.openxmlformats.org/markup-compatibility/2006">
              <mc:Choice xmlns:v="urn:schemas-microsoft-com:vml" Requires="v">
                <p:oleObj spid="_x0000_s5174" name="文档" r:id="rId7" imgW="3843020" imgH="154940" progId="Word.Document.12">
                  <p:embed/>
                </p:oleObj>
              </mc:Choice>
              <mc:Fallback>
                <p:oleObj name="文档" r:id="rId7" imgW="3843020" imgH="154940" progId="Word.Document.12">
                  <p:embed/>
                  <p:pic>
                    <p:nvPicPr>
                      <p:cNvPr id="0" name="图片 5161"/>
                      <p:cNvPicPr/>
                      <p:nvPr/>
                    </p:nvPicPr>
                    <p:blipFill>
                      <a:blip r:embed="rId8"/>
                      <a:stretch>
                        <a:fillRect/>
                      </a:stretch>
                    </p:blipFill>
                    <p:spPr>
                      <a:xfrm>
                        <a:off x="323528" y="1565886"/>
                        <a:ext cx="8128000" cy="325253"/>
                      </a:xfrm>
                      <a:prstGeom prst="rect">
                        <a:avLst/>
                      </a:prstGeom>
                    </p:spPr>
                  </p:pic>
                </p:oleObj>
              </mc:Fallback>
            </mc:AlternateContent>
          </a:graphicData>
        </a:graphic>
      </p:graphicFrame>
      <p:sp>
        <p:nvSpPr>
          <p:cNvPr id="6" name="矩形 5"/>
          <p:cNvSpPr>
            <a:spLocks noChangeAspect="1"/>
          </p:cNvSpPr>
          <p:nvPr/>
        </p:nvSpPr>
        <p:spPr>
          <a:xfrm>
            <a:off x="508000" y="1886667"/>
            <a:ext cx="330019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dirty="0" err="1" smtClean="0">
                <a:solidFill>
                  <a:srgbClr val="000000"/>
                </a:solidFill>
                <a:latin typeface="Times New Roman" panose="02020603050405020304" pitchFamily="18" charset="0"/>
                <a:cs typeface="Times New Roman" panose="02020603050405020304" pitchFamily="18" charset="0"/>
              </a:rPr>
              <a:t>scene,scenery,sight,view</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395536" y="2357974"/>
          <a:ext cx="8128000" cy="3159258"/>
        </p:xfrm>
        <a:graphic>
          <a:graphicData uri="http://schemas.openxmlformats.org/presentationml/2006/ole">
            <mc:AlternateContent xmlns:mc="http://schemas.openxmlformats.org/markup-compatibility/2006">
              <mc:Choice xmlns:v="urn:schemas-microsoft-com:vml" Requires="v">
                <p:oleObj spid="_x0000_s5175" name="文档" r:id="rId9" imgW="3952875" imgH="1536700" progId="Word.Document.12">
                  <p:embed/>
                </p:oleObj>
              </mc:Choice>
              <mc:Fallback>
                <p:oleObj name="文档" r:id="rId9" imgW="3952875" imgH="1536700" progId="Word.Document.12">
                  <p:embed/>
                  <p:pic>
                    <p:nvPicPr>
                      <p:cNvPr id="0" name="图片 5162"/>
                      <p:cNvPicPr/>
                      <p:nvPr/>
                    </p:nvPicPr>
                    <p:blipFill>
                      <a:blip r:embed="rId10"/>
                      <a:stretch>
                        <a:fillRect/>
                      </a:stretch>
                    </p:blipFill>
                    <p:spPr>
                      <a:xfrm>
                        <a:off x="395536" y="2357974"/>
                        <a:ext cx="8128000" cy="315925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2127</Words>
  <Application>Microsoft Office PowerPoint</Application>
  <PresentationFormat>全屏显示(4:3)</PresentationFormat>
  <Paragraphs>371</Paragraphs>
  <Slides>46</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56" baseType="lpstr">
      <vt:lpstr>NEU-BZ-S92</vt:lpstr>
      <vt:lpstr>方正书宋_GBK</vt:lpstr>
      <vt:lpstr>黑体</vt:lpstr>
      <vt:lpstr>宋体</vt:lpstr>
      <vt:lpstr>微软雅黑</vt:lpstr>
      <vt:lpstr>Arial</vt:lpstr>
      <vt:lpstr>Calibri</vt:lpstr>
      <vt:lpstr>Times New Roman</vt:lpstr>
      <vt:lpstr>WWW.2PPT.COM</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2023-01-17T03:00:53Z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90E52116EAD8407F98591B2E49A4EAAF</vt:lpwstr>
  </property>
  <property fmtid="{A09F084E-AD41-489F-8076-AA5BE3082BCA}" pid="100">
    <vt:ui4>5</vt:ui4>
  </property>
  <property fmtid="{64440492-4C8B-11D1-8B70-080036B11A03}" pid="11">
    <vt:lpwstr>www.2ppt.com-爱PPT提供资源下载</vt:lpwstr>
  </property>
</Properties>
</file>