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388C7-88AD-47DB-89C2-2949067BA06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D4AF1-E95C-47A1-A560-003719FCD4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image" Target="../media/image6.emf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4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51.xml"/><Relationship Id="rId7" Type="http://schemas.openxmlformats.org/officeDocument/2006/relationships/image" Target="../media/image6.emf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5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5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image" Target="../media/image8.pn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6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9.png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6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6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0.bin"/><Relationship Id="rId3" Type="http://schemas.openxmlformats.org/officeDocument/2006/relationships/tags" Target="../tags/tag70.xml"/><Relationship Id="rId7" Type="http://schemas.openxmlformats.org/officeDocument/2006/relationships/image" Target="../media/image2.png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9.bin"/><Relationship Id="rId2" Type="http://schemas.openxmlformats.org/officeDocument/2006/relationships/tags" Target="../tags/tag69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8.xml"/><Relationship Id="rId11" Type="http://schemas.openxmlformats.org/officeDocument/2006/relationships/oleObject" Target="../embeddings/oleObject5.bin"/><Relationship Id="rId5" Type="http://schemas.openxmlformats.org/officeDocument/2006/relationships/tags" Target="../tags/tag72.xml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3.png"/><Relationship Id="rId19" Type="http://schemas.openxmlformats.org/officeDocument/2006/relationships/oleObject" Target="../embeddings/oleObject11.bin"/><Relationship Id="rId4" Type="http://schemas.openxmlformats.org/officeDocument/2006/relationships/tags" Target="../tags/tag71.xml"/><Relationship Id="rId9" Type="http://schemas.openxmlformats.org/officeDocument/2006/relationships/image" Target="../media/image10.wmf"/><Relationship Id="rId1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7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slideLayout" Target="../slideLayouts/slideLayout8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image" Target="../media/image4.wmf"/><Relationship Id="rId2" Type="http://schemas.openxmlformats.org/officeDocument/2006/relationships/tags" Target="../tags/tag13.xml"/><Relationship Id="rId1" Type="http://schemas.openxmlformats.org/officeDocument/2006/relationships/vmlDrawing" Target="../drawings/vmlDrawing1.vml"/><Relationship Id="rId6" Type="http://schemas.openxmlformats.org/officeDocument/2006/relationships/tags" Target="../tags/tag17.xml"/><Relationship Id="rId11" Type="http://schemas.openxmlformats.org/officeDocument/2006/relationships/oleObject" Target="../embeddings/oleObject1.bin"/><Relationship Id="rId5" Type="http://schemas.openxmlformats.org/officeDocument/2006/relationships/tags" Target="../tags/tag16.xml"/><Relationship Id="rId10" Type="http://schemas.openxmlformats.org/officeDocument/2006/relationships/image" Target="../media/image3.png"/><Relationship Id="rId4" Type="http://schemas.openxmlformats.org/officeDocument/2006/relationships/tags" Target="../tags/tag15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1.xml"/><Relationship Id="rId7" Type="http://schemas.openxmlformats.org/officeDocument/2006/relationships/slideLayout" Target="../slideLayouts/slideLayout8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image" Target="../media/image5.wmf"/><Relationship Id="rId2" Type="http://schemas.openxmlformats.org/officeDocument/2006/relationships/tags" Target="../tags/tag25.xml"/><Relationship Id="rId1" Type="http://schemas.openxmlformats.org/officeDocument/2006/relationships/vmlDrawing" Target="../drawings/vmlDrawing2.vml"/><Relationship Id="rId6" Type="http://schemas.openxmlformats.org/officeDocument/2006/relationships/tags" Target="../tags/tag29.xml"/><Relationship Id="rId11" Type="http://schemas.openxmlformats.org/officeDocument/2006/relationships/oleObject" Target="../embeddings/oleObject2.bin"/><Relationship Id="rId5" Type="http://schemas.openxmlformats.org/officeDocument/2006/relationships/tags" Target="../tags/tag28.xml"/><Relationship Id="rId10" Type="http://schemas.openxmlformats.org/officeDocument/2006/relationships/image" Target="../media/image3.png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image" Target="../media/image5.wmf"/><Relationship Id="rId2" Type="http://schemas.openxmlformats.org/officeDocument/2006/relationships/tags" Target="../tags/tag31.xml"/><Relationship Id="rId1" Type="http://schemas.openxmlformats.org/officeDocument/2006/relationships/vmlDrawing" Target="../drawings/vmlDrawing3.vml"/><Relationship Id="rId6" Type="http://schemas.openxmlformats.org/officeDocument/2006/relationships/tags" Target="../tags/tag35.xml"/><Relationship Id="rId11" Type="http://schemas.openxmlformats.org/officeDocument/2006/relationships/oleObject" Target="../embeddings/oleObject3.bin"/><Relationship Id="rId5" Type="http://schemas.openxmlformats.org/officeDocument/2006/relationships/tags" Target="../tags/tag34.xml"/><Relationship Id="rId10" Type="http://schemas.openxmlformats.org/officeDocument/2006/relationships/image" Target="../media/image3.png"/><Relationship Id="rId4" Type="http://schemas.openxmlformats.org/officeDocument/2006/relationships/tags" Target="../tags/tag33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581400" y="29527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-11837" y="1047750"/>
            <a:ext cx="9155837" cy="8382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3.1 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图形的平移</a:t>
            </a:r>
            <a:endParaRPr lang="en-US" altLang="zh-CN" sz="40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6"/>
          <p:cNvSpPr txBox="1"/>
          <p:nvPr/>
        </p:nvSpPr>
        <p:spPr>
          <a:xfrm>
            <a:off x="381004" y="877474"/>
            <a:ext cx="831769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：在平面直角坐标系中，一个图形依次沿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轴方向平移后的图形与原来的图形相比，有什么位置变化？它们对应点的坐标有什么关系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1371604" y="2469253"/>
            <a:ext cx="619327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一个图形依次沿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轴方向平移后所得的图形，可以看成是由原来图形经过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一次平移得到的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274420" y="742950"/>
            <a:ext cx="8717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）是原图形上的点，当它沿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）、沿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）后，这个点与其对应点的坐标之间有如下关系：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34819" y="1809752"/>
          <a:ext cx="6781800" cy="2875980"/>
        </p:xfrm>
        <a:graphic>
          <a:graphicData uri="http://schemas.openxmlformats.org/drawingml/2006/table">
            <a:tbl>
              <a:tblPr firstRow="1" firstCol="1" bandRow="1"/>
              <a:tblGrid>
                <a:gridCol w="481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平移方向和平移距离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对应点的坐标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向右平移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个单位长度，向上平移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x+a</a:t>
                      </a: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1800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y+b</a:t>
                      </a: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向右平移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个单位长度，向下平移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x+a</a:t>
                      </a: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y-b</a:t>
                      </a: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向左平移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8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个单位长度，向上平移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18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x-a</a:t>
                      </a: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1800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y+a</a:t>
                      </a: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向左平移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个单位长度，向上平移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x-a</a:t>
                      </a: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y-b</a:t>
                      </a: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359" y="909204"/>
            <a:ext cx="57570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探究点四</a:t>
            </a:r>
            <a:endParaRPr lang="en-US" altLang="zh-CN" sz="16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zh-CN" altLang="en-US" sz="1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如图所示四边形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各顶点的坐标为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﹣3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﹣4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﹣1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﹣1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），将四边形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先向上平移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个单位长度，再向右平移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个单位长度，得到四边形</a:t>
            </a:r>
            <a:r>
              <a:rPr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A′B′C′D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A′B′C′D′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对应点的横坐标有什么关系？纵坐标呢？分别写出点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A′B′C′D′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坐标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）如果将四边形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A′B′C′D′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看成是由四边形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经过一次平移得到的，请指出这一平移的平移方向和平移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距离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7" cstate="email"/>
          <a:srcRect r="66700" b="16435"/>
          <a:stretch>
            <a:fillRect/>
          </a:stretch>
        </p:blipFill>
        <p:spPr bwMode="auto">
          <a:xfrm>
            <a:off x="6248400" y="1504950"/>
            <a:ext cx="2571274" cy="2181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80260"/>
            <a:ext cx="5376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A′B′C′D′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相比，对应点的横坐标分别增加了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，纵坐标分别增加了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3, A′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1,8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0,6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3,4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3,7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）连接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AA′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，由图可知，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AA′= 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A′B′C′D′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可认为是由四边形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沿着由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的方向，平移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7" cstate="email"/>
          <a:srcRect r="66700" b="16435"/>
          <a:stretch>
            <a:fillRect/>
          </a:stretch>
        </p:blipFill>
        <p:spPr bwMode="auto">
          <a:xfrm>
            <a:off x="6248400" y="1504950"/>
            <a:ext cx="2571274" cy="2181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8" cstate="email"/>
          <a:srcRect l="-1" r="-193"/>
          <a:stretch>
            <a:fillRect/>
          </a:stretch>
        </p:blipFill>
        <p:spPr bwMode="auto">
          <a:xfrm>
            <a:off x="6248393" y="1581151"/>
            <a:ext cx="2571285" cy="218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强化训练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81005" y="719781"/>
            <a:ext cx="84581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平面直角系中，描出点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6,0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10,3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9,1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12,0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9,-1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），然后顺次连接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各点；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）将（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）中的图形左平移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，再向上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个单位长度，画出第二次平移的图形；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）如何将（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）中所画图形经过一次平移得到（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）中所画图形？平移前后的对应点的横坐标和纵坐标有什么关系？</a:t>
            </a:r>
          </a:p>
        </p:txBody>
      </p:sp>
      <p:sp>
        <p:nvSpPr>
          <p:cNvPr id="9" name="矩形 8"/>
          <p:cNvSpPr/>
          <p:nvPr/>
        </p:nvSpPr>
        <p:spPr>
          <a:xfrm>
            <a:off x="433549" y="3001172"/>
            <a:ext cx="83294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）图略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）将（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）中所画图形沿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的方向，平移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个单位长度即可得到（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）中所画图形，经过一次平移得到（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）中所画图形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平移后的点与平移前的对应点相比，横坐标分别减少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，纵坐标分别增加了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462456" y="857917"/>
            <a:ext cx="82716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如图，在平面直角坐标系中，△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的顶点都在方格纸的格点上，如果将△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先向右平移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个单位长度，再向下平移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个单位长度，得到△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A₁B₁C₁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的对应点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的坐标为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5)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2800" y="2823571"/>
            <a:ext cx="1524000" cy="1306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7"/>
          <p:cNvSpPr txBox="1"/>
          <p:nvPr/>
        </p:nvSpPr>
        <p:spPr>
          <a:xfrm>
            <a:off x="3124200" y="1732678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8145" y="688108"/>
            <a:ext cx="823838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．在如图所示的平面直角坐标系内，画在透明胶片上的 四边形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的坐标是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．现将这张胶片平移，使点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落在点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A′(5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处，则此平移可以是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．先向右平移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个单位，再向下平移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．先向右平移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个单位，再向下平移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．先向右平移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个单位，再向下平移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．先向右平移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个单位，再向下平移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</a:t>
            </a:r>
          </a:p>
        </p:txBody>
      </p:sp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1143000" y="1504952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01196" y="1884453"/>
            <a:ext cx="2180804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81000" y="819152"/>
            <a:ext cx="8382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是由线段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平移得到的，点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的对应点为点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C(4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的对应点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的坐标为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-4)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．在平面直角坐标系中，将点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A(x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向左平移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个单位长度，再向上平移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个单位长度后与点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重合，则点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的坐标是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5)           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1275478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24955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81004" y="703987"/>
            <a:ext cx="84240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如图所示，长方形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在坐标平面内，点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的坐标是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轴平行，边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轴平行，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三点的坐标；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怎样平移，才能使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点与原点重合？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6248400" y="819150"/>
          <a:ext cx="321882" cy="2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8" imgW="5791200" imgH="5181600" progId="Equation.DSMT4">
                  <p:embed/>
                </p:oleObj>
              </mc:Choice>
              <mc:Fallback>
                <p:oleObj name="Equation" r:id="rId8" imgW="5791200" imgH="5181600" progId="Equation.DSMT4">
                  <p:embed/>
                  <p:pic>
                    <p:nvPicPr>
                      <p:cNvPr id="0" name="图片 410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48400" y="819150"/>
                        <a:ext cx="321882" cy="28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72200" y="1581150"/>
            <a:ext cx="1929520" cy="122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7"/>
          <p:cNvSpPr txBox="1"/>
          <p:nvPr/>
        </p:nvSpPr>
        <p:spPr>
          <a:xfrm>
            <a:off x="457203" y="2458315"/>
            <a:ext cx="834784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(1)∵A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轴的距离为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   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轴的距离为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 B(4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C(4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由图可知，将长方形先向下平移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个单位长度，再向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左平移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单位长度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或先向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左平移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单位长度，再向下平移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，能使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点与原点重合．</a:t>
            </a: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192341" y="2589213"/>
          <a:ext cx="3222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11" imgW="5791200" imgH="5181600" progId="Equation.DSMT4">
                  <p:embed/>
                </p:oleObj>
              </mc:Choice>
              <mc:Fallback>
                <p:oleObj name="Equation" r:id="rId11" imgW="5791200" imgH="5181600" progId="Equation.DSMT4">
                  <p:embed/>
                  <p:pic>
                    <p:nvPicPr>
                      <p:cNvPr id="0" name="图片 4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41" y="2589213"/>
                        <a:ext cx="32226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3352800" y="2970215"/>
          <a:ext cx="32226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13" imgW="241300" imgH="215900" progId="Equation.DSMT4">
                  <p:embed/>
                </p:oleObj>
              </mc:Choice>
              <mc:Fallback>
                <p:oleObj name="Equation" r:id="rId13" imgW="241300" imgH="215900" progId="Equation.DSMT4">
                  <p:embed/>
                  <p:pic>
                    <p:nvPicPr>
                      <p:cNvPr id="0" name="图片 4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70215"/>
                        <a:ext cx="322262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828800" y="3427413"/>
          <a:ext cx="32226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15" imgW="241300" imgH="215900" progId="Equation.DSMT4">
                  <p:embed/>
                </p:oleObj>
              </mc:Choice>
              <mc:Fallback>
                <p:oleObj name="Equation" r:id="rId15" imgW="241300" imgH="215900" progId="Equation.DSMT4">
                  <p:embed/>
                  <p:pic>
                    <p:nvPicPr>
                      <p:cNvPr id="0" name="图片 4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7413"/>
                        <a:ext cx="322262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200400" y="3409950"/>
          <a:ext cx="32226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16" imgW="241300" imgH="215900" progId="Equation.DSMT4">
                  <p:embed/>
                </p:oleObj>
              </mc:Choice>
              <mc:Fallback>
                <p:oleObj name="Equation" r:id="rId16" imgW="241300" imgH="215900" progId="Equation.DSMT4">
                  <p:embed/>
                  <p:pic>
                    <p:nvPicPr>
                      <p:cNvPr id="0" name="图片 4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409950"/>
                        <a:ext cx="322262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267200" y="3427413"/>
          <a:ext cx="32226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17" imgW="241300" imgH="215900" progId="Equation.DSMT4">
                  <p:embed/>
                </p:oleObj>
              </mc:Choice>
              <mc:Fallback>
                <p:oleObj name="Equation" r:id="rId17" imgW="241300" imgH="215900" progId="Equation.DSMT4">
                  <p:embed/>
                  <p:pic>
                    <p:nvPicPr>
                      <p:cNvPr id="0" name="图片 4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427413"/>
                        <a:ext cx="322262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7010400" y="3808413"/>
          <a:ext cx="32226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18" imgW="241300" imgH="215900" progId="Equation.DSMT4">
                  <p:embed/>
                </p:oleObj>
              </mc:Choice>
              <mc:Fallback>
                <p:oleObj name="Equation" r:id="rId18" imgW="241300" imgH="215900" progId="Equation.DSMT4">
                  <p:embed/>
                  <p:pic>
                    <p:nvPicPr>
                      <p:cNvPr id="0" name="图片 4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808413"/>
                        <a:ext cx="322262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1667669" y="4212639"/>
          <a:ext cx="32226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19" imgW="241300" imgH="215900" progId="Equation.DSMT4">
                  <p:embed/>
                </p:oleObj>
              </mc:Choice>
              <mc:Fallback>
                <p:oleObj name="Equation" r:id="rId19" imgW="241300" imgH="215900" progId="Equation.DSMT4">
                  <p:embed/>
                  <p:pic>
                    <p:nvPicPr>
                      <p:cNvPr id="0" name="图片 4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7669" y="4212639"/>
                        <a:ext cx="322262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31186" y="740892"/>
            <a:ext cx="86080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图形依次沿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轴方向、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轴方向平移后所得的图形，可以看成是由原来图形经过一次平移得到的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）是原图形上的点，当它沿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轴方向平移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）、沿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轴方向平移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）后，这个点与其对应点的坐标之间有如下关系：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2388718"/>
          <a:ext cx="6324600" cy="3075812"/>
        </p:xfrm>
        <a:graphic>
          <a:graphicData uri="http://schemas.openxmlformats.org/drawingml/2006/table">
            <a:tbl>
              <a:tblPr firstRow="1" firstCol="1" bandRow="1"/>
              <a:tblGrid>
                <a:gridCol w="4553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平移方向和平移距离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对应点的坐标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5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向右平移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个单位长度，向上平移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x+a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y+b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5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向右平移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个单位长度，向下平移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x+a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y-b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5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向左平移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个单位长度，向上平移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x-a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y+a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5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向左平移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个单位长度，向上平移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个单位长度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x-a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y-b</a:t>
                      </a:r>
                      <a:r>
                        <a:rPr lang="zh-CN" sz="1600" kern="100" dirty="0"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1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2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矩形 33"/>
          <p:cNvSpPr/>
          <p:nvPr/>
        </p:nvSpPr>
        <p:spPr>
          <a:xfrm>
            <a:off x="1357791" y="1019443"/>
            <a:ext cx="6978899" cy="98826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5" name="PA_矩形 6"/>
          <p:cNvSpPr/>
          <p:nvPr>
            <p:custDataLst>
              <p:tags r:id="rId1"/>
            </p:custDataLst>
          </p:nvPr>
        </p:nvSpPr>
        <p:spPr>
          <a:xfrm>
            <a:off x="1548657" y="2495552"/>
            <a:ext cx="6788035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6" name="燕尾形箭头 35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37" name="圆角矩形 36"/>
          <p:cNvSpPr/>
          <p:nvPr>
            <p:custDataLst>
              <p:tags r:id="rId3"/>
            </p:custDataLst>
          </p:nvPr>
        </p:nvSpPr>
        <p:spPr bwMode="auto">
          <a:xfrm>
            <a:off x="1066800" y="1097249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" name="圆角矩形 37"/>
          <p:cNvSpPr/>
          <p:nvPr>
            <p:custDataLst>
              <p:tags r:id="rId4"/>
            </p:custDataLst>
          </p:nvPr>
        </p:nvSpPr>
        <p:spPr bwMode="auto">
          <a:xfrm>
            <a:off x="1107169" y="2603704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264512" y="1047750"/>
            <a:ext cx="7117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理解沿两个坐标轴方向平移后的图形与原图形对应点的坐标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709746" y="2691781"/>
            <a:ext cx="51569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能画平移图形和写出对应点的坐标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/>
          <p:nvPr/>
        </p:nvSpPr>
        <p:spPr>
          <a:xfrm>
            <a:off x="457200" y="971552"/>
            <a:ext cx="8458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．在平面直角坐标系中，将点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向上平移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个单位长度，再右平移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个单位长度所得到的点的坐标是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     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     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、将点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向右平移两个单位长度，再向上平移三个单位得到点所在的象限是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．第一象限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．第二象限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．第三象限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．第四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象限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前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矩形 6"/>
          <p:cNvSpPr/>
          <p:nvPr/>
        </p:nvSpPr>
        <p:spPr>
          <a:xfrm>
            <a:off x="2822145" y="1403873"/>
            <a:ext cx="91165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86879" y="3004073"/>
            <a:ext cx="91165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0083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、将△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的各顶点的横坐标分别加上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，纵坐标加上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，连接所得三点组成的三角形是由△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．向左平移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个单位长度，向上平移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个单位长度得到的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．向左平移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个单位长度，向下平移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个单位长度得到的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．向右平移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个单位长度，向上平移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个单位长度得到的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．向右平移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个单位长度，向下平移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个单位长度得到的</a:t>
            </a: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预习检测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矩形 6"/>
          <p:cNvSpPr/>
          <p:nvPr/>
        </p:nvSpPr>
        <p:spPr>
          <a:xfrm>
            <a:off x="2667003" y="1334303"/>
            <a:ext cx="911659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71552"/>
            <a:ext cx="5715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  <a:endParaRPr lang="en-US" altLang="zh-CN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：将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这条“鱼”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向下平移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个单位长度，再向右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单位长度，得到“鱼”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F′.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）在如图所示的直角坐标系中，画出“鱼”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的图形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A_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6172200" y="1276350"/>
            <a:ext cx="2533333" cy="2800000"/>
          </a:xfrm>
          <a:prstGeom prst="rect">
            <a:avLst/>
          </a:prstGeom>
        </p:spPr>
      </p:pic>
      <p:sp>
        <p:nvSpPr>
          <p:cNvPr id="8" name="[动画大师]_PA_任意多边形 6"/>
          <p:cNvSpPr/>
          <p:nvPr>
            <p:custDataLst>
              <p:tags r:id="rId3"/>
            </p:custDataLst>
          </p:nvPr>
        </p:nvSpPr>
        <p:spPr>
          <a:xfrm>
            <a:off x="6508955" y="2746435"/>
            <a:ext cx="914400" cy="507831"/>
          </a:xfrm>
          <a:custGeom>
            <a:avLst/>
            <a:gdLst>
              <a:gd name="connsiteX0" fmla="*/ 0 w 914400"/>
              <a:gd name="connsiteY0" fmla="*/ 752168 h 1135626"/>
              <a:gd name="connsiteX1" fmla="*/ 907026 w 914400"/>
              <a:gd name="connsiteY1" fmla="*/ 0 h 1135626"/>
              <a:gd name="connsiteX2" fmla="*/ 545690 w 914400"/>
              <a:gd name="connsiteY2" fmla="*/ 744794 h 1135626"/>
              <a:gd name="connsiteX3" fmla="*/ 914400 w 914400"/>
              <a:gd name="connsiteY3" fmla="*/ 560439 h 1135626"/>
              <a:gd name="connsiteX4" fmla="*/ 914400 w 914400"/>
              <a:gd name="connsiteY4" fmla="*/ 943897 h 1135626"/>
              <a:gd name="connsiteX5" fmla="*/ 553064 w 914400"/>
              <a:gd name="connsiteY5" fmla="*/ 752168 h 1135626"/>
              <a:gd name="connsiteX6" fmla="*/ 722671 w 914400"/>
              <a:gd name="connsiteY6" fmla="*/ 1135626 h 1135626"/>
              <a:gd name="connsiteX7" fmla="*/ 0 w 914400"/>
              <a:gd name="connsiteY7" fmla="*/ 752168 h 11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" h="1135626">
                <a:moveTo>
                  <a:pt x="0" y="752168"/>
                </a:moveTo>
                <a:lnTo>
                  <a:pt x="907026" y="0"/>
                </a:lnTo>
                <a:lnTo>
                  <a:pt x="545690" y="744794"/>
                </a:lnTo>
                <a:lnTo>
                  <a:pt x="914400" y="560439"/>
                </a:lnTo>
                <a:lnTo>
                  <a:pt x="914400" y="943897"/>
                </a:lnTo>
                <a:lnTo>
                  <a:pt x="553064" y="752168"/>
                </a:lnTo>
                <a:lnTo>
                  <a:pt x="722671" y="1135626"/>
                </a:lnTo>
                <a:lnTo>
                  <a:pt x="0" y="75216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73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6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22024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：将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这条“鱼”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向下平移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个单位长度，再向右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单位长度，得到“鱼”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F′.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）能否将“鱼”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看成是“鱼”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一次平移得到的？如果能请指出平移的方向和平移的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距离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5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A_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172200" y="1276350"/>
            <a:ext cx="2533333" cy="2800000"/>
          </a:xfrm>
          <a:prstGeom prst="rect">
            <a:avLst/>
          </a:prstGeom>
        </p:spPr>
      </p:pic>
      <p:sp>
        <p:nvSpPr>
          <p:cNvPr id="8" name="[动画大师]_PA_任意多边形 6"/>
          <p:cNvSpPr/>
          <p:nvPr>
            <p:custDataLst>
              <p:tags r:id="rId4"/>
            </p:custDataLst>
          </p:nvPr>
        </p:nvSpPr>
        <p:spPr>
          <a:xfrm>
            <a:off x="6508955" y="2746435"/>
            <a:ext cx="914400" cy="507831"/>
          </a:xfrm>
          <a:custGeom>
            <a:avLst/>
            <a:gdLst>
              <a:gd name="connsiteX0" fmla="*/ 0 w 914400"/>
              <a:gd name="connsiteY0" fmla="*/ 752168 h 1135626"/>
              <a:gd name="connsiteX1" fmla="*/ 907026 w 914400"/>
              <a:gd name="connsiteY1" fmla="*/ 0 h 1135626"/>
              <a:gd name="connsiteX2" fmla="*/ 545690 w 914400"/>
              <a:gd name="connsiteY2" fmla="*/ 744794 h 1135626"/>
              <a:gd name="connsiteX3" fmla="*/ 914400 w 914400"/>
              <a:gd name="connsiteY3" fmla="*/ 560439 h 1135626"/>
              <a:gd name="connsiteX4" fmla="*/ 914400 w 914400"/>
              <a:gd name="connsiteY4" fmla="*/ 943897 h 1135626"/>
              <a:gd name="connsiteX5" fmla="*/ 553064 w 914400"/>
              <a:gd name="connsiteY5" fmla="*/ 752168 h 1135626"/>
              <a:gd name="connsiteX6" fmla="*/ 722671 w 914400"/>
              <a:gd name="connsiteY6" fmla="*/ 1135626 h 1135626"/>
              <a:gd name="connsiteX7" fmla="*/ 0 w 914400"/>
              <a:gd name="connsiteY7" fmla="*/ 752168 h 11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" h="1135626">
                <a:moveTo>
                  <a:pt x="0" y="752168"/>
                </a:moveTo>
                <a:lnTo>
                  <a:pt x="907026" y="0"/>
                </a:lnTo>
                <a:lnTo>
                  <a:pt x="545690" y="744794"/>
                </a:lnTo>
                <a:lnTo>
                  <a:pt x="914400" y="560439"/>
                </a:lnTo>
                <a:lnTo>
                  <a:pt x="914400" y="943897"/>
                </a:lnTo>
                <a:lnTo>
                  <a:pt x="553064" y="752168"/>
                </a:lnTo>
                <a:lnTo>
                  <a:pt x="722671" y="1135626"/>
                </a:lnTo>
                <a:lnTo>
                  <a:pt x="0" y="75216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cxnSp>
        <p:nvCxnSpPr>
          <p:cNvPr id="9" name="直接连接符 8"/>
          <p:cNvCxnSpPr>
            <a:stCxn id="8" idx="0"/>
          </p:cNvCxnSpPr>
          <p:nvPr/>
        </p:nvCxnSpPr>
        <p:spPr>
          <a:xfrm>
            <a:off x="6508955" y="3082791"/>
            <a:ext cx="540000" cy="461916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1"/>
          <p:cNvSpPr txBox="1"/>
          <p:nvPr/>
        </p:nvSpPr>
        <p:spPr>
          <a:xfrm>
            <a:off x="475336" y="2952750"/>
            <a:ext cx="5334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“鱼”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可以看成是“鱼”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F′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一次平移得到，平移方向是点（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0,0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）到点（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）的方向，平移的距离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      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893391" y="3866007"/>
          <a:ext cx="457200" cy="357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1" imgW="7010400" imgH="5486400" progId="Equation.DSMT4">
                  <p:embed/>
                </p:oleObj>
              </mc:Choice>
              <mc:Fallback>
                <p:oleObj name="Equation" r:id="rId11" imgW="7010400" imgH="5486400" progId="Equation.DSMT4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93391" y="3866007"/>
                        <a:ext cx="457200" cy="357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73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6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609" y="1146282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：将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这条“鱼”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向下平移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个单位长度，再向右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平移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单位长度，得到“鱼”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F′.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）在“鱼”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和“鱼”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中，对应点的坐标之间有什么关系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4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A_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6172200" y="1276350"/>
            <a:ext cx="2533333" cy="2800000"/>
          </a:xfrm>
          <a:prstGeom prst="rect">
            <a:avLst/>
          </a:prstGeom>
        </p:spPr>
      </p:pic>
      <p:sp>
        <p:nvSpPr>
          <p:cNvPr id="8" name="[动画大师]_PA_任意多边形 6"/>
          <p:cNvSpPr/>
          <p:nvPr>
            <p:custDataLst>
              <p:tags r:id="rId3"/>
            </p:custDataLst>
          </p:nvPr>
        </p:nvSpPr>
        <p:spPr>
          <a:xfrm>
            <a:off x="6508955" y="2746435"/>
            <a:ext cx="914400" cy="507831"/>
          </a:xfrm>
          <a:custGeom>
            <a:avLst/>
            <a:gdLst>
              <a:gd name="connsiteX0" fmla="*/ 0 w 914400"/>
              <a:gd name="connsiteY0" fmla="*/ 752168 h 1135626"/>
              <a:gd name="connsiteX1" fmla="*/ 907026 w 914400"/>
              <a:gd name="connsiteY1" fmla="*/ 0 h 1135626"/>
              <a:gd name="connsiteX2" fmla="*/ 545690 w 914400"/>
              <a:gd name="connsiteY2" fmla="*/ 744794 h 1135626"/>
              <a:gd name="connsiteX3" fmla="*/ 914400 w 914400"/>
              <a:gd name="connsiteY3" fmla="*/ 560439 h 1135626"/>
              <a:gd name="connsiteX4" fmla="*/ 914400 w 914400"/>
              <a:gd name="connsiteY4" fmla="*/ 943897 h 1135626"/>
              <a:gd name="connsiteX5" fmla="*/ 553064 w 914400"/>
              <a:gd name="connsiteY5" fmla="*/ 752168 h 1135626"/>
              <a:gd name="connsiteX6" fmla="*/ 722671 w 914400"/>
              <a:gd name="connsiteY6" fmla="*/ 1135626 h 1135626"/>
              <a:gd name="connsiteX7" fmla="*/ 0 w 914400"/>
              <a:gd name="connsiteY7" fmla="*/ 752168 h 11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" h="1135626">
                <a:moveTo>
                  <a:pt x="0" y="752168"/>
                </a:moveTo>
                <a:lnTo>
                  <a:pt x="907026" y="0"/>
                </a:lnTo>
                <a:lnTo>
                  <a:pt x="545690" y="744794"/>
                </a:lnTo>
                <a:lnTo>
                  <a:pt x="914400" y="560439"/>
                </a:lnTo>
                <a:lnTo>
                  <a:pt x="914400" y="943897"/>
                </a:lnTo>
                <a:lnTo>
                  <a:pt x="553064" y="752168"/>
                </a:lnTo>
                <a:lnTo>
                  <a:pt x="722671" y="1135626"/>
                </a:lnTo>
                <a:lnTo>
                  <a:pt x="0" y="75216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cxnSp>
        <p:nvCxnSpPr>
          <p:cNvPr id="9" name="直接连接符 8"/>
          <p:cNvCxnSpPr>
            <a:stCxn id="8" idx="0"/>
          </p:cNvCxnSpPr>
          <p:nvPr/>
        </p:nvCxnSpPr>
        <p:spPr>
          <a:xfrm>
            <a:off x="6508955" y="3082791"/>
            <a:ext cx="540000" cy="461916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1"/>
          <p:cNvSpPr txBox="1"/>
          <p:nvPr/>
        </p:nvSpPr>
        <p:spPr>
          <a:xfrm>
            <a:off x="502109" y="3138975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zh-CN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“鱼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′上的点与“鱼”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上的对应点相比，横坐标增加了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，纵坐标减少了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endParaRPr lang="zh-CN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73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6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[动画大师]_TextBox 1"/>
          <p:cNvSpPr txBox="1"/>
          <p:nvPr/>
        </p:nvSpPr>
        <p:spPr>
          <a:xfrm>
            <a:off x="457200" y="785158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  <a:endParaRPr lang="en-US" altLang="zh-CN" sz="16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问题：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如果将图中的“鱼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F”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的每个顶点横坐标分别加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，纵坐标不变，得到“鱼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G”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，“鱼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G”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的每个顶点纵坐标分别加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，横坐标不变，得到“鱼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H”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，“鱼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H”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与原来的“鱼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F”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相比，有什么变化？ 能否将“鱼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H”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看成“鱼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F”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一次平移得到的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5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[动画大师]_PA_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172200" y="1276350"/>
            <a:ext cx="2533333" cy="2800000"/>
          </a:xfrm>
          <a:prstGeom prst="rect">
            <a:avLst/>
          </a:prstGeom>
        </p:spPr>
      </p:pic>
      <p:sp>
        <p:nvSpPr>
          <p:cNvPr id="8" name="[动画大师]_PA_任意多边形 6"/>
          <p:cNvSpPr/>
          <p:nvPr>
            <p:custDataLst>
              <p:tags r:id="rId4"/>
            </p:custDataLst>
          </p:nvPr>
        </p:nvSpPr>
        <p:spPr>
          <a:xfrm>
            <a:off x="6508955" y="2746435"/>
            <a:ext cx="914400" cy="507831"/>
          </a:xfrm>
          <a:custGeom>
            <a:avLst/>
            <a:gdLst>
              <a:gd name="connsiteX0" fmla="*/ 0 w 914400"/>
              <a:gd name="connsiteY0" fmla="*/ 752168 h 1135626"/>
              <a:gd name="connsiteX1" fmla="*/ 907026 w 914400"/>
              <a:gd name="connsiteY1" fmla="*/ 0 h 1135626"/>
              <a:gd name="connsiteX2" fmla="*/ 545690 w 914400"/>
              <a:gd name="connsiteY2" fmla="*/ 744794 h 1135626"/>
              <a:gd name="connsiteX3" fmla="*/ 914400 w 914400"/>
              <a:gd name="connsiteY3" fmla="*/ 560439 h 1135626"/>
              <a:gd name="connsiteX4" fmla="*/ 914400 w 914400"/>
              <a:gd name="connsiteY4" fmla="*/ 943897 h 1135626"/>
              <a:gd name="connsiteX5" fmla="*/ 553064 w 914400"/>
              <a:gd name="connsiteY5" fmla="*/ 752168 h 1135626"/>
              <a:gd name="connsiteX6" fmla="*/ 722671 w 914400"/>
              <a:gd name="connsiteY6" fmla="*/ 1135626 h 1135626"/>
              <a:gd name="connsiteX7" fmla="*/ 0 w 914400"/>
              <a:gd name="connsiteY7" fmla="*/ 752168 h 11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" h="1135626">
                <a:moveTo>
                  <a:pt x="0" y="752168"/>
                </a:moveTo>
                <a:lnTo>
                  <a:pt x="907026" y="0"/>
                </a:lnTo>
                <a:lnTo>
                  <a:pt x="545690" y="744794"/>
                </a:lnTo>
                <a:lnTo>
                  <a:pt x="914400" y="560439"/>
                </a:lnTo>
                <a:lnTo>
                  <a:pt x="914400" y="943897"/>
                </a:lnTo>
                <a:lnTo>
                  <a:pt x="553064" y="752168"/>
                </a:lnTo>
                <a:lnTo>
                  <a:pt x="722671" y="1135626"/>
                </a:lnTo>
                <a:lnTo>
                  <a:pt x="0" y="75216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9" name="[动画大师]_TextBox 11"/>
          <p:cNvSpPr txBox="1"/>
          <p:nvPr/>
        </p:nvSpPr>
        <p:spPr>
          <a:xfrm>
            <a:off x="399535" y="2783688"/>
            <a:ext cx="563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解：“鱼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H”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与“鱼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F”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相比，形状、大小相同，只是位置发生了变化：“鱼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H”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是由“鱼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F”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先向右平移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各单位长度，再向上平移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个单位长度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sz="16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可以看成“鱼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H”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是“鱼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F”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经过一次平移得到的，平移方向是点（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0,0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）到点（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）的方向，平移的距离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1" name="[动画大师]_Object 9"/>
          <p:cNvGraphicFramePr>
            <a:graphicFrameLocks noChangeAspect="1"/>
          </p:cNvGraphicFramePr>
          <p:nvPr/>
        </p:nvGraphicFramePr>
        <p:xfrm>
          <a:off x="4953000" y="4324350"/>
          <a:ext cx="466244" cy="320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1" imgW="7924800" imgH="5486400" progId="Equation.DSMT4">
                  <p:embed/>
                </p:oleObj>
              </mc:Choice>
              <mc:Fallback>
                <p:oleObj name="Equation" r:id="rId11" imgW="7924800" imgH="5486400" progId="Equation.DSMT4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324350"/>
                        <a:ext cx="466244" cy="3205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直接连接符 11"/>
          <p:cNvCxnSpPr/>
          <p:nvPr/>
        </p:nvCxnSpPr>
        <p:spPr>
          <a:xfrm flipV="1">
            <a:off x="6508959" y="2641350"/>
            <a:ext cx="349045" cy="54000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4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0.1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0.1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4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[动画大师]_TextBox 1"/>
          <p:cNvSpPr txBox="1"/>
          <p:nvPr/>
        </p:nvSpPr>
        <p:spPr>
          <a:xfrm>
            <a:off x="354056" y="794529"/>
            <a:ext cx="5715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如果将图中的“鱼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的每个顶点横坐标分别加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，每个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顶点纵坐标分别加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，得到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“鱼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，“鱼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与原来的“鱼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相比，有什么变化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5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合作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[动画大师]_PA_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172200" y="1276350"/>
            <a:ext cx="2533333" cy="2800000"/>
          </a:xfrm>
          <a:prstGeom prst="rect">
            <a:avLst/>
          </a:prstGeom>
        </p:spPr>
      </p:pic>
      <p:sp>
        <p:nvSpPr>
          <p:cNvPr id="8" name="[动画大师]_PA_任意多边形 6"/>
          <p:cNvSpPr/>
          <p:nvPr>
            <p:custDataLst>
              <p:tags r:id="rId4"/>
            </p:custDataLst>
          </p:nvPr>
        </p:nvSpPr>
        <p:spPr>
          <a:xfrm>
            <a:off x="6508955" y="2746435"/>
            <a:ext cx="914400" cy="507831"/>
          </a:xfrm>
          <a:custGeom>
            <a:avLst/>
            <a:gdLst>
              <a:gd name="connsiteX0" fmla="*/ 0 w 914400"/>
              <a:gd name="connsiteY0" fmla="*/ 752168 h 1135626"/>
              <a:gd name="connsiteX1" fmla="*/ 907026 w 914400"/>
              <a:gd name="connsiteY1" fmla="*/ 0 h 1135626"/>
              <a:gd name="connsiteX2" fmla="*/ 545690 w 914400"/>
              <a:gd name="connsiteY2" fmla="*/ 744794 h 1135626"/>
              <a:gd name="connsiteX3" fmla="*/ 914400 w 914400"/>
              <a:gd name="connsiteY3" fmla="*/ 560439 h 1135626"/>
              <a:gd name="connsiteX4" fmla="*/ 914400 w 914400"/>
              <a:gd name="connsiteY4" fmla="*/ 943897 h 1135626"/>
              <a:gd name="connsiteX5" fmla="*/ 553064 w 914400"/>
              <a:gd name="connsiteY5" fmla="*/ 752168 h 1135626"/>
              <a:gd name="connsiteX6" fmla="*/ 722671 w 914400"/>
              <a:gd name="connsiteY6" fmla="*/ 1135626 h 1135626"/>
              <a:gd name="connsiteX7" fmla="*/ 0 w 914400"/>
              <a:gd name="connsiteY7" fmla="*/ 752168 h 113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" h="1135626">
                <a:moveTo>
                  <a:pt x="0" y="752168"/>
                </a:moveTo>
                <a:lnTo>
                  <a:pt x="907026" y="0"/>
                </a:lnTo>
                <a:lnTo>
                  <a:pt x="545690" y="744794"/>
                </a:lnTo>
                <a:lnTo>
                  <a:pt x="914400" y="560439"/>
                </a:lnTo>
                <a:lnTo>
                  <a:pt x="914400" y="943897"/>
                </a:lnTo>
                <a:lnTo>
                  <a:pt x="553064" y="752168"/>
                </a:lnTo>
                <a:lnTo>
                  <a:pt x="722671" y="1135626"/>
                </a:lnTo>
                <a:lnTo>
                  <a:pt x="0" y="75216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9" name="[动画大师]_TextBox 11"/>
          <p:cNvSpPr txBox="1"/>
          <p:nvPr/>
        </p:nvSpPr>
        <p:spPr>
          <a:xfrm>
            <a:off x="327111" y="2343152"/>
            <a:ext cx="5638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解：如果“鱼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F”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的每个顶点横坐标分别加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，纵坐标加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，那么得到的“鱼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H”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与原来的“鱼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F”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相比，形状、大小相同，只是位置发生了变化：“鱼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H”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是由“鱼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F”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一次平移得到的，平移方向是点（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0,0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）到点（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）的方向，平移的距离为</a:t>
            </a:r>
          </a:p>
        </p:txBody>
      </p:sp>
      <p:graphicFrame>
        <p:nvGraphicFramePr>
          <p:cNvPr id="11" name="[动画大师]_Object 9"/>
          <p:cNvGraphicFramePr>
            <a:graphicFrameLocks noChangeAspect="1"/>
          </p:cNvGraphicFramePr>
          <p:nvPr/>
        </p:nvGraphicFramePr>
        <p:xfrm>
          <a:off x="2667000" y="4101564"/>
          <a:ext cx="434890" cy="298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1" imgW="7924800" imgH="5486400" progId="Equation.DSMT4">
                  <p:embed/>
                </p:oleObj>
              </mc:Choice>
              <mc:Fallback>
                <p:oleObj name="Equation" r:id="rId11" imgW="7924800" imgH="5486400" progId="Equation.DSMT4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01564"/>
                        <a:ext cx="434890" cy="2989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直接连接符 11"/>
          <p:cNvCxnSpPr/>
          <p:nvPr/>
        </p:nvCxnSpPr>
        <p:spPr>
          <a:xfrm flipV="1">
            <a:off x="6508959" y="2641350"/>
            <a:ext cx="349045" cy="54000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0.1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4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2076</Words>
  <Application>Microsoft Office PowerPoint</Application>
  <PresentationFormat>全屏显示(16:9)</PresentationFormat>
  <Paragraphs>118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华文行楷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2023-01-17T03:00:58Z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897B2D71A9FE4589B276E88D05762DE0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