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3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7E0"/>
    <a:srgbClr val="FFFAEC"/>
    <a:srgbClr val="FFFF99"/>
    <a:srgbClr val="FFCC66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758A14DF-0C90-4EBA-B1A0-5D7E0A056EC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3C0253-13E0-46E5-B05A-A2FD9F4ECCC3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F341AC-BDAB-4958-BEC9-37FD01CAF237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29DB-3671-4341-B86A-8DDFA9955E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070B6-42F2-4311-A8B5-494A7492AC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71D8-A791-441C-8F17-13D203929B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7A6E3-0D01-46FE-BF76-AE3CB569AB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C6AD9-CE39-456F-87E4-776267966E1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2E35-3B1C-49B9-8CF7-DDEDFA4F2A2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1143000" y="1384300"/>
            <a:ext cx="4038600" cy="584200"/>
          </a:xfr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 userDrawn="1"/>
        </p:nvGrpSpPr>
        <p:grpSpPr bwMode="auto">
          <a:xfrm>
            <a:off x="533400" y="1524000"/>
            <a:ext cx="8077200" cy="4495800"/>
            <a:chOff x="533400" y="1524000"/>
            <a:chExt cx="8077200" cy="4495800"/>
          </a:xfrm>
        </p:grpSpPr>
        <p:sp>
          <p:nvSpPr>
            <p:cNvPr id="3" name="对角圆角矩形 2"/>
            <p:cNvSpPr/>
            <p:nvPr/>
          </p:nvSpPr>
          <p:spPr bwMode="auto">
            <a:xfrm>
              <a:off x="533400" y="1524000"/>
              <a:ext cx="8077200" cy="4495800"/>
            </a:xfrm>
            <a:prstGeom prst="round2Diag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4" name="圆角矩形 4"/>
            <p:cNvSpPr>
              <a:spLocks noChangeArrowheads="1"/>
            </p:cNvSpPr>
            <p:nvPr/>
          </p:nvSpPr>
          <p:spPr bwMode="auto">
            <a:xfrm>
              <a:off x="838200" y="1828800"/>
              <a:ext cx="7543800" cy="38100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2400" smtClean="0">
                <a:latin typeface="Times New Roman" panose="02020603050405020304" charset="0"/>
              </a:endParaRPr>
            </a:p>
          </p:txBody>
        </p:sp>
      </p:grpSp>
      <p:grpSp>
        <p:nvGrpSpPr>
          <p:cNvPr id="5" name="组合 16"/>
          <p:cNvGrpSpPr/>
          <p:nvPr userDrawn="1"/>
        </p:nvGrpSpPr>
        <p:grpSpPr bwMode="auto">
          <a:xfrm>
            <a:off x="3527425" y="609600"/>
            <a:ext cx="2889250" cy="658813"/>
            <a:chOff x="3276600" y="560565"/>
            <a:chExt cx="2891045" cy="658635"/>
          </a:xfrm>
        </p:grpSpPr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3276600" y="614525"/>
              <a:ext cx="1980843" cy="6046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zh-CN" altLang="en-US" sz="2800" dirty="0" smtClean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charset="0"/>
                </a:rPr>
                <a:t>学习目标</a:t>
              </a:r>
            </a:p>
          </p:txBody>
        </p:sp>
        <p:pic>
          <p:nvPicPr>
            <p:cNvPr id="7" name="图片 1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81600" y="560565"/>
              <a:ext cx="986045" cy="63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7A18D-F515-48B5-B9D0-1DC451566C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A591-40F8-40C4-9549-E00A6A1144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1D803-1352-4CE5-B4F9-E710628F2D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20000"/>
              </a:spcBef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20000"/>
              </a:spcBef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fld id="{45B44DB6-545A-4521-80A4-28679B3E682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C:\Users\Administrator\Desktop\&#22806;&#30740;&#29256;&#32032;&#26448;\Unit1%20&#20248;&#25945;&#31934;&#21697;&#35838;&#20214;\Unit1&#35838;&#25991;&#24405;&#38899;activity5.mp3" TargetMode="External"/><Relationship Id="rId1" Type="http://schemas.microsoft.com/office/2007/relationships/media" Target="file:///C:\Users\Administrator\Desktop\&#22806;&#30740;&#29256;&#32032;&#26448;\Unit1%20&#20248;&#25945;&#31934;&#21697;&#35838;&#20214;\Unit1&#35838;&#25991;&#24405;&#38899;activity5.mp3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Stand.fl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9.jpeg"/><Relationship Id="rId2" Type="http://schemas.openxmlformats.org/officeDocument/2006/relationships/audio" Target="file:///C:\Users\Administrator\Desktop\&#22806;&#30740;&#29256;&#32032;&#26448;\Unit1%20&#20248;&#25945;&#31934;&#21697;&#35838;&#20214;\Unit1&#35838;&#25991;&#24405;&#38899;activity2.mp3" TargetMode="External"/><Relationship Id="rId1" Type="http://schemas.microsoft.com/office/2007/relationships/media" Target="file:///C:\Users\Administrator\Desktop\&#22806;&#30740;&#29256;&#32032;&#26448;\Unit1%20&#20248;&#25945;&#31934;&#21697;&#35838;&#20214;\Unit1&#35838;&#25991;&#24405;&#38899;activity2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20365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800" dirty="0">
                <a:solidFill>
                  <a:srgbClr val="FF0000"/>
                </a:solidFill>
              </a:rPr>
              <a:t>Starter Module 2 My English lesson</a:t>
            </a:r>
            <a:endParaRPr kumimoji="0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0" y="306896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4800" dirty="0">
                <a:solidFill>
                  <a:srgbClr val="FF0000"/>
                </a:solidFill>
              </a:rPr>
              <a:t>Unit 1 Open your book.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/>
          <p:nvPr/>
        </p:nvSpPr>
        <p:spPr>
          <a:xfrm>
            <a:off x="1042988" y="763588"/>
            <a:ext cx="40338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Write and listen. 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79500" y="1484313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611188" y="17621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kumimoji="0" lang="en-US" altLang="zh-CN" sz="1400">
                <a:solidFill>
                  <a:srgbClr val="675D59"/>
                </a:solidFill>
                <a:latin typeface="Calibri" panose="020F0502020204030204" pitchFamily="34" charset="0"/>
              </a:rPr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0" lang="en-US" altLang="zh-CN" sz="1400">
                <a:solidFill>
                  <a:srgbClr val="675D59"/>
                </a:solidFill>
                <a:latin typeface="Calibri" panose="020F0502020204030204" pitchFamily="34" charset="0"/>
              </a:rPr>
              <a:t>      </a:t>
            </a:r>
          </a:p>
          <a:p>
            <a:pPr marL="342900" indent="-342900" eaLnBrk="1" hangingPunct="1">
              <a:spcBef>
                <a:spcPct val="20000"/>
              </a:spcBef>
            </a:pPr>
            <a:endParaRPr kumimoji="0" lang="en-US" altLang="zh-CN" sz="1400">
              <a:solidFill>
                <a:srgbClr val="675D59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0" lang="en-US" altLang="zh-CN" sz="1400">
                <a:solidFill>
                  <a:srgbClr val="675D59"/>
                </a:solidFill>
                <a:latin typeface="Calibri" panose="020F0502020204030204" pitchFamily="34" charset="0"/>
              </a:rPr>
              <a:t>       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0" lang="en-US" altLang="zh-CN" sz="1400">
                <a:solidFill>
                  <a:srgbClr val="675D59"/>
                </a:solidFill>
                <a:latin typeface="Calibri" panose="020F0502020204030204" pitchFamily="34" charset="0"/>
              </a:rPr>
              <a:t>        —————————————————————————————————————————————</a:t>
            </a:r>
          </a:p>
          <a:p>
            <a:pPr marL="342900" indent="-342900" eaLnBrk="1" hangingPunct="1">
              <a:spcBef>
                <a:spcPct val="20000"/>
              </a:spcBef>
            </a:pPr>
            <a:endParaRPr kumimoji="0" lang="en-US" altLang="zh-CN" sz="1400">
              <a:solidFill>
                <a:srgbClr val="675D59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0" lang="en-US" altLang="zh-CN" sz="1400">
                <a:solidFill>
                  <a:srgbClr val="675D59"/>
                </a:solidFill>
                <a:latin typeface="Calibri" panose="020F0502020204030204" pitchFamily="34" charset="0"/>
              </a:rPr>
              <a:t>       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71550" y="2195513"/>
            <a:ext cx="3889375" cy="585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Close your book.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51500" y="2195513"/>
            <a:ext cx="1312863" cy="585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Listen.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96950" y="3502025"/>
            <a:ext cx="2954338" cy="585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Open your book.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716463" y="3502025"/>
            <a:ext cx="310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dirty="0">
                <a:solidFill>
                  <a:srgbClr val="FF0000"/>
                </a:solidFill>
                <a:cs typeface="Times New Roman" panose="02020603050405020304" charset="0"/>
              </a:rPr>
              <a:t>Put up your hand.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230313" y="4716463"/>
            <a:ext cx="1757362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Sit down.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730750" y="4716463"/>
            <a:ext cx="173513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Stand up.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1042988" y="157480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724525" y="157480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1042988" y="2936875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4606925" y="2936875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1042988" y="4160838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5.</a:t>
            </a: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4606925" y="4160838"/>
            <a:ext cx="61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latin typeface="Arial" panose="020B0604020202020204" pitchFamily="34" charset="0"/>
              </a:rPr>
              <a:t>6.</a:t>
            </a:r>
          </a:p>
        </p:txBody>
      </p:sp>
      <p:pic>
        <p:nvPicPr>
          <p:cNvPr id="17" name="Unit1课文录音activity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空心弧 22"/>
          <p:cNvSpPr/>
          <p:nvPr/>
        </p:nvSpPr>
        <p:spPr bwMode="auto">
          <a:xfrm rot="16200000">
            <a:off x="1828800" y="2139950"/>
            <a:ext cx="2160588" cy="1138238"/>
          </a:xfrm>
          <a:prstGeom prst="blockArc">
            <a:avLst>
              <a:gd name="adj1" fmla="val 10797004"/>
              <a:gd name="adj2" fmla="val 357582"/>
              <a:gd name="adj3" fmla="val 735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31747" name="组合 33"/>
          <p:cNvGrpSpPr/>
          <p:nvPr/>
        </p:nvGrpSpPr>
        <p:grpSpPr bwMode="auto">
          <a:xfrm>
            <a:off x="2916238" y="3500438"/>
            <a:ext cx="2663825" cy="576262"/>
            <a:chOff x="518243" y="3062000"/>
            <a:chExt cx="2664537" cy="576305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538886" y="3062000"/>
              <a:ext cx="2499393" cy="57630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802" name="文本框 35"/>
            <p:cNvSpPr txBox="1">
              <a:spLocks noChangeArrowheads="1"/>
            </p:cNvSpPr>
            <p:nvPr/>
          </p:nvSpPr>
          <p:spPr bwMode="auto">
            <a:xfrm>
              <a:off x="518243" y="3134039"/>
              <a:ext cx="2664537" cy="40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>
                  <a:latin typeface="Comic Sans MS" panose="030F0702030302020204" pitchFamily="66" charset="0"/>
                  <a:ea typeface="黑体" panose="02010609060101010101" pitchFamily="49" charset="-122"/>
                </a:rPr>
                <a:t>English instructions</a:t>
              </a:r>
              <a:endParaRPr kumimoji="0" lang="zh-CN" altLang="en-US" sz="2000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1748" name="图片 3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3" y="2260600"/>
            <a:ext cx="2084387" cy="1093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"/>
          <p:cNvSpPr txBox="1"/>
          <p:nvPr/>
        </p:nvSpPr>
        <p:spPr>
          <a:xfrm>
            <a:off x="463550" y="2487613"/>
            <a:ext cx="1928813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200" dirty="0">
                <a:latin typeface="+mn-lt"/>
                <a:ea typeface="黑体" panose="02010609060101010101" pitchFamily="49" charset="-122"/>
              </a:rPr>
              <a:t>Unit1 </a:t>
            </a:r>
            <a:endParaRPr lang="zh-CN" altLang="en-US" sz="22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31750" name="组合 30"/>
          <p:cNvGrpSpPr/>
          <p:nvPr/>
        </p:nvGrpSpPr>
        <p:grpSpPr bwMode="auto">
          <a:xfrm>
            <a:off x="2987675" y="1341438"/>
            <a:ext cx="1209675" cy="574675"/>
            <a:chOff x="539552" y="2610123"/>
            <a:chExt cx="5683124" cy="3189358"/>
          </a:xfrm>
        </p:grpSpPr>
        <p:sp>
          <p:nvSpPr>
            <p:cNvPr id="30" name="圆角矩形 29"/>
            <p:cNvSpPr/>
            <p:nvPr/>
          </p:nvSpPr>
          <p:spPr bwMode="auto">
            <a:xfrm>
              <a:off x="539552" y="2627744"/>
              <a:ext cx="5481756" cy="3171737"/>
            </a:xfrm>
            <a:prstGeom prst="roundRect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文本框 32"/>
            <p:cNvSpPr txBox="1"/>
            <p:nvPr/>
          </p:nvSpPr>
          <p:spPr>
            <a:xfrm>
              <a:off x="614134" y="2610123"/>
              <a:ext cx="5608542" cy="1709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31751" name="组合 46"/>
          <p:cNvGrpSpPr/>
          <p:nvPr/>
        </p:nvGrpSpPr>
        <p:grpSpPr bwMode="auto">
          <a:xfrm>
            <a:off x="5219700" y="2276475"/>
            <a:ext cx="1296988" cy="1089025"/>
            <a:chOff x="539552" y="4149080"/>
            <a:chExt cx="1296144" cy="1089412"/>
          </a:xfrm>
        </p:grpSpPr>
        <p:pic>
          <p:nvPicPr>
            <p:cNvPr id="31797" name="Picture 5" descr="C:\Users\Administrator\Desktop\QQ截图2016061416163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576" y="4149080"/>
              <a:ext cx="783176" cy="72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8" name="TextBox 50"/>
            <p:cNvSpPr txBox="1">
              <a:spLocks noChangeArrowheads="1"/>
            </p:cNvSpPr>
            <p:nvPr/>
          </p:nvSpPr>
          <p:spPr bwMode="auto">
            <a:xfrm>
              <a:off x="539552" y="4869160"/>
              <a:ext cx="12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Sit down.</a:t>
              </a:r>
            </a:p>
          </p:txBody>
        </p:sp>
      </p:grpSp>
      <p:grpSp>
        <p:nvGrpSpPr>
          <p:cNvPr id="31752" name="组合 47"/>
          <p:cNvGrpSpPr/>
          <p:nvPr/>
        </p:nvGrpSpPr>
        <p:grpSpPr bwMode="auto">
          <a:xfrm>
            <a:off x="6084888" y="2781300"/>
            <a:ext cx="2736850" cy="1160463"/>
            <a:chOff x="1907704" y="4149080"/>
            <a:chExt cx="2736304" cy="1161420"/>
          </a:xfrm>
        </p:grpSpPr>
        <p:pic>
          <p:nvPicPr>
            <p:cNvPr id="31795" name="Picture 6" descr="C:\Users\Administrator\Desktop\QQ截图2016061416163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9752" y="4149080"/>
              <a:ext cx="864096" cy="79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6" name="TextBox 50"/>
            <p:cNvSpPr txBox="1">
              <a:spLocks noChangeArrowheads="1"/>
            </p:cNvSpPr>
            <p:nvPr/>
          </p:nvSpPr>
          <p:spPr bwMode="auto">
            <a:xfrm>
              <a:off x="1907704" y="4941168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Open your book.</a:t>
              </a:r>
            </a:p>
          </p:txBody>
        </p:sp>
      </p:grpSp>
      <p:grpSp>
        <p:nvGrpSpPr>
          <p:cNvPr id="31753" name="组合 48"/>
          <p:cNvGrpSpPr/>
          <p:nvPr/>
        </p:nvGrpSpPr>
        <p:grpSpPr bwMode="auto">
          <a:xfrm>
            <a:off x="6588125" y="4221163"/>
            <a:ext cx="1081088" cy="1089025"/>
            <a:chOff x="4067944" y="4221088"/>
            <a:chExt cx="1080120" cy="1089412"/>
          </a:xfrm>
        </p:grpSpPr>
        <p:pic>
          <p:nvPicPr>
            <p:cNvPr id="31793" name="Picture 7" descr="C:\Users\Administrator\Desktop\QQ截图2016061416164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11960" y="4221088"/>
              <a:ext cx="773136" cy="7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4" name="TextBox 50"/>
            <p:cNvSpPr txBox="1">
              <a:spLocks noChangeArrowheads="1"/>
            </p:cNvSpPr>
            <p:nvPr/>
          </p:nvSpPr>
          <p:spPr bwMode="auto">
            <a:xfrm>
              <a:off x="4067944" y="4941168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Listen.</a:t>
              </a:r>
            </a:p>
          </p:txBody>
        </p:sp>
      </p:grpSp>
      <p:grpSp>
        <p:nvGrpSpPr>
          <p:cNvPr id="31754" name="组合 49"/>
          <p:cNvGrpSpPr/>
          <p:nvPr/>
        </p:nvGrpSpPr>
        <p:grpSpPr bwMode="auto">
          <a:xfrm>
            <a:off x="5292725" y="4508500"/>
            <a:ext cx="1152525" cy="1087438"/>
            <a:chOff x="5436096" y="4213628"/>
            <a:chExt cx="1152128" cy="1087580"/>
          </a:xfrm>
        </p:grpSpPr>
        <p:pic>
          <p:nvPicPr>
            <p:cNvPr id="31791" name="Picture 8" descr="C:\Users\Administrator\Desktop\QQ截图2016061416165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436096" y="4213628"/>
              <a:ext cx="808278" cy="72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2" name="TextBox 50"/>
            <p:cNvSpPr txBox="1">
              <a:spLocks noChangeArrowheads="1"/>
            </p:cNvSpPr>
            <p:nvPr/>
          </p:nvSpPr>
          <p:spPr bwMode="auto">
            <a:xfrm>
              <a:off x="5508104" y="4931876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Draw.</a:t>
              </a:r>
            </a:p>
          </p:txBody>
        </p:sp>
      </p:grpSp>
      <p:grpSp>
        <p:nvGrpSpPr>
          <p:cNvPr id="31755" name="组合 50"/>
          <p:cNvGrpSpPr/>
          <p:nvPr/>
        </p:nvGrpSpPr>
        <p:grpSpPr bwMode="auto">
          <a:xfrm>
            <a:off x="3276600" y="4508500"/>
            <a:ext cx="2266950" cy="1089025"/>
            <a:chOff x="6444208" y="4221088"/>
            <a:chExt cx="2267744" cy="1089412"/>
          </a:xfrm>
        </p:grpSpPr>
        <p:pic>
          <p:nvPicPr>
            <p:cNvPr id="31789" name="Picture 9" descr="C:\Users\Administrator\Desktop\QQ截图2016061416170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948264" y="4221088"/>
              <a:ext cx="808278" cy="72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0" name="TextBox 50"/>
            <p:cNvSpPr txBox="1">
              <a:spLocks noChangeArrowheads="1"/>
            </p:cNvSpPr>
            <p:nvPr/>
          </p:nvSpPr>
          <p:spPr bwMode="auto">
            <a:xfrm>
              <a:off x="6444208" y="4941168"/>
              <a:ext cx="22677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Put up your hand.</a:t>
              </a:r>
            </a:p>
          </p:txBody>
        </p:sp>
      </p:grpSp>
      <p:grpSp>
        <p:nvGrpSpPr>
          <p:cNvPr id="31756" name="组合 52"/>
          <p:cNvGrpSpPr/>
          <p:nvPr/>
        </p:nvGrpSpPr>
        <p:grpSpPr bwMode="auto">
          <a:xfrm>
            <a:off x="2051050" y="4581525"/>
            <a:ext cx="1441450" cy="1017588"/>
            <a:chOff x="5148064" y="4509120"/>
            <a:chExt cx="1440160" cy="1017404"/>
          </a:xfrm>
        </p:grpSpPr>
        <p:pic>
          <p:nvPicPr>
            <p:cNvPr id="31787" name="Picture 10" descr="C:\Users\Administrator\Desktop\QQ截图20160614161706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292080" y="4509120"/>
              <a:ext cx="720080" cy="6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8" name="TextBox 50"/>
            <p:cNvSpPr txBox="1">
              <a:spLocks noChangeArrowheads="1"/>
            </p:cNvSpPr>
            <p:nvPr/>
          </p:nvSpPr>
          <p:spPr bwMode="auto">
            <a:xfrm>
              <a:off x="5148064" y="5157192"/>
              <a:ext cx="14401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Stand up.</a:t>
              </a:r>
            </a:p>
          </p:txBody>
        </p:sp>
      </p:grpSp>
      <p:cxnSp>
        <p:nvCxnSpPr>
          <p:cNvPr id="57" name="曲线连接符 56"/>
          <p:cNvCxnSpPr/>
          <p:nvPr/>
        </p:nvCxnSpPr>
        <p:spPr bwMode="auto">
          <a:xfrm rot="10800000" flipV="1">
            <a:off x="900113" y="4005263"/>
            <a:ext cx="2016125" cy="503237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线连接符 60"/>
          <p:cNvCxnSpPr/>
          <p:nvPr/>
        </p:nvCxnSpPr>
        <p:spPr bwMode="auto">
          <a:xfrm rot="10800000" flipV="1">
            <a:off x="2484438" y="4076700"/>
            <a:ext cx="863600" cy="504825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/>
          <p:cNvCxnSpPr>
            <a:endCxn id="31788" idx="0"/>
          </p:cNvCxnSpPr>
          <p:nvPr/>
        </p:nvCxnSpPr>
        <p:spPr bwMode="auto">
          <a:xfrm rot="5400000">
            <a:off x="4017169" y="4242594"/>
            <a:ext cx="431800" cy="100012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曲线连接符 64"/>
          <p:cNvCxnSpPr/>
          <p:nvPr/>
        </p:nvCxnSpPr>
        <p:spPr bwMode="auto">
          <a:xfrm>
            <a:off x="5435600" y="4005263"/>
            <a:ext cx="1223963" cy="576262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曲线连接符 68"/>
          <p:cNvCxnSpPr/>
          <p:nvPr/>
        </p:nvCxnSpPr>
        <p:spPr bwMode="auto">
          <a:xfrm rot="16200000" flipH="1">
            <a:off x="5183982" y="4112418"/>
            <a:ext cx="431800" cy="360363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曲线连接符 73"/>
          <p:cNvCxnSpPr/>
          <p:nvPr/>
        </p:nvCxnSpPr>
        <p:spPr bwMode="auto">
          <a:xfrm flipV="1">
            <a:off x="5435600" y="3427413"/>
            <a:ext cx="1081088" cy="288925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/>
          <p:nvPr/>
        </p:nvCxnSpPr>
        <p:spPr bwMode="auto">
          <a:xfrm rot="5400000" flipH="1" flipV="1">
            <a:off x="4069557" y="1196181"/>
            <a:ext cx="501650" cy="360363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文本框 35"/>
          <p:cNvSpPr txBox="1">
            <a:spLocks noChangeArrowheads="1"/>
          </p:cNvSpPr>
          <p:nvPr/>
        </p:nvSpPr>
        <p:spPr bwMode="auto">
          <a:xfrm>
            <a:off x="2987675" y="14128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latin typeface="Comic Sans MS" panose="030F0702030302020204" pitchFamily="66" charset="0"/>
                <a:ea typeface="黑体" panose="02010609060101010101" pitchFamily="49" charset="-122"/>
              </a:rPr>
              <a:t>Words</a:t>
            </a:r>
            <a:endParaRPr kumimoji="0" lang="zh-CN" altLang="en-US" sz="200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31765" name="组合 95"/>
          <p:cNvGrpSpPr/>
          <p:nvPr/>
        </p:nvGrpSpPr>
        <p:grpSpPr bwMode="auto">
          <a:xfrm>
            <a:off x="4500563" y="908050"/>
            <a:ext cx="4024312" cy="719138"/>
            <a:chOff x="4499992" y="908720"/>
            <a:chExt cx="3652406" cy="717532"/>
          </a:xfrm>
        </p:grpSpPr>
        <p:sp>
          <p:nvSpPr>
            <p:cNvPr id="94" name="圆角矩形 93"/>
            <p:cNvSpPr/>
            <p:nvPr/>
          </p:nvSpPr>
          <p:spPr bwMode="auto">
            <a:xfrm>
              <a:off x="4499992" y="908720"/>
              <a:ext cx="3456458" cy="554384"/>
            </a:xfrm>
            <a:prstGeom prst="roundRect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786" name="TextBox 94"/>
            <p:cNvSpPr txBox="1">
              <a:spLocks noChangeArrowheads="1"/>
            </p:cNvSpPr>
            <p:nvPr/>
          </p:nvSpPr>
          <p:spPr bwMode="auto">
            <a:xfrm>
              <a:off x="4499992" y="980728"/>
              <a:ext cx="3652406" cy="64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800">
                  <a:latin typeface="Comic Sans MS" panose="030F0702030302020204" pitchFamily="66" charset="0"/>
                  <a:cs typeface="Times New Roman" panose="02020603050405020304" charset="0"/>
                </a:rPr>
                <a:t>    sit, open, </a:t>
              </a:r>
              <a:r>
                <a:rPr kumimoji="0" lang="en-US" altLang="zh-CN" sz="28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charset="0"/>
                </a:rPr>
                <a:t>draw, put, stand, close</a:t>
              </a:r>
            </a:p>
            <a:p>
              <a:endParaRPr kumimoji="0" lang="zh-CN" altLang="en-US" sz="28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766" name="组合 96"/>
          <p:cNvGrpSpPr/>
          <p:nvPr/>
        </p:nvGrpSpPr>
        <p:grpSpPr bwMode="auto">
          <a:xfrm>
            <a:off x="4500563" y="1628775"/>
            <a:ext cx="2663825" cy="719138"/>
            <a:chOff x="4499993" y="908720"/>
            <a:chExt cx="3528391" cy="718339"/>
          </a:xfrm>
        </p:grpSpPr>
        <p:sp>
          <p:nvSpPr>
            <p:cNvPr id="98" name="圆角矩形 97"/>
            <p:cNvSpPr/>
            <p:nvPr/>
          </p:nvSpPr>
          <p:spPr bwMode="auto">
            <a:xfrm>
              <a:off x="4499993" y="908720"/>
              <a:ext cx="3456898" cy="555008"/>
            </a:xfrm>
            <a:prstGeom prst="roundRect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784" name="TextBox 98"/>
            <p:cNvSpPr txBox="1">
              <a:spLocks noChangeArrowheads="1"/>
            </p:cNvSpPr>
            <p:nvPr/>
          </p:nvSpPr>
          <p:spPr bwMode="auto">
            <a:xfrm>
              <a:off x="4572000" y="980728"/>
              <a:ext cx="34563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8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charset="0"/>
                </a:rPr>
                <a:t>    book, hand</a:t>
              </a:r>
            </a:p>
            <a:p>
              <a:endParaRPr kumimoji="0" lang="zh-CN" altLang="en-US" sz="28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0" name="曲线连接符 99"/>
          <p:cNvCxnSpPr>
            <a:stCxn id="30" idx="3"/>
            <a:endCxn id="98" idx="1"/>
          </p:cNvCxnSpPr>
          <p:nvPr/>
        </p:nvCxnSpPr>
        <p:spPr bwMode="auto">
          <a:xfrm>
            <a:off x="4154488" y="1630363"/>
            <a:ext cx="346075" cy="276225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68" name="组合 106"/>
          <p:cNvGrpSpPr/>
          <p:nvPr/>
        </p:nvGrpSpPr>
        <p:grpSpPr bwMode="auto">
          <a:xfrm>
            <a:off x="2916238" y="2276475"/>
            <a:ext cx="2376487" cy="719138"/>
            <a:chOff x="4499993" y="908720"/>
            <a:chExt cx="3528391" cy="718339"/>
          </a:xfrm>
        </p:grpSpPr>
        <p:sp>
          <p:nvSpPr>
            <p:cNvPr id="108" name="圆角矩形 107"/>
            <p:cNvSpPr/>
            <p:nvPr/>
          </p:nvSpPr>
          <p:spPr bwMode="auto">
            <a:xfrm>
              <a:off x="4499993" y="908720"/>
              <a:ext cx="3455326" cy="555008"/>
            </a:xfrm>
            <a:prstGeom prst="roundRect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782" name="TextBox 108"/>
            <p:cNvSpPr txBox="1">
              <a:spLocks noChangeArrowheads="1"/>
            </p:cNvSpPr>
            <p:nvPr/>
          </p:nvSpPr>
          <p:spPr bwMode="auto">
            <a:xfrm>
              <a:off x="4572001" y="980728"/>
              <a:ext cx="34563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800" i="1">
                  <a:latin typeface="Comic Sans MS" panose="030F0702030302020204" pitchFamily="66" charset="0"/>
                </a:rPr>
                <a:t>          up, down</a:t>
              </a:r>
              <a:endParaRPr kumimoji="0" lang="en-US" altLang="zh-CN" sz="28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charset="0"/>
              </a:endParaRPr>
            </a:p>
            <a:p>
              <a:endParaRPr kumimoji="0" lang="zh-CN" altLang="en-US" sz="28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10" name="曲线连接符 109"/>
          <p:cNvCxnSpPr>
            <a:stCxn id="30" idx="2"/>
          </p:cNvCxnSpPr>
          <p:nvPr/>
        </p:nvCxnSpPr>
        <p:spPr bwMode="auto">
          <a:xfrm rot="5400000">
            <a:off x="3356769" y="2051844"/>
            <a:ext cx="350837" cy="79375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曲线连接符 112"/>
          <p:cNvCxnSpPr/>
          <p:nvPr/>
        </p:nvCxnSpPr>
        <p:spPr bwMode="auto">
          <a:xfrm rot="10800000" flipV="1">
            <a:off x="4716463" y="2924175"/>
            <a:ext cx="719137" cy="576263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1" name="圆角矩形 2"/>
          <p:cNvSpPr>
            <a:spLocks noChangeArrowheads="1"/>
          </p:cNvSpPr>
          <p:nvPr/>
        </p:nvSpPr>
        <p:spPr bwMode="auto">
          <a:xfrm>
            <a:off x="1187450" y="196850"/>
            <a:ext cx="489743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chemeClr val="bg1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Summary</a:t>
            </a:r>
            <a:endParaRPr kumimoji="1" lang="zh-CN" altLang="en-US" sz="3200" i="1">
              <a:solidFill>
                <a:schemeClr val="bg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1772" name="组合 54"/>
          <p:cNvGrpSpPr/>
          <p:nvPr/>
        </p:nvGrpSpPr>
        <p:grpSpPr bwMode="auto">
          <a:xfrm>
            <a:off x="0" y="4437063"/>
            <a:ext cx="2232025" cy="1162050"/>
            <a:chOff x="3419872" y="5445224"/>
            <a:chExt cx="2232248" cy="1161420"/>
          </a:xfrm>
        </p:grpSpPr>
        <p:pic>
          <p:nvPicPr>
            <p:cNvPr id="31779" name="Picture 4" descr="C:\Users\Administrator\Desktop\QQ截图20160614161715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79912" y="5445224"/>
              <a:ext cx="788198" cy="71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0" name="TextBox 50"/>
            <p:cNvSpPr txBox="1">
              <a:spLocks noChangeArrowheads="1"/>
            </p:cNvSpPr>
            <p:nvPr/>
          </p:nvSpPr>
          <p:spPr bwMode="auto">
            <a:xfrm>
              <a:off x="3419872" y="6237312"/>
              <a:ext cx="2232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zh-CN" sz="2000">
                  <a:latin typeface="Comic Sans MS" panose="030F0702030302020204" pitchFamily="66" charset="0"/>
                  <a:cs typeface="Times New Roman" panose="02020603050405020304" charset="0"/>
                </a:rPr>
                <a:t>Close your book.</a:t>
              </a:r>
            </a:p>
          </p:txBody>
        </p:sp>
      </p:grpSp>
      <p:sp>
        <p:nvSpPr>
          <p:cNvPr id="53" name="泪滴形 52"/>
          <p:cNvSpPr/>
          <p:nvPr/>
        </p:nvSpPr>
        <p:spPr bwMode="auto">
          <a:xfrm>
            <a:off x="4500563" y="1052513"/>
            <a:ext cx="287337" cy="2889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1774" name="TextBox 53"/>
          <p:cNvSpPr txBox="1">
            <a:spLocks noChangeArrowheads="1"/>
          </p:cNvSpPr>
          <p:nvPr/>
        </p:nvSpPr>
        <p:spPr bwMode="auto">
          <a:xfrm>
            <a:off x="4500563" y="9810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0000FF"/>
                </a:solidFill>
                <a:cs typeface="Times New Roman" panose="02020603050405020304" charset="0"/>
              </a:rPr>
              <a:t>v. </a:t>
            </a:r>
            <a:endParaRPr lang="zh-CN" altLang="en-US" sz="2800"/>
          </a:p>
        </p:txBody>
      </p:sp>
      <p:sp>
        <p:nvSpPr>
          <p:cNvPr id="56" name="泪滴形 55"/>
          <p:cNvSpPr/>
          <p:nvPr/>
        </p:nvSpPr>
        <p:spPr bwMode="auto">
          <a:xfrm>
            <a:off x="4500563" y="1773238"/>
            <a:ext cx="287337" cy="287337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1776" name="TextBox 57"/>
          <p:cNvSpPr txBox="1">
            <a:spLocks noChangeArrowheads="1"/>
          </p:cNvSpPr>
          <p:nvPr/>
        </p:nvSpPr>
        <p:spPr bwMode="auto">
          <a:xfrm>
            <a:off x="4500563" y="17002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0000FF"/>
                </a:solidFill>
                <a:cs typeface="Times New Roman" panose="02020603050405020304" charset="0"/>
              </a:rPr>
              <a:t>n. </a:t>
            </a:r>
            <a:endParaRPr lang="zh-CN" altLang="en-US" sz="2800"/>
          </a:p>
        </p:txBody>
      </p:sp>
      <p:sp>
        <p:nvSpPr>
          <p:cNvPr id="64" name="泪滴形 63"/>
          <p:cNvSpPr/>
          <p:nvPr/>
        </p:nvSpPr>
        <p:spPr bwMode="auto">
          <a:xfrm>
            <a:off x="2916238" y="2349500"/>
            <a:ext cx="719137" cy="43180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87675" y="2276475"/>
            <a:ext cx="10795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adv.</a:t>
            </a:r>
            <a:r>
              <a:rPr lang="en-US" altLang="zh-CN" sz="14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&amp;</a:t>
            </a:r>
          </a:p>
          <a:p>
            <a:pPr>
              <a:defRPr/>
            </a:pPr>
            <a:r>
              <a:rPr lang="en-US" altLang="zh-CN" sz="16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prep.</a:t>
            </a:r>
            <a:endParaRPr lang="zh-CN" altLang="en-US" sz="1600" dirty="0">
              <a:solidFill>
                <a:srgbClr val="0000FF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39975" y="1341438"/>
            <a:ext cx="2684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2800"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088" y="1412875"/>
            <a:ext cx="7200900" cy="1308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dirty="0">
                <a:ea typeface="黑体" panose="02010609060101010101" pitchFamily="49" charset="-122"/>
                <a:cs typeface="Times New Roman" panose="02020603050405020304" charset="0"/>
              </a:rPr>
              <a:t>Stand up. Sit down. Open your book. Listen. Draw. Put up your hand. Close your book.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900113" y="904875"/>
            <a:ext cx="266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charset="0"/>
              </a:rPr>
              <a:t>选择答语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68313" y="3128963"/>
            <a:ext cx="86756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、你上课提问题或回答问题前得先</a:t>
            </a: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_________________</a:t>
            </a:r>
            <a:endParaRPr kumimoji="0" lang="zh-CN" altLang="en-US" sz="2600" dirty="0"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、客人到你家，你应该让客人</a:t>
            </a: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____________________.</a:t>
            </a:r>
          </a:p>
          <a:p>
            <a:pPr>
              <a:spcBef>
                <a:spcPct val="50000"/>
              </a:spcBef>
            </a:pP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、 老师走进教室上课，你马上</a:t>
            </a: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___________ 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向老师问好。</a:t>
            </a:r>
          </a:p>
          <a:p>
            <a:pPr>
              <a:spcBef>
                <a:spcPct val="50000"/>
              </a:spcBef>
            </a:pP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4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、听写单词时你先得</a:t>
            </a: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____________________.</a:t>
            </a:r>
          </a:p>
          <a:p>
            <a:pPr>
              <a:spcBef>
                <a:spcPct val="50000"/>
              </a:spcBef>
            </a:pP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5</a:t>
            </a:r>
            <a:r>
              <a:rPr kumimoji="0" lang="zh-CN" altLang="en-US" sz="2600" dirty="0">
                <a:ea typeface="黑体" panose="02010609060101010101" pitchFamily="49" charset="-122"/>
                <a:cs typeface="Times New Roman" panose="02020603050405020304" charset="0"/>
              </a:rPr>
              <a:t>、 早上你早读要先</a:t>
            </a:r>
            <a:r>
              <a:rPr kumimoji="0" lang="en-US" altLang="zh-CN" sz="2600" dirty="0">
                <a:ea typeface="黑体" panose="02010609060101010101" pitchFamily="49" charset="-122"/>
                <a:cs typeface="Times New Roman" panose="02020603050405020304" charset="0"/>
              </a:rPr>
              <a:t>______________________.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86425" y="3128963"/>
            <a:ext cx="3457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charset="0"/>
              </a:rPr>
              <a:t>Put up your hand.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706813" y="5432425"/>
            <a:ext cx="345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charset="0"/>
              </a:rPr>
              <a:t>Open  your book.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35600" y="3716338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charset="0"/>
              </a:rPr>
              <a:t>Sit down.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91138" y="4260850"/>
            <a:ext cx="345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charset="0"/>
              </a:rPr>
              <a:t>Stand up.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51275" y="4856163"/>
            <a:ext cx="345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charset="0"/>
              </a:rPr>
              <a:t>Close your book.</a:t>
            </a:r>
          </a:p>
        </p:txBody>
      </p:sp>
      <p:sp>
        <p:nvSpPr>
          <p:cNvPr id="32779" name="圆角矩形 2"/>
          <p:cNvSpPr>
            <a:spLocks noChangeArrowheads="1"/>
          </p:cNvSpPr>
          <p:nvPr/>
        </p:nvSpPr>
        <p:spPr bwMode="auto">
          <a:xfrm>
            <a:off x="1187450" y="196850"/>
            <a:ext cx="489743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 dirty="0">
                <a:solidFill>
                  <a:schemeClr val="bg1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Exercise </a:t>
            </a:r>
            <a:endParaRPr kumimoji="1" lang="zh-CN" altLang="en-US" sz="3200" i="1" dirty="0">
              <a:solidFill>
                <a:schemeClr val="bg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912812" y="2276872"/>
            <a:ext cx="7775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1. 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掌握以下重点词汇：</a:t>
            </a: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sit, down, open, book, listen, draw, put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等。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2. 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掌握以下英语指令：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Sit down. Stand up. Open your book.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等。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3. 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能够书写英语课堂指令。</a:t>
            </a: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20484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4953000"/>
            <a:ext cx="12477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43213" y="1125538"/>
            <a:ext cx="5616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Enjoy a song</a:t>
            </a:r>
          </a:p>
        </p:txBody>
      </p:sp>
      <p:sp>
        <p:nvSpPr>
          <p:cNvPr id="21507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Warming-up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776" name="Picture 8" descr="C:\Users\Administrator\Desktop\QQ截图20160614153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480720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KSO_Shape">
            <a:hlinkClick r:id="rId4" action="ppaction://hlinkfile"/>
          </p:cNvPr>
          <p:cNvSpPr/>
          <p:nvPr/>
        </p:nvSpPr>
        <p:spPr>
          <a:xfrm>
            <a:off x="6228184" y="4941168"/>
            <a:ext cx="808484" cy="808484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圆角矩形 2"/>
          <p:cNvSpPr>
            <a:spLocks noChangeArrowheads="1"/>
          </p:cNvSpPr>
          <p:nvPr/>
        </p:nvSpPr>
        <p:spPr bwMode="auto">
          <a:xfrm>
            <a:off x="1187450" y="196850"/>
            <a:ext cx="6121400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 dirty="0">
                <a:solidFill>
                  <a:schemeClr val="bg1"/>
                </a:solidFill>
                <a:cs typeface="Arial" panose="020B0604020202020204" pitchFamily="34" charset="0"/>
              </a:rPr>
              <a:t>Pair work</a:t>
            </a:r>
            <a:endParaRPr kumimoji="1" lang="zh-CN" altLang="en-US" sz="3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6588" y="2281238"/>
            <a:ext cx="2559050" cy="205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88" y="2279650"/>
            <a:ext cx="238125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68875" y="4260850"/>
            <a:ext cx="282575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4425" y="4332288"/>
            <a:ext cx="318770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云形 14"/>
          <p:cNvSpPr/>
          <p:nvPr/>
        </p:nvSpPr>
        <p:spPr>
          <a:xfrm>
            <a:off x="419100" y="982663"/>
            <a:ext cx="2784475" cy="952500"/>
          </a:xfrm>
          <a:prstGeom prst="cloud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内容占位符 1"/>
          <p:cNvSpPr txBox="1"/>
          <p:nvPr/>
        </p:nvSpPr>
        <p:spPr>
          <a:xfrm>
            <a:off x="684213" y="1146175"/>
            <a:ext cx="259238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看图编对话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203575" y="1125538"/>
            <a:ext cx="6408738" cy="5746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根据图片的场景两人一组编对话。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55875" y="2279650"/>
            <a:ext cx="306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endParaRPr lang="zh-CN" altLang="en-US" sz="400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95900" y="2220913"/>
            <a:ext cx="306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zh-CN" altLang="en-US" sz="400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16350" y="4284663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endParaRPr lang="zh-CN" altLang="en-US" sz="400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29325" y="2278063"/>
            <a:ext cx="2503488" cy="185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8007350" y="2220913"/>
            <a:ext cx="28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endParaRPr lang="zh-CN" altLang="en-US" sz="400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67575" y="4186238"/>
            <a:ext cx="306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endParaRPr lang="zh-CN" altLang="en-US" sz="400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圆角矩形 2"/>
          <p:cNvSpPr>
            <a:spLocks noChangeArrowheads="1"/>
          </p:cNvSpPr>
          <p:nvPr/>
        </p:nvSpPr>
        <p:spPr bwMode="auto">
          <a:xfrm>
            <a:off x="1187450" y="196850"/>
            <a:ext cx="5832475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rgbClr val="FFFFFF"/>
                </a:solidFill>
                <a:cs typeface="Arial" panose="020B0604020202020204" pitchFamily="34" charset="0"/>
              </a:rPr>
              <a:t>Presentation </a:t>
            </a:r>
            <a:endParaRPr kumimoji="1" lang="zh-CN" altLang="en-US" sz="3200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4579" name="Picture 3" descr="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989138"/>
            <a:ext cx="70913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形标注 5"/>
          <p:cNvSpPr>
            <a:spLocks noChangeArrowheads="1"/>
          </p:cNvSpPr>
          <p:nvPr/>
        </p:nvSpPr>
        <p:spPr bwMode="auto">
          <a:xfrm>
            <a:off x="1331913" y="1989138"/>
            <a:ext cx="2376487" cy="719137"/>
          </a:xfrm>
          <a:prstGeom prst="wedgeEllipseCallout">
            <a:avLst>
              <a:gd name="adj1" fmla="val -40903"/>
              <a:gd name="adj2" fmla="val 5533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charset="0"/>
            </a:endParaRPr>
          </a:p>
        </p:txBody>
      </p:sp>
      <p:sp>
        <p:nvSpPr>
          <p:cNvPr id="7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read.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79500" y="1628775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形标注 8"/>
          <p:cNvSpPr>
            <a:spLocks noChangeArrowheads="1"/>
          </p:cNvSpPr>
          <p:nvPr/>
        </p:nvSpPr>
        <p:spPr bwMode="auto">
          <a:xfrm>
            <a:off x="5651500" y="2276475"/>
            <a:ext cx="2376488" cy="1008063"/>
          </a:xfrm>
          <a:prstGeom prst="wedgeEllipseCallout">
            <a:avLst>
              <a:gd name="adj1" fmla="val -24819"/>
              <a:gd name="adj2" fmla="val 3638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charset="0"/>
            </a:endParaRPr>
          </a:p>
        </p:txBody>
      </p:sp>
      <p:sp>
        <p:nvSpPr>
          <p:cNvPr id="10" name="椭圆形标注 9"/>
          <p:cNvSpPr>
            <a:spLocks noChangeArrowheads="1"/>
          </p:cNvSpPr>
          <p:nvPr/>
        </p:nvSpPr>
        <p:spPr bwMode="auto">
          <a:xfrm>
            <a:off x="755650" y="4005263"/>
            <a:ext cx="1368425" cy="719137"/>
          </a:xfrm>
          <a:prstGeom prst="wedgeEllipseCallout">
            <a:avLst>
              <a:gd name="adj1" fmla="val 39412"/>
              <a:gd name="adj2" fmla="val -58380"/>
            </a:avLst>
          </a:prstGeom>
          <a:solidFill>
            <a:srgbClr val="FF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/>
          <p:nvPr/>
        </p:nvSpPr>
        <p:spPr>
          <a:xfrm>
            <a:off x="1008063" y="76358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repeat.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79500" y="1484313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7"/>
          <p:cNvSpPr txBox="1"/>
          <p:nvPr/>
        </p:nvSpPr>
        <p:spPr bwMode="auto">
          <a:xfrm>
            <a:off x="323850" y="3213100"/>
            <a:ext cx="1511300" cy="46196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Sit down.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124075" y="3213100"/>
            <a:ext cx="2351087" cy="4619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Open your book.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5606" name="Picture 4" descr="C:\Users\Administrator\Desktop\QQ截图201606141617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076700"/>
            <a:ext cx="1495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C:\Users\Administrator\Desktop\QQ截图20160614161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00213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C:\Users\Administrator\Desktop\QQ截图201606141616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1700213"/>
            <a:ext cx="1514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C:\Users\Administrator\Desktop\QQ截图201606141616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700213"/>
            <a:ext cx="14668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8" descr="C:\Users\Administrator\Desktop\QQ截图201606141616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5463" y="1700213"/>
            <a:ext cx="1533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9" descr="C:\Users\Administrator\Desktop\QQ截图201606141617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4076700"/>
            <a:ext cx="1533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" descr="C:\Users\Administrator\Desktop\QQ截图2016061416170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4076700"/>
            <a:ext cx="1533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7"/>
          <p:cNvSpPr txBox="1"/>
          <p:nvPr/>
        </p:nvSpPr>
        <p:spPr bwMode="auto">
          <a:xfrm>
            <a:off x="4932363" y="3213100"/>
            <a:ext cx="1079500" cy="46196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Listen.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文本框 7"/>
          <p:cNvSpPr txBox="1"/>
          <p:nvPr/>
        </p:nvSpPr>
        <p:spPr bwMode="auto">
          <a:xfrm>
            <a:off x="7092950" y="3213100"/>
            <a:ext cx="1079500" cy="46196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Draw.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文本框 7"/>
          <p:cNvSpPr txBox="1"/>
          <p:nvPr/>
        </p:nvSpPr>
        <p:spPr bwMode="auto">
          <a:xfrm>
            <a:off x="611188" y="5516563"/>
            <a:ext cx="2592660" cy="4619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Put up your hand.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文本框 7"/>
          <p:cNvSpPr txBox="1"/>
          <p:nvPr/>
        </p:nvSpPr>
        <p:spPr bwMode="auto">
          <a:xfrm>
            <a:off x="3779838" y="5516563"/>
            <a:ext cx="1584325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Stand up.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文本框 7"/>
          <p:cNvSpPr txBox="1"/>
          <p:nvPr/>
        </p:nvSpPr>
        <p:spPr bwMode="auto">
          <a:xfrm>
            <a:off x="6156325" y="5516563"/>
            <a:ext cx="2303463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Open your book.</a:t>
            </a:r>
            <a:endParaRPr lang="zh-CN" altLang="en-US" sz="2400" dirty="0"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1" name="Unit1课文录音activity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47"/>
          <p:cNvGrpSpPr/>
          <p:nvPr/>
        </p:nvGrpSpPr>
        <p:grpSpPr bwMode="auto">
          <a:xfrm>
            <a:off x="1187450" y="2565400"/>
            <a:ext cx="6769100" cy="3816350"/>
            <a:chOff x="1403648" y="2276872"/>
            <a:chExt cx="6768752" cy="3420530"/>
          </a:xfrm>
        </p:grpSpPr>
        <p:sp>
          <p:nvSpPr>
            <p:cNvPr id="26636" name="圆角矩形 23"/>
            <p:cNvSpPr>
              <a:spLocks noChangeArrowheads="1"/>
            </p:cNvSpPr>
            <p:nvPr/>
          </p:nvSpPr>
          <p:spPr bwMode="auto">
            <a:xfrm>
              <a:off x="1403648" y="2276872"/>
              <a:ext cx="6768752" cy="342053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37" name="圆角矩形 25"/>
            <p:cNvSpPr>
              <a:spLocks noChangeArrowheads="1"/>
            </p:cNvSpPr>
            <p:nvPr/>
          </p:nvSpPr>
          <p:spPr bwMode="auto">
            <a:xfrm>
              <a:off x="2204112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38" name="圆角矩形 26"/>
            <p:cNvSpPr>
              <a:spLocks noChangeArrowheads="1"/>
            </p:cNvSpPr>
            <p:nvPr/>
          </p:nvSpPr>
          <p:spPr bwMode="auto">
            <a:xfrm>
              <a:off x="3339480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39" name="圆角矩形 28"/>
            <p:cNvSpPr>
              <a:spLocks noChangeArrowheads="1"/>
            </p:cNvSpPr>
            <p:nvPr/>
          </p:nvSpPr>
          <p:spPr bwMode="auto">
            <a:xfrm>
              <a:off x="4347592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0" name="圆角矩形 29"/>
            <p:cNvSpPr>
              <a:spLocks noChangeArrowheads="1"/>
            </p:cNvSpPr>
            <p:nvPr/>
          </p:nvSpPr>
          <p:spPr bwMode="auto">
            <a:xfrm>
              <a:off x="5427712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1" name="圆角矩形 30"/>
            <p:cNvSpPr>
              <a:spLocks noChangeArrowheads="1"/>
            </p:cNvSpPr>
            <p:nvPr/>
          </p:nvSpPr>
          <p:spPr bwMode="auto">
            <a:xfrm>
              <a:off x="6524592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2" name="圆角矩形 31"/>
            <p:cNvSpPr>
              <a:spLocks noChangeArrowheads="1"/>
            </p:cNvSpPr>
            <p:nvPr/>
          </p:nvSpPr>
          <p:spPr bwMode="auto">
            <a:xfrm>
              <a:off x="7443936" y="2433458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3" name="圆角矩形 40"/>
            <p:cNvSpPr>
              <a:spLocks noChangeArrowheads="1"/>
            </p:cNvSpPr>
            <p:nvPr/>
          </p:nvSpPr>
          <p:spPr bwMode="auto">
            <a:xfrm>
              <a:off x="2204112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4" name="圆角矩形 41"/>
            <p:cNvSpPr>
              <a:spLocks noChangeArrowheads="1"/>
            </p:cNvSpPr>
            <p:nvPr/>
          </p:nvSpPr>
          <p:spPr bwMode="auto">
            <a:xfrm>
              <a:off x="3339480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5" name="圆角矩形 42"/>
            <p:cNvSpPr>
              <a:spLocks noChangeArrowheads="1"/>
            </p:cNvSpPr>
            <p:nvPr/>
          </p:nvSpPr>
          <p:spPr bwMode="auto">
            <a:xfrm>
              <a:off x="4347592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6" name="圆角矩形 43"/>
            <p:cNvSpPr>
              <a:spLocks noChangeArrowheads="1"/>
            </p:cNvSpPr>
            <p:nvPr/>
          </p:nvSpPr>
          <p:spPr bwMode="auto">
            <a:xfrm>
              <a:off x="5427712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7" name="圆角矩形 44"/>
            <p:cNvSpPr>
              <a:spLocks noChangeArrowheads="1"/>
            </p:cNvSpPr>
            <p:nvPr/>
          </p:nvSpPr>
          <p:spPr bwMode="auto">
            <a:xfrm>
              <a:off x="6524592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6648" name="圆角矩形 45"/>
            <p:cNvSpPr>
              <a:spLocks noChangeArrowheads="1"/>
            </p:cNvSpPr>
            <p:nvPr/>
          </p:nvSpPr>
          <p:spPr bwMode="auto">
            <a:xfrm>
              <a:off x="7515944" y="5445224"/>
              <a:ext cx="152400" cy="1440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</p:grp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1258888" y="46038"/>
            <a:ext cx="8893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快速抢答</a:t>
            </a:r>
          </a:p>
        </p:txBody>
      </p:sp>
      <p:sp>
        <p:nvSpPr>
          <p:cNvPr id="5" name="文本框 40"/>
          <p:cNvSpPr txBox="1"/>
          <p:nvPr/>
        </p:nvSpPr>
        <p:spPr>
          <a:xfrm>
            <a:off x="900113" y="1052513"/>
            <a:ext cx="68992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+mn-lt"/>
                <a:ea typeface="黑体" panose="02010609060101010101" pitchFamily="49" charset="-122"/>
              </a:rPr>
              <a:t>根据图片内容，快速说出图片代表的英语指令。答对的小组有奖励哦！</a:t>
            </a:r>
          </a:p>
        </p:txBody>
      </p:sp>
      <p:pic>
        <p:nvPicPr>
          <p:cNvPr id="19" name="Picture 9" descr="11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3323"/>
            <a:ext cx="309634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3" descr="11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3323"/>
            <a:ext cx="316835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2" descr="11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141315"/>
            <a:ext cx="324036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1" descr="11-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3069307"/>
            <a:ext cx="324036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0" descr="11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069307"/>
            <a:ext cx="324036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7" descr="11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069306"/>
            <a:ext cx="3312368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11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069306"/>
            <a:ext cx="3312368" cy="2850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圆角矩形 2"/>
          <p:cNvSpPr>
            <a:spLocks noChangeArrowheads="1"/>
          </p:cNvSpPr>
          <p:nvPr/>
        </p:nvSpPr>
        <p:spPr bwMode="auto">
          <a:xfrm>
            <a:off x="1187450" y="196850"/>
            <a:ext cx="489743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Play a game ——Simon says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爆炸形 2 2"/>
          <p:cNvSpPr>
            <a:spLocks noChangeArrowheads="1"/>
          </p:cNvSpPr>
          <p:nvPr/>
        </p:nvSpPr>
        <p:spPr bwMode="auto">
          <a:xfrm>
            <a:off x="539750" y="1125538"/>
            <a:ext cx="7272338" cy="5278437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i="1" kern="0" dirty="0">
                <a:latin typeface="Bookman Old Style" panose="02050604050505020204" pitchFamily="18" charset="0"/>
                <a:ea typeface="宋体" panose="02010600030101010101" pitchFamily="2" charset="-122"/>
              </a:rPr>
              <a:t> Put up your hand.</a:t>
            </a:r>
          </a:p>
        </p:txBody>
      </p:sp>
      <p:sp>
        <p:nvSpPr>
          <p:cNvPr id="4" name="爆炸形 2 3"/>
          <p:cNvSpPr>
            <a:spLocks noChangeArrowheads="1"/>
          </p:cNvSpPr>
          <p:nvPr/>
        </p:nvSpPr>
        <p:spPr bwMode="auto">
          <a:xfrm>
            <a:off x="468313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>
                <a:latin typeface="Bookman Old Style" panose="02050604050505020204" pitchFamily="18" charset="0"/>
                <a:ea typeface="宋体" panose="02010600030101010101" pitchFamily="2" charset="-122"/>
              </a:rPr>
              <a:t>Stand up.</a:t>
            </a:r>
          </a:p>
        </p:txBody>
      </p:sp>
      <p:sp>
        <p:nvSpPr>
          <p:cNvPr id="5" name="爆炸形 2 4"/>
          <p:cNvSpPr>
            <a:spLocks noChangeArrowheads="1"/>
          </p:cNvSpPr>
          <p:nvPr/>
        </p:nvSpPr>
        <p:spPr bwMode="auto">
          <a:xfrm>
            <a:off x="468313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>
                <a:latin typeface="Bookman Old Style" panose="02050604050505020204" pitchFamily="18" charset="0"/>
                <a:ea typeface="宋体" panose="02010600030101010101" pitchFamily="2" charset="-122"/>
              </a:rPr>
              <a:t>Sit down.</a:t>
            </a:r>
          </a:p>
        </p:txBody>
      </p:sp>
      <p:sp>
        <p:nvSpPr>
          <p:cNvPr id="6" name="爆炸形 2 5"/>
          <p:cNvSpPr>
            <a:spLocks noChangeArrowheads="1"/>
          </p:cNvSpPr>
          <p:nvPr/>
        </p:nvSpPr>
        <p:spPr bwMode="auto">
          <a:xfrm>
            <a:off x="539750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>
                <a:latin typeface="Bookman Old Style" panose="02050604050505020204" pitchFamily="18" charset="0"/>
                <a:ea typeface="宋体" panose="02010600030101010101" pitchFamily="2" charset="-122"/>
              </a:rPr>
              <a:t>Listen.</a:t>
            </a:r>
          </a:p>
        </p:txBody>
      </p:sp>
      <p:sp>
        <p:nvSpPr>
          <p:cNvPr id="7" name="爆炸形 2 6"/>
          <p:cNvSpPr>
            <a:spLocks noChangeArrowheads="1"/>
          </p:cNvSpPr>
          <p:nvPr/>
        </p:nvSpPr>
        <p:spPr bwMode="auto">
          <a:xfrm>
            <a:off x="468313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>
                <a:latin typeface="Bookman Old Style" panose="02050604050505020204" pitchFamily="18" charset="0"/>
                <a:ea typeface="宋体" panose="02010600030101010101" pitchFamily="2" charset="-122"/>
              </a:rPr>
              <a:t>Open your book.</a:t>
            </a:r>
          </a:p>
        </p:txBody>
      </p:sp>
      <p:sp>
        <p:nvSpPr>
          <p:cNvPr id="8" name="爆炸形 2 7"/>
          <p:cNvSpPr>
            <a:spLocks noChangeArrowheads="1"/>
          </p:cNvSpPr>
          <p:nvPr/>
        </p:nvSpPr>
        <p:spPr bwMode="auto">
          <a:xfrm>
            <a:off x="539750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>
                <a:latin typeface="Bookman Old Style" panose="02050604050505020204" pitchFamily="18" charset="0"/>
                <a:ea typeface="宋体" panose="02010600030101010101" pitchFamily="2" charset="-122"/>
              </a:rPr>
              <a:t>Draw.</a:t>
            </a:r>
          </a:p>
        </p:txBody>
      </p:sp>
      <p:sp>
        <p:nvSpPr>
          <p:cNvPr id="9" name="爆炸形 2 8"/>
          <p:cNvSpPr>
            <a:spLocks noChangeArrowheads="1"/>
          </p:cNvSpPr>
          <p:nvPr/>
        </p:nvSpPr>
        <p:spPr bwMode="auto">
          <a:xfrm>
            <a:off x="539750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 dirty="0">
                <a:latin typeface="Bookman Old Style" panose="02050604050505020204" pitchFamily="18" charset="0"/>
                <a:ea typeface="宋体" panose="02010600030101010101" pitchFamily="2" charset="-122"/>
              </a:rPr>
              <a:t>Close your book.</a:t>
            </a:r>
          </a:p>
        </p:txBody>
      </p:sp>
      <p:sp>
        <p:nvSpPr>
          <p:cNvPr id="10" name="爆炸形 2 9"/>
          <p:cNvSpPr>
            <a:spLocks noChangeArrowheads="1"/>
          </p:cNvSpPr>
          <p:nvPr/>
        </p:nvSpPr>
        <p:spPr bwMode="auto">
          <a:xfrm>
            <a:off x="539750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 dirty="0">
                <a:latin typeface="Bookman Old Style" panose="02050604050505020204" pitchFamily="18" charset="0"/>
                <a:ea typeface="宋体" panose="02010600030101010101" pitchFamily="2" charset="-122"/>
              </a:rPr>
              <a:t>Close your eyes.</a:t>
            </a:r>
          </a:p>
        </p:txBody>
      </p:sp>
      <p:sp>
        <p:nvSpPr>
          <p:cNvPr id="11" name="爆炸形 2 10"/>
          <p:cNvSpPr>
            <a:spLocks noChangeArrowheads="1"/>
          </p:cNvSpPr>
          <p:nvPr/>
        </p:nvSpPr>
        <p:spPr bwMode="auto">
          <a:xfrm>
            <a:off x="468313" y="1125538"/>
            <a:ext cx="7400925" cy="542766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bg1">
                <a:lumMod val="9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i="1" kern="0" dirty="0">
                <a:latin typeface="Bookman Old Style" panose="02050604050505020204" pitchFamily="18" charset="0"/>
                <a:ea typeface="宋体" panose="02010600030101010101" pitchFamily="2" charset="-122"/>
              </a:rPr>
              <a:t> Open the door.</a:t>
            </a: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684213" y="2276475"/>
            <a:ext cx="8135937" cy="3024188"/>
            <a:chOff x="539552" y="2276872"/>
            <a:chExt cx="8136904" cy="3024336"/>
          </a:xfrm>
        </p:grpSpPr>
        <p:sp>
          <p:nvSpPr>
            <p:cNvPr id="27661" name="圆角矩形 11"/>
            <p:cNvSpPr>
              <a:spLocks noChangeArrowheads="1"/>
            </p:cNvSpPr>
            <p:nvPr/>
          </p:nvSpPr>
          <p:spPr bwMode="auto">
            <a:xfrm>
              <a:off x="539552" y="2276872"/>
              <a:ext cx="8136904" cy="3024336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63136"/>
              </a:srgbClr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sp>
          <p:nvSpPr>
            <p:cNvPr id="27662" name="矩形 1"/>
            <p:cNvSpPr>
              <a:spLocks noChangeArrowheads="1" noChangeShapeType="1" noTextEdit="1"/>
            </p:cNvSpPr>
            <p:nvPr/>
          </p:nvSpPr>
          <p:spPr bwMode="auto">
            <a:xfrm>
              <a:off x="1259632" y="2780928"/>
              <a:ext cx="6858000" cy="19812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kern="10" spc="-360">
                  <a:ln w="12700">
                    <a:solidFill>
                      <a:srgbClr val="000099"/>
                    </a:solidFill>
                    <a:rou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Comic Sans MS" panose="030F0702030302020204"/>
                </a:rPr>
                <a:t>Are you ready?</a:t>
              </a:r>
              <a:endParaRPr lang="zh-CN" altLang="en-US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the verbs with the pictures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79500" y="1628775"/>
            <a:ext cx="6732588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0" name="组合 7"/>
          <p:cNvGrpSpPr/>
          <p:nvPr/>
        </p:nvGrpSpPr>
        <p:grpSpPr bwMode="auto">
          <a:xfrm>
            <a:off x="323850" y="2276475"/>
            <a:ext cx="4032250" cy="3097213"/>
            <a:chOff x="2339752" y="2420888"/>
            <a:chExt cx="4032250" cy="3097212"/>
          </a:xfrm>
        </p:grpSpPr>
        <p:sp>
          <p:nvSpPr>
            <p:cNvPr id="7" name="圆角矩形 13"/>
            <p:cNvSpPr>
              <a:spLocks noChangeArrowheads="1"/>
            </p:cNvSpPr>
            <p:nvPr/>
          </p:nvSpPr>
          <p:spPr bwMode="auto">
            <a:xfrm>
              <a:off x="2339752" y="2420888"/>
              <a:ext cx="4032250" cy="3097212"/>
            </a:xfrm>
            <a:prstGeom prst="roundRect">
              <a:avLst>
                <a:gd name="adj" fmla="val 16667"/>
              </a:avLst>
            </a:prstGeom>
            <a:solidFill>
              <a:srgbClr val="AFFFAF"/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2555652" y="2492326"/>
              <a:ext cx="3563938" cy="29733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600" dirty="0">
                  <a:latin typeface="+mn-lt"/>
                  <a:ea typeface="宋体" panose="02010600030101010101" pitchFamily="2" charset="-122"/>
                </a:rPr>
                <a:t>1. Put up …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3600" dirty="0">
                  <a:latin typeface="+mn-lt"/>
                  <a:ea typeface="宋体" panose="02010600030101010101" pitchFamily="2" charset="-122"/>
                </a:rPr>
                <a:t>2. Open …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3600" dirty="0">
                  <a:latin typeface="+mn-lt"/>
                  <a:ea typeface="宋体" panose="02010600030101010101" pitchFamily="2" charset="-122"/>
                </a:rPr>
                <a:t>3. Stand …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3600" dirty="0">
                  <a:latin typeface="+mn-lt"/>
                  <a:ea typeface="宋体" panose="02010600030101010101" pitchFamily="2" charset="-122"/>
                </a:rPr>
                <a:t>4. Sit  …</a:t>
              </a:r>
            </a:p>
          </p:txBody>
        </p:sp>
      </p:grp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771775" y="2924175"/>
            <a:ext cx="2592388" cy="273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627313" y="3681413"/>
            <a:ext cx="2665412" cy="1042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771775" y="3716338"/>
            <a:ext cx="252095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268538" y="2492375"/>
            <a:ext cx="2986087" cy="2530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5" name="Picture 2" descr="11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700213"/>
            <a:ext cx="13668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11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0988" y="4111625"/>
            <a:ext cx="12985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0" descr="11-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5472113"/>
            <a:ext cx="13779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1" descr="11-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2924175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d6d4fcd3d7bdb2128faa172254832d2b3b7c8"/>
</p:tagLst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八上U4T1SA</Template>
  <TotalTime>0</TotalTime>
  <Words>413</Words>
  <Application>Microsoft Office PowerPoint</Application>
  <PresentationFormat>全屏显示(4:3)</PresentationFormat>
  <Paragraphs>99</Paragraphs>
  <Slides>12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华文行楷</vt:lpstr>
      <vt:lpstr>宋体</vt:lpstr>
      <vt:lpstr>微软雅黑</vt:lpstr>
      <vt:lpstr>Arial</vt:lpstr>
      <vt:lpstr>Bookman Old Style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2012-07-11T03:04:00Z</dcterms:created>
  <dcterms:modified xsi:type="dcterms:W3CDTF">2023-01-17T03:01:09Z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359F374F72CC46548E5AD5FEB012697F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