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7" r:id="rId2"/>
    <p:sldId id="319" r:id="rId3"/>
    <p:sldId id="261" r:id="rId4"/>
    <p:sldId id="320" r:id="rId5"/>
    <p:sldId id="284" r:id="rId6"/>
    <p:sldId id="286" r:id="rId7"/>
    <p:sldId id="295" r:id="rId8"/>
    <p:sldId id="327" r:id="rId9"/>
    <p:sldId id="328" r:id="rId10"/>
    <p:sldId id="280" r:id="rId11"/>
    <p:sldId id="308" r:id="rId12"/>
    <p:sldId id="316" r:id="rId13"/>
    <p:sldId id="326" r:id="rId14"/>
    <p:sldId id="291" r:id="rId15"/>
    <p:sldId id="298" r:id="rId16"/>
    <p:sldId id="325" r:id="rId17"/>
    <p:sldId id="31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153">
          <p15:clr>
            <a:srgbClr val="A4A3A4"/>
          </p15:clr>
        </p15:guide>
        <p15:guide id="3" pos="3840">
          <p15:clr>
            <a:srgbClr val="A4A3A4"/>
          </p15:clr>
        </p15:guide>
        <p15:guide id="4" pos="5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o Tao" initials="TT"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2818" autoAdjust="0"/>
  </p:normalViewPr>
  <p:slideViewPr>
    <p:cSldViewPr snapToGrid="0">
      <p:cViewPr varScale="1">
        <p:scale>
          <a:sx n="116" d="100"/>
          <a:sy n="116" d="100"/>
        </p:scale>
        <p:origin x="-354" y="-96"/>
      </p:cViewPr>
      <p:guideLst>
        <p:guide orient="horz" pos="2160"/>
        <p:guide orient="horz" pos="2153"/>
        <p:guide pos="3840"/>
        <p:guide pos="55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715EE-3B03-4D2D-B87F-C1C933DDB61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6DF3B-9234-45E1-9B81-8D140CFA6B0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7"/>
          <p:cNvSpPr>
            <a:spLocks noChangeArrowheads="1"/>
          </p:cNvSpPr>
          <p:nvPr/>
        </p:nvSpPr>
        <p:spPr bwMode="auto">
          <a:xfrm>
            <a:off x="-10096" y="489775"/>
            <a:ext cx="7634578"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a:solidFill>
                  <a:srgbClr val="FFFFFF"/>
                </a:solidFill>
                <a:latin typeface="微软雅黑" panose="020B0503020204020204" pitchFamily="34" charset="-122"/>
              </a:rPr>
              <a:t>第七</a:t>
            </a:r>
            <a:r>
              <a:rPr lang="zh-CN" altLang="en-US" sz="3200" dirty="0" smtClean="0">
                <a:solidFill>
                  <a:srgbClr val="FFFFFF"/>
                </a:solidFill>
                <a:latin typeface="微软雅黑" panose="020B0503020204020204" pitchFamily="34" charset="-122"/>
              </a:rPr>
              <a:t>单元  三角形</a:t>
            </a:r>
            <a:r>
              <a:rPr lang="zh-CN" altLang="en-US" sz="3200" dirty="0">
                <a:solidFill>
                  <a:srgbClr val="FFFFFF"/>
                </a:solidFill>
                <a:latin typeface="微软雅黑" panose="020B0503020204020204" pitchFamily="34" charset="-122"/>
              </a:rPr>
              <a:t>、平行四边形和梯形</a:t>
            </a:r>
            <a:endParaRPr lang="zh-CN" altLang="en-US" sz="3200" dirty="0" smtClean="0">
              <a:solidFill>
                <a:srgbClr val="FFFFFF"/>
              </a:solidFill>
              <a:latin typeface="微软雅黑" panose="020B0503020204020204" pitchFamily="34" charset="-122"/>
            </a:endParaRPr>
          </a:p>
        </p:txBody>
      </p:sp>
      <p:sp>
        <p:nvSpPr>
          <p:cNvPr id="4" name="文本框 3"/>
          <p:cNvSpPr txBox="1"/>
          <p:nvPr/>
        </p:nvSpPr>
        <p:spPr>
          <a:xfrm>
            <a:off x="0" y="1575744"/>
            <a:ext cx="12192000" cy="1172629"/>
          </a:xfrm>
          <a:prstGeom prst="rect">
            <a:avLst/>
          </a:prstGeom>
          <a:noFill/>
        </p:spPr>
        <p:txBody>
          <a:bodyPr wrap="square">
            <a:spAutoFit/>
          </a:bodyPr>
          <a:lstStyle/>
          <a:p>
            <a:pPr algn="ctr">
              <a:lnSpc>
                <a:spcPct val="130000"/>
              </a:lnSpc>
              <a:defRPr/>
            </a:pPr>
            <a:r>
              <a:rPr lang="en-US" altLang="zh-CN" sz="5400" b="1" dirty="0" smtClean="0">
                <a:solidFill>
                  <a:schemeClr val="tx1">
                    <a:lumMod val="65000"/>
                    <a:lumOff val="35000"/>
                  </a:schemeClr>
                </a:solidFill>
                <a:latin typeface="微软雅黑" panose="020B0503020204020204" pitchFamily="34" charset="-122"/>
                <a:ea typeface="微软雅黑" panose="020B0503020204020204" pitchFamily="34" charset="-122"/>
              </a:rPr>
              <a:t>7.6  </a:t>
            </a:r>
            <a:r>
              <a:rPr lang="zh-CN" altLang="en-US" sz="5400" b="1" dirty="0" smtClean="0">
                <a:solidFill>
                  <a:schemeClr val="tx1">
                    <a:lumMod val="65000"/>
                    <a:lumOff val="35000"/>
                  </a:schemeClr>
                </a:solidFill>
                <a:latin typeface="微软雅黑" panose="020B0503020204020204" pitchFamily="34" charset="-122"/>
                <a:ea typeface="微软雅黑" panose="020B0503020204020204" pitchFamily="34" charset="-122"/>
              </a:rPr>
              <a:t>认</a:t>
            </a:r>
            <a:r>
              <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rPr>
              <a:t>识平</a:t>
            </a:r>
            <a:r>
              <a:rPr lang="zh-CN" altLang="en-US" sz="5400" b="1" dirty="0" smtClean="0">
                <a:solidFill>
                  <a:schemeClr val="tx1">
                    <a:lumMod val="65000"/>
                    <a:lumOff val="35000"/>
                  </a:schemeClr>
                </a:solidFill>
                <a:latin typeface="微软雅黑" panose="020B0503020204020204" pitchFamily="34" charset="-122"/>
                <a:ea typeface="微软雅黑" panose="020B0503020204020204" pitchFamily="34" charset="-122"/>
              </a:rPr>
              <a:t>行四边形</a:t>
            </a:r>
            <a:endPar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AutoShape 4" descr="http://i01.pictn.sogoucdn.com/497cb518c56724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8194" name="Picture 2" descr="http://i03.pic.sogou.com/8551ef263c9ada74"/>
          <p:cNvPicPr>
            <a:picLocks noChangeAspect="1" noChangeArrowheads="1"/>
          </p:cNvPicPr>
          <p:nvPr/>
        </p:nvPicPr>
        <p:blipFill rotWithShape="1">
          <a:blip r:embed="rId3" cstate="email"/>
          <a:srcRect/>
          <a:stretch>
            <a:fillRect/>
          </a:stretch>
        </p:blipFill>
        <p:spPr bwMode="auto">
          <a:xfrm>
            <a:off x="6186143" y="3648547"/>
            <a:ext cx="3298523" cy="176190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01.pic.sogou.com/de54635b50c780e9"/>
          <p:cNvPicPr>
            <a:picLocks noChangeAspect="1" noChangeArrowheads="1"/>
          </p:cNvPicPr>
          <p:nvPr/>
        </p:nvPicPr>
        <p:blipFill>
          <a:blip r:embed="rId4"/>
          <a:srcRect/>
          <a:stretch>
            <a:fillRect/>
          </a:stretch>
        </p:blipFill>
        <p:spPr bwMode="auto">
          <a:xfrm>
            <a:off x="758148" y="2981658"/>
            <a:ext cx="4780920" cy="289797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0" y="6032373"/>
            <a:ext cx="12192000" cy="565150"/>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8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694" y="1677183"/>
            <a:ext cx="11307870" cy="2677656"/>
          </a:xfrm>
          <a:prstGeom prst="rect">
            <a:avLst/>
          </a:prstGeom>
          <a:noFill/>
        </p:spPr>
        <p:txBody>
          <a:bodyPr wrap="square" rtlCol="0">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把一个长方形框架拉成一个平行四边形，这个平行四边形的周长</a:t>
            </a:r>
            <a:r>
              <a:rPr lang="zh-CN" altLang="en-US" sz="2800" dirty="0" smtClean="0">
                <a:latin typeface="微软雅黑" panose="020B0503020204020204" pitchFamily="34" charset="-122"/>
                <a:ea typeface="微软雅黑" panose="020B0503020204020204" pitchFamily="34" charset="-122"/>
              </a:rPr>
              <a:t>比</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原</a:t>
            </a:r>
            <a:r>
              <a:rPr lang="zh-CN" altLang="en-US" sz="2800" dirty="0">
                <a:latin typeface="微软雅黑" panose="020B0503020204020204" pitchFamily="34" charset="-122"/>
                <a:ea typeface="微软雅黑" panose="020B0503020204020204" pitchFamily="34" charset="-122"/>
              </a:rPr>
              <a:t>长方形的周长（   ）。</a:t>
            </a:r>
          </a:p>
          <a:p>
            <a:pPr>
              <a:lnSpc>
                <a:spcPct val="150000"/>
              </a:lnSpc>
            </a:pPr>
            <a:r>
              <a:rPr lang="en-US" altLang="zh-CN" sz="2800" dirty="0" smtClean="0">
                <a:latin typeface="微软雅黑" panose="020B0503020204020204" pitchFamily="34" charset="-122"/>
                <a:ea typeface="微软雅黑" panose="020B0503020204020204" pitchFamily="34" charset="-122"/>
              </a:rPr>
              <a:t>             A</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大 </a:t>
            </a:r>
            <a:r>
              <a:rPr lang="zh-CN" altLang="en-US"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B.</a:t>
            </a:r>
            <a:r>
              <a:rPr lang="zh-CN" altLang="en-US" sz="2800" dirty="0">
                <a:latin typeface="微软雅黑" panose="020B0503020204020204" pitchFamily="34" charset="-122"/>
                <a:ea typeface="微软雅黑" panose="020B0503020204020204" pitchFamily="34" charset="-122"/>
              </a:rPr>
              <a:t>小 </a:t>
            </a:r>
            <a:r>
              <a:rPr lang="zh-CN" altLang="en-US" sz="2800" dirty="0" smtClean="0">
                <a:latin typeface="微软雅黑" panose="020B0503020204020204" pitchFamily="34" charset="-122"/>
                <a:ea typeface="微软雅黑" panose="020B0503020204020204" pitchFamily="34" charset="-122"/>
              </a:rPr>
              <a:t>          </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zh-CN" altLang="en-US"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C.</a:t>
            </a:r>
            <a:r>
              <a:rPr lang="zh-CN" altLang="en-US" sz="2800" dirty="0">
                <a:latin typeface="微软雅黑" panose="020B0503020204020204" pitchFamily="34" charset="-122"/>
                <a:ea typeface="微软雅黑" panose="020B0503020204020204" pitchFamily="34" charset="-122"/>
              </a:rPr>
              <a:t>一样</a:t>
            </a:r>
            <a:r>
              <a:rPr lang="zh-CN" altLang="en-US" sz="2800" dirty="0" smtClean="0">
                <a:latin typeface="微软雅黑" panose="020B0503020204020204" pitchFamily="34" charset="-122"/>
                <a:ea typeface="微软雅黑" panose="020B0503020204020204" pitchFamily="34" charset="-122"/>
              </a:rPr>
              <a:t>大                            </a:t>
            </a:r>
            <a:r>
              <a:rPr lang="en-US" altLang="zh-CN" sz="2800" dirty="0">
                <a:latin typeface="微软雅黑" panose="020B0503020204020204" pitchFamily="34" charset="-122"/>
                <a:ea typeface="微软雅黑" panose="020B0503020204020204" pitchFamily="34" charset="-122"/>
              </a:rPr>
              <a:t>D.</a:t>
            </a:r>
            <a:r>
              <a:rPr lang="zh-CN" altLang="en-US" sz="2800" dirty="0">
                <a:latin typeface="微软雅黑" panose="020B0503020204020204" pitchFamily="34" charset="-122"/>
                <a:ea typeface="微软雅黑" panose="020B0503020204020204" pitchFamily="34" charset="-122"/>
              </a:rPr>
              <a:t>无法比较</a:t>
            </a:r>
          </a:p>
        </p:txBody>
      </p:sp>
      <p:sp>
        <p:nvSpPr>
          <p:cNvPr id="3" name="五边形 7"/>
          <p:cNvSpPr>
            <a:spLocks noChangeArrowheads="1"/>
          </p:cNvSpPr>
          <p:nvPr/>
        </p:nvSpPr>
        <p:spPr bwMode="auto">
          <a:xfrm>
            <a:off x="1" y="501650"/>
            <a:ext cx="2637166"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课堂练习</a:t>
            </a:r>
          </a:p>
        </p:txBody>
      </p:sp>
      <p:pic>
        <p:nvPicPr>
          <p:cNvPr id="28" name="Picture 2" descr="http://i02.pic.sogou.com/8ccf023196e5f377"/>
          <p:cNvPicPr>
            <a:picLocks noChangeAspect="1" noChangeArrowheads="1"/>
          </p:cNvPicPr>
          <p:nvPr/>
        </p:nvPicPr>
        <p:blipFill>
          <a:blip r:embed="rId3" cstate="email"/>
          <a:srcRect/>
          <a:stretch>
            <a:fillRect/>
          </a:stretch>
        </p:blipFill>
        <p:spPr bwMode="auto">
          <a:xfrm>
            <a:off x="10119563" y="4698713"/>
            <a:ext cx="1982259" cy="198225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28446" y="2369679"/>
            <a:ext cx="597343" cy="64633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C </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156105" y="4588262"/>
            <a:ext cx="9217676" cy="1203013"/>
            <a:chOff x="108468" y="4743102"/>
            <a:chExt cx="6557638" cy="1409409"/>
          </a:xfrm>
        </p:grpSpPr>
        <p:pic>
          <p:nvPicPr>
            <p:cNvPr id="10" name="图片 9"/>
            <p:cNvPicPr>
              <a:picLocks noChangeAspect="1"/>
            </p:cNvPicPr>
            <p:nvPr/>
          </p:nvPicPr>
          <p:blipFill>
            <a:blip r:embed="rId4"/>
            <a:stretch>
              <a:fillRect/>
            </a:stretch>
          </p:blipFill>
          <p:spPr>
            <a:xfrm>
              <a:off x="146717" y="4752674"/>
              <a:ext cx="6519389" cy="1399837"/>
            </a:xfrm>
            <a:prstGeom prst="rect">
              <a:avLst/>
            </a:prstGeom>
          </p:spPr>
        </p:pic>
        <p:sp>
          <p:nvSpPr>
            <p:cNvPr id="11" name="TextBox 9"/>
            <p:cNvSpPr txBox="1"/>
            <p:nvPr/>
          </p:nvSpPr>
          <p:spPr>
            <a:xfrm>
              <a:off x="108468" y="4743102"/>
              <a:ext cx="6464044" cy="1304850"/>
            </a:xfrm>
            <a:prstGeom prst="rect">
              <a:avLst/>
            </a:prstGeom>
            <a:noFill/>
          </p:spPr>
          <p:txBody>
            <a:bodyPr wrap="square" rtlCol="0">
              <a:spAutoFit/>
            </a:bodyPr>
            <a:lstStyle/>
            <a:p>
              <a:pPr>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抓住平面图形周长的定义</a:t>
              </a:r>
              <a:r>
                <a:rPr lang="zh-CN" altLang="en-US" sz="2400" dirty="0" smtClean="0">
                  <a:solidFill>
                    <a:schemeClr val="bg1"/>
                  </a:solidFill>
                  <a:latin typeface="楷体" panose="02010609060101010101" pitchFamily="49" charset="-122"/>
                  <a:ea typeface="楷体" panose="02010609060101010101" pitchFamily="49" charset="-122"/>
                </a:rPr>
                <a:t>，长方形拉成平行四边形，形状</a:t>
              </a:r>
              <a:r>
                <a:rPr lang="zh-CN" altLang="en-US" sz="2400" dirty="0">
                  <a:solidFill>
                    <a:schemeClr val="bg1"/>
                  </a:solidFill>
                  <a:latin typeface="楷体" panose="02010609060101010101" pitchFamily="49" charset="-122"/>
                  <a:ea typeface="楷体" panose="02010609060101010101" pitchFamily="49" charset="-122"/>
                </a:rPr>
                <a:t>的改变，不影响周长的计算。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课件\图片2.png"/>
          <p:cNvPicPr>
            <a:picLocks noChangeAspect="1" noChangeArrowheads="1"/>
          </p:cNvPicPr>
          <p:nvPr/>
        </p:nvPicPr>
        <p:blipFill rotWithShape="1">
          <a:blip r:embed="rId3" cstate="email"/>
          <a:srcRect/>
          <a:stretch>
            <a:fillRect/>
          </a:stretch>
        </p:blipFill>
        <p:spPr bwMode="auto">
          <a:xfrm>
            <a:off x="9626470" y="4487497"/>
            <a:ext cx="1621331" cy="1931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5093" y="1374906"/>
            <a:ext cx="10999441" cy="2031325"/>
          </a:xfrm>
          <a:prstGeom prst="rect">
            <a:avLst/>
          </a:prstGeom>
          <a:noFill/>
        </p:spPr>
        <p:txBody>
          <a:bodyPr wrap="square" rtlCol="0">
            <a:spAutoFit/>
          </a:bodyPr>
          <a:lstStyle/>
          <a:p>
            <a:pPr>
              <a:lnSpc>
                <a:spcPct val="150000"/>
              </a:lnSpc>
            </a:pP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木头椅子摇晃了，常常在椅子下边斜着钉木条，这是运用了（  ）</a:t>
            </a:r>
            <a:r>
              <a:rPr lang="zh-CN" altLang="en-US"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   A</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三角形的稳定性   </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B</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平行四边形容易变形的特性 </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C.</a:t>
            </a:r>
            <a:r>
              <a:rPr lang="zh-CN" altLang="en-US" sz="2800" dirty="0">
                <a:latin typeface="微软雅黑" panose="020B0503020204020204" pitchFamily="34" charset="-122"/>
                <a:ea typeface="微软雅黑" panose="020B0503020204020204" pitchFamily="34" charset="-122"/>
              </a:rPr>
              <a:t>平行四边形的稳定性</a:t>
            </a:r>
          </a:p>
        </p:txBody>
      </p:sp>
      <p:sp>
        <p:nvSpPr>
          <p:cNvPr id="3" name="五边形 7"/>
          <p:cNvSpPr>
            <a:spLocks noChangeArrowheads="1"/>
          </p:cNvSpPr>
          <p:nvPr/>
        </p:nvSpPr>
        <p:spPr bwMode="auto">
          <a:xfrm>
            <a:off x="1" y="501650"/>
            <a:ext cx="2637166"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课堂练习</a:t>
            </a:r>
          </a:p>
        </p:txBody>
      </p:sp>
      <p:grpSp>
        <p:nvGrpSpPr>
          <p:cNvPr id="30" name="组合 29"/>
          <p:cNvGrpSpPr/>
          <p:nvPr/>
        </p:nvGrpSpPr>
        <p:grpSpPr>
          <a:xfrm>
            <a:off x="1095881" y="3564886"/>
            <a:ext cx="10432256" cy="788140"/>
            <a:chOff x="108468" y="4743102"/>
            <a:chExt cx="6557638" cy="1409409"/>
          </a:xfrm>
        </p:grpSpPr>
        <p:pic>
          <p:nvPicPr>
            <p:cNvPr id="31" name="图片 30"/>
            <p:cNvPicPr>
              <a:picLocks noChangeAspect="1"/>
            </p:cNvPicPr>
            <p:nvPr/>
          </p:nvPicPr>
          <p:blipFill>
            <a:blip r:embed="rId4"/>
            <a:stretch>
              <a:fillRect/>
            </a:stretch>
          </p:blipFill>
          <p:spPr>
            <a:xfrm>
              <a:off x="146717" y="4752674"/>
              <a:ext cx="6519389" cy="1399837"/>
            </a:xfrm>
            <a:prstGeom prst="rect">
              <a:avLst/>
            </a:prstGeom>
          </p:spPr>
        </p:pic>
        <p:sp>
          <p:nvSpPr>
            <p:cNvPr id="32" name="TextBox 9"/>
            <p:cNvSpPr txBox="1"/>
            <p:nvPr/>
          </p:nvSpPr>
          <p:spPr>
            <a:xfrm>
              <a:off x="108468" y="4743102"/>
              <a:ext cx="6464044" cy="655806"/>
            </a:xfrm>
            <a:prstGeom prst="rect">
              <a:avLst/>
            </a:prstGeom>
            <a:noFill/>
          </p:spPr>
          <p:txBody>
            <a:bodyPr wrap="square" rtlCol="0">
              <a:spAutoFit/>
            </a:bodyPr>
            <a:lstStyle/>
            <a:p>
              <a:pPr>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由摇晃变成不摇晃，突出的是一种稳定性，斜着构成了三角形。 </a:t>
              </a:r>
            </a:p>
          </p:txBody>
        </p:sp>
      </p:grpSp>
      <p:sp>
        <p:nvSpPr>
          <p:cNvPr id="10" name="TextBox 9"/>
          <p:cNvSpPr txBox="1"/>
          <p:nvPr/>
        </p:nvSpPr>
        <p:spPr>
          <a:xfrm>
            <a:off x="10733958" y="1442141"/>
            <a:ext cx="967839" cy="64633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A </a:t>
            </a:r>
            <a:endParaRPr lang="en-US" altLang="zh-CN" sz="2400" dirty="0">
              <a:solidFill>
                <a:srgbClr val="FF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40440" y="4487497"/>
            <a:ext cx="10999441" cy="1308884"/>
          </a:xfrm>
          <a:prstGeom prst="rect">
            <a:avLst/>
          </a:prstGeom>
          <a:noFill/>
        </p:spPr>
        <p:txBody>
          <a:bodyPr wrap="square" rtlCol="0">
            <a:spAutoFit/>
          </a:bodyPr>
          <a:lstStyle/>
          <a:p>
            <a:pPr>
              <a:lnSpc>
                <a:spcPct val="150000"/>
              </a:lnSpc>
            </a:pP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平行四边形的（    ）相等。</a:t>
            </a:r>
          </a:p>
          <a:p>
            <a:pPr>
              <a:lnSpc>
                <a:spcPct val="150000"/>
              </a:lnSpc>
            </a:pPr>
            <a:r>
              <a:rPr lang="en-US" altLang="zh-CN" sz="2800" dirty="0" smtClean="0">
                <a:latin typeface="微软雅黑" panose="020B0503020204020204" pitchFamily="34" charset="-122"/>
                <a:ea typeface="微软雅黑" panose="020B0503020204020204" pitchFamily="34" charset="-122"/>
              </a:rPr>
              <a:t>   A</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四个角  </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B</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四条</a:t>
            </a:r>
            <a:r>
              <a:rPr lang="zh-CN" altLang="en-US" sz="2800" dirty="0" smtClean="0">
                <a:latin typeface="微软雅黑" panose="020B0503020204020204" pitchFamily="34" charset="-122"/>
                <a:ea typeface="微软雅黑" panose="020B0503020204020204" pitchFamily="34" charset="-122"/>
              </a:rPr>
              <a:t>边            </a:t>
            </a:r>
            <a:r>
              <a:rPr lang="en-US" altLang="zh-CN" sz="2800" dirty="0">
                <a:latin typeface="微软雅黑" panose="020B0503020204020204" pitchFamily="34" charset="-122"/>
                <a:ea typeface="微软雅黑" panose="020B0503020204020204" pitchFamily="34" charset="-122"/>
              </a:rPr>
              <a:t>C.</a:t>
            </a:r>
            <a:r>
              <a:rPr lang="zh-CN" altLang="en-US" sz="2800" dirty="0">
                <a:latin typeface="微软雅黑" panose="020B0503020204020204" pitchFamily="34" charset="-122"/>
                <a:ea typeface="微软雅黑" panose="020B0503020204020204" pitchFamily="34" charset="-122"/>
              </a:rPr>
              <a:t>对边</a:t>
            </a:r>
          </a:p>
        </p:txBody>
      </p:sp>
      <p:sp>
        <p:nvSpPr>
          <p:cNvPr id="12" name="TextBox 11"/>
          <p:cNvSpPr txBox="1"/>
          <p:nvPr/>
        </p:nvSpPr>
        <p:spPr>
          <a:xfrm>
            <a:off x="3732522" y="4537964"/>
            <a:ext cx="967839" cy="577081"/>
          </a:xfrm>
          <a:prstGeom prst="rect">
            <a:avLst/>
          </a:prstGeom>
          <a:noFill/>
        </p:spPr>
        <p:txBody>
          <a:bodyPr wrap="square" rtlCol="0">
            <a:spAutoFit/>
          </a:bodyPr>
          <a:lstStyle/>
          <a:p>
            <a:pPr>
              <a:lnSpc>
                <a:spcPct val="150000"/>
              </a:lnSpc>
            </a:pPr>
            <a:r>
              <a:rPr lang="en-US" altLang="zh-CN" sz="2400" dirty="0" smtClean="0">
                <a:solidFill>
                  <a:srgbClr val="FF0000"/>
                </a:solidFill>
                <a:latin typeface="楷体" panose="02010609060101010101" pitchFamily="49" charset="-122"/>
                <a:ea typeface="楷体" panose="02010609060101010101" pitchFamily="49" charset="-122"/>
              </a:rPr>
              <a:t>C  </a:t>
            </a:r>
            <a:endParaRPr lang="en-US" altLang="zh-CN" sz="2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dministrator\Desktop\课件\图片2.png"/>
          <p:cNvPicPr>
            <a:picLocks noChangeAspect="1" noChangeArrowheads="1"/>
          </p:cNvPicPr>
          <p:nvPr/>
        </p:nvPicPr>
        <p:blipFill rotWithShape="1">
          <a:blip r:embed="rId3" cstate="email"/>
          <a:srcRect/>
          <a:stretch>
            <a:fillRect/>
          </a:stretch>
        </p:blipFill>
        <p:spPr bwMode="auto">
          <a:xfrm>
            <a:off x="9580967" y="4475162"/>
            <a:ext cx="1512285" cy="1772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7335" y="1601427"/>
            <a:ext cx="11046760" cy="2031325"/>
          </a:xfrm>
          <a:prstGeom prst="rect">
            <a:avLst/>
          </a:prstGeom>
          <a:noFill/>
        </p:spPr>
        <p:txBody>
          <a:bodyPr wrap="square" rtlCol="0">
            <a:spAutoFit/>
          </a:bodyPr>
          <a:lstStyle/>
          <a:p>
            <a:pPr>
              <a:lnSpc>
                <a:spcPct val="150000"/>
              </a:lnSpc>
            </a:pPr>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当一个四边形的两组对边分别平行，四条边都相等，四个角都</a:t>
            </a:r>
            <a:r>
              <a:rPr lang="zh-CN" altLang="en-US" sz="2800" dirty="0" smtClean="0">
                <a:latin typeface="微软雅黑" panose="020B0503020204020204" pitchFamily="34" charset="-122"/>
                <a:ea typeface="微软雅黑" panose="020B0503020204020204" pitchFamily="34" charset="-122"/>
              </a:rPr>
              <a:t>相等</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时</a:t>
            </a:r>
            <a:r>
              <a:rPr lang="zh-CN" altLang="en-US" sz="2800" dirty="0">
                <a:latin typeface="微软雅黑" panose="020B0503020204020204" pitchFamily="34" charset="-122"/>
                <a:ea typeface="微软雅黑" panose="020B0503020204020204" pitchFamily="34" charset="-122"/>
              </a:rPr>
              <a:t>，这个四边形是（      ）。</a:t>
            </a:r>
          </a:p>
          <a:p>
            <a:pPr>
              <a:lnSpc>
                <a:spcPct val="150000"/>
              </a:lnSpc>
            </a:pPr>
            <a:r>
              <a:rPr lang="en-US" altLang="zh-CN" sz="2800" dirty="0" smtClean="0">
                <a:latin typeface="微软雅黑" panose="020B0503020204020204" pitchFamily="34" charset="-122"/>
                <a:ea typeface="微软雅黑" panose="020B0503020204020204" pitchFamily="34" charset="-122"/>
              </a:rPr>
              <a:t>   A</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平行四边形 </a:t>
            </a:r>
            <a:r>
              <a:rPr lang="zh-CN" altLang="en-US"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B.</a:t>
            </a:r>
            <a:r>
              <a:rPr lang="zh-CN" altLang="en-US" sz="2800" dirty="0">
                <a:latin typeface="微软雅黑" panose="020B0503020204020204" pitchFamily="34" charset="-122"/>
                <a:ea typeface="微软雅黑" panose="020B0503020204020204" pitchFamily="34" charset="-122"/>
              </a:rPr>
              <a:t>正方形  </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C</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长方形 </a:t>
            </a:r>
          </a:p>
        </p:txBody>
      </p:sp>
      <p:sp>
        <p:nvSpPr>
          <p:cNvPr id="3" name="五边形 7"/>
          <p:cNvSpPr>
            <a:spLocks noChangeArrowheads="1"/>
          </p:cNvSpPr>
          <p:nvPr/>
        </p:nvSpPr>
        <p:spPr bwMode="auto">
          <a:xfrm>
            <a:off x="1" y="501650"/>
            <a:ext cx="2637166"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课堂练习</a:t>
            </a:r>
          </a:p>
        </p:txBody>
      </p:sp>
      <p:sp>
        <p:nvSpPr>
          <p:cNvPr id="11" name="TextBox 10"/>
          <p:cNvSpPr txBox="1"/>
          <p:nvPr/>
        </p:nvSpPr>
        <p:spPr>
          <a:xfrm>
            <a:off x="4583270" y="2301654"/>
            <a:ext cx="1138517" cy="57708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B </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878542" y="4345856"/>
            <a:ext cx="7566212" cy="2031325"/>
          </a:xfrm>
          <a:prstGeom prst="rect">
            <a:avLst/>
          </a:prstGeom>
          <a:noFill/>
        </p:spPr>
        <p:txBody>
          <a:bodyPr wrap="square" rtlCol="0">
            <a:spAutoFit/>
          </a:bodyPr>
          <a:lstStyle/>
          <a:p>
            <a:pPr>
              <a:lnSpc>
                <a:spcPct val="150000"/>
              </a:lnSpc>
            </a:pPr>
            <a:r>
              <a:rPr lang="en-US" altLang="zh-CN" sz="2800" dirty="0">
                <a:latin typeface="微软雅黑" panose="020B0503020204020204" pitchFamily="34" charset="-122"/>
                <a:ea typeface="微软雅黑" panose="020B0503020204020204" pitchFamily="34" charset="-122"/>
              </a:rPr>
              <a:t>5.</a:t>
            </a:r>
            <a:r>
              <a:rPr lang="zh-CN" altLang="en-US" sz="2800" dirty="0">
                <a:latin typeface="微软雅黑" panose="020B0503020204020204" pitchFamily="34" charset="-122"/>
                <a:ea typeface="微软雅黑" panose="020B0503020204020204" pitchFamily="34" charset="-122"/>
              </a:rPr>
              <a:t>长方形和平行四边形的共同点是（    ）。</a:t>
            </a:r>
          </a:p>
          <a:p>
            <a:pPr>
              <a:lnSpc>
                <a:spcPct val="150000"/>
              </a:lnSpc>
            </a:pPr>
            <a:r>
              <a:rPr lang="en-US" altLang="zh-CN" sz="2800" dirty="0" smtClean="0">
                <a:latin typeface="微软雅黑" panose="020B0503020204020204" pitchFamily="34" charset="-122"/>
                <a:ea typeface="微软雅黑" panose="020B0503020204020204" pitchFamily="34" charset="-122"/>
              </a:rPr>
              <a:t>   A</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对边相等 </a:t>
            </a: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B</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四个角都是直角  </a:t>
            </a:r>
            <a:r>
              <a:rPr lang="zh-CN" altLang="en-US" sz="2800" dirty="0" smtClean="0">
                <a:latin typeface="微软雅黑" panose="020B0503020204020204" pitchFamily="34" charset="-122"/>
                <a:ea typeface="微软雅黑" panose="020B0503020204020204" pitchFamily="34" charset="-122"/>
              </a:rPr>
              <a:t>      </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C</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都有对称轴</a:t>
            </a:r>
          </a:p>
        </p:txBody>
      </p:sp>
      <p:sp>
        <p:nvSpPr>
          <p:cNvPr id="14" name="TextBox 13"/>
          <p:cNvSpPr txBox="1"/>
          <p:nvPr/>
        </p:nvSpPr>
        <p:spPr>
          <a:xfrm>
            <a:off x="6575610" y="4391116"/>
            <a:ext cx="564779" cy="57708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A </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78729" y="3565316"/>
            <a:ext cx="10009223" cy="740199"/>
            <a:chOff x="108468" y="4752674"/>
            <a:chExt cx="6557638" cy="1399837"/>
          </a:xfrm>
        </p:grpSpPr>
        <p:pic>
          <p:nvPicPr>
            <p:cNvPr id="16" name="图片 15"/>
            <p:cNvPicPr>
              <a:picLocks noChangeAspect="1"/>
            </p:cNvPicPr>
            <p:nvPr/>
          </p:nvPicPr>
          <p:blipFill>
            <a:blip r:embed="rId4"/>
            <a:stretch>
              <a:fillRect/>
            </a:stretch>
          </p:blipFill>
          <p:spPr>
            <a:xfrm>
              <a:off x="146717" y="4752674"/>
              <a:ext cx="6519389" cy="1399837"/>
            </a:xfrm>
            <a:prstGeom prst="rect">
              <a:avLst/>
            </a:prstGeom>
          </p:spPr>
        </p:pic>
        <p:sp>
          <p:nvSpPr>
            <p:cNvPr id="17" name="TextBox 9"/>
            <p:cNvSpPr txBox="1"/>
            <p:nvPr/>
          </p:nvSpPr>
          <p:spPr>
            <a:xfrm>
              <a:off x="108468" y="4819392"/>
              <a:ext cx="6464044" cy="1304850"/>
            </a:xfrm>
            <a:prstGeom prst="rect">
              <a:avLst/>
            </a:prstGeom>
            <a:noFill/>
          </p:spPr>
          <p:txBody>
            <a:bodyPr wrap="square" rtlCol="0">
              <a:spAutoFit/>
            </a:bodyPr>
            <a:lstStyle/>
            <a:p>
              <a:pPr>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四条边相等，四个角都相等的四边形的特征符合正方形的特征。</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dministrator\Desktop\课件\图片2.png"/>
          <p:cNvPicPr>
            <a:picLocks noChangeAspect="1" noChangeArrowheads="1"/>
          </p:cNvPicPr>
          <p:nvPr/>
        </p:nvPicPr>
        <p:blipFill rotWithShape="1">
          <a:blip r:embed="rId3" cstate="email"/>
          <a:srcRect/>
          <a:stretch>
            <a:fillRect/>
          </a:stretch>
        </p:blipFill>
        <p:spPr bwMode="auto">
          <a:xfrm>
            <a:off x="10047710" y="4814127"/>
            <a:ext cx="1512285" cy="1772712"/>
          </a:xfrm>
          <a:prstGeom prst="rect">
            <a:avLst/>
          </a:prstGeom>
          <a:noFill/>
          <a:extLst>
            <a:ext uri="{909E8E84-426E-40DD-AFC4-6F175D3DCCD1}">
              <a14:hiddenFill xmlns:a14="http://schemas.microsoft.com/office/drawing/2010/main">
                <a:solidFill>
                  <a:srgbClr val="FFFFFF"/>
                </a:solidFill>
              </a14:hiddenFill>
            </a:ext>
          </a:extLst>
        </p:spPr>
      </p:pic>
      <p:sp>
        <p:nvSpPr>
          <p:cNvPr id="3" name="五边形 7"/>
          <p:cNvSpPr>
            <a:spLocks noChangeArrowheads="1"/>
          </p:cNvSpPr>
          <p:nvPr/>
        </p:nvSpPr>
        <p:spPr bwMode="auto">
          <a:xfrm>
            <a:off x="1" y="501650"/>
            <a:ext cx="2637166"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课堂练习</a:t>
            </a:r>
          </a:p>
        </p:txBody>
      </p:sp>
      <p:sp>
        <p:nvSpPr>
          <p:cNvPr id="12" name="TextBox 11"/>
          <p:cNvSpPr txBox="1"/>
          <p:nvPr/>
        </p:nvSpPr>
        <p:spPr>
          <a:xfrm>
            <a:off x="898718" y="1830817"/>
            <a:ext cx="9258822" cy="1384995"/>
          </a:xfrm>
          <a:prstGeom prst="rect">
            <a:avLst/>
          </a:prstGeom>
          <a:noFill/>
        </p:spPr>
        <p:txBody>
          <a:bodyPr wrap="square" rtlCol="0">
            <a:spAutoFit/>
          </a:bodyPr>
          <a:lstStyle/>
          <a:p>
            <a:pPr>
              <a:lnSpc>
                <a:spcPct val="150000"/>
              </a:lnSpc>
            </a:pPr>
            <a:r>
              <a:rPr lang="en-US" altLang="zh-CN" sz="2800" dirty="0">
                <a:latin typeface="微软雅黑" panose="020B0503020204020204" pitchFamily="34" charset="-122"/>
                <a:ea typeface="微软雅黑" panose="020B0503020204020204" pitchFamily="34" charset="-122"/>
              </a:rPr>
              <a:t>6.</a:t>
            </a:r>
            <a:r>
              <a:rPr lang="zh-CN" altLang="en-US" sz="2800" dirty="0">
                <a:latin typeface="微软雅黑" panose="020B0503020204020204" pitchFamily="34" charset="-122"/>
                <a:ea typeface="微软雅黑" panose="020B0503020204020204" pitchFamily="34" charset="-122"/>
              </a:rPr>
              <a:t>过平行四边形的一个顶点画高，最多能画（   ）条</a:t>
            </a:r>
            <a:r>
              <a:rPr lang="zh-CN" altLang="en-US"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   A.1                      </a:t>
            </a:r>
            <a:r>
              <a:rPr lang="en-US" altLang="zh-CN" sz="2800" dirty="0">
                <a:latin typeface="微软雅黑" panose="020B0503020204020204" pitchFamily="34" charset="-122"/>
                <a:ea typeface="微软雅黑" panose="020B0503020204020204" pitchFamily="34" charset="-122"/>
              </a:rPr>
              <a:t>B.2   </a:t>
            </a:r>
            <a:r>
              <a:rPr lang="en-US" altLang="zh-CN"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C.</a:t>
            </a:r>
            <a:r>
              <a:rPr lang="zh-CN" altLang="en-US" sz="2800" dirty="0">
                <a:latin typeface="微软雅黑" panose="020B0503020204020204" pitchFamily="34" charset="-122"/>
                <a:ea typeface="微软雅黑" panose="020B0503020204020204" pitchFamily="34" charset="-122"/>
              </a:rPr>
              <a:t>无数</a:t>
            </a:r>
          </a:p>
        </p:txBody>
      </p:sp>
      <p:sp>
        <p:nvSpPr>
          <p:cNvPr id="14" name="TextBox 13"/>
          <p:cNvSpPr txBox="1"/>
          <p:nvPr/>
        </p:nvSpPr>
        <p:spPr>
          <a:xfrm>
            <a:off x="7987549" y="1905892"/>
            <a:ext cx="564779" cy="577081"/>
          </a:xfrm>
          <a:prstGeom prst="rect">
            <a:avLst/>
          </a:prstGeom>
          <a:noFill/>
        </p:spPr>
        <p:txBody>
          <a:bodyPr wrap="square" rtlCol="0">
            <a:spAutoFit/>
          </a:bodyPr>
          <a:lstStyle/>
          <a:p>
            <a:pPr>
              <a:lnSpc>
                <a:spcPct val="150000"/>
              </a:lnSpc>
            </a:pPr>
            <a:r>
              <a:rPr lang="en-US" altLang="zh-CN" sz="2400" dirty="0" smtClean="0">
                <a:solidFill>
                  <a:srgbClr val="FF0000"/>
                </a:solidFill>
                <a:latin typeface="楷体" panose="02010609060101010101" pitchFamily="49" charset="-122"/>
                <a:ea typeface="楷体" panose="02010609060101010101" pitchFamily="49" charset="-122"/>
              </a:rPr>
              <a:t>B </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01100" y="3580763"/>
            <a:ext cx="9187570" cy="1832935"/>
            <a:chOff x="108468" y="4743102"/>
            <a:chExt cx="6557638" cy="1409409"/>
          </a:xfrm>
        </p:grpSpPr>
        <p:pic>
          <p:nvPicPr>
            <p:cNvPr id="16" name="图片 15"/>
            <p:cNvPicPr>
              <a:picLocks noChangeAspect="1"/>
            </p:cNvPicPr>
            <p:nvPr/>
          </p:nvPicPr>
          <p:blipFill>
            <a:blip r:embed="rId4"/>
            <a:stretch>
              <a:fillRect/>
            </a:stretch>
          </p:blipFill>
          <p:spPr>
            <a:xfrm>
              <a:off x="146717" y="4752674"/>
              <a:ext cx="6519389" cy="1399837"/>
            </a:xfrm>
            <a:prstGeom prst="rect">
              <a:avLst/>
            </a:prstGeom>
          </p:spPr>
        </p:pic>
        <p:sp>
          <p:nvSpPr>
            <p:cNvPr id="17" name="TextBox 9"/>
            <p:cNvSpPr txBox="1"/>
            <p:nvPr/>
          </p:nvSpPr>
          <p:spPr>
            <a:xfrm>
              <a:off x="108468" y="4743102"/>
              <a:ext cx="6464044" cy="1083118"/>
            </a:xfrm>
            <a:prstGeom prst="rect">
              <a:avLst/>
            </a:prstGeom>
            <a:noFill/>
          </p:spPr>
          <p:txBody>
            <a:bodyPr wrap="square" rtlCol="0">
              <a:spAutoFit/>
            </a:bodyPr>
            <a:lstStyle/>
            <a:p>
              <a:pPr>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根据平行四边形高的定义，从平行四边形一条边上的一点到它对边的垂直线段是平行四边形的高，平行四边形的顶点同属于两条边，就有两个对边，就能作出两条高。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五边形 7"/>
          <p:cNvSpPr>
            <a:spLocks noChangeArrowheads="1"/>
          </p:cNvSpPr>
          <p:nvPr/>
        </p:nvSpPr>
        <p:spPr bwMode="auto">
          <a:xfrm>
            <a:off x="0" y="501650"/>
            <a:ext cx="2583543"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课后习题</a:t>
            </a:r>
          </a:p>
        </p:txBody>
      </p:sp>
      <p:sp>
        <p:nvSpPr>
          <p:cNvPr id="18" name="TextBox 17"/>
          <p:cNvSpPr txBox="1"/>
          <p:nvPr/>
        </p:nvSpPr>
        <p:spPr>
          <a:xfrm>
            <a:off x="633118" y="1381348"/>
            <a:ext cx="8790312" cy="738664"/>
          </a:xfrm>
          <a:prstGeom prst="rect">
            <a:avLst/>
          </a:prstGeom>
          <a:noFill/>
        </p:spPr>
        <p:txBody>
          <a:bodyPr wrap="square" rtlCol="0">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判断。（在括号里对的打“√”，错的打“</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a:t>
            </a:r>
          </a:p>
        </p:txBody>
      </p:sp>
      <p:sp>
        <p:nvSpPr>
          <p:cNvPr id="26" name="TextBox 25"/>
          <p:cNvSpPr txBox="1"/>
          <p:nvPr/>
        </p:nvSpPr>
        <p:spPr>
          <a:xfrm>
            <a:off x="865093" y="2120012"/>
            <a:ext cx="10966653" cy="2935547"/>
          </a:xfrm>
          <a:prstGeom prst="rect">
            <a:avLst/>
          </a:prstGeom>
          <a:noFill/>
        </p:spPr>
        <p:txBody>
          <a:bodyPr wrap="square" rtlCol="0">
            <a:spAutoFit/>
          </a:bodyPr>
          <a:lstStyle/>
          <a:p>
            <a:pPr>
              <a:lnSpc>
                <a:spcPct val="20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）用两根</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厘米和两根</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厘米的小棒，一定能摆成一个平行四边形。 （    ）</a:t>
            </a:r>
          </a:p>
          <a:p>
            <a:pPr>
              <a:lnSpc>
                <a:spcPct val="20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）有两组对边平行的图形叫做平行四边形。         （    ）</a:t>
            </a:r>
          </a:p>
          <a:p>
            <a:pPr>
              <a:lnSpc>
                <a:spcPct val="20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）从平行四边形的一个顶点可以向对边作无数条高。 （    ）</a:t>
            </a:r>
          </a:p>
          <a:p>
            <a:pPr>
              <a:lnSpc>
                <a:spcPct val="20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）两个完全一样的三角形可以拼成一个平行四边形。 （    ）</a:t>
            </a:r>
          </a:p>
        </p:txBody>
      </p:sp>
      <p:pic>
        <p:nvPicPr>
          <p:cNvPr id="37" name="Picture 3" descr="C:\Users\Administrator\Desktop\课件\图片1.png"/>
          <p:cNvPicPr>
            <a:picLocks noChangeAspect="1" noChangeArrowheads="1"/>
          </p:cNvPicPr>
          <p:nvPr/>
        </p:nvPicPr>
        <p:blipFill>
          <a:blip r:embed="rId3" cstate="email"/>
          <a:srcRect/>
          <a:stretch>
            <a:fillRect/>
          </a:stretch>
        </p:blipFill>
        <p:spPr bwMode="auto">
          <a:xfrm>
            <a:off x="9703407" y="3291149"/>
            <a:ext cx="2377421" cy="33248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627385" y="2293865"/>
            <a:ext cx="952242" cy="64633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8265184" y="2993984"/>
            <a:ext cx="952242" cy="64633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753761" y="3741665"/>
            <a:ext cx="952242" cy="64633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745513" y="4491925"/>
            <a:ext cx="952242" cy="57708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dministrator\Desktop\234742-1212251G25284.jpg"/>
          <p:cNvPicPr>
            <a:picLocks noChangeAspect="1" noChangeArrowheads="1"/>
          </p:cNvPicPr>
          <p:nvPr/>
        </p:nvPicPr>
        <p:blipFill>
          <a:blip r:embed="rId2" cstate="email"/>
          <a:srcRect/>
          <a:stretch>
            <a:fillRect/>
          </a:stretch>
        </p:blipFill>
        <p:spPr bwMode="auto">
          <a:xfrm>
            <a:off x="10355450" y="1936340"/>
            <a:ext cx="1554162" cy="3178245"/>
          </a:xfrm>
          <a:prstGeom prst="rect">
            <a:avLst/>
          </a:prstGeom>
          <a:noFill/>
          <a:extLst>
            <a:ext uri="{909E8E84-426E-40DD-AFC4-6F175D3DCCD1}">
              <a14:hiddenFill xmlns:a14="http://schemas.microsoft.com/office/drawing/2010/main">
                <a:solidFill>
                  <a:srgbClr val="FFFFFF"/>
                </a:solidFill>
              </a14:hiddenFill>
            </a:ext>
          </a:extLst>
        </p:spPr>
      </p:pic>
      <p:sp>
        <p:nvSpPr>
          <p:cNvPr id="2" name="五边形 7"/>
          <p:cNvSpPr>
            <a:spLocks noChangeArrowheads="1"/>
          </p:cNvSpPr>
          <p:nvPr/>
        </p:nvSpPr>
        <p:spPr bwMode="auto">
          <a:xfrm>
            <a:off x="1" y="501650"/>
            <a:ext cx="2585298"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课后习题</a:t>
            </a:r>
          </a:p>
        </p:txBody>
      </p:sp>
      <p:sp>
        <p:nvSpPr>
          <p:cNvPr id="3" name="TextBox 2"/>
          <p:cNvSpPr txBox="1"/>
          <p:nvPr/>
        </p:nvSpPr>
        <p:spPr>
          <a:xfrm>
            <a:off x="878536" y="1586969"/>
            <a:ext cx="10936944" cy="1308884"/>
          </a:xfrm>
          <a:prstGeom prst="rect">
            <a:avLst/>
          </a:prstGeom>
          <a:noFill/>
        </p:spPr>
        <p:txBody>
          <a:bodyPr wrap="square" rtlCol="0">
            <a:spAutoFit/>
          </a:bodyPr>
          <a:lstStyle/>
          <a:p>
            <a:pPr>
              <a:lnSpc>
                <a:spcPct val="150000"/>
              </a:lnSpc>
            </a:pP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平行四边形的周长是</a:t>
            </a:r>
            <a:r>
              <a:rPr lang="en-US" altLang="zh-CN" sz="2800" dirty="0">
                <a:latin typeface="微软雅黑" panose="020B0503020204020204" pitchFamily="34" charset="-122"/>
                <a:ea typeface="微软雅黑" panose="020B0503020204020204" pitchFamily="34" charset="-122"/>
              </a:rPr>
              <a:t>38</a:t>
            </a:r>
            <a:r>
              <a:rPr lang="zh-CN" altLang="en-US" sz="2800" dirty="0">
                <a:latin typeface="微软雅黑" panose="020B0503020204020204" pitchFamily="34" charset="-122"/>
                <a:ea typeface="微软雅黑" panose="020B0503020204020204" pitchFamily="34" charset="-122"/>
              </a:rPr>
              <a:t>厘米，其中一条边长是</a:t>
            </a:r>
            <a:r>
              <a:rPr lang="en-US" altLang="zh-CN" sz="2800" dirty="0">
                <a:latin typeface="微软雅黑" panose="020B0503020204020204" pitchFamily="34" charset="-122"/>
                <a:ea typeface="微软雅黑" panose="020B0503020204020204" pitchFamily="34" charset="-122"/>
              </a:rPr>
              <a:t>12</a:t>
            </a:r>
            <a:r>
              <a:rPr lang="zh-CN" altLang="en-US" sz="2800" dirty="0">
                <a:latin typeface="微软雅黑" panose="020B0503020204020204" pitchFamily="34" charset="-122"/>
                <a:ea typeface="微软雅黑" panose="020B0503020204020204" pitchFamily="34" charset="-122"/>
              </a:rPr>
              <a:t>厘米</a:t>
            </a:r>
            <a:r>
              <a:rPr lang="zh-CN" altLang="en-US"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平行四边形</a:t>
            </a:r>
            <a:r>
              <a:rPr lang="zh-CN" altLang="en-US" sz="2800" dirty="0">
                <a:latin typeface="微软雅黑" panose="020B0503020204020204" pitchFamily="34" charset="-122"/>
                <a:ea typeface="微软雅黑" panose="020B0503020204020204" pitchFamily="34" charset="-122"/>
              </a:rPr>
              <a:t>另外三条边分别是多少厘米？</a:t>
            </a:r>
            <a:endParaRPr lang="zh-CN" altLang="en-US" sz="2800" dirty="0" smtClean="0">
              <a:latin typeface="微软雅黑" panose="020B0503020204020204" pitchFamily="34" charset="-122"/>
              <a:ea typeface="微软雅黑" panose="020B0503020204020204" pitchFamily="34" charset="-122"/>
            </a:endParaRPr>
          </a:p>
        </p:txBody>
      </p:sp>
      <p:grpSp>
        <p:nvGrpSpPr>
          <p:cNvPr id="7" name="组合 6"/>
          <p:cNvGrpSpPr/>
          <p:nvPr/>
        </p:nvGrpSpPr>
        <p:grpSpPr>
          <a:xfrm>
            <a:off x="1043687" y="4279360"/>
            <a:ext cx="9281236" cy="1154335"/>
            <a:chOff x="108468" y="4743102"/>
            <a:chExt cx="6557638" cy="1409409"/>
          </a:xfrm>
        </p:grpSpPr>
        <p:pic>
          <p:nvPicPr>
            <p:cNvPr id="8" name="图片 7"/>
            <p:cNvPicPr>
              <a:picLocks noChangeAspect="1"/>
            </p:cNvPicPr>
            <p:nvPr/>
          </p:nvPicPr>
          <p:blipFill>
            <a:blip r:embed="rId3"/>
            <a:stretch>
              <a:fillRect/>
            </a:stretch>
          </p:blipFill>
          <p:spPr>
            <a:xfrm>
              <a:off x="146717" y="4752674"/>
              <a:ext cx="6519389" cy="1399837"/>
            </a:xfrm>
            <a:prstGeom prst="rect">
              <a:avLst/>
            </a:prstGeom>
          </p:spPr>
        </p:pic>
        <p:sp>
          <p:nvSpPr>
            <p:cNvPr id="10" name="TextBox 9"/>
            <p:cNvSpPr txBox="1"/>
            <p:nvPr/>
          </p:nvSpPr>
          <p:spPr>
            <a:xfrm>
              <a:off x="108468" y="4743102"/>
              <a:ext cx="6464044" cy="1359875"/>
            </a:xfrm>
            <a:prstGeom prst="rect">
              <a:avLst/>
            </a:prstGeom>
            <a:noFill/>
          </p:spPr>
          <p:txBody>
            <a:bodyPr wrap="square" rtlCol="0">
              <a:spAutoFit/>
            </a:bodyPr>
            <a:lstStyle/>
            <a:p>
              <a:pPr>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从周长的角度讲，平行四边形与长方形的一样，都是对边相等，四条边可以分为两组。 </a:t>
              </a:r>
            </a:p>
          </p:txBody>
        </p:sp>
      </p:grpSp>
      <p:sp>
        <p:nvSpPr>
          <p:cNvPr id="12" name="TextBox 9"/>
          <p:cNvSpPr txBox="1"/>
          <p:nvPr/>
        </p:nvSpPr>
        <p:spPr>
          <a:xfrm>
            <a:off x="976452" y="3236923"/>
            <a:ext cx="7191677" cy="577081"/>
          </a:xfrm>
          <a:prstGeom prst="rect">
            <a:avLst/>
          </a:prstGeom>
          <a:noFill/>
        </p:spPr>
        <p:txBody>
          <a:bodyPr wrap="square" rtlCol="0">
            <a:spAutoFit/>
          </a:bodyPr>
          <a:lstStyle/>
          <a:p>
            <a:pPr>
              <a:lnSpc>
                <a:spcPct val="150000"/>
              </a:lnSpc>
            </a:pP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答案</a:t>
            </a:r>
            <a:r>
              <a:rPr lang="en-US" altLang="zh-CN" sz="2400" dirty="0">
                <a:solidFill>
                  <a:srgbClr val="FF0000"/>
                </a:solidFill>
                <a:latin typeface="楷体" panose="02010609060101010101" pitchFamily="49" charset="-122"/>
                <a:ea typeface="楷体" panose="02010609060101010101" pitchFamily="49" charset="-122"/>
              </a:rPr>
              <a:t>】38÷2—12=7</a:t>
            </a:r>
            <a:r>
              <a:rPr lang="zh-CN" altLang="en-US" sz="2400" dirty="0">
                <a:solidFill>
                  <a:srgbClr val="FF0000"/>
                </a:solidFill>
                <a:latin typeface="楷体" panose="02010609060101010101" pitchFamily="49" charset="-122"/>
                <a:ea typeface="楷体" panose="02010609060101010101" pitchFamily="49" charset="-122"/>
              </a:rPr>
              <a:t>（厘米</a:t>
            </a:r>
            <a:r>
              <a:rPr lang="zh-CN" altLang="en-US" sz="2400" dirty="0" smtClean="0">
                <a:solidFill>
                  <a:srgbClr val="FF0000"/>
                </a:solidFill>
                <a:latin typeface="楷体" panose="02010609060101010101" pitchFamily="49" charset="-122"/>
                <a:ea typeface="楷体" panose="02010609060101010101" pitchFamily="49" charset="-122"/>
              </a:rPr>
              <a:t>）。</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i02.pic.sogou.com/8ccf023196e5f377"/>
          <p:cNvPicPr>
            <a:picLocks noChangeAspect="1" noChangeArrowheads="1"/>
          </p:cNvPicPr>
          <p:nvPr/>
        </p:nvPicPr>
        <p:blipFill>
          <a:blip r:embed="rId2" cstate="email"/>
          <a:srcRect/>
          <a:stretch>
            <a:fillRect/>
          </a:stretch>
        </p:blipFill>
        <p:spPr bwMode="auto">
          <a:xfrm>
            <a:off x="10127462" y="2769345"/>
            <a:ext cx="1719710" cy="1719710"/>
          </a:xfrm>
          <a:prstGeom prst="rect">
            <a:avLst/>
          </a:prstGeom>
          <a:noFill/>
          <a:extLst>
            <a:ext uri="{909E8E84-426E-40DD-AFC4-6F175D3DCCD1}">
              <a14:hiddenFill xmlns:a14="http://schemas.microsoft.com/office/drawing/2010/main">
                <a:solidFill>
                  <a:srgbClr val="FFFFFF"/>
                </a:solidFill>
              </a14:hiddenFill>
            </a:ext>
          </a:extLst>
        </p:spPr>
      </p:pic>
      <p:sp>
        <p:nvSpPr>
          <p:cNvPr id="2" name="五边形 7"/>
          <p:cNvSpPr>
            <a:spLocks noChangeArrowheads="1"/>
          </p:cNvSpPr>
          <p:nvPr/>
        </p:nvSpPr>
        <p:spPr bwMode="auto">
          <a:xfrm>
            <a:off x="1" y="501650"/>
            <a:ext cx="2585298"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课后习题</a:t>
            </a:r>
          </a:p>
        </p:txBody>
      </p:sp>
      <p:sp>
        <p:nvSpPr>
          <p:cNvPr id="3" name="TextBox 2"/>
          <p:cNvSpPr txBox="1"/>
          <p:nvPr/>
        </p:nvSpPr>
        <p:spPr>
          <a:xfrm>
            <a:off x="866111" y="1749255"/>
            <a:ext cx="11007642" cy="662554"/>
          </a:xfrm>
          <a:prstGeom prst="rect">
            <a:avLst/>
          </a:prstGeom>
          <a:noFill/>
        </p:spPr>
        <p:txBody>
          <a:bodyPr wrap="square" rtlCol="0">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3.</a:t>
            </a:r>
            <a:r>
              <a:rPr lang="zh-CN" altLang="en-US" sz="2800" dirty="0" smtClean="0">
                <a:latin typeface="微软雅黑" panose="020B0503020204020204" pitchFamily="34" charset="-122"/>
                <a:ea typeface="微软雅黑" panose="020B0503020204020204" pitchFamily="34" charset="-122"/>
              </a:rPr>
              <a:t>张叔叔</a:t>
            </a:r>
            <a:r>
              <a:rPr lang="zh-CN" altLang="en-US" sz="2800" dirty="0">
                <a:latin typeface="微软雅黑" panose="020B0503020204020204" pitchFamily="34" charset="-122"/>
                <a:ea typeface="微软雅黑" panose="020B0503020204020204" pitchFamily="34" charset="-122"/>
              </a:rPr>
              <a:t>要给一块地围上篱笆，下图第（  ）种围法最牢固。</a:t>
            </a:r>
            <a:endParaRPr lang="zh-CN" altLang="en-US" sz="2800" dirty="0" smtClean="0">
              <a:latin typeface="微软雅黑" panose="020B0503020204020204" pitchFamily="34" charset="-122"/>
              <a:ea typeface="微软雅黑" panose="020B0503020204020204" pitchFamily="34" charset="-122"/>
            </a:endParaRPr>
          </a:p>
        </p:txBody>
      </p:sp>
      <p:sp>
        <p:nvSpPr>
          <p:cNvPr id="11" name="TextBox 9"/>
          <p:cNvSpPr txBox="1"/>
          <p:nvPr/>
        </p:nvSpPr>
        <p:spPr>
          <a:xfrm>
            <a:off x="7163514" y="1821281"/>
            <a:ext cx="1144016" cy="57708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B</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pic>
        <p:nvPicPr>
          <p:cNvPr id="6146" name="Picture 2" descr="C:\Users\ADMINI~1\AppData\Local\Temp\ksohtml\wps774.tmp.png"/>
          <p:cNvPicPr>
            <a:picLocks noChangeAspect="1" noChangeArrowheads="1"/>
          </p:cNvPicPr>
          <p:nvPr/>
        </p:nvPicPr>
        <p:blipFill>
          <a:blip r:embed="rId3"/>
          <a:srcRect/>
          <a:stretch>
            <a:fillRect/>
          </a:stretch>
        </p:blipFill>
        <p:spPr bwMode="auto">
          <a:xfrm>
            <a:off x="1116974" y="2858276"/>
            <a:ext cx="7633876" cy="182419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051774" y="5138002"/>
            <a:ext cx="9281236" cy="1154335"/>
            <a:chOff x="108468" y="4743102"/>
            <a:chExt cx="6557638" cy="1409409"/>
          </a:xfrm>
        </p:grpSpPr>
        <p:pic>
          <p:nvPicPr>
            <p:cNvPr id="13" name="图片 12"/>
            <p:cNvPicPr>
              <a:picLocks noChangeAspect="1"/>
            </p:cNvPicPr>
            <p:nvPr/>
          </p:nvPicPr>
          <p:blipFill>
            <a:blip r:embed="rId4"/>
            <a:stretch>
              <a:fillRect/>
            </a:stretch>
          </p:blipFill>
          <p:spPr>
            <a:xfrm>
              <a:off x="146717" y="4752674"/>
              <a:ext cx="6519389" cy="1399837"/>
            </a:xfrm>
            <a:prstGeom prst="rect">
              <a:avLst/>
            </a:prstGeom>
          </p:spPr>
        </p:pic>
        <p:sp>
          <p:nvSpPr>
            <p:cNvPr id="14" name="TextBox 13"/>
            <p:cNvSpPr txBox="1"/>
            <p:nvPr/>
          </p:nvSpPr>
          <p:spPr>
            <a:xfrm>
              <a:off x="108468" y="4743102"/>
              <a:ext cx="6464044" cy="1359875"/>
            </a:xfrm>
            <a:prstGeom prst="rect">
              <a:avLst/>
            </a:prstGeom>
            <a:noFill/>
          </p:spPr>
          <p:txBody>
            <a:bodyPr wrap="square" rtlCol="0">
              <a:spAutoFit/>
            </a:bodyPr>
            <a:lstStyle/>
            <a:p>
              <a:pPr>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要牢固考虑的是一种稳定性，学过的平面图形中只有三角形有稳定性。</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7"/>
          <p:cNvSpPr>
            <a:spLocks noChangeArrowheads="1"/>
          </p:cNvSpPr>
          <p:nvPr/>
        </p:nvSpPr>
        <p:spPr bwMode="auto">
          <a:xfrm>
            <a:off x="1" y="501650"/>
            <a:ext cx="2585298"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课后习题</a:t>
            </a:r>
          </a:p>
        </p:txBody>
      </p:sp>
      <p:sp>
        <p:nvSpPr>
          <p:cNvPr id="3" name="TextBox 2"/>
          <p:cNvSpPr txBox="1"/>
          <p:nvPr/>
        </p:nvSpPr>
        <p:spPr>
          <a:xfrm>
            <a:off x="826788" y="1459303"/>
            <a:ext cx="10127543" cy="1384995"/>
          </a:xfrm>
          <a:prstGeom prst="rect">
            <a:avLst/>
          </a:prstGeom>
          <a:noFill/>
        </p:spPr>
        <p:txBody>
          <a:bodyPr wrap="square" rtlCol="0">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4.</a:t>
            </a:r>
            <a:r>
              <a:rPr lang="zh-CN" altLang="en-US" sz="2800" dirty="0" smtClean="0">
                <a:latin typeface="微软雅黑" panose="020B0503020204020204" pitchFamily="34" charset="-122"/>
                <a:ea typeface="微软雅黑" panose="020B0503020204020204" pitchFamily="34" charset="-122"/>
              </a:rPr>
              <a:t>长方形</a:t>
            </a:r>
            <a:r>
              <a:rPr lang="zh-CN" altLang="en-US" sz="2800" dirty="0">
                <a:latin typeface="微软雅黑" panose="020B0503020204020204" pitchFamily="34" charset="-122"/>
                <a:ea typeface="微软雅黑" panose="020B0503020204020204" pitchFamily="34" charset="-122"/>
              </a:rPr>
              <a:t>、正方形、平行四边形的共同点是（    ）。</a:t>
            </a:r>
          </a:p>
          <a:p>
            <a:pPr>
              <a:lnSpc>
                <a:spcPct val="150000"/>
              </a:lnSpc>
            </a:pPr>
            <a:r>
              <a:rPr lang="en-US" altLang="zh-CN" sz="2800" dirty="0" smtClean="0">
                <a:latin typeface="微软雅黑" panose="020B0503020204020204" pitchFamily="34" charset="-122"/>
                <a:ea typeface="微软雅黑" panose="020B0503020204020204" pitchFamily="34" charset="-122"/>
              </a:rPr>
              <a:t>   A</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四个角都是直角 </a:t>
            </a:r>
            <a:r>
              <a:rPr lang="zh-CN" altLang="en-US"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B.</a:t>
            </a:r>
            <a:r>
              <a:rPr lang="zh-CN" altLang="en-US" sz="2800" dirty="0">
                <a:latin typeface="微软雅黑" panose="020B0503020204020204" pitchFamily="34" charset="-122"/>
                <a:ea typeface="微软雅黑" panose="020B0503020204020204" pitchFamily="34" charset="-122"/>
              </a:rPr>
              <a:t>四条边相等 </a:t>
            </a:r>
            <a:r>
              <a:rPr lang="zh-CN" altLang="en-US"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C.</a:t>
            </a:r>
            <a:r>
              <a:rPr lang="zh-CN" altLang="en-US" sz="2800" dirty="0">
                <a:latin typeface="微软雅黑" panose="020B0503020204020204" pitchFamily="34" charset="-122"/>
                <a:ea typeface="微软雅黑" panose="020B0503020204020204" pitchFamily="34" charset="-122"/>
              </a:rPr>
              <a:t>对边相等</a:t>
            </a:r>
            <a:endParaRPr lang="zh-CN" altLang="en-US" sz="2800" dirty="0" smtClean="0">
              <a:latin typeface="微软雅黑" panose="020B0503020204020204" pitchFamily="34" charset="-122"/>
              <a:ea typeface="微软雅黑" panose="020B0503020204020204" pitchFamily="34" charset="-122"/>
            </a:endParaRPr>
          </a:p>
        </p:txBody>
      </p:sp>
      <p:sp>
        <p:nvSpPr>
          <p:cNvPr id="16" name="TextBox 9"/>
          <p:cNvSpPr txBox="1"/>
          <p:nvPr/>
        </p:nvSpPr>
        <p:spPr>
          <a:xfrm>
            <a:off x="7949712" y="1518917"/>
            <a:ext cx="683300" cy="64633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C </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pic>
        <p:nvPicPr>
          <p:cNvPr id="17" name="Picture 2" descr="C:\Users\Administrator\Desktop\234742-1212251G25284.jpg"/>
          <p:cNvPicPr>
            <a:picLocks noChangeAspect="1" noChangeArrowheads="1"/>
          </p:cNvPicPr>
          <p:nvPr/>
        </p:nvPicPr>
        <p:blipFill>
          <a:blip r:embed="rId2" cstate="email"/>
          <a:srcRect/>
          <a:stretch>
            <a:fillRect/>
          </a:stretch>
        </p:blipFill>
        <p:spPr bwMode="auto">
          <a:xfrm>
            <a:off x="10205394" y="2151801"/>
            <a:ext cx="1464464" cy="29948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14834" y="2889475"/>
            <a:ext cx="10127543" cy="662554"/>
          </a:xfrm>
          <a:prstGeom prst="rect">
            <a:avLst/>
          </a:prstGeom>
          <a:noFill/>
        </p:spPr>
        <p:txBody>
          <a:bodyPr wrap="square" rtlCol="0">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5.</a:t>
            </a:r>
            <a:r>
              <a:rPr lang="zh-CN" altLang="en-US" sz="2800" dirty="0" smtClean="0">
                <a:latin typeface="微软雅黑" panose="020B0503020204020204" pitchFamily="34" charset="-122"/>
                <a:ea typeface="微软雅黑" panose="020B0503020204020204" pitchFamily="34" charset="-122"/>
              </a:rPr>
              <a:t>如</a:t>
            </a:r>
            <a:r>
              <a:rPr lang="zh-CN" altLang="en-US" sz="2800" dirty="0">
                <a:latin typeface="微软雅黑" panose="020B0503020204020204" pitchFamily="34" charset="-122"/>
                <a:ea typeface="微软雅黑" panose="020B0503020204020204" pitchFamily="34" charset="-122"/>
              </a:rPr>
              <a:t>图，平行四边形的高有可能是（   ）厘米。</a:t>
            </a:r>
            <a:endParaRPr lang="zh-CN" altLang="en-US" sz="2800" dirty="0" smtClean="0">
              <a:latin typeface="微软雅黑" panose="020B0503020204020204" pitchFamily="34" charset="-122"/>
              <a:ea typeface="微软雅黑" panose="020B0503020204020204" pitchFamily="34" charset="-122"/>
            </a:endParaRPr>
          </a:p>
        </p:txBody>
      </p:sp>
      <p:pic>
        <p:nvPicPr>
          <p:cNvPr id="7170" name="Picture 2" descr="C:\Users\ADMINI~1\AppData\Local\Temp\ksohtml\wps7803.tmp.png"/>
          <p:cNvPicPr>
            <a:picLocks noChangeAspect="1" noChangeArrowheads="1"/>
          </p:cNvPicPr>
          <p:nvPr/>
        </p:nvPicPr>
        <p:blipFill>
          <a:blip r:embed="rId3"/>
          <a:srcRect/>
          <a:stretch>
            <a:fillRect/>
          </a:stretch>
        </p:blipFill>
        <p:spPr bwMode="auto">
          <a:xfrm>
            <a:off x="2688691" y="3713393"/>
            <a:ext cx="3093544" cy="14974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76300" y="4998698"/>
            <a:ext cx="10127543" cy="662554"/>
          </a:xfrm>
          <a:prstGeom prst="rect">
            <a:avLst/>
          </a:prstGeom>
          <a:noFill/>
        </p:spPr>
        <p:txBody>
          <a:bodyPr wrap="square" rtlCol="0">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   A.6                        </a:t>
            </a:r>
            <a:r>
              <a:rPr lang="en-US" altLang="zh-CN" sz="2800" dirty="0">
                <a:latin typeface="微软雅黑" panose="020B0503020204020204" pitchFamily="34" charset="-122"/>
                <a:ea typeface="微软雅黑" panose="020B0503020204020204" pitchFamily="34" charset="-122"/>
              </a:rPr>
              <a:t>B.7  </a:t>
            </a:r>
            <a:r>
              <a:rPr lang="en-US" altLang="zh-CN" sz="2800" dirty="0" smtClean="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C.5</a:t>
            </a:r>
            <a:endParaRPr lang="zh-CN" altLang="en-US" sz="2800" dirty="0" smtClean="0">
              <a:latin typeface="微软雅黑" panose="020B0503020204020204" pitchFamily="34" charset="-122"/>
              <a:ea typeface="微软雅黑" panose="020B0503020204020204" pitchFamily="34" charset="-122"/>
            </a:endParaRPr>
          </a:p>
        </p:txBody>
      </p:sp>
      <p:sp>
        <p:nvSpPr>
          <p:cNvPr id="13" name="TextBox 9"/>
          <p:cNvSpPr txBox="1"/>
          <p:nvPr/>
        </p:nvSpPr>
        <p:spPr>
          <a:xfrm>
            <a:off x="6448124" y="2946039"/>
            <a:ext cx="683300" cy="646331"/>
          </a:xfrm>
          <a:prstGeom prst="rect">
            <a:avLst/>
          </a:prstGeom>
          <a:noFill/>
        </p:spPr>
        <p:txBody>
          <a:bodyPr wrap="square" rtlCol="0">
            <a:spAutoFit/>
          </a:bodyPr>
          <a:lstStyle/>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C </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017852" y="5783947"/>
            <a:ext cx="6700324" cy="621428"/>
            <a:chOff x="95281" y="4645257"/>
            <a:chExt cx="6570825" cy="1507254"/>
          </a:xfrm>
        </p:grpSpPr>
        <p:pic>
          <p:nvPicPr>
            <p:cNvPr id="18" name="图片 17"/>
            <p:cNvPicPr>
              <a:picLocks noChangeAspect="1"/>
            </p:cNvPicPr>
            <p:nvPr/>
          </p:nvPicPr>
          <p:blipFill>
            <a:blip r:embed="rId4"/>
            <a:stretch>
              <a:fillRect/>
            </a:stretch>
          </p:blipFill>
          <p:spPr>
            <a:xfrm>
              <a:off x="146717" y="4752674"/>
              <a:ext cx="6519389" cy="1399837"/>
            </a:xfrm>
            <a:prstGeom prst="rect">
              <a:avLst/>
            </a:prstGeom>
          </p:spPr>
        </p:pic>
        <p:sp>
          <p:nvSpPr>
            <p:cNvPr id="19" name="TextBox 18"/>
            <p:cNvSpPr txBox="1"/>
            <p:nvPr/>
          </p:nvSpPr>
          <p:spPr>
            <a:xfrm>
              <a:off x="95281" y="4645257"/>
              <a:ext cx="6464044" cy="683461"/>
            </a:xfrm>
            <a:prstGeom prst="rect">
              <a:avLst/>
            </a:prstGeom>
            <a:noFill/>
          </p:spPr>
          <p:txBody>
            <a:bodyPr wrap="square" rtlCol="0">
              <a:spAutoFit/>
            </a:bodyPr>
            <a:lstStyle/>
            <a:p>
              <a:pPr>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运用点到直线的距离知识进行判断。</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Administrator\AppData\Roaming\Tencent\Users\810731822\QQ\WinTemp\RichOle\@(8PL8@0HM$`59NU{PN)BRI.png"/>
          <p:cNvPicPr>
            <a:picLocks noChangeAspect="1" noChangeArrowheads="1"/>
          </p:cNvPicPr>
          <p:nvPr/>
        </p:nvPicPr>
        <p:blipFill>
          <a:blip r:embed="rId3"/>
          <a:srcRect/>
          <a:stretch>
            <a:fillRect/>
          </a:stretch>
        </p:blipFill>
        <p:spPr bwMode="auto">
          <a:xfrm>
            <a:off x="2612571" y="2081217"/>
            <a:ext cx="7016240" cy="2126133"/>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865094" y="1398085"/>
            <a:ext cx="9085730" cy="738664"/>
          </a:xfrm>
          <a:prstGeom prst="rect">
            <a:avLst/>
          </a:prstGeom>
          <a:noFill/>
        </p:spPr>
        <p:txBody>
          <a:bodyPr wrap="square" rtlCol="0">
            <a:spAutoFit/>
          </a:bodyPr>
          <a:lstStyle/>
          <a:p>
            <a:pPr>
              <a:lnSpc>
                <a:spcPct val="150000"/>
              </a:lnSpc>
              <a:tabLst>
                <a:tab pos="899795" algn="l"/>
              </a:tabLst>
            </a:pPr>
            <a:r>
              <a:rPr lang="en-US" altLang="zh-CN" sz="2800" dirty="0" smtClean="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．你能在这些生活场景中找到以前学过的平面图形吗？</a:t>
            </a:r>
            <a:endParaRPr lang="en-US" altLang="zh-CN" sz="2800" dirty="0" smtClean="0">
              <a:latin typeface="微软雅黑" panose="020B0503020204020204" pitchFamily="34" charset="-122"/>
              <a:ea typeface="微软雅黑" panose="020B0503020204020204" pitchFamily="34" charset="-122"/>
            </a:endParaRPr>
          </a:p>
        </p:txBody>
      </p:sp>
      <p:sp>
        <p:nvSpPr>
          <p:cNvPr id="3" name="五边形 7"/>
          <p:cNvSpPr>
            <a:spLocks noChangeArrowheads="1"/>
          </p:cNvSpPr>
          <p:nvPr/>
        </p:nvSpPr>
        <p:spPr bwMode="auto">
          <a:xfrm>
            <a:off x="0" y="501650"/>
            <a:ext cx="261257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课题引入</a:t>
            </a:r>
          </a:p>
        </p:txBody>
      </p:sp>
      <p:sp>
        <p:nvSpPr>
          <p:cNvPr id="46" name="TextBox 9"/>
          <p:cNvSpPr txBox="1"/>
          <p:nvPr/>
        </p:nvSpPr>
        <p:spPr>
          <a:xfrm>
            <a:off x="1319732" y="4032538"/>
            <a:ext cx="3442864" cy="646331"/>
          </a:xfrm>
          <a:prstGeom prst="rect">
            <a:avLst/>
          </a:prstGeom>
          <a:noFill/>
        </p:spPr>
        <p:txBody>
          <a:bodyPr wrap="square" rtlCol="0">
            <a:spAutoFit/>
          </a:bodyPr>
          <a:lstStyle/>
          <a:p>
            <a:pPr>
              <a:lnSpc>
                <a:spcPct val="150000"/>
              </a:lnSpc>
            </a:pP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答案</a:t>
            </a: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平行四边形</a:t>
            </a:r>
            <a:r>
              <a:rPr lang="zh-CN" altLang="en-US" sz="2400" dirty="0">
                <a:solidFill>
                  <a:srgbClr val="FF0000"/>
                </a:solidFill>
                <a:latin typeface="楷体" panose="02010609060101010101" pitchFamily="49" charset="-122"/>
                <a:ea typeface="楷体" panose="02010609060101010101" pitchFamily="49" charset="-122"/>
              </a:rPr>
              <a:t>。</a:t>
            </a:r>
            <a:endParaRPr lang="en-US" altLang="zh-CN" sz="2400" dirty="0" smtClean="0">
              <a:solidFill>
                <a:srgbClr val="FF0000"/>
              </a:solidFill>
              <a:latin typeface="楷体" panose="02010609060101010101" pitchFamily="49" charset="-122"/>
              <a:ea typeface="楷体" panose="02010609060101010101" pitchFamily="49" charset="-122"/>
            </a:endParaRPr>
          </a:p>
        </p:txBody>
      </p:sp>
      <p:pic>
        <p:nvPicPr>
          <p:cNvPr id="9" name="Picture 2" descr="http://i02.pic.sogou.com/8ccf023196e5f377"/>
          <p:cNvPicPr>
            <a:picLocks noChangeAspect="1" noChangeArrowheads="1"/>
          </p:cNvPicPr>
          <p:nvPr/>
        </p:nvPicPr>
        <p:blipFill>
          <a:blip r:embed="rId4" cstate="email"/>
          <a:srcRect/>
          <a:stretch>
            <a:fillRect/>
          </a:stretch>
        </p:blipFill>
        <p:spPr bwMode="auto">
          <a:xfrm>
            <a:off x="9950068" y="4608262"/>
            <a:ext cx="1719710" cy="17197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02334" y="4497687"/>
            <a:ext cx="10311975" cy="581057"/>
          </a:xfrm>
          <a:prstGeom prst="rect">
            <a:avLst/>
          </a:prstGeom>
          <a:noFill/>
        </p:spPr>
        <p:txBody>
          <a:bodyPr wrap="square" rtlCol="0">
            <a:spAutoFit/>
          </a:bodyPr>
          <a:lstStyle/>
          <a:p>
            <a:pPr>
              <a:lnSpc>
                <a:spcPct val="150000"/>
              </a:lnSpc>
              <a:tabLst>
                <a:tab pos="899795" algn="l"/>
              </a:tabLst>
            </a:pPr>
            <a:r>
              <a:rPr lang="zh-CN" altLang="en-US" sz="2400" dirty="0">
                <a:latin typeface="微软雅黑" panose="020B0503020204020204" pitchFamily="34" charset="-122"/>
                <a:ea typeface="微软雅黑" panose="020B0503020204020204" pitchFamily="34" charset="-122"/>
              </a:rPr>
              <a:t>生活中还有哪些地方能看到平行四边形吗？</a:t>
            </a:r>
            <a:endParaRPr lang="en-US" altLang="zh-CN" sz="2400" dirty="0" smtClean="0">
              <a:latin typeface="微软雅黑" panose="020B0503020204020204" pitchFamily="34" charset="-122"/>
              <a:ea typeface="微软雅黑" panose="020B0503020204020204" pitchFamily="34" charset="-122"/>
            </a:endParaRPr>
          </a:p>
        </p:txBody>
      </p:sp>
      <p:sp>
        <p:nvSpPr>
          <p:cNvPr id="12" name="TextBox 9"/>
          <p:cNvSpPr txBox="1"/>
          <p:nvPr/>
        </p:nvSpPr>
        <p:spPr>
          <a:xfrm>
            <a:off x="1321652" y="5078744"/>
            <a:ext cx="5733675" cy="646331"/>
          </a:xfrm>
          <a:prstGeom prst="rect">
            <a:avLst/>
          </a:prstGeom>
          <a:noFill/>
        </p:spPr>
        <p:txBody>
          <a:bodyPr wrap="square" rtlCol="0">
            <a:spAutoFit/>
          </a:bodyPr>
          <a:lstStyle/>
          <a:p>
            <a:pPr>
              <a:lnSpc>
                <a:spcPct val="150000"/>
              </a:lnSpc>
            </a:pP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答案</a:t>
            </a: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吊车、活动衣架、风筝</a:t>
            </a:r>
            <a:r>
              <a:rPr lang="zh-CN" altLang="en-US" sz="2400" dirty="0" smtClean="0">
                <a:solidFill>
                  <a:srgbClr val="FF0000"/>
                </a:solidFill>
                <a:latin typeface="楷体" panose="02010609060101010101" pitchFamily="49" charset="-122"/>
                <a:ea typeface="楷体" panose="02010609060101010101" pitchFamily="49" charset="-122"/>
              </a:rPr>
              <a:t>等。</a:t>
            </a:r>
            <a:endParaRPr lang="en-US" altLang="zh-CN" sz="2400" dirty="0" smtClean="0">
              <a:solidFill>
                <a:srgbClr val="FF0000"/>
              </a:solidFill>
              <a:latin typeface="楷体" panose="02010609060101010101" pitchFamily="49" charset="-122"/>
              <a:ea typeface="楷体" panose="02010609060101010101" pitchFamily="49" charset="-122"/>
            </a:endParaRPr>
          </a:p>
        </p:txBody>
      </p:sp>
      <p:sp>
        <p:nvSpPr>
          <p:cNvPr id="13" name="TextBox 12"/>
          <p:cNvSpPr txBox="1"/>
          <p:nvPr/>
        </p:nvSpPr>
        <p:spPr>
          <a:xfrm>
            <a:off x="1420263" y="5725075"/>
            <a:ext cx="6810851" cy="646331"/>
          </a:xfrm>
          <a:prstGeom prst="rect">
            <a:avLst/>
          </a:prstGeom>
          <a:noFill/>
        </p:spPr>
        <p:txBody>
          <a:bodyPr wrap="square" rtlCol="0">
            <a:spAutoFit/>
          </a:bodyPr>
          <a:lstStyle/>
          <a:p>
            <a:pPr>
              <a:lnSpc>
                <a:spcPct val="150000"/>
              </a:lnSpc>
              <a:tabLst>
                <a:tab pos="899795" algn="l"/>
              </a:tabLst>
            </a:pPr>
            <a:r>
              <a:rPr lang="zh-CN" altLang="en-US" sz="2400" dirty="0">
                <a:latin typeface="微软雅黑" panose="020B0503020204020204" pitchFamily="34" charset="-122"/>
                <a:ea typeface="微软雅黑" panose="020B0503020204020204" pitchFamily="34" charset="-122"/>
              </a:rPr>
              <a:t>今天我们继续研究</a:t>
            </a:r>
            <a:r>
              <a:rPr lang="zh-CN" altLang="en-US" sz="2400" dirty="0" smtClean="0">
                <a:latin typeface="微软雅黑" panose="020B0503020204020204" pitchFamily="34" charset="-122"/>
                <a:ea typeface="微软雅黑" panose="020B0503020204020204" pitchFamily="34" charset="-122"/>
              </a:rPr>
              <a:t>平行四边形。</a:t>
            </a:r>
            <a:endParaRPr lang="en-US" altLang="zh-CN" sz="24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7"/>
          <p:cNvSpPr>
            <a:spLocks noChangeArrowheads="1"/>
          </p:cNvSpPr>
          <p:nvPr/>
        </p:nvSpPr>
        <p:spPr bwMode="auto">
          <a:xfrm>
            <a:off x="1" y="501650"/>
            <a:ext cx="2695100"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教学新知</a:t>
            </a:r>
          </a:p>
        </p:txBody>
      </p:sp>
      <p:sp>
        <p:nvSpPr>
          <p:cNvPr id="8" name="TextBox 9"/>
          <p:cNvSpPr txBox="1"/>
          <p:nvPr/>
        </p:nvSpPr>
        <p:spPr>
          <a:xfrm>
            <a:off x="842902" y="1258493"/>
            <a:ext cx="11044298" cy="738664"/>
          </a:xfrm>
          <a:prstGeom prst="rect">
            <a:avLst/>
          </a:prstGeom>
          <a:noFill/>
        </p:spPr>
        <p:txBody>
          <a:bodyPr wrap="square" rtlCol="0">
            <a:spAutoFit/>
          </a:bodyPr>
          <a:lstStyle/>
          <a:p>
            <a:pPr marL="1262380" indent="-1262380">
              <a:lnSpc>
                <a:spcPct val="150000"/>
              </a:lnSpc>
            </a:pPr>
            <a:r>
              <a:rPr lang="zh-CN" altLang="en-US" sz="2800" b="1" dirty="0" smtClean="0">
                <a:latin typeface="微软雅黑" panose="020B0503020204020204" pitchFamily="34" charset="-122"/>
                <a:ea typeface="微软雅黑" panose="020B0503020204020204" pitchFamily="34" charset="-122"/>
              </a:rPr>
              <a:t>例</a:t>
            </a:r>
            <a:r>
              <a:rPr lang="en-US" altLang="zh-CN" sz="2800" b="1" dirty="0" smtClean="0">
                <a:latin typeface="微软雅黑" panose="020B0503020204020204" pitchFamily="34" charset="-122"/>
                <a:ea typeface="微软雅黑" panose="020B0503020204020204" pitchFamily="34" charset="-122"/>
              </a:rPr>
              <a:t>1</a:t>
            </a:r>
            <a:r>
              <a:rPr lang="zh-CN" altLang="en-US" sz="2800" b="1"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在方格上画一个平行四边形，说说平行四边形</a:t>
            </a:r>
            <a:r>
              <a:rPr lang="zh-CN" altLang="en-US" sz="2800" dirty="0">
                <a:latin typeface="微软雅黑" panose="020B0503020204020204" pitchFamily="34" charset="-122"/>
                <a:ea typeface="微软雅黑" panose="020B0503020204020204" pitchFamily="34" charset="-122"/>
              </a:rPr>
              <a:t>有什么特点</a:t>
            </a:r>
            <a:r>
              <a:rPr lang="zh-CN" altLang="en-US"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4" name="AutoShape 2" descr="C:\Users\Administrator\AppData\Roaming\Tencent\Users\810731822\QQ\WinTemp\RichOle\UC6LOS4i%MB@B]_`NPQLI.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3" descr="C:\Users\Administrator\AppData\Roaming\Tencent\Users\810731822\QQ\WinTemp\RichOle\UC6LOS4i%MB@B]_`NPQLI.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4" descr="C:\Users\Administrator\AppData\Roaming\Tencent\Users\810731822\QQ\WinTemp\RichOle\UC6LOS4i%MB@B]_`NPQLI.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TextBox 9"/>
          <p:cNvSpPr txBox="1"/>
          <p:nvPr/>
        </p:nvSpPr>
        <p:spPr>
          <a:xfrm>
            <a:off x="1653481" y="5656857"/>
            <a:ext cx="9050377" cy="646331"/>
          </a:xfrm>
          <a:prstGeom prst="rect">
            <a:avLst/>
          </a:prstGeom>
          <a:noFill/>
        </p:spPr>
        <p:txBody>
          <a:bodyPr wrap="square" rtlCol="0">
            <a:spAutoFit/>
          </a:bodyPr>
          <a:lstStyle/>
          <a:p>
            <a:pPr>
              <a:lnSpc>
                <a:spcPct val="150000"/>
              </a:lnSpc>
            </a:pPr>
            <a:r>
              <a:rPr lang="en-US" altLang="zh-CN" sz="2400" dirty="0" smtClean="0">
                <a:solidFill>
                  <a:schemeClr val="accent1">
                    <a:lumMod val="50000"/>
                  </a:schemeClr>
                </a:solidFill>
                <a:latin typeface="楷体" panose="02010609060101010101" pitchFamily="49" charset="-122"/>
                <a:ea typeface="楷体" panose="02010609060101010101" pitchFamily="49" charset="-122"/>
              </a:rPr>
              <a:t>【</a:t>
            </a:r>
            <a:r>
              <a:rPr lang="zh-CN" altLang="en-US" sz="2400" dirty="0" smtClean="0">
                <a:solidFill>
                  <a:schemeClr val="accent1">
                    <a:lumMod val="50000"/>
                  </a:schemeClr>
                </a:solidFill>
                <a:latin typeface="楷体" panose="02010609060101010101" pitchFamily="49" charset="-122"/>
                <a:ea typeface="楷体" panose="02010609060101010101" pitchFamily="49" charset="-122"/>
              </a:rPr>
              <a:t>结论</a:t>
            </a:r>
            <a:r>
              <a:rPr lang="en-US" altLang="zh-CN" sz="2400" dirty="0" smtClean="0">
                <a:solidFill>
                  <a:schemeClr val="accent1">
                    <a:lumMod val="50000"/>
                  </a:schemeClr>
                </a:solidFill>
                <a:latin typeface="楷体" panose="02010609060101010101" pitchFamily="49" charset="-122"/>
                <a:ea typeface="楷体" panose="02010609060101010101" pitchFamily="49" charset="-122"/>
              </a:rPr>
              <a:t>】</a:t>
            </a:r>
            <a:r>
              <a:rPr lang="zh-CN" altLang="en-US" sz="2400" dirty="0">
                <a:solidFill>
                  <a:schemeClr val="accent1">
                    <a:lumMod val="50000"/>
                  </a:schemeClr>
                </a:solidFill>
                <a:latin typeface="楷体" panose="02010609060101010101" pitchFamily="49" charset="-122"/>
                <a:ea typeface="楷体" panose="02010609060101010101" pitchFamily="49" charset="-122"/>
              </a:rPr>
              <a:t>两组对边分别平行的四边形叫作</a:t>
            </a:r>
            <a:r>
              <a:rPr lang="zh-CN" altLang="en-US" sz="2400" dirty="0" smtClean="0">
                <a:solidFill>
                  <a:schemeClr val="accent1">
                    <a:lumMod val="50000"/>
                  </a:schemeClr>
                </a:solidFill>
                <a:latin typeface="楷体" panose="02010609060101010101" pitchFamily="49" charset="-122"/>
                <a:ea typeface="楷体" panose="02010609060101010101" pitchFamily="49" charset="-122"/>
              </a:rPr>
              <a:t>平行四边形。</a:t>
            </a:r>
            <a:endParaRPr lang="en-US" altLang="zh-CN" sz="2400" dirty="0" smtClean="0">
              <a:solidFill>
                <a:schemeClr val="accent1">
                  <a:lumMod val="50000"/>
                </a:schemeClr>
              </a:solidFill>
              <a:latin typeface="楷体" panose="02010609060101010101" pitchFamily="49" charset="-122"/>
              <a:ea typeface="楷体" panose="02010609060101010101" pitchFamily="49" charset="-122"/>
            </a:endParaRPr>
          </a:p>
        </p:txBody>
      </p:sp>
      <p:sp>
        <p:nvSpPr>
          <p:cNvPr id="15" name="TextBox 9"/>
          <p:cNvSpPr txBox="1"/>
          <p:nvPr/>
        </p:nvSpPr>
        <p:spPr>
          <a:xfrm>
            <a:off x="1655386" y="4002978"/>
            <a:ext cx="9048473" cy="1754326"/>
          </a:xfrm>
          <a:prstGeom prst="rect">
            <a:avLst/>
          </a:prstGeom>
          <a:noFill/>
        </p:spPr>
        <p:txBody>
          <a:bodyPr wrap="square" rtlCol="0">
            <a:spAutoFit/>
          </a:bodyPr>
          <a:lstStyle/>
          <a:p>
            <a:pPr>
              <a:lnSpc>
                <a:spcPct val="150000"/>
              </a:lnSpc>
            </a:pP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答案</a:t>
            </a: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平行四边形有</a:t>
            </a:r>
            <a:r>
              <a:rPr lang="en-US" altLang="zh-CN" sz="2400" dirty="0">
                <a:solidFill>
                  <a:srgbClr val="FF0000"/>
                </a:solidFill>
                <a:latin typeface="楷体" panose="02010609060101010101" pitchFamily="49" charset="-122"/>
                <a:ea typeface="楷体" panose="02010609060101010101" pitchFamily="49" charset="-122"/>
              </a:rPr>
              <a:t>4</a:t>
            </a:r>
            <a:r>
              <a:rPr lang="zh-CN" altLang="en-US" sz="2400" dirty="0">
                <a:solidFill>
                  <a:srgbClr val="FF0000"/>
                </a:solidFill>
                <a:latin typeface="楷体" panose="02010609060101010101" pitchFamily="49" charset="-122"/>
                <a:ea typeface="楷体" panose="02010609060101010101" pitchFamily="49" charset="-122"/>
              </a:rPr>
              <a:t>条边，</a:t>
            </a:r>
            <a:r>
              <a:rPr lang="en-US" altLang="zh-CN" sz="2400" dirty="0">
                <a:solidFill>
                  <a:srgbClr val="FF0000"/>
                </a:solidFill>
                <a:latin typeface="楷体" panose="02010609060101010101" pitchFamily="49" charset="-122"/>
                <a:ea typeface="楷体" panose="02010609060101010101" pitchFamily="49" charset="-122"/>
              </a:rPr>
              <a:t>4</a:t>
            </a:r>
            <a:r>
              <a:rPr lang="zh-CN" altLang="en-US" sz="2400" dirty="0">
                <a:solidFill>
                  <a:srgbClr val="FF0000"/>
                </a:solidFill>
                <a:latin typeface="楷体" panose="02010609060101010101" pitchFamily="49" charset="-122"/>
                <a:ea typeface="楷体" panose="02010609060101010101" pitchFamily="49" charset="-122"/>
              </a:rPr>
              <a:t>个角。</a:t>
            </a:r>
          </a:p>
          <a:p>
            <a:pPr>
              <a:lnSpc>
                <a:spcPct val="150000"/>
              </a:lnSpc>
            </a:pPr>
            <a:r>
              <a:rPr lang="zh-CN" altLang="en-US" sz="2400" dirty="0" smtClean="0">
                <a:solidFill>
                  <a:srgbClr val="FF0000"/>
                </a:solidFill>
                <a:latin typeface="楷体" panose="02010609060101010101" pitchFamily="49" charset="-122"/>
                <a:ea typeface="楷体" panose="02010609060101010101" pitchFamily="49" charset="-122"/>
              </a:rPr>
              <a:t>        平行四边形</a:t>
            </a:r>
            <a:r>
              <a:rPr lang="zh-CN" altLang="en-US" sz="2400" dirty="0">
                <a:solidFill>
                  <a:srgbClr val="FF0000"/>
                </a:solidFill>
                <a:latin typeface="楷体" panose="02010609060101010101" pitchFamily="49" charset="-122"/>
                <a:ea typeface="楷体" panose="02010609060101010101" pitchFamily="49" charset="-122"/>
              </a:rPr>
              <a:t>的两组对边是分别平行的。</a:t>
            </a:r>
          </a:p>
          <a:p>
            <a:pPr>
              <a:lnSpc>
                <a:spcPct val="150000"/>
              </a:lnSpc>
            </a:pPr>
            <a:r>
              <a:rPr lang="zh-CN" altLang="en-US" sz="2400" dirty="0" smtClean="0">
                <a:solidFill>
                  <a:srgbClr val="FF0000"/>
                </a:solidFill>
                <a:latin typeface="楷体" panose="02010609060101010101" pitchFamily="49" charset="-122"/>
                <a:ea typeface="楷体" panose="02010609060101010101" pitchFamily="49" charset="-122"/>
              </a:rPr>
              <a:t>        平行四边形</a:t>
            </a:r>
            <a:r>
              <a:rPr lang="zh-CN" altLang="en-US" sz="2400" dirty="0">
                <a:solidFill>
                  <a:srgbClr val="FF0000"/>
                </a:solidFill>
                <a:latin typeface="楷体" panose="02010609060101010101" pitchFamily="49" charset="-122"/>
                <a:ea typeface="楷体" panose="02010609060101010101" pitchFamily="49" charset="-122"/>
              </a:rPr>
              <a:t>的两组对边是分别相等的</a:t>
            </a:r>
            <a:r>
              <a:rPr lang="zh-CN" altLang="en-US" sz="2400" dirty="0" smtClean="0">
                <a:solidFill>
                  <a:srgbClr val="FF0000"/>
                </a:solidFill>
                <a:latin typeface="楷体" panose="02010609060101010101" pitchFamily="49" charset="-122"/>
                <a:ea typeface="楷体" panose="02010609060101010101" pitchFamily="49" charset="-122"/>
              </a:rPr>
              <a:t>。</a:t>
            </a:r>
            <a:endParaRPr lang="en-US" altLang="zh-CN" sz="2400" dirty="0" smtClean="0">
              <a:solidFill>
                <a:srgbClr val="FF0000"/>
              </a:solidFill>
              <a:latin typeface="楷体" panose="02010609060101010101" pitchFamily="49" charset="-122"/>
              <a:ea typeface="楷体" panose="02010609060101010101" pitchFamily="49" charset="-122"/>
            </a:endParaRPr>
          </a:p>
        </p:txBody>
      </p:sp>
      <p:pic>
        <p:nvPicPr>
          <p:cNvPr id="2050" name="Picture 2" descr="C:\Users\Administrator\AppData\Roaming\Tencent\Users\810731822\QQ\WinTemp\RichOle\L4_$)2X19KCW7@BF7B]UP7H.png"/>
          <p:cNvPicPr>
            <a:picLocks noChangeAspect="1" noChangeArrowheads="1"/>
          </p:cNvPicPr>
          <p:nvPr/>
        </p:nvPicPr>
        <p:blipFill>
          <a:blip r:embed="rId2"/>
          <a:srcRect/>
          <a:stretch>
            <a:fillRect/>
          </a:stretch>
        </p:blipFill>
        <p:spPr bwMode="auto">
          <a:xfrm>
            <a:off x="2846187" y="1991802"/>
            <a:ext cx="4336323" cy="1725368"/>
          </a:xfrm>
          <a:prstGeom prst="rect">
            <a:avLst/>
          </a:prstGeom>
          <a:noFill/>
          <a:extLst>
            <a:ext uri="{909E8E84-426E-40DD-AFC4-6F175D3DCCD1}">
              <a14:hiddenFill xmlns:a14="http://schemas.microsoft.com/office/drawing/2010/main">
                <a:solidFill>
                  <a:srgbClr val="FFFFFF"/>
                </a:solidFill>
              </a14:hiddenFill>
            </a:ext>
          </a:extLst>
        </p:spPr>
      </p:pic>
      <p:sp>
        <p:nvSpPr>
          <p:cNvPr id="2" name="平行四边形 1"/>
          <p:cNvSpPr/>
          <p:nvPr/>
        </p:nvSpPr>
        <p:spPr>
          <a:xfrm>
            <a:off x="3865759" y="2437627"/>
            <a:ext cx="1526511" cy="883797"/>
          </a:xfrm>
          <a:prstGeom prst="parallelogram">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1\AppData\Local\Temp\ksohtml\wpsB77C.tmp.jpg"/>
          <p:cNvPicPr>
            <a:picLocks noChangeAspect="1" noChangeArrowheads="1"/>
          </p:cNvPicPr>
          <p:nvPr/>
        </p:nvPicPr>
        <p:blipFill>
          <a:blip r:embed="rId2"/>
          <a:srcRect/>
          <a:stretch>
            <a:fillRect/>
          </a:stretch>
        </p:blipFill>
        <p:spPr bwMode="auto">
          <a:xfrm>
            <a:off x="4123269" y="2274138"/>
            <a:ext cx="2358651" cy="1536697"/>
          </a:xfrm>
          <a:prstGeom prst="rect">
            <a:avLst/>
          </a:prstGeom>
          <a:noFill/>
          <a:extLst>
            <a:ext uri="{909E8E84-426E-40DD-AFC4-6F175D3DCCD1}">
              <a14:hiddenFill xmlns:a14="http://schemas.microsoft.com/office/drawing/2010/main">
                <a:solidFill>
                  <a:srgbClr val="FFFFFF"/>
                </a:solidFill>
              </a14:hiddenFill>
            </a:ext>
          </a:extLst>
        </p:spPr>
      </p:pic>
      <p:sp>
        <p:nvSpPr>
          <p:cNvPr id="3" name="五边形 7"/>
          <p:cNvSpPr>
            <a:spLocks noChangeArrowheads="1"/>
          </p:cNvSpPr>
          <p:nvPr/>
        </p:nvSpPr>
        <p:spPr bwMode="auto">
          <a:xfrm>
            <a:off x="1" y="501650"/>
            <a:ext cx="2695100"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教学新知</a:t>
            </a:r>
          </a:p>
        </p:txBody>
      </p:sp>
      <p:sp>
        <p:nvSpPr>
          <p:cNvPr id="8" name="TextBox 9"/>
          <p:cNvSpPr txBox="1"/>
          <p:nvPr/>
        </p:nvSpPr>
        <p:spPr>
          <a:xfrm>
            <a:off x="842902" y="1263342"/>
            <a:ext cx="10750420" cy="738664"/>
          </a:xfrm>
          <a:prstGeom prst="rect">
            <a:avLst/>
          </a:prstGeom>
          <a:noFill/>
        </p:spPr>
        <p:txBody>
          <a:bodyPr wrap="square" rtlCol="0">
            <a:spAutoFit/>
          </a:bodyPr>
          <a:lstStyle/>
          <a:p>
            <a:pPr marL="1262380" indent="-1262380">
              <a:lnSpc>
                <a:spcPct val="150000"/>
              </a:lnSpc>
            </a:pPr>
            <a:r>
              <a:rPr lang="zh-CN" altLang="en-US" sz="2800" b="1" dirty="0" smtClean="0">
                <a:latin typeface="微软雅黑" panose="020B0503020204020204" pitchFamily="34" charset="-122"/>
                <a:ea typeface="微软雅黑" panose="020B0503020204020204" pitchFamily="34" charset="-122"/>
              </a:rPr>
              <a:t>例</a:t>
            </a:r>
            <a:r>
              <a:rPr lang="en-US" altLang="zh-CN" sz="2800" b="1" dirty="0" smtClean="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平行四边形的高和</a:t>
            </a:r>
            <a:r>
              <a:rPr lang="zh-CN" altLang="en-US" sz="2800" dirty="0" smtClean="0">
                <a:latin typeface="微软雅黑" panose="020B0503020204020204" pitchFamily="34" charset="-122"/>
                <a:ea typeface="微软雅黑" panose="020B0503020204020204" pitchFamily="34" charset="-122"/>
              </a:rPr>
              <a:t>底</a:t>
            </a:r>
            <a:r>
              <a:rPr lang="zh-CN" altLang="en-US" sz="2800" dirty="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p:txBody>
      </p:sp>
      <p:sp>
        <p:nvSpPr>
          <p:cNvPr id="17" name="TextBox 9"/>
          <p:cNvSpPr txBox="1"/>
          <p:nvPr/>
        </p:nvSpPr>
        <p:spPr>
          <a:xfrm>
            <a:off x="1590689" y="3703259"/>
            <a:ext cx="9314876" cy="1200329"/>
          </a:xfrm>
          <a:prstGeom prst="rect">
            <a:avLst/>
          </a:prstGeom>
          <a:noFill/>
        </p:spPr>
        <p:txBody>
          <a:bodyPr wrap="square" rtlCol="0">
            <a:spAutoFit/>
          </a:bodyPr>
          <a:lstStyle/>
          <a:p>
            <a:pPr>
              <a:lnSpc>
                <a:spcPct val="150000"/>
              </a:lnSpc>
            </a:pPr>
            <a:r>
              <a:rPr lang="en-US" altLang="zh-CN" sz="2400" dirty="0" smtClean="0">
                <a:solidFill>
                  <a:schemeClr val="accent1">
                    <a:lumMod val="50000"/>
                  </a:schemeClr>
                </a:solidFill>
                <a:latin typeface="楷体" panose="02010609060101010101" pitchFamily="49" charset="-122"/>
                <a:ea typeface="楷体" panose="02010609060101010101" pitchFamily="49" charset="-122"/>
              </a:rPr>
              <a:t>【</a:t>
            </a:r>
            <a:r>
              <a:rPr lang="zh-CN" altLang="en-US" sz="2400" dirty="0" smtClean="0">
                <a:solidFill>
                  <a:schemeClr val="accent1">
                    <a:lumMod val="50000"/>
                  </a:schemeClr>
                </a:solidFill>
                <a:latin typeface="楷体" panose="02010609060101010101" pitchFamily="49" charset="-122"/>
                <a:ea typeface="楷体" panose="02010609060101010101" pitchFamily="49" charset="-122"/>
              </a:rPr>
              <a:t>结论</a:t>
            </a:r>
            <a:r>
              <a:rPr lang="en-US" altLang="zh-CN" sz="2400" dirty="0" smtClean="0">
                <a:solidFill>
                  <a:schemeClr val="accent1">
                    <a:lumMod val="50000"/>
                  </a:schemeClr>
                </a:solidFill>
                <a:latin typeface="楷体" panose="02010609060101010101" pitchFamily="49" charset="-122"/>
                <a:ea typeface="楷体" panose="02010609060101010101" pitchFamily="49" charset="-122"/>
              </a:rPr>
              <a:t>】</a:t>
            </a:r>
            <a:r>
              <a:rPr lang="zh-CN" altLang="en-US" sz="2400" dirty="0">
                <a:solidFill>
                  <a:schemeClr val="accent1">
                    <a:lumMod val="50000"/>
                  </a:schemeClr>
                </a:solidFill>
                <a:latin typeface="楷体" panose="02010609060101010101" pitchFamily="49" charset="-122"/>
                <a:ea typeface="楷体" panose="02010609060101010101" pitchFamily="49" charset="-122"/>
              </a:rPr>
              <a:t>从平行四边形一条边上的一点到它对边的垂直线段是平行四边形的高，这条对边是平行四边形的底。</a:t>
            </a:r>
            <a:endParaRPr lang="en-US" altLang="zh-CN" sz="2400" dirty="0" smtClean="0">
              <a:solidFill>
                <a:schemeClr val="accent1">
                  <a:lumMod val="50000"/>
                </a:schemeClr>
              </a:solidFill>
              <a:latin typeface="楷体" panose="02010609060101010101" pitchFamily="49" charset="-122"/>
              <a:ea typeface="楷体" panose="02010609060101010101" pitchFamily="49" charset="-122"/>
            </a:endParaRPr>
          </a:p>
        </p:txBody>
      </p:sp>
      <p:sp>
        <p:nvSpPr>
          <p:cNvPr id="10" name="TextBox 9"/>
          <p:cNvSpPr txBox="1"/>
          <p:nvPr/>
        </p:nvSpPr>
        <p:spPr>
          <a:xfrm>
            <a:off x="1748996" y="1788649"/>
            <a:ext cx="7986675" cy="662554"/>
          </a:xfrm>
          <a:prstGeom prst="rect">
            <a:avLst/>
          </a:prstGeom>
          <a:noFill/>
        </p:spPr>
        <p:txBody>
          <a:bodyPr wrap="square" rtlCol="0">
            <a:spAutoFit/>
          </a:bodyPr>
          <a:lstStyle/>
          <a:p>
            <a:pPr marL="1262380" indent="-1262380">
              <a:lnSpc>
                <a:spcPct val="150000"/>
              </a:lnSpc>
            </a:pPr>
            <a:r>
              <a:rPr lang="zh-CN" altLang="en-US" sz="2400" dirty="0" smtClean="0">
                <a:latin typeface="微软雅黑" panose="020B0503020204020204" pitchFamily="34" charset="-122"/>
                <a:ea typeface="微软雅黑" panose="020B0503020204020204" pitchFamily="34" charset="-122"/>
              </a:rPr>
              <a:t>在平行四边形上的一条边上的任意一点到它对边的垂线。</a:t>
            </a:r>
            <a:endParaRPr lang="zh-CN" altLang="en-US" sz="24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1649838" y="4755671"/>
            <a:ext cx="7986675" cy="581057"/>
          </a:xfrm>
          <a:prstGeom prst="rect">
            <a:avLst/>
          </a:prstGeom>
          <a:noFill/>
        </p:spPr>
        <p:txBody>
          <a:bodyPr wrap="square" rtlCol="0">
            <a:spAutoFit/>
          </a:bodyPr>
          <a:lstStyle/>
          <a:p>
            <a:pPr marL="1262380" indent="-1262380">
              <a:lnSpc>
                <a:spcPct val="150000"/>
              </a:lnSpc>
            </a:pPr>
            <a:r>
              <a:rPr lang="zh-CN" altLang="en-US" sz="2400" dirty="0">
                <a:latin typeface="微软雅黑" panose="020B0503020204020204" pitchFamily="34" charset="-122"/>
                <a:ea typeface="微软雅黑" panose="020B0503020204020204" pitchFamily="34" charset="-122"/>
              </a:rPr>
              <a:t>可画多少条这样的高？</a:t>
            </a:r>
          </a:p>
        </p:txBody>
      </p:sp>
      <p:sp>
        <p:nvSpPr>
          <p:cNvPr id="12" name="TextBox 9"/>
          <p:cNvSpPr txBox="1"/>
          <p:nvPr/>
        </p:nvSpPr>
        <p:spPr>
          <a:xfrm>
            <a:off x="1577242" y="5350175"/>
            <a:ext cx="9314876" cy="1200329"/>
          </a:xfrm>
          <a:prstGeom prst="rect">
            <a:avLst/>
          </a:prstGeom>
          <a:noFill/>
        </p:spPr>
        <p:txBody>
          <a:bodyPr wrap="square" rtlCol="0">
            <a:spAutoFit/>
          </a:bodyPr>
          <a:lstStyle/>
          <a:p>
            <a:pPr>
              <a:lnSpc>
                <a:spcPct val="150000"/>
              </a:lnSpc>
            </a:pPr>
            <a:r>
              <a:rPr lang="en-US" altLang="zh-CN" sz="2400" dirty="0" smtClean="0">
                <a:solidFill>
                  <a:schemeClr val="accent1">
                    <a:lumMod val="50000"/>
                  </a:schemeClr>
                </a:solidFill>
                <a:latin typeface="楷体" panose="02010609060101010101" pitchFamily="49" charset="-122"/>
                <a:ea typeface="楷体" panose="02010609060101010101" pitchFamily="49" charset="-122"/>
              </a:rPr>
              <a:t>【</a:t>
            </a:r>
            <a:r>
              <a:rPr lang="zh-CN" altLang="en-US" sz="2400" dirty="0" smtClean="0">
                <a:solidFill>
                  <a:schemeClr val="accent1">
                    <a:lumMod val="50000"/>
                  </a:schemeClr>
                </a:solidFill>
                <a:latin typeface="楷体" panose="02010609060101010101" pitchFamily="49" charset="-122"/>
                <a:ea typeface="楷体" panose="02010609060101010101" pitchFamily="49" charset="-122"/>
              </a:rPr>
              <a:t>结论</a:t>
            </a:r>
            <a:r>
              <a:rPr lang="en-US" altLang="zh-CN" sz="2400" dirty="0" smtClean="0">
                <a:solidFill>
                  <a:schemeClr val="accent1">
                    <a:lumMod val="50000"/>
                  </a:schemeClr>
                </a:solidFill>
                <a:latin typeface="楷体" panose="02010609060101010101" pitchFamily="49" charset="-122"/>
                <a:ea typeface="楷体" panose="02010609060101010101" pitchFamily="49" charset="-122"/>
              </a:rPr>
              <a:t>】</a:t>
            </a:r>
            <a:r>
              <a:rPr lang="zh-CN" altLang="en-US" sz="2400" dirty="0">
                <a:solidFill>
                  <a:schemeClr val="accent1">
                    <a:lumMod val="50000"/>
                  </a:schemeClr>
                </a:solidFill>
                <a:latin typeface="楷体" panose="02010609060101010101" pitchFamily="49" charset="-122"/>
                <a:ea typeface="楷体" panose="02010609060101010101" pitchFamily="49" charset="-122"/>
              </a:rPr>
              <a:t>一组平行线之间的距离处处相等，平行四边形的一条边上有无数个点。</a:t>
            </a:r>
            <a:endParaRPr lang="en-US" altLang="zh-CN" sz="2400" dirty="0" smtClean="0">
              <a:solidFill>
                <a:schemeClr val="accent1">
                  <a:lumMod val="5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课件\2681436_154939007260_2.jpg"/>
          <p:cNvPicPr>
            <a:picLocks noChangeAspect="1" noChangeArrowheads="1"/>
          </p:cNvPicPr>
          <p:nvPr/>
        </p:nvPicPr>
        <p:blipFill rotWithShape="1">
          <a:blip r:embed="rId2" cstate="email"/>
          <a:srcRect/>
          <a:stretch>
            <a:fillRect/>
          </a:stretch>
        </p:blipFill>
        <p:spPr bwMode="auto">
          <a:xfrm>
            <a:off x="403409" y="2035002"/>
            <a:ext cx="3146612" cy="3524061"/>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rotWithShape="1">
          <a:blip r:embed="rId3" cstate="email"/>
          <a:srcRect r="3174"/>
          <a:stretch>
            <a:fillRect/>
          </a:stretch>
        </p:blipFill>
        <p:spPr>
          <a:xfrm>
            <a:off x="3415551" y="832644"/>
            <a:ext cx="8163004" cy="4982786"/>
          </a:xfrm>
          <a:prstGeom prst="rect">
            <a:avLst/>
          </a:prstGeom>
        </p:spPr>
      </p:pic>
      <p:sp>
        <p:nvSpPr>
          <p:cNvPr id="2" name="五边形 7"/>
          <p:cNvSpPr>
            <a:spLocks noChangeArrowheads="1"/>
          </p:cNvSpPr>
          <p:nvPr/>
        </p:nvSpPr>
        <p:spPr bwMode="auto">
          <a:xfrm>
            <a:off x="0" y="501650"/>
            <a:ext cx="2569029"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a:solidFill>
                  <a:srgbClr val="FFFFFF"/>
                </a:solidFill>
                <a:latin typeface="微软雅黑" panose="020B0503020204020204" pitchFamily="34" charset="-122"/>
              </a:rPr>
              <a:t>知识要点</a:t>
            </a:r>
            <a:endParaRPr lang="zh-CN" altLang="en-US" sz="3200" dirty="0" smtClean="0">
              <a:solidFill>
                <a:srgbClr val="FFFFFF"/>
              </a:solidFill>
              <a:latin typeface="微软雅黑" panose="020B0503020204020204" pitchFamily="34" charset="-122"/>
            </a:endParaRPr>
          </a:p>
        </p:txBody>
      </p:sp>
      <p:sp>
        <p:nvSpPr>
          <p:cNvPr id="22" name="TextBox 21"/>
          <p:cNvSpPr txBox="1"/>
          <p:nvPr/>
        </p:nvSpPr>
        <p:spPr>
          <a:xfrm>
            <a:off x="6218791" y="1462087"/>
            <a:ext cx="3866503" cy="646331"/>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平行四边形的认识</a:t>
            </a:r>
            <a:endParaRPr lang="en-US" altLang="zh-CN" sz="2400" dirty="0" smtClean="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375598" y="2043143"/>
            <a:ext cx="6435838" cy="2862322"/>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两组对边分别平行的四边形叫作平行四边形，平行四边形的两组对边平行且相等</a:t>
            </a:r>
            <a:r>
              <a:rPr lang="zh-CN" altLang="en-US" sz="2400" dirty="0" smtClean="0">
                <a:solidFill>
                  <a:schemeClr val="bg1"/>
                </a:solidFill>
                <a:latin typeface="微软雅黑" panose="020B0503020204020204" pitchFamily="34" charset="-122"/>
                <a:ea typeface="微软雅黑" panose="020B0503020204020204" pitchFamily="34" charset="-122"/>
              </a:rPr>
              <a:t>。</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从平行四边形一条边上的一点到它对边的垂直线段是平行四边形的高，这条对边是平行四边形的底。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048" y="1488573"/>
            <a:ext cx="10791316"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知识点</a:t>
            </a:r>
            <a:r>
              <a:rPr lang="en-US" altLang="zh-CN" sz="2800" b="1" dirty="0" smtClean="0">
                <a:latin typeface="微软雅黑" panose="020B0503020204020204" pitchFamily="34" charset="-122"/>
                <a:ea typeface="微软雅黑" panose="020B0503020204020204" pitchFamily="34" charset="-122"/>
              </a:rPr>
              <a:t>1</a:t>
            </a:r>
            <a:r>
              <a:rPr lang="zh-CN" altLang="en-US" sz="2800" b="1"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平行四边形的定义和特征。</a:t>
            </a:r>
          </a:p>
        </p:txBody>
      </p:sp>
      <p:sp>
        <p:nvSpPr>
          <p:cNvPr id="3" name="五边形 7"/>
          <p:cNvSpPr>
            <a:spLocks noChangeArrowheads="1"/>
          </p:cNvSpPr>
          <p:nvPr/>
        </p:nvSpPr>
        <p:spPr bwMode="auto">
          <a:xfrm>
            <a:off x="1" y="501650"/>
            <a:ext cx="2723740"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a:solidFill>
                  <a:srgbClr val="FFFFFF"/>
                </a:solidFill>
                <a:latin typeface="微软雅黑" panose="020B0503020204020204" pitchFamily="34" charset="-122"/>
              </a:rPr>
              <a:t>知识梳理</a:t>
            </a:r>
            <a:endParaRPr lang="zh-CN" altLang="en-US" sz="3200" dirty="0" smtClean="0">
              <a:solidFill>
                <a:srgbClr val="FFFFFF"/>
              </a:solidFill>
              <a:latin typeface="微软雅黑" panose="020B0503020204020204" pitchFamily="34" charset="-122"/>
            </a:endParaRPr>
          </a:p>
        </p:txBody>
      </p:sp>
      <p:sp>
        <p:nvSpPr>
          <p:cNvPr id="42" name="TextBox 41"/>
          <p:cNvSpPr txBox="1"/>
          <p:nvPr/>
        </p:nvSpPr>
        <p:spPr>
          <a:xfrm>
            <a:off x="810159" y="1870221"/>
            <a:ext cx="10851418" cy="1384995"/>
          </a:xfrm>
          <a:prstGeom prst="rect">
            <a:avLst/>
          </a:prstGeom>
          <a:noFill/>
        </p:spPr>
        <p:txBody>
          <a:bodyPr wrap="square" rtlCol="0">
            <a:spAutoFit/>
          </a:bodyPr>
          <a:lstStyle/>
          <a:p>
            <a:pPr marL="987425" indent="-987425">
              <a:lnSpc>
                <a:spcPct val="150000"/>
              </a:lnSpc>
            </a:pPr>
            <a:r>
              <a:rPr lang="zh-CN" altLang="en-US" sz="2800" dirty="0" smtClean="0">
                <a:latin typeface="微软雅黑" panose="020B0503020204020204" pitchFamily="34" charset="-122"/>
                <a:ea typeface="微软雅黑" panose="020B0503020204020204" pitchFamily="34" charset="-122"/>
              </a:rPr>
              <a:t>例 </a:t>
            </a:r>
            <a:r>
              <a:rPr lang="en-US" altLang="zh-CN" sz="2800" dirty="0" smtClean="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：平行四边形的周长是</a:t>
            </a:r>
            <a:r>
              <a:rPr lang="en-US" altLang="zh-CN" sz="2800" dirty="0">
                <a:latin typeface="微软雅黑" panose="020B0503020204020204" pitchFamily="34" charset="-122"/>
                <a:ea typeface="微软雅黑" panose="020B0503020204020204" pitchFamily="34" charset="-122"/>
              </a:rPr>
              <a:t>56</a:t>
            </a:r>
            <a:r>
              <a:rPr lang="zh-CN" altLang="en-US" sz="2800" dirty="0">
                <a:latin typeface="微软雅黑" panose="020B0503020204020204" pitchFamily="34" charset="-122"/>
                <a:ea typeface="微软雅黑" panose="020B0503020204020204" pitchFamily="34" charset="-122"/>
              </a:rPr>
              <a:t>厘米，其中一条边长是</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厘米。平行四边形另外三条边分别是多少厘米？</a:t>
            </a:r>
          </a:p>
        </p:txBody>
      </p:sp>
      <p:grpSp>
        <p:nvGrpSpPr>
          <p:cNvPr id="21" name="组合 20"/>
          <p:cNvGrpSpPr/>
          <p:nvPr/>
        </p:nvGrpSpPr>
        <p:grpSpPr>
          <a:xfrm>
            <a:off x="1733373" y="5232808"/>
            <a:ext cx="9543894" cy="1194473"/>
            <a:chOff x="108467" y="4743101"/>
            <a:chExt cx="6557639" cy="1409410"/>
          </a:xfrm>
        </p:grpSpPr>
        <p:pic>
          <p:nvPicPr>
            <p:cNvPr id="28" name="图片 27"/>
            <p:cNvPicPr>
              <a:picLocks noChangeAspect="1"/>
            </p:cNvPicPr>
            <p:nvPr/>
          </p:nvPicPr>
          <p:blipFill>
            <a:blip r:embed="rId3"/>
            <a:stretch>
              <a:fillRect/>
            </a:stretch>
          </p:blipFill>
          <p:spPr>
            <a:xfrm>
              <a:off x="146717" y="4752674"/>
              <a:ext cx="6519389" cy="1399837"/>
            </a:xfrm>
            <a:prstGeom prst="rect">
              <a:avLst/>
            </a:prstGeom>
          </p:spPr>
        </p:pic>
        <p:sp>
          <p:nvSpPr>
            <p:cNvPr id="29" name="TextBox 9"/>
            <p:cNvSpPr txBox="1"/>
            <p:nvPr/>
          </p:nvSpPr>
          <p:spPr>
            <a:xfrm>
              <a:off x="108467" y="4743101"/>
              <a:ext cx="6557639" cy="675445"/>
            </a:xfrm>
            <a:prstGeom prst="rect">
              <a:avLst/>
            </a:prstGeom>
            <a:noFill/>
          </p:spPr>
          <p:txBody>
            <a:bodyPr wrap="square" rtlCol="0">
              <a:spAutoFit/>
            </a:bodyPr>
            <a:lstStyle/>
            <a:p>
              <a:pPr>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这里运用到平行四边形的对边相等。因为平行四边形的两组对边分别平行且相等。</a:t>
              </a:r>
            </a:p>
          </p:txBody>
        </p:sp>
      </p:grpSp>
      <p:sp>
        <p:nvSpPr>
          <p:cNvPr id="9" name="TextBox 8"/>
          <p:cNvSpPr txBox="1"/>
          <p:nvPr/>
        </p:nvSpPr>
        <p:spPr>
          <a:xfrm>
            <a:off x="1677704" y="3255216"/>
            <a:ext cx="10249838" cy="1754326"/>
          </a:xfrm>
          <a:prstGeom prst="rect">
            <a:avLst/>
          </a:prstGeom>
          <a:noFill/>
        </p:spPr>
        <p:txBody>
          <a:bodyPr wrap="square" rtlCol="0">
            <a:spAutoFit/>
          </a:bodyPr>
          <a:lstStyle/>
          <a:p>
            <a:pPr>
              <a:lnSpc>
                <a:spcPct val="150000"/>
              </a:lnSpc>
            </a:pP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答案</a:t>
            </a:r>
            <a:r>
              <a:rPr lang="en-US" altLang="zh-CN" sz="2400" dirty="0" smtClean="0">
                <a:solidFill>
                  <a:srgbClr val="FF0000"/>
                </a:solidFill>
                <a:latin typeface="楷体" panose="02010609060101010101" pitchFamily="49" charset="-122"/>
                <a:ea typeface="楷体" panose="02010609060101010101" pitchFamily="49" charset="-122"/>
              </a:rPr>
              <a:t>】</a:t>
            </a:r>
          </a:p>
          <a:p>
            <a:pPr>
              <a:lnSpc>
                <a:spcPct val="150000"/>
              </a:lnSpc>
            </a:pPr>
            <a:r>
              <a:rPr lang="zh-CN" altLang="en-US" sz="2400" dirty="0" smtClean="0">
                <a:solidFill>
                  <a:srgbClr val="FF0000"/>
                </a:solidFill>
                <a:latin typeface="楷体" panose="02010609060101010101" pitchFamily="49" charset="-122"/>
                <a:ea typeface="楷体" panose="02010609060101010101" pitchFamily="49" charset="-122"/>
              </a:rPr>
              <a:t>方法</a:t>
            </a:r>
            <a:r>
              <a:rPr lang="zh-CN" altLang="en-US" sz="2400" dirty="0">
                <a:solidFill>
                  <a:srgbClr val="FF0000"/>
                </a:solidFill>
                <a:latin typeface="楷体" panose="02010609060101010101" pitchFamily="49" charset="-122"/>
                <a:ea typeface="楷体" panose="02010609060101010101" pitchFamily="49" charset="-122"/>
              </a:rPr>
              <a:t>一：</a:t>
            </a:r>
            <a:r>
              <a:rPr lang="en-US" altLang="zh-CN" sz="2400" dirty="0">
                <a:solidFill>
                  <a:srgbClr val="FF0000"/>
                </a:solidFill>
                <a:latin typeface="楷体" panose="02010609060101010101" pitchFamily="49" charset="-122"/>
                <a:ea typeface="楷体" panose="02010609060101010101" pitchFamily="49" charset="-122"/>
              </a:rPr>
              <a:t>10×2</a:t>
            </a:r>
            <a:r>
              <a:rPr lang="zh-CN" altLang="en-US" sz="2400" dirty="0">
                <a:solidFill>
                  <a:srgbClr val="FF0000"/>
                </a:solidFill>
                <a:latin typeface="楷体" panose="02010609060101010101" pitchFamily="49" charset="-122"/>
                <a:ea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rPr>
              <a:t>20</a:t>
            </a:r>
            <a:r>
              <a:rPr lang="zh-CN" altLang="en-US" sz="2400" dirty="0">
                <a:solidFill>
                  <a:srgbClr val="FF0000"/>
                </a:solidFill>
                <a:latin typeface="楷体" panose="02010609060101010101" pitchFamily="49" charset="-122"/>
                <a:ea typeface="楷体" panose="02010609060101010101" pitchFamily="49" charset="-122"/>
              </a:rPr>
              <a:t>（厘米），</a:t>
            </a:r>
            <a:r>
              <a:rPr lang="en-US" altLang="zh-CN" sz="2400" dirty="0">
                <a:solidFill>
                  <a:srgbClr val="FF0000"/>
                </a:solidFill>
                <a:latin typeface="楷体" panose="02010609060101010101" pitchFamily="49" charset="-122"/>
                <a:ea typeface="楷体" panose="02010609060101010101" pitchFamily="49" charset="-122"/>
              </a:rPr>
              <a:t>56—20</a:t>
            </a:r>
            <a:r>
              <a:rPr lang="zh-CN" altLang="en-US" sz="2400" dirty="0">
                <a:solidFill>
                  <a:srgbClr val="FF0000"/>
                </a:solidFill>
                <a:latin typeface="楷体" panose="02010609060101010101" pitchFamily="49" charset="-122"/>
                <a:ea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rPr>
              <a:t>36</a:t>
            </a:r>
            <a:r>
              <a:rPr lang="zh-CN" altLang="en-US" sz="2400" dirty="0">
                <a:solidFill>
                  <a:srgbClr val="FF0000"/>
                </a:solidFill>
                <a:latin typeface="楷体" panose="02010609060101010101" pitchFamily="49" charset="-122"/>
                <a:ea typeface="楷体" panose="02010609060101010101" pitchFamily="49" charset="-122"/>
              </a:rPr>
              <a:t>（厘米），</a:t>
            </a:r>
            <a:r>
              <a:rPr lang="en-US" altLang="zh-CN" sz="2400" dirty="0">
                <a:solidFill>
                  <a:srgbClr val="FF0000"/>
                </a:solidFill>
                <a:latin typeface="楷体" panose="02010609060101010101" pitchFamily="49" charset="-122"/>
                <a:ea typeface="楷体" panose="02010609060101010101" pitchFamily="49" charset="-122"/>
              </a:rPr>
              <a:t>36÷2</a:t>
            </a:r>
            <a:r>
              <a:rPr lang="zh-CN" altLang="en-US" sz="2400" dirty="0">
                <a:solidFill>
                  <a:srgbClr val="FF0000"/>
                </a:solidFill>
                <a:latin typeface="楷体" panose="02010609060101010101" pitchFamily="49" charset="-122"/>
                <a:ea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rPr>
              <a:t>18</a:t>
            </a:r>
            <a:r>
              <a:rPr lang="zh-CN" altLang="en-US" sz="2400" dirty="0">
                <a:solidFill>
                  <a:srgbClr val="FF0000"/>
                </a:solidFill>
                <a:latin typeface="楷体" panose="02010609060101010101" pitchFamily="49" charset="-122"/>
                <a:ea typeface="楷体" panose="02010609060101010101" pitchFamily="49" charset="-122"/>
              </a:rPr>
              <a:t>（厘米）；</a:t>
            </a:r>
          </a:p>
          <a:p>
            <a:pPr>
              <a:lnSpc>
                <a:spcPct val="150000"/>
              </a:lnSpc>
            </a:pPr>
            <a:r>
              <a:rPr lang="zh-CN" altLang="en-US" sz="2400" dirty="0">
                <a:solidFill>
                  <a:srgbClr val="FF0000"/>
                </a:solidFill>
                <a:latin typeface="楷体" panose="02010609060101010101" pitchFamily="49" charset="-122"/>
                <a:ea typeface="楷体" panose="02010609060101010101" pitchFamily="49" charset="-122"/>
              </a:rPr>
              <a:t>方法二：</a:t>
            </a:r>
            <a:r>
              <a:rPr lang="en-US" altLang="zh-CN" sz="2400" dirty="0">
                <a:solidFill>
                  <a:srgbClr val="FF0000"/>
                </a:solidFill>
                <a:latin typeface="楷体" panose="02010609060101010101" pitchFamily="49" charset="-122"/>
                <a:ea typeface="楷体" panose="02010609060101010101" pitchFamily="49" charset="-122"/>
              </a:rPr>
              <a:t>56÷2</a:t>
            </a:r>
            <a:r>
              <a:rPr lang="zh-CN" altLang="en-US" sz="2400" dirty="0">
                <a:solidFill>
                  <a:srgbClr val="FF0000"/>
                </a:solidFill>
                <a:latin typeface="楷体" panose="02010609060101010101" pitchFamily="49" charset="-122"/>
                <a:ea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rPr>
              <a:t>28</a:t>
            </a:r>
            <a:r>
              <a:rPr lang="zh-CN" altLang="en-US" sz="2400" dirty="0">
                <a:solidFill>
                  <a:srgbClr val="FF0000"/>
                </a:solidFill>
                <a:latin typeface="楷体" panose="02010609060101010101" pitchFamily="49" charset="-122"/>
                <a:ea typeface="楷体" panose="02010609060101010101" pitchFamily="49" charset="-122"/>
              </a:rPr>
              <a:t>（厘米），</a:t>
            </a:r>
            <a:r>
              <a:rPr lang="en-US" altLang="zh-CN" sz="2400" dirty="0">
                <a:solidFill>
                  <a:srgbClr val="FF0000"/>
                </a:solidFill>
                <a:latin typeface="楷体" panose="02010609060101010101" pitchFamily="49" charset="-122"/>
                <a:ea typeface="楷体" panose="02010609060101010101" pitchFamily="49" charset="-122"/>
              </a:rPr>
              <a:t>28—10</a:t>
            </a:r>
            <a:r>
              <a:rPr lang="zh-CN" altLang="en-US" sz="2400" dirty="0">
                <a:solidFill>
                  <a:srgbClr val="FF0000"/>
                </a:solidFill>
                <a:latin typeface="楷体" panose="02010609060101010101" pitchFamily="49" charset="-122"/>
                <a:ea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rPr>
              <a:t>18</a:t>
            </a:r>
            <a:r>
              <a:rPr lang="zh-CN" altLang="en-US" sz="2400" dirty="0">
                <a:solidFill>
                  <a:srgbClr val="FF0000"/>
                </a:solidFill>
                <a:latin typeface="楷体" panose="02010609060101010101" pitchFamily="49" charset="-122"/>
                <a:ea typeface="楷体" panose="02010609060101010101" pitchFamily="49" charset="-122"/>
              </a:rPr>
              <a:t>（厘米）。</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dministrator\Desktop\课件\图片1.png"/>
          <p:cNvPicPr>
            <a:picLocks noChangeAspect="1" noChangeArrowheads="1"/>
          </p:cNvPicPr>
          <p:nvPr/>
        </p:nvPicPr>
        <p:blipFill>
          <a:blip r:embed="rId2" cstate="email"/>
          <a:srcRect/>
          <a:stretch>
            <a:fillRect/>
          </a:stretch>
        </p:blipFill>
        <p:spPr bwMode="auto">
          <a:xfrm>
            <a:off x="9110723" y="3027330"/>
            <a:ext cx="2537916" cy="3549255"/>
          </a:xfrm>
          <a:prstGeom prst="rect">
            <a:avLst/>
          </a:prstGeom>
          <a:noFill/>
          <a:extLst>
            <a:ext uri="{909E8E84-426E-40DD-AFC4-6F175D3DCCD1}">
              <a14:hiddenFill xmlns:a14="http://schemas.microsoft.com/office/drawing/2010/main">
                <a:solidFill>
                  <a:srgbClr val="FFFFFF"/>
                </a:solidFill>
              </a14:hiddenFill>
            </a:ext>
          </a:extLst>
        </p:spPr>
      </p:pic>
      <p:sp>
        <p:nvSpPr>
          <p:cNvPr id="2" name="五边形 7"/>
          <p:cNvSpPr>
            <a:spLocks noChangeArrowheads="1"/>
          </p:cNvSpPr>
          <p:nvPr/>
        </p:nvSpPr>
        <p:spPr bwMode="auto">
          <a:xfrm>
            <a:off x="0" y="501650"/>
            <a:ext cx="2565485"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a:solidFill>
                  <a:srgbClr val="FFFFFF"/>
                </a:solidFill>
                <a:latin typeface="微软雅黑" panose="020B0503020204020204" pitchFamily="34" charset="-122"/>
              </a:rPr>
              <a:t>知识梳理</a:t>
            </a:r>
            <a:endParaRPr lang="zh-CN" altLang="en-US" sz="3200" dirty="0" smtClean="0">
              <a:solidFill>
                <a:srgbClr val="FFFFFF"/>
              </a:solidFill>
              <a:latin typeface="微软雅黑" panose="020B0503020204020204" pitchFamily="34" charset="-122"/>
            </a:endParaRPr>
          </a:p>
        </p:txBody>
      </p:sp>
      <p:sp>
        <p:nvSpPr>
          <p:cNvPr id="12" name="TextBox 11"/>
          <p:cNvSpPr txBox="1"/>
          <p:nvPr/>
        </p:nvSpPr>
        <p:spPr>
          <a:xfrm>
            <a:off x="856128" y="1718446"/>
            <a:ext cx="10950390" cy="1308884"/>
          </a:xfrm>
          <a:prstGeom prst="rect">
            <a:avLst/>
          </a:prstGeom>
          <a:noFill/>
        </p:spPr>
        <p:txBody>
          <a:bodyPr wrap="square" rtlCol="0">
            <a:spAutoFit/>
          </a:bodyPr>
          <a:lstStyle/>
          <a:p>
            <a:pPr marL="987425" indent="-987425">
              <a:lnSpc>
                <a:spcPct val="150000"/>
              </a:lnSpc>
            </a:pPr>
            <a:r>
              <a:rPr lang="zh-CN" altLang="en-US" sz="2800" dirty="0">
                <a:latin typeface="微软雅黑" panose="020B0503020204020204" pitchFamily="34" charset="-122"/>
                <a:ea typeface="微软雅黑" panose="020B0503020204020204" pitchFamily="34" charset="-122"/>
              </a:rPr>
              <a:t>小练习：弧线将平行四边形分成甲、乙两个部分，甲的周长（      </a:t>
            </a:r>
            <a:r>
              <a:rPr lang="zh-CN" altLang="en-US"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pPr marL="987425" indent="-987425">
              <a:lnSpc>
                <a:spcPct val="150000"/>
              </a:lnSpc>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乙</a:t>
            </a:r>
            <a:r>
              <a:rPr lang="zh-CN" altLang="en-US" sz="2800" dirty="0">
                <a:latin typeface="微软雅黑" panose="020B0503020204020204" pitchFamily="34" charset="-122"/>
                <a:ea typeface="微软雅黑" panose="020B0503020204020204" pitchFamily="34" charset="-122"/>
              </a:rPr>
              <a:t>的周长。（ 填“大于”、“小于”或“等于” ）</a:t>
            </a:r>
            <a:endParaRPr lang="en-US" altLang="zh-CN" sz="2800" dirty="0" smtClean="0">
              <a:latin typeface="微软雅黑" panose="020B0503020204020204" pitchFamily="34" charset="-122"/>
              <a:ea typeface="微软雅黑" panose="020B0503020204020204" pitchFamily="34" charset="-122"/>
            </a:endParaRPr>
          </a:p>
        </p:txBody>
      </p:sp>
      <p:sp>
        <p:nvSpPr>
          <p:cNvPr id="9" name="TextBox 8"/>
          <p:cNvSpPr txBox="1"/>
          <p:nvPr/>
        </p:nvSpPr>
        <p:spPr>
          <a:xfrm>
            <a:off x="10379681" y="1793792"/>
            <a:ext cx="862062" cy="646331"/>
          </a:xfrm>
          <a:prstGeom prst="rect">
            <a:avLst/>
          </a:prstGeom>
          <a:noFill/>
        </p:spPr>
        <p:txBody>
          <a:bodyPr wrap="square" rtlCol="0">
            <a:spAutoFit/>
          </a:bodyPr>
          <a:lstStyle/>
          <a:p>
            <a:pPr>
              <a:lnSpc>
                <a:spcPct val="150000"/>
              </a:lnSpc>
            </a:pPr>
            <a:r>
              <a:rPr lang="zh-CN" altLang="en-US" sz="2400" dirty="0">
                <a:solidFill>
                  <a:srgbClr val="FF0000"/>
                </a:solidFill>
                <a:latin typeface="楷体" panose="02010609060101010101" pitchFamily="49" charset="-122"/>
                <a:ea typeface="楷体" panose="02010609060101010101" pitchFamily="49" charset="-122"/>
              </a:rPr>
              <a:t>等于</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pic>
        <p:nvPicPr>
          <p:cNvPr id="4098" name="Picture 2" descr="C:\Users\ADMINI~1\AppData\Local\Temp\ksohtml\wps8B40.tmp.png"/>
          <p:cNvPicPr>
            <a:picLocks noChangeAspect="1" noChangeArrowheads="1"/>
          </p:cNvPicPr>
          <p:nvPr/>
        </p:nvPicPr>
        <p:blipFill>
          <a:blip r:embed="rId3"/>
          <a:srcRect/>
          <a:stretch>
            <a:fillRect/>
          </a:stretch>
        </p:blipFill>
        <p:spPr bwMode="auto">
          <a:xfrm>
            <a:off x="3450474" y="3580135"/>
            <a:ext cx="4457517" cy="1622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495" y="1609596"/>
            <a:ext cx="10697187"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知识点</a:t>
            </a:r>
            <a:r>
              <a:rPr lang="en-US" altLang="zh-CN" sz="2800" b="1" dirty="0" smtClean="0">
                <a:latin typeface="微软雅黑" panose="020B0503020204020204" pitchFamily="34" charset="-122"/>
                <a:ea typeface="微软雅黑" panose="020B0503020204020204" pitchFamily="34" charset="-122"/>
              </a:rPr>
              <a:t>2</a:t>
            </a:r>
            <a:r>
              <a:rPr lang="zh-CN" altLang="en-US" sz="2800" b="1"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平行四边形的高和底。</a:t>
            </a:r>
          </a:p>
        </p:txBody>
      </p:sp>
      <p:sp>
        <p:nvSpPr>
          <p:cNvPr id="3" name="五边形 7"/>
          <p:cNvSpPr>
            <a:spLocks noChangeArrowheads="1"/>
          </p:cNvSpPr>
          <p:nvPr/>
        </p:nvSpPr>
        <p:spPr bwMode="auto">
          <a:xfrm>
            <a:off x="1" y="501650"/>
            <a:ext cx="2723740"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a:solidFill>
                  <a:srgbClr val="FFFFFF"/>
                </a:solidFill>
                <a:latin typeface="微软雅黑" panose="020B0503020204020204" pitchFamily="34" charset="-122"/>
              </a:rPr>
              <a:t>知识梳理</a:t>
            </a:r>
            <a:endParaRPr lang="zh-CN" altLang="en-US" sz="3200" dirty="0" smtClean="0">
              <a:solidFill>
                <a:srgbClr val="FFFFFF"/>
              </a:solidFill>
              <a:latin typeface="微软雅黑" panose="020B0503020204020204" pitchFamily="34" charset="-122"/>
            </a:endParaRPr>
          </a:p>
        </p:txBody>
      </p:sp>
      <p:sp>
        <p:nvSpPr>
          <p:cNvPr id="42" name="TextBox 41"/>
          <p:cNvSpPr txBox="1"/>
          <p:nvPr/>
        </p:nvSpPr>
        <p:spPr>
          <a:xfrm>
            <a:off x="783265" y="2219843"/>
            <a:ext cx="10851418" cy="1384995"/>
          </a:xfrm>
          <a:prstGeom prst="rect">
            <a:avLst/>
          </a:prstGeom>
          <a:noFill/>
        </p:spPr>
        <p:txBody>
          <a:bodyPr wrap="square" rtlCol="0">
            <a:spAutoFit/>
          </a:bodyPr>
          <a:lstStyle/>
          <a:p>
            <a:pPr marL="987425" indent="-987425">
              <a:lnSpc>
                <a:spcPct val="150000"/>
              </a:lnSpc>
            </a:pPr>
            <a:r>
              <a:rPr lang="zh-CN" altLang="en-US" sz="2800" dirty="0" smtClean="0">
                <a:latin typeface="微软雅黑" panose="020B0503020204020204" pitchFamily="34" charset="-122"/>
                <a:ea typeface="微软雅黑" panose="020B0503020204020204" pitchFamily="34" charset="-122"/>
              </a:rPr>
              <a:t>例 </a:t>
            </a:r>
            <a:r>
              <a:rPr lang="en-US" altLang="zh-CN" sz="2800" dirty="0" smtClean="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：平行四边形的高有（     ）条，从平行四边形的一个顶点最多可以画（    ）条高。</a:t>
            </a:r>
          </a:p>
        </p:txBody>
      </p:sp>
      <p:grpSp>
        <p:nvGrpSpPr>
          <p:cNvPr id="21" name="组合 20"/>
          <p:cNvGrpSpPr/>
          <p:nvPr/>
        </p:nvGrpSpPr>
        <p:grpSpPr>
          <a:xfrm>
            <a:off x="1733373" y="3799070"/>
            <a:ext cx="9543894" cy="2322124"/>
            <a:chOff x="108467" y="4743101"/>
            <a:chExt cx="6557639" cy="1409410"/>
          </a:xfrm>
        </p:grpSpPr>
        <p:pic>
          <p:nvPicPr>
            <p:cNvPr id="28" name="图片 27"/>
            <p:cNvPicPr>
              <a:picLocks noChangeAspect="1"/>
            </p:cNvPicPr>
            <p:nvPr/>
          </p:nvPicPr>
          <p:blipFill>
            <a:blip r:embed="rId3"/>
            <a:stretch>
              <a:fillRect/>
            </a:stretch>
          </p:blipFill>
          <p:spPr>
            <a:xfrm>
              <a:off x="146717" y="4752674"/>
              <a:ext cx="6519389" cy="1399837"/>
            </a:xfrm>
            <a:prstGeom prst="rect">
              <a:avLst/>
            </a:prstGeom>
          </p:spPr>
        </p:pic>
        <p:sp>
          <p:nvSpPr>
            <p:cNvPr id="29" name="TextBox 9"/>
            <p:cNvSpPr txBox="1"/>
            <p:nvPr/>
          </p:nvSpPr>
          <p:spPr>
            <a:xfrm>
              <a:off x="108467" y="4743101"/>
              <a:ext cx="6557639" cy="1267742"/>
            </a:xfrm>
            <a:prstGeom prst="rect">
              <a:avLst/>
            </a:prstGeom>
            <a:noFill/>
          </p:spPr>
          <p:txBody>
            <a:bodyPr wrap="square" rtlCol="0">
              <a:spAutoFit/>
            </a:bodyPr>
            <a:lstStyle/>
            <a:p>
              <a:pPr>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解析</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用</a:t>
              </a:r>
              <a:r>
                <a:rPr lang="zh-CN" altLang="en-US" sz="2400" dirty="0">
                  <a:solidFill>
                    <a:schemeClr val="bg1"/>
                  </a:solidFill>
                  <a:latin typeface="楷体" panose="02010609060101010101" pitchFamily="49" charset="-122"/>
                  <a:ea typeface="楷体" panose="02010609060101010101" pitchFamily="49" charset="-122"/>
                </a:rPr>
                <a:t>到平行四边形高和底的定义。从平行四边形一条边上的一点到它对边的垂直线段是平行四边形的高，平行四边形每条边上都有无数个点，相应地就有无数条高；但具体的一个顶点，因为它同属于相邻的两条边，就有两个对边，可以向它的两个对边作高，所以有</a:t>
              </a:r>
              <a:r>
                <a:rPr lang="en-US" altLang="zh-CN" sz="2400" dirty="0">
                  <a:solidFill>
                    <a:schemeClr val="bg1"/>
                  </a:solidFill>
                  <a:latin typeface="楷体" panose="02010609060101010101" pitchFamily="49" charset="-122"/>
                  <a:ea typeface="楷体" panose="02010609060101010101" pitchFamily="49" charset="-122"/>
                </a:rPr>
                <a:t>2</a:t>
              </a:r>
              <a:r>
                <a:rPr lang="zh-CN" altLang="en-US" sz="2400" dirty="0">
                  <a:solidFill>
                    <a:schemeClr val="bg1"/>
                  </a:solidFill>
                  <a:latin typeface="楷体" panose="02010609060101010101" pitchFamily="49" charset="-122"/>
                  <a:ea typeface="楷体" panose="02010609060101010101" pitchFamily="49" charset="-122"/>
                </a:rPr>
                <a:t>条。</a:t>
              </a:r>
            </a:p>
          </p:txBody>
        </p:sp>
      </p:grpSp>
      <p:sp>
        <p:nvSpPr>
          <p:cNvPr id="9" name="TextBox 8"/>
          <p:cNvSpPr txBox="1"/>
          <p:nvPr/>
        </p:nvSpPr>
        <p:spPr>
          <a:xfrm>
            <a:off x="4901431" y="2266009"/>
            <a:ext cx="1294096" cy="646331"/>
          </a:xfrm>
          <a:prstGeom prst="rect">
            <a:avLst/>
          </a:prstGeom>
          <a:noFill/>
        </p:spPr>
        <p:txBody>
          <a:bodyPr wrap="square" rtlCol="0">
            <a:spAutoFit/>
          </a:bodyPr>
          <a:lstStyle/>
          <a:p>
            <a:pPr>
              <a:lnSpc>
                <a:spcPct val="150000"/>
              </a:lnSpc>
            </a:pPr>
            <a:r>
              <a:rPr lang="zh-CN" altLang="en-US" sz="2400" dirty="0">
                <a:solidFill>
                  <a:srgbClr val="FF0000"/>
                </a:solidFill>
                <a:latin typeface="楷体" panose="02010609060101010101" pitchFamily="49" charset="-122"/>
                <a:ea typeface="楷体" panose="02010609060101010101" pitchFamily="49" charset="-122"/>
              </a:rPr>
              <a:t>无数</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295833" y="2906734"/>
            <a:ext cx="1294096" cy="577081"/>
          </a:xfrm>
          <a:prstGeom prst="rect">
            <a:avLst/>
          </a:prstGeom>
          <a:noFill/>
        </p:spPr>
        <p:txBody>
          <a:bodyPr wrap="square" rtlCol="0">
            <a:spAutoFit/>
          </a:bodyPr>
          <a:lstStyle/>
          <a:p>
            <a:pPr>
              <a:lnSpc>
                <a:spcPct val="150000"/>
              </a:lnSpc>
            </a:pPr>
            <a:r>
              <a:rPr lang="en-US" altLang="zh-CN" sz="2400" dirty="0" smtClean="0">
                <a:solidFill>
                  <a:srgbClr val="FF0000"/>
                </a:solidFill>
                <a:latin typeface="楷体" panose="02010609060101010101" pitchFamily="49" charset="-122"/>
                <a:ea typeface="楷体" panose="02010609060101010101" pitchFamily="49" charset="-122"/>
              </a:rPr>
              <a:t>2</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dministrator\Desktop\课件\图片1.png"/>
          <p:cNvPicPr>
            <a:picLocks noChangeAspect="1" noChangeArrowheads="1"/>
          </p:cNvPicPr>
          <p:nvPr/>
        </p:nvPicPr>
        <p:blipFill>
          <a:blip r:embed="rId2" cstate="email"/>
          <a:srcRect/>
          <a:stretch>
            <a:fillRect/>
          </a:stretch>
        </p:blipFill>
        <p:spPr bwMode="auto">
          <a:xfrm>
            <a:off x="9654084" y="2422698"/>
            <a:ext cx="2537916" cy="3549255"/>
          </a:xfrm>
          <a:prstGeom prst="rect">
            <a:avLst/>
          </a:prstGeom>
          <a:noFill/>
          <a:extLst>
            <a:ext uri="{909E8E84-426E-40DD-AFC4-6F175D3DCCD1}">
              <a14:hiddenFill xmlns:a14="http://schemas.microsoft.com/office/drawing/2010/main">
                <a:solidFill>
                  <a:srgbClr val="FFFFFF"/>
                </a:solidFill>
              </a14:hiddenFill>
            </a:ext>
          </a:extLst>
        </p:spPr>
      </p:pic>
      <p:sp>
        <p:nvSpPr>
          <p:cNvPr id="2" name="五边形 7"/>
          <p:cNvSpPr>
            <a:spLocks noChangeArrowheads="1"/>
          </p:cNvSpPr>
          <p:nvPr/>
        </p:nvSpPr>
        <p:spPr bwMode="auto">
          <a:xfrm>
            <a:off x="0" y="501650"/>
            <a:ext cx="2565485"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a:solidFill>
                  <a:srgbClr val="FFFFFF"/>
                </a:solidFill>
                <a:latin typeface="微软雅黑" panose="020B0503020204020204" pitchFamily="34" charset="-122"/>
              </a:rPr>
              <a:t>知识梳理</a:t>
            </a:r>
            <a:endParaRPr lang="zh-CN" altLang="en-US" sz="3200" dirty="0" smtClean="0">
              <a:solidFill>
                <a:srgbClr val="FFFFFF"/>
              </a:solidFill>
              <a:latin typeface="微软雅黑" panose="020B0503020204020204" pitchFamily="34" charset="-122"/>
            </a:endParaRPr>
          </a:p>
        </p:txBody>
      </p:sp>
      <p:sp>
        <p:nvSpPr>
          <p:cNvPr id="12" name="TextBox 11"/>
          <p:cNvSpPr txBox="1"/>
          <p:nvPr/>
        </p:nvSpPr>
        <p:spPr>
          <a:xfrm>
            <a:off x="856128" y="1718446"/>
            <a:ext cx="10950390" cy="662554"/>
          </a:xfrm>
          <a:prstGeom prst="rect">
            <a:avLst/>
          </a:prstGeom>
          <a:noFill/>
        </p:spPr>
        <p:txBody>
          <a:bodyPr wrap="square" rtlCol="0">
            <a:spAutoFit/>
          </a:bodyPr>
          <a:lstStyle/>
          <a:p>
            <a:pPr marL="987425" indent="-987425">
              <a:lnSpc>
                <a:spcPct val="150000"/>
              </a:lnSpc>
            </a:pPr>
            <a:r>
              <a:rPr lang="zh-CN" altLang="en-US" sz="2800" dirty="0">
                <a:latin typeface="微软雅黑" panose="020B0503020204020204" pitchFamily="34" charset="-122"/>
                <a:ea typeface="微软雅黑" panose="020B0503020204020204" pitchFamily="34" charset="-122"/>
              </a:rPr>
              <a:t>小练习：根据下面每个图形标出的底，画出图形的高。</a:t>
            </a:r>
            <a:endParaRPr lang="en-US" altLang="zh-CN" sz="2800" dirty="0" smtClean="0">
              <a:latin typeface="微软雅黑" panose="020B0503020204020204" pitchFamily="34" charset="-122"/>
              <a:ea typeface="微软雅黑" panose="020B0503020204020204" pitchFamily="34" charset="-122"/>
            </a:endParaRPr>
          </a:p>
        </p:txBody>
      </p:sp>
      <p:pic>
        <p:nvPicPr>
          <p:cNvPr id="5122" name="Picture 2" descr="C:\Users\ADMINI~1\AppData\Local\Temp\ksohtml\wpsD377.tmp.png"/>
          <p:cNvPicPr>
            <a:picLocks noChangeAspect="1" noChangeArrowheads="1"/>
          </p:cNvPicPr>
          <p:nvPr/>
        </p:nvPicPr>
        <p:blipFill>
          <a:blip r:embed="rId3"/>
          <a:srcRect/>
          <a:stretch>
            <a:fillRect/>
          </a:stretch>
        </p:blipFill>
        <p:spPr bwMode="auto">
          <a:xfrm>
            <a:off x="2173008" y="2521777"/>
            <a:ext cx="7481076" cy="27863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67137" y="5500869"/>
            <a:ext cx="3042214" cy="646331"/>
          </a:xfrm>
          <a:prstGeom prst="rect">
            <a:avLst/>
          </a:prstGeom>
          <a:noFill/>
        </p:spPr>
        <p:txBody>
          <a:bodyPr wrap="square" rtlCol="0">
            <a:spAutoFit/>
          </a:bodyPr>
          <a:lstStyle/>
          <a:p>
            <a:pPr>
              <a:lnSpc>
                <a:spcPct val="150000"/>
              </a:lnSpc>
            </a:pP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答案</a:t>
            </a: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略</a:t>
            </a:r>
            <a:r>
              <a:rPr lang="zh-CN" altLang="en-US" sz="2400" dirty="0">
                <a:solidFill>
                  <a:srgbClr val="FF0000"/>
                </a:solidFill>
                <a:latin typeface="楷体" panose="02010609060101010101" pitchFamily="49" charset="-122"/>
                <a:ea typeface="楷体" panose="02010609060101010101" pitchFamily="49" charset="-122"/>
              </a:rPr>
              <a:t>。</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1152</Words>
  <Application>Microsoft Office PowerPoint</Application>
  <PresentationFormat>宽屏</PresentationFormat>
  <Paragraphs>112</Paragraphs>
  <Slides>17</Slides>
  <Notes>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楷体</vt:lpstr>
      <vt:lpstr>宋体</vt:lpstr>
      <vt:lpstr>微软雅黑</vt:lpstr>
      <vt:lpstr>Arial</vt:lpstr>
      <vt:lpstr>Calibri</vt:lpstr>
      <vt:lpstr>Calibri Light</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2016-05-27T03:58:00Z</dcterms:created>
  <dcterms:modified xsi:type="dcterms:W3CDTF">2023-01-17T03:01:27Z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92639972FA6A4EB4ADEBD371923E7C00</vt:lpwstr>
  </property>
  <property fmtid="{A09F084E-AD41-489F-8076-AA5BE3082BCA}" pid="100">
    <vt:ui4>5</vt:ui4>
  </property>
  <property fmtid="{64440492-4C8B-11D1-8B70-080036B11A03}" pid="11">
    <vt:lpwstr>www.2ppt.com-爱PPT提供资源下载</vt:lpwstr>
  </property>
</Properties>
</file>