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466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A9873F4-FDA2-4376-AF8C-238D4B7761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ED943D07-843A-43C7-91F4-57C018D221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FFD2029-3CF9-4DBA-AA5B-29133463F87B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215025" y="2740223"/>
            <a:ext cx="706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矩形 5"/>
          <p:cNvSpPr>
            <a:spLocks noChangeArrowheads="1"/>
          </p:cNvSpPr>
          <p:nvPr/>
        </p:nvSpPr>
        <p:spPr bwMode="auto">
          <a:xfrm>
            <a:off x="1215024" y="1103101"/>
            <a:ext cx="7029450" cy="13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</a:p>
          <a:p>
            <a:pPr algn="ctr" eaLnBrk="1" hangingPunct="1"/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 he look like?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9" name="文本框 1"/>
          <p:cNvSpPr txBox="1">
            <a:spLocks noChangeArrowheads="1"/>
          </p:cNvSpPr>
          <p:nvPr/>
        </p:nvSpPr>
        <p:spPr bwMode="auto">
          <a:xfrm>
            <a:off x="3132911" y="3004517"/>
            <a:ext cx="3228602" cy="3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Section A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30882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1219201" y="464995"/>
            <a:ext cx="6575425" cy="9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fill in the blanks in the picture above. Can you find Amy’s friend?</a:t>
            </a:r>
          </a:p>
        </p:txBody>
      </p:sp>
      <p:grpSp>
        <p:nvGrpSpPr>
          <p:cNvPr id="10243" name="组合 4"/>
          <p:cNvGrpSpPr/>
          <p:nvPr/>
        </p:nvGrpSpPr>
        <p:grpSpPr bwMode="auto">
          <a:xfrm>
            <a:off x="390525" y="606238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1b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809626" y="1510834"/>
            <a:ext cx="7394575" cy="22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Is that your friend?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No, it isn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does he look like? Is he short or tall?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Well, he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really __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__. And he has _________.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8675" y="3969113"/>
            <a:ext cx="4057650" cy="49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 think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is Amy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 friend.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30625" y="3235914"/>
            <a:ext cx="755650" cy="4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40475" y="3161324"/>
            <a:ext cx="1595438" cy="49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 hair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31988" y="3986570"/>
            <a:ext cx="544512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utoUpdateAnimBg="0"/>
      <p:bldP spid="12" grpId="0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885825" y="452298"/>
            <a:ext cx="7316788" cy="9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people in 1a is your friend. Describe your friend. Your partner will find him/her. </a:t>
            </a:r>
          </a:p>
        </p:txBody>
      </p:sp>
      <p:grpSp>
        <p:nvGrpSpPr>
          <p:cNvPr id="11267" name="组合 4"/>
          <p:cNvGrpSpPr/>
          <p:nvPr/>
        </p:nvGrpSpPr>
        <p:grpSpPr bwMode="auto">
          <a:xfrm>
            <a:off x="246063" y="623695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0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1c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3" descr="OLVVOUY878ULRLVE(ER5N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6454" y="1405731"/>
            <a:ext cx="5385694" cy="345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LVVOUY878ULRLVE(ER5N4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301" y="2967709"/>
            <a:ext cx="1135063" cy="17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1360489" y="806201"/>
            <a:ext cx="2725737" cy="914118"/>
          </a:xfrm>
          <a:prstGeom prst="wedgeRoundRectCallout">
            <a:avLst>
              <a:gd name="adj1" fmla="val 37395"/>
              <a:gd name="adj2" fmla="val 86085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friend look like?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4443414" y="731612"/>
            <a:ext cx="3679825" cy="1268021"/>
          </a:xfrm>
          <a:prstGeom prst="wedgeRoundRectCallout">
            <a:avLst>
              <a:gd name="adj1" fmla="val -21215"/>
              <a:gd name="adj2" fmla="val 75282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of medium height, and she has long straight yellow hair.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22301" y="1967893"/>
            <a:ext cx="2016125" cy="885552"/>
          </a:xfrm>
          <a:prstGeom prst="wedgeRoundRectCallout">
            <a:avLst>
              <a:gd name="adj1" fmla="val 68254"/>
              <a:gd name="adj2" fmla="val 37357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she your friend?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6157913" y="2529694"/>
            <a:ext cx="2627312" cy="615760"/>
          </a:xfrm>
          <a:prstGeom prst="wedgeRoundRectCallout">
            <a:avLst>
              <a:gd name="adj1" fmla="val -40728"/>
              <a:gd name="adj2" fmla="val 78943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you’re right.</a:t>
            </a:r>
          </a:p>
        </p:txBody>
      </p:sp>
      <p:pic>
        <p:nvPicPr>
          <p:cNvPr id="12295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639" y="2529694"/>
            <a:ext cx="3724275" cy="20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2439988" y="1077580"/>
            <a:ext cx="4049712" cy="514191"/>
          </a:xfrm>
          <a:prstGeom prst="wedgeRoundRectCallout">
            <a:avLst>
              <a:gd name="adj1" fmla="val 13257"/>
              <a:gd name="adj2" fmla="val 47395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 She’s ... He/ She has ...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2439988" y="501495"/>
            <a:ext cx="4772025" cy="469755"/>
          </a:xfrm>
          <a:prstGeom prst="wedgeRoundRectCallout">
            <a:avLst>
              <a:gd name="adj1" fmla="val -25838"/>
              <a:gd name="adj2" fmla="val 4903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friend look like?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439988" y="1698101"/>
            <a:ext cx="3495675" cy="514191"/>
          </a:xfrm>
          <a:prstGeom prst="wedgeRoundRectCallout">
            <a:avLst>
              <a:gd name="adj1" fmla="val -49871"/>
              <a:gd name="adj2" fmla="val 14057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 /she your friend?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2439989" y="2317035"/>
            <a:ext cx="5157787" cy="449124"/>
          </a:xfrm>
          <a:prstGeom prst="wedgeRoundRectCallout">
            <a:avLst>
              <a:gd name="adj1" fmla="val 49216"/>
              <a:gd name="adj2" fmla="val 19017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you’re right./ No, he/ she isn’t.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06575" y="447537"/>
            <a:ext cx="560388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806575" y="1077581"/>
            <a:ext cx="560388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06575" y="1706037"/>
            <a:ext cx="560388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806575" y="2278947"/>
            <a:ext cx="560388" cy="52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3150" y="3002623"/>
            <a:ext cx="1322388" cy="15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3038" y="2804248"/>
            <a:ext cx="2095500" cy="198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8725" y="2948665"/>
            <a:ext cx="1085850" cy="16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2388" y="2816944"/>
            <a:ext cx="1619250" cy="194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565276" y="425319"/>
            <a:ext cx="5178425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answer the questions.</a:t>
            </a:r>
          </a:p>
        </p:txBody>
      </p:sp>
      <p:grpSp>
        <p:nvGrpSpPr>
          <p:cNvPr id="14339" name="组合 4"/>
          <p:cNvGrpSpPr/>
          <p:nvPr/>
        </p:nvGrpSpPr>
        <p:grpSpPr bwMode="auto">
          <a:xfrm>
            <a:off x="825500" y="425319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8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43240" y="1137197"/>
            <a:ext cx="5886348" cy="164352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Is David tall or short?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Does Sally have long or short hair?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Is Peter tall or short?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3242" y="2901247"/>
            <a:ext cx="4861335" cy="164352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David is tall.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Sally has long straight hair.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Peter is short.</a:t>
            </a:r>
            <a:endParaRPr lang="zh-CN" altLang="en-US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1347789" y="620521"/>
            <a:ext cx="4776787" cy="6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again. Fill in the chart.</a:t>
            </a:r>
          </a:p>
        </p:txBody>
      </p:sp>
      <p:grpSp>
        <p:nvGrpSpPr>
          <p:cNvPr id="15363" name="组合 4"/>
          <p:cNvGrpSpPr/>
          <p:nvPr/>
        </p:nvGrpSpPr>
        <p:grpSpPr bwMode="auto">
          <a:xfrm>
            <a:off x="509588" y="658610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2b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4676" y="1479094"/>
          <a:ext cx="7758113" cy="27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105"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latin typeface="+mj-lt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6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David</a:t>
                      </a:r>
                      <a:endParaRPr lang="zh-CN" altLang="en-US" sz="26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6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Sally</a:t>
                      </a:r>
                      <a:endParaRPr lang="zh-CN" altLang="en-US" sz="26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6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Peter</a:t>
                      </a:r>
                    </a:p>
                  </a:txBody>
                  <a:tcPr marL="91441" marR="91441" marT="45753" marB="457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zh-CN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latin typeface="+mj-lt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>
                        <a:latin typeface="+mj-lt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>
                        <a:latin typeface="+mj-lt"/>
                      </a:endParaRPr>
                    </a:p>
                  </a:txBody>
                  <a:tcPr marL="91441" marR="91441" marT="45753" marB="457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5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6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has</a:t>
                      </a:r>
                      <a:endParaRPr lang="zh-CN" altLang="en-US" sz="26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latin typeface="+mj-lt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>
                        <a:latin typeface="+mj-lt"/>
                      </a:endParaRPr>
                    </a:p>
                  </a:txBody>
                  <a:tcPr marL="91441" marR="91441" marT="45753" marB="4575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latin typeface="+mj-lt"/>
                      </a:endParaRPr>
                    </a:p>
                  </a:txBody>
                  <a:tcPr marL="91441" marR="91441" marT="45753" marB="457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6" name="TextBox 5"/>
          <p:cNvSpPr txBox="1">
            <a:spLocks noChangeArrowheads="1"/>
          </p:cNvSpPr>
          <p:nvPr/>
        </p:nvSpPr>
        <p:spPr bwMode="auto">
          <a:xfrm>
            <a:off x="2293939" y="2009155"/>
            <a:ext cx="1019175" cy="61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2330451" y="2567783"/>
            <a:ext cx="663575" cy="49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68751" y="2055179"/>
            <a:ext cx="1922463" cy="10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medium height, thin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12938" y="3393028"/>
            <a:ext cx="1701800" cy="53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 hair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08425" y="3162912"/>
            <a:ext cx="2027238" cy="10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straight hair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08701" y="2313861"/>
            <a:ext cx="2182813" cy="57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297613" y="3308916"/>
            <a:ext cx="1758950" cy="61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hair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10" grpId="0" bldLvl="0" animBg="1" autoUpdateAnimBg="0"/>
      <p:bldP spid="11" grpId="0" autoUpdateAnimBg="0"/>
      <p:bldP spid="12" grpId="0" bldLvl="0" animBg="1" autoUpdateAnimBg="0"/>
      <p:bldP spid="13" grpId="0" bldLvl="0" animBg="1" autoUpdateAnimBg="0"/>
      <p:bldP spid="14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0089" y="1517182"/>
            <a:ext cx="8148637" cy="2583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US" altLang="zh-CN" sz="30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Conversation 1</a:t>
            </a:r>
            <a:endParaRPr lang="zh-CN" altLang="zh-CN" sz="3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Is that your brother David?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No, it isn’t.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What does David look like? Is he _____or _____?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He’s ____. He’s ______. And he _____________.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0089" y="847464"/>
            <a:ext cx="5405437" cy="5237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fill in the blanks.</a:t>
            </a:r>
          </a:p>
        </p:txBody>
      </p:sp>
      <p:sp>
        <p:nvSpPr>
          <p:cNvPr id="7" name="矩形 6"/>
          <p:cNvSpPr/>
          <p:nvPr/>
        </p:nvSpPr>
        <p:spPr>
          <a:xfrm>
            <a:off x="6400801" y="3032777"/>
            <a:ext cx="684213" cy="5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tall</a:t>
            </a:r>
            <a:endParaRPr lang="zh-CN" altLang="en-US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73963" y="3021667"/>
            <a:ext cx="982662" cy="522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short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1364" y="3521576"/>
            <a:ext cx="682625" cy="5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tall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2201" y="3470792"/>
            <a:ext cx="1082675" cy="522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heavy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38850" y="3485075"/>
            <a:ext cx="2317750" cy="5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 curly hair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9726" y="769700"/>
            <a:ext cx="8664575" cy="3324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Conversation 2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Is that Sally?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No, it isn’t.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Does Sally have _____ or _____ hair?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She ___________________. She’s ________________. 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5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And she’s _____.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68676" y="2378928"/>
            <a:ext cx="842963" cy="525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long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7888" y="2431300"/>
            <a:ext cx="982662" cy="5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short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7014" y="2929621"/>
            <a:ext cx="3468687" cy="5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 long straight hair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03913" y="2923272"/>
            <a:ext cx="2881312" cy="522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medium height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6026" y="3508880"/>
            <a:ext cx="804863" cy="522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thin</a:t>
            </a:r>
            <a:endParaRPr lang="zh-CN" altLang="en-US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6975" y="1228346"/>
            <a:ext cx="6986588" cy="17742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Conversation 3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Is your friend Peter short or tall?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He’s _______.  And he _____________.</a:t>
            </a:r>
            <a:endParaRPr lang="zh-CN" altLang="en-US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6838" y="2412256"/>
            <a:ext cx="982662" cy="52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short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91125" y="2364646"/>
            <a:ext cx="2319338" cy="5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 short hair</a:t>
            </a:r>
            <a:endParaRPr lang="zh-CN" altLang="en-US" sz="2800" b="1" kern="1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1189039" y="464995"/>
            <a:ext cx="7140575" cy="17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 looks at the chart in 2b. Student B asks Student A questions about one of the people and then draws a picture of the person. </a:t>
            </a:r>
          </a:p>
        </p:txBody>
      </p:sp>
      <p:grpSp>
        <p:nvGrpSpPr>
          <p:cNvPr id="19459" name="组合 4"/>
          <p:cNvGrpSpPr/>
          <p:nvPr/>
        </p:nvGrpSpPr>
        <p:grpSpPr bwMode="auto">
          <a:xfrm>
            <a:off x="449263" y="1045840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2c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60726" y="2916924"/>
            <a:ext cx="1268413" cy="16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9938" y="2921686"/>
            <a:ext cx="1363662" cy="167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733425" y="2397973"/>
            <a:ext cx="2190750" cy="1104559"/>
          </a:xfrm>
          <a:prstGeom prst="wedgeRoundRectCallout">
            <a:avLst>
              <a:gd name="adj1" fmla="val 62564"/>
              <a:gd name="adj2" fmla="val 36116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look like?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088064" y="2256728"/>
            <a:ext cx="2651125" cy="1104559"/>
          </a:xfrm>
          <a:prstGeom prst="wedgeRoundRectCallout">
            <a:avLst>
              <a:gd name="adj1" fmla="val -57615"/>
              <a:gd name="adj2" fmla="val 30648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of medium  height.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874714" y="415797"/>
            <a:ext cx="7242175" cy="51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learn the 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864" y="230118"/>
            <a:ext cx="835025" cy="8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5164" y="3572360"/>
            <a:ext cx="2073275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_____.       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76526" y="3572361"/>
            <a:ext cx="4092575" cy="52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is ________________.</a:t>
            </a:r>
            <a:endParaRPr lang="en-US" altLang="zh-CN" sz="3200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689725" y="3572361"/>
            <a:ext cx="2281238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is______.        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01800" y="3572360"/>
            <a:ext cx="725488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578726" y="3572360"/>
            <a:ext cx="1033463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584575" y="3566013"/>
            <a:ext cx="2998788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medium height</a:t>
            </a:r>
          </a:p>
        </p:txBody>
      </p:sp>
      <p:sp>
        <p:nvSpPr>
          <p:cNvPr id="29" name="对话气泡: 圆角矩形 28"/>
          <p:cNvSpPr/>
          <p:nvPr/>
        </p:nvSpPr>
        <p:spPr>
          <a:xfrm>
            <a:off x="5033964" y="4319841"/>
            <a:ext cx="1862137" cy="514191"/>
          </a:xfrm>
          <a:prstGeom prst="wedgeRoundRectCallout">
            <a:avLst>
              <a:gd name="adj1" fmla="val -22529"/>
              <a:gd name="adj2" fmla="val -757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中等身高</a:t>
            </a:r>
          </a:p>
        </p:txBody>
      </p:sp>
      <p:sp>
        <p:nvSpPr>
          <p:cNvPr id="30" name="椭圆 29"/>
          <p:cNvSpPr/>
          <p:nvPr/>
        </p:nvSpPr>
        <p:spPr>
          <a:xfrm>
            <a:off x="3584576" y="3516814"/>
            <a:ext cx="2898775" cy="6363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图片 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3451" y="1115669"/>
            <a:ext cx="1903413" cy="24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图片 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80264" y="1663187"/>
            <a:ext cx="936625" cy="17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图片 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0851" y="1390221"/>
            <a:ext cx="1323975" cy="202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8" grpId="0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7751" y="2128181"/>
            <a:ext cx="1584325" cy="21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789" y="2388451"/>
            <a:ext cx="1157287" cy="216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2522538" y="1723493"/>
            <a:ext cx="3752850" cy="561802"/>
          </a:xfrm>
          <a:prstGeom prst="wedgeRoundRectCallout">
            <a:avLst>
              <a:gd name="adj1" fmla="val 49781"/>
              <a:gd name="adj2" fmla="val 7548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Does he/she have …?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522539" y="2375755"/>
            <a:ext cx="2757487" cy="485625"/>
          </a:xfrm>
          <a:prstGeom prst="wedgeRoundRectCallout">
            <a:avLst>
              <a:gd name="adj1" fmla="val -49742"/>
              <a:gd name="adj2" fmla="val -3196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He /she has …</a:t>
            </a:r>
          </a:p>
        </p:txBody>
      </p:sp>
      <p:sp>
        <p:nvSpPr>
          <p:cNvPr id="6" name="圆角矩形标注 3"/>
          <p:cNvSpPr/>
          <p:nvPr/>
        </p:nvSpPr>
        <p:spPr>
          <a:xfrm>
            <a:off x="2522538" y="423732"/>
            <a:ext cx="4762500" cy="561802"/>
          </a:xfrm>
          <a:prstGeom prst="wedgeRoundRectCallout">
            <a:avLst>
              <a:gd name="adj1" fmla="val 49781"/>
              <a:gd name="adj2" fmla="val 7548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What does he/she look like?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4"/>
          <p:cNvSpPr/>
          <p:nvPr/>
        </p:nvSpPr>
        <p:spPr>
          <a:xfrm>
            <a:off x="2522538" y="1075993"/>
            <a:ext cx="2697162" cy="484039"/>
          </a:xfrm>
          <a:prstGeom prst="wedgeRoundRectCallout">
            <a:avLst>
              <a:gd name="adj1" fmla="val -49742"/>
              <a:gd name="adj2" fmla="val -3196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He /She is…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4963" y="1418787"/>
            <a:ext cx="1604962" cy="240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73339" y="3945308"/>
            <a:ext cx="1120775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021388" y="4238905"/>
            <a:ext cx="1046162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Sally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104064" y="3713604"/>
            <a:ext cx="1038225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1227138" y="499908"/>
            <a:ext cx="4475162" cy="6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Role-play the conversation.</a:t>
            </a:r>
          </a:p>
        </p:txBody>
      </p:sp>
      <p:grpSp>
        <p:nvGrpSpPr>
          <p:cNvPr id="21507" name="组合 4"/>
          <p:cNvGrpSpPr/>
          <p:nvPr/>
        </p:nvGrpSpPr>
        <p:grpSpPr bwMode="auto">
          <a:xfrm>
            <a:off x="466725" y="537997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0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2d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325" y="1302936"/>
            <a:ext cx="7962900" cy="30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Mike: Hi, Tony. Are you going to the movie tonight?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Tony: Yes. We’re meeting at seven, right?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Mike : Yeah, but I may be a little late. My friend David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is going, too. Just meet him in front of the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cinema first.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140201" y="1896478"/>
            <a:ext cx="2519363" cy="9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3760788" y="1940914"/>
            <a:ext cx="3276600" cy="15536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the movie</a:t>
            </a:r>
          </a:p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去看电影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go to the cinema</a:t>
            </a:r>
          </a:p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 to see a film/movie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61014" y="2490019"/>
            <a:ext cx="86518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611438" y="2585240"/>
            <a:ext cx="5816600" cy="13378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对吗；是吧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表示对此前陈述内容进行核实或确认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完整的表达方式是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that right?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602163" y="3062929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4114801" y="3181955"/>
            <a:ext cx="2809875" cy="969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a bit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修饰形容词或副词</a:t>
            </a:r>
          </a:p>
        </p:txBody>
      </p:sp>
      <p:grpSp>
        <p:nvGrpSpPr>
          <p:cNvPr id="21516" name="组合 7"/>
          <p:cNvGrpSpPr/>
          <p:nvPr/>
        </p:nvGrpSpPr>
        <p:grpSpPr bwMode="auto">
          <a:xfrm>
            <a:off x="6275389" y="147593"/>
            <a:ext cx="1608137" cy="707806"/>
            <a:chOff x="5470897" y="385196"/>
            <a:chExt cx="1800200" cy="708064"/>
          </a:xfrm>
        </p:grpSpPr>
        <p:pic>
          <p:nvPicPr>
            <p:cNvPr id="21517" name="Picture 5" descr="C:\Users\Administrator\Desktop\图形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70897" y="385196"/>
              <a:ext cx="1800200" cy="70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Box 9"/>
            <p:cNvSpPr txBox="1">
              <a:spLocks noChangeArrowheads="1"/>
            </p:cNvSpPr>
            <p:nvPr/>
          </p:nvSpPr>
          <p:spPr bwMode="auto">
            <a:xfrm>
              <a:off x="5679902" y="425458"/>
              <a:ext cx="1320072" cy="5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Task 1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0563" y="758591"/>
            <a:ext cx="7607300" cy="369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 : Oh, but I don’t know him. What does he look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like?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Mike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Well, he has brown hair and wears glasses.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OK. Is he tall or short?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Mike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 isn’t tall or short. He’s of medium height.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OK, sure. See you later then.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62350" y="2537630"/>
            <a:ext cx="920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14"/>
          <p:cNvSpPr/>
          <p:nvPr/>
        </p:nvSpPr>
        <p:spPr>
          <a:xfrm>
            <a:off x="2835275" y="2605870"/>
            <a:ext cx="2374900" cy="3951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棕色的；褐色的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279526" y="603064"/>
            <a:ext cx="5992813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again and answer the questions.</a:t>
            </a:r>
          </a:p>
        </p:txBody>
      </p:sp>
      <p:grpSp>
        <p:nvGrpSpPr>
          <p:cNvPr id="23555" name="组合 4"/>
          <p:cNvGrpSpPr/>
          <p:nvPr/>
        </p:nvGrpSpPr>
        <p:grpSpPr bwMode="auto">
          <a:xfrm>
            <a:off x="519113" y="641152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2d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3925" y="1499725"/>
            <a:ext cx="6154738" cy="23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Who is going to the movie with Mike?</a:t>
            </a:r>
          </a:p>
          <a:p>
            <a:pPr eaLnBrk="1" hangingPunct="1">
              <a:lnSpc>
                <a:spcPct val="80000"/>
              </a:lnSpc>
            </a:pPr>
            <a:endParaRPr lang="zh-C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What color is David’s hair?</a:t>
            </a:r>
          </a:p>
          <a:p>
            <a:pPr eaLnBrk="1" hangingPunct="1">
              <a:lnSpc>
                <a:spcPct val="80000"/>
              </a:lnSpc>
            </a:pPr>
            <a:endParaRPr lang="zh-C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Is David short or tall?</a:t>
            </a:r>
            <a:endParaRPr lang="zh-C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39839" y="1842520"/>
            <a:ext cx="2638425" cy="61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Tony and David.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0951" y="2856619"/>
            <a:ext cx="3025775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He has brown hair.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22375" y="3810412"/>
            <a:ext cx="3608388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He is of medium height. </a:t>
            </a:r>
          </a:p>
        </p:txBody>
      </p:sp>
      <p:grpSp>
        <p:nvGrpSpPr>
          <p:cNvPr id="23561" name="组合 7"/>
          <p:cNvGrpSpPr/>
          <p:nvPr/>
        </p:nvGrpSpPr>
        <p:grpSpPr bwMode="auto">
          <a:xfrm>
            <a:off x="6275389" y="147593"/>
            <a:ext cx="1608137" cy="707806"/>
            <a:chOff x="5470897" y="385196"/>
            <a:chExt cx="1800200" cy="708064"/>
          </a:xfrm>
        </p:grpSpPr>
        <p:pic>
          <p:nvPicPr>
            <p:cNvPr id="23562" name="Picture 5" descr="C:\Users\Administrator\Desktop\图形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70897" y="385196"/>
              <a:ext cx="1800200" cy="70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>
              <a:off x="5679902" y="425458"/>
              <a:ext cx="1319400" cy="5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Task 2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7" grpId="0" autoUpdateAnimBg="0"/>
      <p:bldP spid="8" grpId="0" autoUpdateAnimBg="0"/>
      <p:bldP spid="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974726" y="441189"/>
            <a:ext cx="5992813" cy="69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Retell 2d and fill in the blanks.</a:t>
            </a:r>
          </a:p>
        </p:txBody>
      </p:sp>
      <p:grpSp>
        <p:nvGrpSpPr>
          <p:cNvPr id="24579" name="组合 4"/>
          <p:cNvGrpSpPr/>
          <p:nvPr/>
        </p:nvGrpSpPr>
        <p:grpSpPr bwMode="auto">
          <a:xfrm>
            <a:off x="276225" y="509431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2d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1" name="组合 7"/>
          <p:cNvGrpSpPr/>
          <p:nvPr/>
        </p:nvGrpSpPr>
        <p:grpSpPr bwMode="auto">
          <a:xfrm>
            <a:off x="6650039" y="399927"/>
            <a:ext cx="1609725" cy="707806"/>
            <a:chOff x="5470897" y="385196"/>
            <a:chExt cx="1800200" cy="708064"/>
          </a:xfrm>
        </p:grpSpPr>
        <p:pic>
          <p:nvPicPr>
            <p:cNvPr id="24588" name="Picture 5" descr="C:\Users\Administrator\Desktop\图形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70897" y="385196"/>
              <a:ext cx="1800200" cy="70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Box 9"/>
            <p:cNvSpPr txBox="1">
              <a:spLocks noChangeArrowheads="1"/>
            </p:cNvSpPr>
            <p:nvPr/>
          </p:nvSpPr>
          <p:spPr bwMode="auto">
            <a:xfrm>
              <a:off x="5679902" y="425458"/>
              <a:ext cx="1319400" cy="5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Task 3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582" name="文本框 9"/>
          <p:cNvSpPr txBox="1">
            <a:spLocks noChangeArrowheads="1"/>
          </p:cNvSpPr>
          <p:nvPr/>
        </p:nvSpPr>
        <p:spPr bwMode="auto">
          <a:xfrm>
            <a:off x="673100" y="1063297"/>
            <a:ext cx="7945438" cy="371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 and Mike are going to the movie tonight. They are going to meet at seven. But Mike may be _______late. His friend David is going, too. And Tony is going to meet him ___________ the cinema first. But Tony doesn’t know him. Mike tells Tony that David has __________and____________. He isn’t tall or short. He’s _________________.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8514" y="2104376"/>
            <a:ext cx="1241425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little </a:t>
            </a:r>
            <a:endParaRPr lang="zh-CN" altLang="en-US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837114" y="2616980"/>
            <a:ext cx="1736725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989264" y="3653298"/>
            <a:ext cx="1989137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hair 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397501" y="3631079"/>
            <a:ext cx="2206625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wears glasses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303713" y="4156380"/>
            <a:ext cx="2881312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medium height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6" y="380883"/>
            <a:ext cx="835025" cy="8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87"/>
          <p:cNvSpPr>
            <a:spLocks noChangeArrowheads="1"/>
          </p:cNvSpPr>
          <p:nvPr/>
        </p:nvSpPr>
        <p:spPr bwMode="auto">
          <a:xfrm>
            <a:off x="965200" y="577672"/>
            <a:ext cx="3182938" cy="53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9739" y="1129951"/>
            <a:ext cx="6981825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What does he look like?  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他长什么样？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3751" y="1631447"/>
            <a:ext cx="8239125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does/do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like?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看上去什么样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2178965"/>
            <a:ext cx="4151312" cy="5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用来询问某人的外貌特征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164" y="2704265"/>
            <a:ext cx="8707437" cy="15140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回答方式有两种：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描述人物外貌特征的形容词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have/has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名词（名词前可以有多个形容词修饰）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603250" y="956968"/>
            <a:ext cx="4565650" cy="69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辨析</a:t>
            </a:r>
            <a:r>
              <a:rPr lang="en-US" altLang="zh-CN" sz="3000" b="1">
                <a:solidFill>
                  <a:srgbClr val="FF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like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like</a:t>
            </a:r>
            <a:endParaRPr lang="zh-CN" altLang="en-US" sz="3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7539" y="1742537"/>
          <a:ext cx="7921625" cy="2063113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2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look like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 like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38513" y="1920282"/>
            <a:ext cx="3708400" cy="6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常指人的外观或外貌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86014" y="2780441"/>
            <a:ext cx="6029325" cy="9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常指人的性格、人品，也可以用来描述人的外观或外貌。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6314" y="772874"/>
            <a:ext cx="7038975" cy="34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例：你的父亲长什么样子？    他很高。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 What does your father look like</a:t>
            </a:r>
            <a:r>
              <a:rPr lang="zh-CN" altLang="en-US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en-US" altLang="zh-CN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 He is tall.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你的父亲是个什么样的人？他非常友好。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 What is your father like?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 He is very friendly.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33388" y="423732"/>
            <a:ext cx="7427912" cy="9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She’s of medium height, and she has long 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straight hair.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她中等个子，留着长长的直发。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7013" y="1439418"/>
            <a:ext cx="5300662" cy="6522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此句是用来描述外貌的常用句型。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975" y="2075809"/>
            <a:ext cx="8674100" cy="198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表示某人中等个头或中等身材时的结构为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sb. + be + of + medium height / build</a:t>
            </a: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表示人的相貌特征，尤其是五官、头发时。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常用结构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sb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.+have/has +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a/an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（形容词）</a:t>
            </a:r>
            <a:r>
              <a:rPr lang="en-US" altLang="zh-CN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名词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3932611"/>
            <a:ext cx="3251200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某人长着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留着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89025" y="699873"/>
            <a:ext cx="7181850" cy="345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例：这个男人中等身材。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man is of medium build.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我的语文老师中等身高。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Chinese teacher is of medium height.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我的妈妈留着长发。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mother has long hair.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10170" y="306401"/>
            <a:ext cx="51764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800" b="1" i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does she look like?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16050" y="3634254"/>
            <a:ext cx="107950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78300" y="3662820"/>
            <a:ext cx="2808288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build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781925" y="3643776"/>
            <a:ext cx="93980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1639" y="3659646"/>
            <a:ext cx="2363787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is ______.         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86063" y="3704082"/>
            <a:ext cx="4157662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is of _____________.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78576" y="3616797"/>
            <a:ext cx="2517775" cy="57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is _____.         </a:t>
            </a:r>
          </a:p>
        </p:txBody>
      </p:sp>
      <p:sp>
        <p:nvSpPr>
          <p:cNvPr id="18" name="对话气泡: 圆角矩形 17"/>
          <p:cNvSpPr/>
          <p:nvPr/>
        </p:nvSpPr>
        <p:spPr>
          <a:xfrm>
            <a:off x="4699000" y="4362691"/>
            <a:ext cx="1684338" cy="514191"/>
          </a:xfrm>
          <a:prstGeom prst="wedgeRoundRectCallout">
            <a:avLst>
              <a:gd name="adj1" fmla="val -31941"/>
              <a:gd name="adj2" fmla="val -7126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中等身材</a:t>
            </a:r>
          </a:p>
        </p:txBody>
      </p:sp>
      <p:sp>
        <p:nvSpPr>
          <p:cNvPr id="19" name="椭圆 18"/>
          <p:cNvSpPr/>
          <p:nvPr/>
        </p:nvSpPr>
        <p:spPr>
          <a:xfrm>
            <a:off x="4178301" y="3600927"/>
            <a:ext cx="2301875" cy="6427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图片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9" y="1306110"/>
            <a:ext cx="1343025" cy="18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4539" y="1237868"/>
            <a:ext cx="841375" cy="23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图片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70338" y="1248978"/>
            <a:ext cx="1357312" cy="218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85800" y="833181"/>
            <a:ext cx="6184900" cy="121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Are you going to the movie tonight?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今晚你去看电影吗？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1713" y="1915522"/>
            <a:ext cx="7567612" cy="17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用谓语动词的现在进行时表将来。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主要用于表示按计划或安排将要发生的动作如：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come, go, arrive, leave, start, return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69901" y="358664"/>
            <a:ext cx="5299075" cy="12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4. Yeah, but 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be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a little late.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对，但是我可能会晚一点儿。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36601" y="1401330"/>
            <a:ext cx="7648575" cy="6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may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情态动词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：可能，后接动词原形表推测。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82639" y="1890129"/>
            <a:ext cx="3925887" cy="6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辨析：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be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maybe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9900" y="2532868"/>
          <a:ext cx="8135937" cy="191076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134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920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2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may be </a:t>
                      </a:r>
                      <a:endParaRPr lang="zh-CN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CN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maybe</a:t>
                      </a:r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9" marR="91429" marT="45735" marB="4573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7" name="矩形 7"/>
          <p:cNvSpPr>
            <a:spLocks noChangeArrowheads="1"/>
          </p:cNvSpPr>
          <p:nvPr/>
        </p:nvSpPr>
        <p:spPr bwMode="auto">
          <a:xfrm>
            <a:off x="1776414" y="3216870"/>
            <a:ext cx="3614737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情态动词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+be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动词结构</a:t>
            </a:r>
          </a:p>
        </p:txBody>
      </p:sp>
      <p:sp>
        <p:nvSpPr>
          <p:cNvPr id="25628" name="矩形 9"/>
          <p:cNvSpPr>
            <a:spLocks noChangeArrowheads="1"/>
          </p:cNvSpPr>
          <p:nvPr/>
        </p:nvSpPr>
        <p:spPr bwMode="auto">
          <a:xfrm>
            <a:off x="5859464" y="3240675"/>
            <a:ext cx="904875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谓语</a:t>
            </a:r>
          </a:p>
        </p:txBody>
      </p:sp>
      <p:sp>
        <p:nvSpPr>
          <p:cNvPr id="25629" name="矩形 11"/>
          <p:cNvSpPr>
            <a:spLocks noChangeArrowheads="1"/>
          </p:cNvSpPr>
          <p:nvPr/>
        </p:nvSpPr>
        <p:spPr bwMode="auto">
          <a:xfrm>
            <a:off x="7304089" y="3224805"/>
            <a:ext cx="1266825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也许是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13064" y="2570957"/>
            <a:ext cx="1627187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短语结构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00663" y="2542390"/>
            <a:ext cx="1987550" cy="6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在句中成分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97763" y="2564608"/>
            <a:ext cx="906462" cy="6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解释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6776" y="3827868"/>
            <a:ext cx="3071813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副词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常用于句首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03913" y="3827868"/>
            <a:ext cx="906462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状语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37438" y="3834217"/>
            <a:ext cx="906462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也许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27" grpId="0"/>
      <p:bldP spid="25628" grpId="0"/>
      <p:bldP spid="25629" grpId="0"/>
      <p:bldP spid="2" grpId="0"/>
      <p:bldP spid="10" grpId="0"/>
      <p:bldP spid="11" grpId="0"/>
      <p:bldP spid="3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44526" y="331685"/>
            <a:ext cx="6323013" cy="6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5. Is he tall or short?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他个高还是矮？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1363" y="937923"/>
            <a:ext cx="7664450" cy="2075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这是一个选择疑问句。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选择疑问句是指说话人提出两种或两种以上的情况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问对方选择哪一种，最后两个选择项用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or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连接。不能用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yes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no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回答。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1363" y="3443812"/>
            <a:ext cx="6577012" cy="6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一般疑问句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供选择项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or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供选择项？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1363" y="3969112"/>
            <a:ext cx="6577012" cy="6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特殊疑问句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供选择项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or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供选择项？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41364" y="3048647"/>
            <a:ext cx="3971925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选择疑问句的常见结构</a:t>
            </a:r>
            <a:r>
              <a:rPr lang="en-US" altLang="zh-CN" sz="2800" b="1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2313" y="810963"/>
            <a:ext cx="7727950" cy="345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你喜欢直发还是卷发？   我喜欢卷发。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— Do you like straight hair or curly hair?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— I like curly hair. 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你喜欢哪种颜色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红色还是黑色？我喜欢红色。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— What color do you like, red or black? 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— I like red. 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439" y="261858"/>
            <a:ext cx="835025" cy="8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87"/>
          <p:cNvSpPr>
            <a:spLocks noChangeArrowheads="1"/>
          </p:cNvSpPr>
          <p:nvPr/>
        </p:nvSpPr>
        <p:spPr bwMode="auto">
          <a:xfrm>
            <a:off x="952500" y="468169"/>
            <a:ext cx="1919288" cy="53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952501" y="1077581"/>
            <a:ext cx="7866063" cy="323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1.Li Lei _____short and _____ straight hair.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is; is      B. is; has      C. has; has     D. is; have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— What______  your sister _____?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— She is tall.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 .is; look like                  B. /; like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does; look                    D. does; look like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4788" y="1552096"/>
            <a:ext cx="609600" cy="62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7763" y="3807238"/>
            <a:ext cx="608012" cy="62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841376" y="626870"/>
            <a:ext cx="7485063" cy="37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— Is your friend tall______?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— He’s tall.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and short                          B. or short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but short                           D. with short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does she look like?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—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She _____ long straight black hair.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is                      B. has                        C. have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0963" y="1590185"/>
            <a:ext cx="736600" cy="7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5213" y="3773910"/>
            <a:ext cx="736600" cy="7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457200" y="607825"/>
            <a:ext cx="8324850" cy="362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— What does your friend look like?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— ______.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He is thin                          B. She is a kind girl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She likes music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My sister ______of medium height, but she ______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big eyes.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is; is       B. is; with       C. is; has      D. has; has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1456876"/>
            <a:ext cx="736600" cy="7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2300" y="3608861"/>
            <a:ext cx="736600" cy="7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71488" y="198377"/>
            <a:ext cx="8259762" cy="443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1" hangingPunct="1"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选词完成句子。</a:t>
            </a:r>
          </a:p>
          <a:p>
            <a:pPr marL="342900" indent="-342900" eaLnBrk="1" hangingPunct="1">
              <a:lnSpc>
                <a:spcPct val="125000"/>
              </a:lnSpc>
            </a:pPr>
            <a:endParaRPr lang="zh-CN" altLang="en-US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25000"/>
              </a:lnSpc>
            </a:pPr>
            <a:endParaRPr lang="zh-CN" altLang="en-US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 have a new look. Now I wear _______.</a:t>
            </a: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AutoNum type="arabicPeriod" startAt="2"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Her hair is very straight. It is not _________.</a:t>
            </a: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AutoNum type="arabicPeriod" startAt="3"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 is not short or tall. He’s of _____________.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4.She is not thin or heavy. She is of _____________ .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5.Her hair is not black or brown. It is _______.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40388" y="1809192"/>
            <a:ext cx="1219200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89676" y="2332905"/>
            <a:ext cx="982663" cy="52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72101" y="2897881"/>
            <a:ext cx="2517775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height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49950" y="3493010"/>
            <a:ext cx="2368550" cy="52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build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49989" y="4056398"/>
            <a:ext cx="1247775" cy="5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blonde</a:t>
            </a:r>
          </a:p>
        </p:txBody>
      </p:sp>
      <p:grpSp>
        <p:nvGrpSpPr>
          <p:cNvPr id="37896" name="组合 9"/>
          <p:cNvGrpSpPr/>
          <p:nvPr/>
        </p:nvGrpSpPr>
        <p:grpSpPr bwMode="auto">
          <a:xfrm>
            <a:off x="1092200" y="788744"/>
            <a:ext cx="6510338" cy="1014099"/>
            <a:chOff x="997518" y="928167"/>
            <a:chExt cx="6296633" cy="1013588"/>
          </a:xfrm>
        </p:grpSpPr>
        <p:sp>
          <p:nvSpPr>
            <p:cNvPr id="37897" name="Text Box 3"/>
            <p:cNvSpPr txBox="1">
              <a:spLocks noChangeArrowheads="1"/>
            </p:cNvSpPr>
            <p:nvPr/>
          </p:nvSpPr>
          <p:spPr bwMode="auto">
            <a:xfrm>
              <a:off x="997518" y="988443"/>
              <a:ext cx="6253642" cy="95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blonde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亚麻色的）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medium height     </a:t>
              </a:r>
            </a:p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curly         medium build          glasses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51057" y="928167"/>
              <a:ext cx="6143094" cy="958071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73568" y="416287"/>
            <a:ext cx="51619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800" b="1" i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does she look like?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356351" y="3575534"/>
            <a:ext cx="1736725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 hair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41564" y="3612035"/>
            <a:ext cx="2211387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hair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68363" y="3670755"/>
            <a:ext cx="388620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has _____________.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011739" y="3621558"/>
            <a:ext cx="3697287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has __________.</a:t>
            </a:r>
          </a:p>
        </p:txBody>
      </p:sp>
      <p:pic>
        <p:nvPicPr>
          <p:cNvPr id="410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7850" y="1282304"/>
            <a:ext cx="2000250" cy="21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3489" y="1247390"/>
            <a:ext cx="1470025" cy="210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5595938" y="1006165"/>
            <a:ext cx="2965450" cy="19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 short hair.</a:t>
            </a:r>
          </a:p>
          <a:p>
            <a:pPr>
              <a:lnSpc>
                <a:spcPct val="10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 long hair.</a:t>
            </a:r>
          </a:p>
          <a:p>
            <a:pPr>
              <a:lnSpc>
                <a:spcPct val="10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 straight hair.</a:t>
            </a:r>
          </a:p>
          <a:p>
            <a:pPr>
              <a:lnSpc>
                <a:spcPct val="10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 curly hair.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1069975" y="883966"/>
            <a:ext cx="3925888" cy="254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tall.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short.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heavy.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thin.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of medium height. </a:t>
            </a:r>
          </a:p>
          <a:p>
            <a:pPr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 of medium build.</a:t>
            </a:r>
          </a:p>
        </p:txBody>
      </p:sp>
      <p:sp>
        <p:nvSpPr>
          <p:cNvPr id="11268" name="文本框 1"/>
          <p:cNvSpPr txBox="1">
            <a:spLocks noChangeArrowheads="1"/>
          </p:cNvSpPr>
          <p:nvPr/>
        </p:nvSpPr>
        <p:spPr bwMode="auto">
          <a:xfrm>
            <a:off x="1250950" y="861748"/>
            <a:ext cx="43815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zh-CN" altLang="en-US" sz="28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文本框 2"/>
          <p:cNvSpPr txBox="1">
            <a:spLocks noChangeArrowheads="1"/>
          </p:cNvSpPr>
          <p:nvPr/>
        </p:nvSpPr>
        <p:spPr bwMode="auto">
          <a:xfrm>
            <a:off x="5670551" y="1912348"/>
            <a:ext cx="703263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</a:p>
        </p:txBody>
      </p:sp>
      <p:sp>
        <p:nvSpPr>
          <p:cNvPr id="11270" name="文本框 3"/>
          <p:cNvSpPr txBox="1">
            <a:spLocks noChangeArrowheads="1"/>
          </p:cNvSpPr>
          <p:nvPr/>
        </p:nvSpPr>
        <p:spPr bwMode="auto">
          <a:xfrm>
            <a:off x="1258888" y="1296588"/>
            <a:ext cx="438150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is</a:t>
            </a:r>
            <a:endParaRPr lang="zh-CN" altLang="en-US" sz="28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文本框 4"/>
          <p:cNvSpPr txBox="1">
            <a:spLocks noChangeArrowheads="1"/>
          </p:cNvSpPr>
          <p:nvPr/>
        </p:nvSpPr>
        <p:spPr bwMode="auto">
          <a:xfrm>
            <a:off x="1243013" y="1704449"/>
            <a:ext cx="438150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is</a:t>
            </a:r>
            <a:endParaRPr lang="zh-CN" altLang="en-US" sz="28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文本框 5"/>
          <p:cNvSpPr txBox="1">
            <a:spLocks noChangeArrowheads="1"/>
          </p:cNvSpPr>
          <p:nvPr/>
        </p:nvSpPr>
        <p:spPr bwMode="auto">
          <a:xfrm>
            <a:off x="1243013" y="2098028"/>
            <a:ext cx="438150" cy="52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is</a:t>
            </a:r>
            <a:endParaRPr lang="zh-CN" altLang="en-US" sz="28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文本框 6"/>
          <p:cNvSpPr txBox="1">
            <a:spLocks noChangeArrowheads="1"/>
          </p:cNvSpPr>
          <p:nvPr/>
        </p:nvSpPr>
        <p:spPr bwMode="auto">
          <a:xfrm>
            <a:off x="1250950" y="2902642"/>
            <a:ext cx="43815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is</a:t>
            </a:r>
            <a:endParaRPr lang="zh-CN" altLang="en-US" sz="28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文本框 7"/>
          <p:cNvSpPr txBox="1">
            <a:spLocks noChangeArrowheads="1"/>
          </p:cNvSpPr>
          <p:nvPr/>
        </p:nvSpPr>
        <p:spPr bwMode="auto">
          <a:xfrm>
            <a:off x="1250950" y="2509063"/>
            <a:ext cx="438150" cy="5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is</a:t>
            </a:r>
            <a:endParaRPr lang="zh-CN" altLang="en-US" sz="28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文本框 9"/>
          <p:cNvSpPr txBox="1">
            <a:spLocks noChangeArrowheads="1"/>
          </p:cNvSpPr>
          <p:nvPr/>
        </p:nvSpPr>
        <p:spPr bwMode="auto">
          <a:xfrm>
            <a:off x="5653088" y="1471159"/>
            <a:ext cx="70485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has</a:t>
            </a:r>
          </a:p>
        </p:txBody>
      </p:sp>
      <p:sp>
        <p:nvSpPr>
          <p:cNvPr id="11276" name="文本框 10"/>
          <p:cNvSpPr txBox="1">
            <a:spLocks noChangeArrowheads="1"/>
          </p:cNvSpPr>
          <p:nvPr/>
        </p:nvSpPr>
        <p:spPr bwMode="auto">
          <a:xfrm>
            <a:off x="5661025" y="1004578"/>
            <a:ext cx="704850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has</a:t>
            </a:r>
          </a:p>
        </p:txBody>
      </p:sp>
      <p:sp>
        <p:nvSpPr>
          <p:cNvPr id="11277" name="文本框 11"/>
          <p:cNvSpPr txBox="1">
            <a:spLocks noChangeArrowheads="1"/>
          </p:cNvSpPr>
          <p:nvPr/>
        </p:nvSpPr>
        <p:spPr bwMode="auto">
          <a:xfrm>
            <a:off x="5694363" y="2342427"/>
            <a:ext cx="70485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has</a:t>
            </a:r>
          </a:p>
        </p:txBody>
      </p:sp>
      <p:sp>
        <p:nvSpPr>
          <p:cNvPr id="5134" name="文本框 12"/>
          <p:cNvSpPr txBox="1">
            <a:spLocks noChangeArrowheads="1"/>
          </p:cNvSpPr>
          <p:nvPr/>
        </p:nvSpPr>
        <p:spPr bwMode="auto">
          <a:xfrm>
            <a:off x="627063" y="883965"/>
            <a:ext cx="622300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文本框 13"/>
          <p:cNvSpPr txBox="1">
            <a:spLocks noChangeArrowheads="1"/>
          </p:cNvSpPr>
          <p:nvPr/>
        </p:nvSpPr>
        <p:spPr bwMode="auto">
          <a:xfrm>
            <a:off x="619125" y="1704449"/>
            <a:ext cx="622300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文本框 14"/>
          <p:cNvSpPr txBox="1">
            <a:spLocks noChangeArrowheads="1"/>
          </p:cNvSpPr>
          <p:nvPr/>
        </p:nvSpPr>
        <p:spPr bwMode="auto">
          <a:xfrm>
            <a:off x="627063" y="2105963"/>
            <a:ext cx="62230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文本框 15"/>
          <p:cNvSpPr txBox="1">
            <a:spLocks noChangeArrowheads="1"/>
          </p:cNvSpPr>
          <p:nvPr/>
        </p:nvSpPr>
        <p:spPr bwMode="auto">
          <a:xfrm>
            <a:off x="636588" y="2513824"/>
            <a:ext cx="622300" cy="52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" name="文本框 16"/>
          <p:cNvSpPr txBox="1">
            <a:spLocks noChangeArrowheads="1"/>
          </p:cNvSpPr>
          <p:nvPr/>
        </p:nvSpPr>
        <p:spPr bwMode="auto">
          <a:xfrm>
            <a:off x="619125" y="2942316"/>
            <a:ext cx="622300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9" name="文本框 17"/>
          <p:cNvSpPr txBox="1">
            <a:spLocks noChangeArrowheads="1"/>
          </p:cNvSpPr>
          <p:nvPr/>
        </p:nvSpPr>
        <p:spPr bwMode="auto">
          <a:xfrm>
            <a:off x="617538" y="1269609"/>
            <a:ext cx="62230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文本框 18"/>
          <p:cNvSpPr txBox="1">
            <a:spLocks noChangeArrowheads="1"/>
          </p:cNvSpPr>
          <p:nvPr/>
        </p:nvSpPr>
        <p:spPr bwMode="auto">
          <a:xfrm>
            <a:off x="4989514" y="1006164"/>
            <a:ext cx="801687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She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文本框 19"/>
          <p:cNvSpPr txBox="1">
            <a:spLocks noChangeArrowheads="1"/>
          </p:cNvSpPr>
          <p:nvPr/>
        </p:nvSpPr>
        <p:spPr bwMode="auto">
          <a:xfrm>
            <a:off x="4989514" y="1487029"/>
            <a:ext cx="801687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She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2" name="文本框 20"/>
          <p:cNvSpPr txBox="1">
            <a:spLocks noChangeArrowheads="1"/>
          </p:cNvSpPr>
          <p:nvPr/>
        </p:nvSpPr>
        <p:spPr bwMode="auto">
          <a:xfrm>
            <a:off x="4968875" y="1913935"/>
            <a:ext cx="801688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She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文本框 21"/>
          <p:cNvSpPr txBox="1">
            <a:spLocks noChangeArrowheads="1"/>
          </p:cNvSpPr>
          <p:nvPr/>
        </p:nvSpPr>
        <p:spPr bwMode="auto">
          <a:xfrm>
            <a:off x="4989514" y="2378929"/>
            <a:ext cx="801687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She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42464" y="145574"/>
            <a:ext cx="2510624" cy="738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defRPr/>
            </a:pPr>
            <a:r>
              <a:rPr lang="en-US" altLang="zh-CN" sz="42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6" name="文本框 49"/>
          <p:cNvSpPr txBox="1">
            <a:spLocks noChangeArrowheads="1"/>
          </p:cNvSpPr>
          <p:nvPr/>
        </p:nvSpPr>
        <p:spPr bwMode="auto">
          <a:xfrm>
            <a:off x="819151" y="3508880"/>
            <a:ext cx="7343775" cy="953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高矮胖瘦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）主语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be + ____ </a:t>
            </a:r>
          </a:p>
          <a:p>
            <a:pPr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头发）主语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have/has + ____ + ____</a:t>
            </a:r>
          </a:p>
        </p:txBody>
      </p:sp>
      <p:sp>
        <p:nvSpPr>
          <p:cNvPr id="27" name="文本框 51"/>
          <p:cNvSpPr txBox="1">
            <a:spLocks noChangeArrowheads="1"/>
          </p:cNvSpPr>
          <p:nvPr/>
        </p:nvSpPr>
        <p:spPr bwMode="auto">
          <a:xfrm>
            <a:off x="5389564" y="3477140"/>
            <a:ext cx="854075" cy="5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adj.</a:t>
            </a:r>
          </a:p>
        </p:txBody>
      </p:sp>
      <p:sp>
        <p:nvSpPr>
          <p:cNvPr id="28" name="文本框 52"/>
          <p:cNvSpPr txBox="1">
            <a:spLocks noChangeArrowheads="1"/>
          </p:cNvSpPr>
          <p:nvPr/>
        </p:nvSpPr>
        <p:spPr bwMode="auto">
          <a:xfrm>
            <a:off x="6197600" y="3904045"/>
            <a:ext cx="81280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adj.</a:t>
            </a:r>
          </a:p>
        </p:txBody>
      </p:sp>
      <p:sp>
        <p:nvSpPr>
          <p:cNvPr id="29" name="文本框 53"/>
          <p:cNvSpPr txBox="1">
            <a:spLocks noChangeArrowheads="1"/>
          </p:cNvSpPr>
          <p:nvPr/>
        </p:nvSpPr>
        <p:spPr bwMode="auto">
          <a:xfrm>
            <a:off x="7478713" y="3911981"/>
            <a:ext cx="506412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26" grpId="0" bldLvl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4" y="130135"/>
            <a:ext cx="835025" cy="8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87"/>
          <p:cNvSpPr>
            <a:spLocks noChangeArrowheads="1"/>
          </p:cNvSpPr>
          <p:nvPr/>
        </p:nvSpPr>
        <p:spPr bwMode="auto">
          <a:xfrm>
            <a:off x="901701" y="330098"/>
            <a:ext cx="1774825" cy="53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talk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252664" y="1450527"/>
            <a:ext cx="4594225" cy="17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A: </a:t>
            </a:r>
            <a:r>
              <a:rPr lang="en-US" altLang="zh-CN" sz="2800" b="1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What does … look like?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B: He/she is (of) …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   And he/she has …</a:t>
            </a:r>
          </a:p>
        </p:txBody>
      </p:sp>
      <p:sp>
        <p:nvSpPr>
          <p:cNvPr id="5" name="文本框 87043"/>
          <p:cNvSpPr txBox="1">
            <a:spLocks noChangeArrowheads="1"/>
          </p:cNvSpPr>
          <p:nvPr/>
        </p:nvSpPr>
        <p:spPr bwMode="auto">
          <a:xfrm>
            <a:off x="2088618" y="865732"/>
            <a:ext cx="34771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Ask and answer.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75564" y="1195019"/>
            <a:ext cx="1323975" cy="202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1" y="1358481"/>
            <a:ext cx="765175" cy="21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35050" y="3205761"/>
            <a:ext cx="915988" cy="12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4325" y="2959774"/>
            <a:ext cx="927100" cy="149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16151" y="3347005"/>
            <a:ext cx="893763" cy="11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65775" y="3072452"/>
            <a:ext cx="920750" cy="130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73563" y="3293047"/>
            <a:ext cx="1027112" cy="108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90900" y="3269241"/>
            <a:ext cx="754063" cy="107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920751" y="226943"/>
            <a:ext cx="7381875" cy="9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 people in the picture. You can use some letters more than once.</a:t>
            </a:r>
          </a:p>
        </p:txBody>
      </p:sp>
      <p:grpSp>
        <p:nvGrpSpPr>
          <p:cNvPr id="7171" name="组合 4"/>
          <p:cNvGrpSpPr/>
          <p:nvPr/>
        </p:nvGrpSpPr>
        <p:grpSpPr bwMode="auto">
          <a:xfrm>
            <a:off x="228600" y="377708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0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1a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2" descr="OLVVOUY878ULRLVE(ER5N4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8564" y="1309284"/>
            <a:ext cx="3152775" cy="335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745038" y="1399743"/>
            <a:ext cx="3251200" cy="309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1.short hair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2.curly hair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3.long hair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4.straight hair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5.tall ____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13538" y="1491790"/>
            <a:ext cx="431800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11950" y="2088506"/>
            <a:ext cx="431800" cy="49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50025" y="2685222"/>
            <a:ext cx="431800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89764" y="3270828"/>
            <a:ext cx="541337" cy="4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48338" y="3865957"/>
            <a:ext cx="431800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4338639" y="1077580"/>
            <a:ext cx="3330575" cy="24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6.short 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7.medium height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8.thin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9.heavy ____</a:t>
            </a:r>
          </a:p>
        </p:txBody>
      </p:sp>
      <p:pic>
        <p:nvPicPr>
          <p:cNvPr id="8195" name="Picture 2" descr="OLVVOUY878ULRLVE(ER5N4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6789" y="928402"/>
            <a:ext cx="3151187" cy="335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042150" y="1767929"/>
            <a:ext cx="431800" cy="49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4001" y="2382102"/>
            <a:ext cx="669925" cy="4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h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540375" y="3004210"/>
            <a:ext cx="863600" cy="4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86425" y="1223586"/>
            <a:ext cx="431800" cy="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01a52f73388efe17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7325" y="511018"/>
            <a:ext cx="2635250" cy="371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25488" y="1080755"/>
            <a:ext cx="4189412" cy="25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look like?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straight black hair.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of medium height.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thin.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 [恢复]"/>
</p:tagLst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1900</Words>
  <Application>Microsoft Office PowerPoint</Application>
  <PresentationFormat>全屏显示(16:9)</PresentationFormat>
  <Paragraphs>321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等线</vt:lpstr>
      <vt:lpstr>等线 Light</vt:lpstr>
      <vt:lpstr>黑体</vt:lpstr>
      <vt:lpstr>华文行楷</vt:lpstr>
      <vt:lpstr>华文琥珀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2017-06-23T02:08:00Z</dcterms:created>
  <dcterms:modified xsi:type="dcterms:W3CDTF">2023-01-17T03:01:33Z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0855E0D1B9114032BD0573837D9F2B9F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