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70" r:id="rId2"/>
    <p:sldId id="277" r:id="rId3"/>
    <p:sldId id="259" r:id="rId4"/>
    <p:sldId id="258" r:id="rId5"/>
    <p:sldId id="265" r:id="rId6"/>
    <p:sldId id="271" r:id="rId7"/>
    <p:sldId id="272" r:id="rId8"/>
    <p:sldId id="273" r:id="rId9"/>
    <p:sldId id="280" r:id="rId10"/>
    <p:sldId id="274" r:id="rId11"/>
    <p:sldId id="281" r:id="rId12"/>
    <p:sldId id="275" r:id="rId13"/>
    <p:sldId id="276" r:id="rId14"/>
    <p:sldId id="257" r:id="rId15"/>
    <p:sldId id="261" r:id="rId16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0" autoAdjust="0"/>
    <p:restoredTop sz="94660"/>
  </p:normalViewPr>
  <p:slideViewPr>
    <p:cSldViewPr>
      <p:cViewPr varScale="1">
        <p:scale>
          <a:sx n="105" d="100"/>
          <a:sy n="105" d="100"/>
        </p:scale>
        <p:origin x="-96" y="-7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85CC3C2-91ED-465E-8AA7-9530F2EADAE9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>
              <a:solidFill>
                <a:srgbClr val="EEECE1">
                  <a:lumMod val="2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5CC3C2-91ED-465E-8AA7-9530F2EADAE9}" type="slidenum">
              <a:rPr lang="en-US" altLang="zh-CN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867D184-DCC2-471A-AC29-9C43B8706BA1}" type="slidenum">
              <a:rPr lang="en-US" altLang="zh-CN" b="0" smtClean="0"/>
              <a:t>15</a:t>
            </a:fld>
            <a:endParaRPr lang="en-US" altLang="zh-CN" b="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6F205-7792-40E2-9C68-77E2532DDF4B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A8B82-CFEC-4AB2-B406-A71B7FA6183A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345FD-F302-4AFF-836C-FE85EED290AE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4A0C4-4BDE-4272-A201-495A5A3A0CA7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6025B-16F8-4EB1-B79D-5836E73FA4E0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B50D1-E159-431A-887F-05B60F279322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6AC12-D0D3-471C-A1A8-784F7A8C9369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D8B42-849E-45B0-90F8-037139B8B457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8FC7D-09DF-465A-9DFC-B62D9E07854B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29D79-5F8A-4268-B976-430EA59FDB4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B4AA7-A324-49C8-8B7C-3708A440F61B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3132DAF-4674-4A8A-B4E9-EA7067E3DB64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"/>
          <p:cNvSpPr txBox="1">
            <a:spLocks noChangeArrowheads="1"/>
          </p:cNvSpPr>
          <p:nvPr/>
        </p:nvSpPr>
        <p:spPr bwMode="auto">
          <a:xfrm>
            <a:off x="1472200" y="790695"/>
            <a:ext cx="30956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dirty="0"/>
              <a:t>Unit 7   </a:t>
            </a:r>
            <a:endParaRPr lang="zh-CN" altLang="en-US" sz="4400" dirty="0"/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0" y="1851670"/>
            <a:ext cx="91637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 dirty="0" smtClean="0"/>
              <a:t>I’m </a:t>
            </a:r>
            <a:r>
              <a:rPr lang="en-US" altLang="zh-CN" sz="5400" dirty="0"/>
              <a:t>writing an email. </a:t>
            </a:r>
            <a:endParaRPr lang="zh-CN" altLang="en-US" sz="5400" dirty="0"/>
          </a:p>
        </p:txBody>
      </p:sp>
      <p:sp>
        <p:nvSpPr>
          <p:cNvPr id="4" name="矩形 3"/>
          <p:cNvSpPr/>
          <p:nvPr/>
        </p:nvSpPr>
        <p:spPr>
          <a:xfrm>
            <a:off x="-8350" y="4011910"/>
            <a:ext cx="915235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68313" y="519113"/>
            <a:ext cx="47500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/>
              <a:t>What are you doing?</a:t>
            </a:r>
            <a:endParaRPr lang="zh-CN" altLang="en-US" sz="360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9751" y="1006079"/>
            <a:ext cx="40302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00FF"/>
                </a:solidFill>
              </a:rPr>
              <a:t>I’m playing football.</a:t>
            </a:r>
            <a:endParaRPr lang="zh-CN" altLang="en-US" sz="3200">
              <a:solidFill>
                <a:srgbClr val="FF00FF"/>
              </a:solidFill>
            </a:endParaRPr>
          </a:p>
        </p:txBody>
      </p:sp>
      <p:pic>
        <p:nvPicPr>
          <p:cNvPr id="26627" name="Picture 3" descr="C:\Users\zhencheng\Desktop\QQ截图2014081912510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872" y="1491630"/>
            <a:ext cx="4392488" cy="3271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71550" y="681038"/>
            <a:ext cx="47500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/>
              <a:t>What are you doing?</a:t>
            </a:r>
            <a:endParaRPr lang="zh-CN" altLang="en-US" sz="3600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16013" y="1383506"/>
            <a:ext cx="30107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00FF"/>
                </a:solidFill>
              </a:rPr>
              <a:t>I’m swimming.</a:t>
            </a:r>
            <a:endParaRPr lang="zh-CN" altLang="en-US" sz="3200">
              <a:solidFill>
                <a:srgbClr val="FF00FF"/>
              </a:solidFill>
            </a:endParaRPr>
          </a:p>
        </p:txBody>
      </p:sp>
      <p:pic>
        <p:nvPicPr>
          <p:cNvPr id="27650" name="Picture 2" descr="C:\Users\zhencheng\Desktop\QQ截图2014081912525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1869673"/>
            <a:ext cx="6048672" cy="3100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79388" y="141685"/>
            <a:ext cx="25314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 i="1"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endParaRPr lang="zh-CN" altLang="en-US" sz="5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288" y="844154"/>
            <a:ext cx="5594801" cy="41549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514350" indent="-514350">
              <a:defRPr/>
            </a:pPr>
            <a:r>
              <a:rPr lang="en-US" altLang="zh-CN" sz="2400" dirty="0"/>
              <a:t>1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_____________________?</a:t>
            </a:r>
          </a:p>
          <a:p>
            <a:pPr marL="514350" indent="-514350">
              <a:defRPr/>
            </a:pP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你现在正在干什么？</a:t>
            </a:r>
            <a:endParaRPr lang="en-US" altLang="zh-C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altLang="zh-CN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______________to my friend.          </a:t>
            </a:r>
          </a:p>
          <a:p>
            <a:pPr>
              <a:defRPr/>
            </a:pP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我正在给朋友写信。</a:t>
            </a:r>
            <a:endParaRPr lang="en-US" altLang="zh-C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en-US" altLang="zh-CN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I’m_______.                                            </a:t>
            </a:r>
          </a:p>
          <a:p>
            <a:pPr>
              <a:defRPr/>
            </a:pP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我在跳舞。</a:t>
            </a:r>
            <a:endParaRPr lang="en-US" altLang="zh-C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altLang="zh-CN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I’m_______.                                            </a:t>
            </a:r>
          </a:p>
          <a:p>
            <a:pPr>
              <a:defRPr/>
            </a:pP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我在唱歌。</a:t>
            </a:r>
            <a:endParaRPr lang="en-US" altLang="zh-C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en-US" altLang="zh-CN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_______basketball.                           </a:t>
            </a:r>
          </a:p>
          <a:p>
            <a:pPr>
              <a:defRPr/>
            </a:pP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我在打篮球。</a:t>
            </a:r>
            <a:endParaRPr lang="en-US" altLang="zh-C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zh-CN" altLang="en-US" sz="2400" dirty="0"/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042988" y="789385"/>
            <a:ext cx="28440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you doing?</a:t>
            </a:r>
            <a:endParaRPr lang="zh-CN" alt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547814" y="1545431"/>
            <a:ext cx="22685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 an email</a:t>
            </a:r>
            <a:endParaRPr lang="zh-CN" altLang="en-US" sz="24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476375" y="2301479"/>
            <a:ext cx="1210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dancing</a:t>
            </a:r>
            <a:endParaRPr lang="zh-CN" altLang="en-US" sz="24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547814" y="3003947"/>
            <a:ext cx="11256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singing</a:t>
            </a:r>
            <a:endParaRPr lang="zh-CN" altLang="en-US" sz="24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619250" y="3706416"/>
            <a:ext cx="11240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playing</a:t>
            </a:r>
            <a:endParaRPr lang="zh-CN" altLang="en-US" sz="24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0998" y="267494"/>
            <a:ext cx="8229600" cy="691754"/>
          </a:xfrm>
        </p:spPr>
        <p:txBody>
          <a:bodyPr/>
          <a:lstStyle/>
          <a:p>
            <a:pPr algn="l" eaLnBrk="1" hangingPunct="1"/>
            <a:r>
              <a:rPr lang="en-US" altLang="zh-CN" b="1" i="1" dirty="0" smtClean="0">
                <a:solidFill>
                  <a:srgbClr val="FF3300"/>
                </a:solidFill>
              </a:rPr>
              <a:t>What are you doing now?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61396" y="1292424"/>
            <a:ext cx="8229600" cy="61555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I’m having English class.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561396" y="1886545"/>
            <a:ext cx="8229600" cy="61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3200" i="1">
                <a:solidFill>
                  <a:srgbClr val="0000FF"/>
                </a:solidFill>
                <a:latin typeface="Times New Roman" panose="02020603050405020304" pitchFamily="18" charset="0"/>
              </a:rPr>
              <a:t>I’m listening.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488371" y="2479476"/>
            <a:ext cx="8229600" cy="61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I’m looking at you.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488371" y="3073599"/>
            <a:ext cx="82296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3200" i="1">
                <a:solidFill>
                  <a:srgbClr val="0000FF"/>
                </a:solidFill>
                <a:latin typeface="Times New Roman" panose="02020603050405020304" pitchFamily="18" charset="0"/>
              </a:rPr>
              <a:t>I’m thinking</a:t>
            </a:r>
            <a:r>
              <a:rPr lang="en-US" altLang="zh-CN" sz="3200" i="1">
                <a:latin typeface="Times New Roman" panose="02020603050405020304" pitchFamily="18" charset="0"/>
              </a:rPr>
              <a:t>.(</a:t>
            </a:r>
            <a:r>
              <a:rPr lang="zh-CN" altLang="en-US" sz="2400" i="1">
                <a:latin typeface="Times New Roman" panose="02020603050405020304" pitchFamily="18" charset="0"/>
              </a:rPr>
              <a:t>正在想</a:t>
            </a:r>
            <a:r>
              <a:rPr lang="en-US" altLang="zh-CN" sz="3200" i="1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488371" y="3614143"/>
            <a:ext cx="82296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3200" i="1">
                <a:solidFill>
                  <a:srgbClr val="0000FF"/>
                </a:solidFill>
                <a:latin typeface="Times New Roman" panose="02020603050405020304" pitchFamily="18" charset="0"/>
              </a:rPr>
              <a:t>I’m sitting.</a:t>
            </a:r>
            <a:r>
              <a:rPr lang="en-US" altLang="zh-CN" sz="3200" i="1">
                <a:latin typeface="Times New Roman" panose="02020603050405020304" pitchFamily="18" charset="0"/>
              </a:rPr>
              <a:t>(</a:t>
            </a:r>
            <a:r>
              <a:rPr lang="zh-CN" altLang="en-US" sz="2000" i="1">
                <a:latin typeface="Times New Roman" panose="02020603050405020304" pitchFamily="18" charset="0"/>
              </a:rPr>
              <a:t>正在坐</a:t>
            </a:r>
            <a:r>
              <a:rPr lang="en-US" altLang="zh-CN" sz="3200" i="1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416933" y="4154686"/>
            <a:ext cx="82296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3200" i="1">
                <a:solidFill>
                  <a:srgbClr val="0000FF"/>
                </a:solidFill>
                <a:latin typeface="Times New Roman" panose="02020603050405020304" pitchFamily="18" charset="0"/>
              </a:rPr>
              <a:t>I’m speaking.</a:t>
            </a:r>
            <a:r>
              <a:rPr lang="en-US" altLang="zh-CN" sz="3200" i="1">
                <a:latin typeface="Times New Roman" panose="02020603050405020304" pitchFamily="18" charset="0"/>
              </a:rPr>
              <a:t>(</a:t>
            </a:r>
            <a:r>
              <a:rPr lang="zh-CN" altLang="en-US" sz="2000" i="1">
                <a:latin typeface="Times New Roman" panose="02020603050405020304" pitchFamily="18" charset="0"/>
              </a:rPr>
              <a:t>正在说话</a:t>
            </a:r>
            <a:r>
              <a:rPr lang="en-US" altLang="zh-CN" sz="3200" i="1">
                <a:latin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  <p:bldP spid="31748" grpId="0" autoUpdateAnimBg="0"/>
      <p:bldP spid="31749" grpId="0" autoUpdateAnimBg="0"/>
      <p:bldP spid="31750" grpId="0" autoUpdateAnimBg="0"/>
      <p:bldP spid="31751" grpId="0" autoUpdateAnimBg="0"/>
      <p:bldP spid="3175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4" descr="窄竖线"/>
          <p:cNvSpPr>
            <a:spLocks noChangeArrowheads="1" noChangeShapeType="1" noTextEdit="1"/>
          </p:cNvSpPr>
          <p:nvPr/>
        </p:nvSpPr>
        <p:spPr bwMode="auto">
          <a:xfrm>
            <a:off x="1619673" y="141481"/>
            <a:ext cx="6048375" cy="95607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>
              <a:defRPr/>
            </a:pPr>
            <a:r>
              <a:rPr lang="en-US" altLang="zh-CN" sz="6000" kern="10" dirty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Let’s chant</a:t>
            </a:r>
            <a:r>
              <a:rPr lang="zh-CN" altLang="en-US" sz="6000" kern="10" dirty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！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755650" y="1329929"/>
            <a:ext cx="727233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0" dirty="0"/>
              <a:t>What are you doing?   I am running.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0" dirty="0"/>
              <a:t>What are you doing?   I am singing.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0" dirty="0"/>
              <a:t>What are you doing?   I am reading.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0" dirty="0"/>
              <a:t>What are you doing?   I am skipping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0" dirty="0"/>
              <a:t>What are you doing?   I am drawing.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755650" y="1869281"/>
            <a:ext cx="7848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0" dirty="0">
                <a:solidFill>
                  <a:srgbClr val="FF00FF"/>
                </a:solidFill>
              </a:rPr>
              <a:t>1. Read after  the tape and imitate it.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0" dirty="0">
                <a:solidFill>
                  <a:srgbClr val="FF00FF"/>
                </a:solidFill>
              </a:rPr>
              <a:t>2. New Year is coming. Write an Email to your parents, friends or your teacher.</a:t>
            </a:r>
          </a:p>
        </p:txBody>
      </p:sp>
      <p:sp>
        <p:nvSpPr>
          <p:cNvPr id="2" name="矩形 1"/>
          <p:cNvSpPr/>
          <p:nvPr/>
        </p:nvSpPr>
        <p:spPr>
          <a:xfrm>
            <a:off x="1403648" y="699542"/>
            <a:ext cx="4392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i="1" kern="10" dirty="0" smtClean="0">
                <a:ln w="9525">
                  <a:solidFill>
                    <a:srgbClr val="FF99CC"/>
                  </a:solidFill>
                  <a:round/>
                </a:ln>
                <a:solidFill>
                  <a:srgbClr val="CC99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Homework</a:t>
            </a:r>
            <a:endParaRPr lang="zh-CN" altLang="en-US" sz="4800" i="1" kern="10" dirty="0">
              <a:ln w="9525">
                <a:solidFill>
                  <a:srgbClr val="FF99CC"/>
                </a:solidFill>
                <a:round/>
              </a:ln>
              <a:solidFill>
                <a:srgbClr val="CC99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1"/>
          <p:cNvSpPr>
            <a:spLocks noChangeArrowheads="1"/>
          </p:cNvSpPr>
          <p:nvPr/>
        </p:nvSpPr>
        <p:spPr bwMode="auto">
          <a:xfrm>
            <a:off x="827089" y="1048197"/>
            <a:ext cx="1628972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dirty="0" smtClean="0"/>
              <a:t>write</a:t>
            </a:r>
            <a:endParaRPr lang="en-US" altLang="zh-CN" sz="4400" dirty="0"/>
          </a:p>
          <a:p>
            <a:pPr>
              <a:lnSpc>
                <a:spcPct val="150000"/>
              </a:lnSpc>
            </a:pPr>
            <a:r>
              <a:rPr lang="en-US" altLang="zh-CN" sz="4400" dirty="0" smtClean="0"/>
              <a:t>email</a:t>
            </a:r>
            <a:endParaRPr lang="en-US" altLang="zh-CN" sz="4400" dirty="0"/>
          </a:p>
          <a:p>
            <a:pPr>
              <a:lnSpc>
                <a:spcPct val="150000"/>
              </a:lnSpc>
            </a:pPr>
            <a:r>
              <a:rPr lang="en-US" altLang="zh-CN" sz="4400" dirty="0"/>
              <a:t>sure</a:t>
            </a:r>
            <a:endParaRPr lang="zh-CN" altLang="en-US" sz="4400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940426" y="1329928"/>
            <a:ext cx="2879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i="1">
                <a:latin typeface="Segoe Script" panose="030B0504020000000003" pitchFamily="34" charset="0"/>
              </a:rPr>
              <a:t>Dear Tom,</a:t>
            </a:r>
            <a:endParaRPr lang="zh-CN" altLang="en-US" sz="2400" i="1">
              <a:latin typeface="Segoe Script" panose="030B0504020000000003" pitchFamily="34" charset="0"/>
            </a:endParaRPr>
          </a:p>
        </p:txBody>
      </p:sp>
      <p:pic>
        <p:nvPicPr>
          <p:cNvPr id="4" name="图片 3" descr="200814165425293_2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1168004"/>
            <a:ext cx="1941512" cy="105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2339976" y="1383506"/>
            <a:ext cx="27093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/>
              <a:t>写，写字；写信</a:t>
            </a: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2484439" y="2356248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/>
              <a:t>电子邮件</a:t>
            </a:r>
          </a:p>
        </p:txBody>
      </p:sp>
      <p:sp>
        <p:nvSpPr>
          <p:cNvPr id="3079" name="TextBox 6"/>
          <p:cNvSpPr txBox="1">
            <a:spLocks noChangeArrowheads="1"/>
          </p:cNvSpPr>
          <p:nvPr/>
        </p:nvSpPr>
        <p:spPr bwMode="auto">
          <a:xfrm>
            <a:off x="2411414" y="3381376"/>
            <a:ext cx="30700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/>
              <a:t>的确，一定，当然</a:t>
            </a:r>
          </a:p>
        </p:txBody>
      </p:sp>
      <p:sp>
        <p:nvSpPr>
          <p:cNvPr id="3080" name="矩形 7"/>
          <p:cNvSpPr>
            <a:spLocks noChangeArrowheads="1"/>
          </p:cNvSpPr>
          <p:nvPr/>
        </p:nvSpPr>
        <p:spPr bwMode="auto">
          <a:xfrm>
            <a:off x="323851" y="195263"/>
            <a:ext cx="38395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 i="1" dirty="0">
                <a:solidFill>
                  <a:srgbClr val="FF00FF"/>
                </a:solidFill>
              </a:rPr>
              <a:t>New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4467 C 0.02187 -0.02246 0.04774 -0.08936 0.06632 -0.09815 C 0.0849 -0.10695 0.08559 -0.01389 0.10764 -0.00857 C 0.12969 -0.00324 0.17222 -0.07153 0.19913 -0.06574 C 0.22604 -0.05996 0.22917 0.01643 0.2691 0.02569 C 0.30903 0.03495 0.38628 -0.02894 0.43906 -0.01042 C 0.49184 0.0081 0.53906 0.07199 0.58628 0.13611 " pathEditMode="relative" rAng="0" ptsTypes="aaaaa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97" y="-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429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987675" y="3274219"/>
            <a:ext cx="303159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 i="1">
                <a:solidFill>
                  <a:srgbClr val="FF00FF"/>
                </a:solidFill>
              </a:rPr>
              <a:t>an Email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11189" y="2301479"/>
            <a:ext cx="83534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 dirty="0"/>
              <a:t>Danny : How to ask Liming?  </a:t>
            </a:r>
            <a:r>
              <a:rPr lang="en-US" altLang="zh-CN" sz="2400" b="0" i="1" dirty="0"/>
              <a:t>(</a:t>
            </a:r>
            <a:r>
              <a:rPr lang="zh-CN" altLang="en-US" sz="2400" i="1" dirty="0"/>
              <a:t>丹尼是怎样问李明的？）</a:t>
            </a:r>
          </a:p>
          <a:p>
            <a:pPr eaLnBrk="1" hangingPunct="1">
              <a:spcBef>
                <a:spcPct val="50000"/>
              </a:spcBef>
            </a:pPr>
            <a:endParaRPr lang="zh-CN" altLang="en-US" sz="2400" i="1" dirty="0"/>
          </a:p>
          <a:p>
            <a:pPr eaLnBrk="1" hangingPunct="1">
              <a:spcBef>
                <a:spcPct val="50000"/>
              </a:spcBef>
            </a:pPr>
            <a:r>
              <a:rPr lang="en-US" altLang="zh-CN" sz="2400" i="1" dirty="0"/>
              <a:t>Liming : How to answer? </a:t>
            </a:r>
            <a:r>
              <a:rPr lang="zh-CN" altLang="en-US" sz="2400" i="1" dirty="0"/>
              <a:t>（李明是怎样回答的？）</a:t>
            </a:r>
          </a:p>
          <a:p>
            <a:pPr eaLnBrk="1" hangingPunct="1">
              <a:spcBef>
                <a:spcPct val="50000"/>
              </a:spcBef>
            </a:pPr>
            <a:endParaRPr lang="en-US" altLang="zh-CN" sz="2400" i="1" dirty="0"/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611189" y="681037"/>
            <a:ext cx="68405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/>
              <a:t>Think about these questions after reading the text.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23851" y="2031207"/>
            <a:ext cx="83534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 dirty="0"/>
              <a:t>Danny : How to ask Liming? (</a:t>
            </a:r>
            <a:r>
              <a:rPr lang="zh-CN" altLang="en-US" sz="2400" i="1" dirty="0"/>
              <a:t>丹尼是怎样问李明的 ？）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i="1" dirty="0">
                <a:solidFill>
                  <a:srgbClr val="FF00FF"/>
                </a:solidFill>
              </a:rPr>
              <a:t>What are you doing?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i="1" dirty="0"/>
              <a:t>Liming : How to answer? </a:t>
            </a:r>
            <a:r>
              <a:rPr lang="zh-CN" altLang="en-US" sz="2400" i="1" dirty="0"/>
              <a:t>（李明是怎样回答的？）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i="1" dirty="0">
                <a:solidFill>
                  <a:srgbClr val="FF00FF"/>
                </a:solidFill>
              </a:rPr>
              <a:t>I am writing an Email.</a:t>
            </a: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611189" y="681038"/>
            <a:ext cx="68405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/>
              <a:t>Do you find the answers?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71550" y="681038"/>
            <a:ext cx="47500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/>
              <a:t>What are you doing?</a:t>
            </a:r>
            <a:endParaRPr lang="zh-CN" altLang="en-US" sz="360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16013" y="1383506"/>
            <a:ext cx="41024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00FF"/>
                </a:solidFill>
              </a:rPr>
              <a:t>I’m writing an email.</a:t>
            </a:r>
            <a:endParaRPr lang="zh-CN" altLang="en-US" sz="3200">
              <a:solidFill>
                <a:srgbClr val="FF00FF"/>
              </a:solidFill>
            </a:endParaRPr>
          </a:p>
        </p:txBody>
      </p:sp>
      <p:pic>
        <p:nvPicPr>
          <p:cNvPr id="23554" name="Picture 2" descr="C:\Users\zhencheng\Desktop\三起6A 三起4A 教育出版1A\英语外研新标准（三起）六年级上册（2014年新编）\Module 5\Unit 2 I can speak French\素材\write email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2031690"/>
            <a:ext cx="5040560" cy="2835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71550" y="681038"/>
            <a:ext cx="47500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/>
              <a:t>What are you doing?</a:t>
            </a:r>
            <a:endParaRPr lang="zh-CN" altLang="en-US" sz="360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42988" y="1275160"/>
            <a:ext cx="49904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00FF"/>
                </a:solidFill>
              </a:rPr>
              <a:t>I’m doing my homework.</a:t>
            </a:r>
            <a:endParaRPr lang="zh-CN" altLang="en-US" sz="3200">
              <a:solidFill>
                <a:srgbClr val="FF00FF"/>
              </a:solidFill>
            </a:endParaRPr>
          </a:p>
        </p:txBody>
      </p:sp>
      <p:pic>
        <p:nvPicPr>
          <p:cNvPr id="24578" name="Picture 2" descr="C:\Users\zhencheng\Desktop\QQ截图2014081912453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6014" y="1707356"/>
            <a:ext cx="6376987" cy="3228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71550" y="681038"/>
            <a:ext cx="47500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/>
              <a:t>What are you doing?</a:t>
            </a:r>
            <a:endParaRPr lang="zh-CN" altLang="en-US" sz="360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16014" y="1383506"/>
            <a:ext cx="46249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00FF"/>
                </a:solidFill>
              </a:rPr>
              <a:t>I’m washing my socks.</a:t>
            </a:r>
            <a:endParaRPr lang="zh-CN" altLang="en-US" sz="3200">
              <a:solidFill>
                <a:srgbClr val="FF00FF"/>
              </a:solidFill>
            </a:endParaRPr>
          </a:p>
        </p:txBody>
      </p:sp>
      <p:pic>
        <p:nvPicPr>
          <p:cNvPr id="25602" name="Picture 2" descr="C:\Users\zhencheng\Desktop\程珍 北师大 三起6A（3起）（2014.6.第1版）\Unit 2 An Accident\Lesson 6 Round Up\素材\wash the sock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050" y="1924051"/>
            <a:ext cx="5322888" cy="29932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71550" y="681038"/>
            <a:ext cx="47500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/>
              <a:t>What are you doing?</a:t>
            </a:r>
            <a:endParaRPr lang="zh-CN" altLang="en-US" sz="360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16014" y="1383506"/>
            <a:ext cx="33802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00FF"/>
                </a:solidFill>
              </a:rPr>
              <a:t>I’m watching TV.</a:t>
            </a:r>
            <a:endParaRPr lang="zh-CN" altLang="en-US" sz="3200">
              <a:solidFill>
                <a:srgbClr val="FF00FF"/>
              </a:solidFill>
            </a:endParaRPr>
          </a:p>
        </p:txBody>
      </p:sp>
      <p:pic>
        <p:nvPicPr>
          <p:cNvPr id="26626" name="Picture 2" descr="C:\Users\zhencheng\Desktop\QQ截图2014081912484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1923678"/>
            <a:ext cx="5984026" cy="2924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WWW.2PPT.COM&#10;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主题38</Template>
  <TotalTime>0</TotalTime>
  <Words>354</Words>
  <Application>Microsoft Office PowerPoint</Application>
  <PresentationFormat>全屏显示(16:9)</PresentationFormat>
  <Paragraphs>67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宋体</vt:lpstr>
      <vt:lpstr>微软雅黑</vt:lpstr>
      <vt:lpstr>Arial</vt:lpstr>
      <vt:lpstr>Segoe Script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What are you doing now?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2011-11-28T05:36:00Z</dcterms:created>
  <dcterms:modified xsi:type="dcterms:W3CDTF">2023-01-17T03:01:53Z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6B33CC519A5441FD8586DBC201DFBCE4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