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79B80-CC4F-421B-B076-36307669B96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C0DD5-D511-499F-99EE-871E4CF5E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5E96D72-C447-48BE-BDAF-82DB08B69379}" type="slidenum">
              <a:rPr lang="en-US" altLang="zh-CN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9E4B2-8543-4E83-A4FE-C7A303013ABA}" type="slidenum">
              <a:rPr lang="en-US" altLang="zh-CN" smtClean="0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FA71F-A806-41CD-897F-7C023D372EC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15136-3A91-4359-9E95-A72DD2B491C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B5954-9BB8-4DA8-8587-988F192934E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7B73C-8070-44D2-8A2F-D4C9A1A2FE4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356E1-2A47-4A26-8349-FCF4F0F9CA3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E8D4E-17C0-4F04-A715-8E221D3A4F0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EDD0B-1E7D-4141-9361-9557DEB0769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776D1-45C4-4375-8E03-87265EE108E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6E2A1-8ED1-41B0-BCBF-8BB54BB8859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704C4-AB7B-440B-9105-E1787818239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E17E2A-8A9C-4179-BD6C-B481B24C58A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00200"/>
            <a:ext cx="8305800" cy="1828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6600" dirty="0" smtClean="0">
                <a:solidFill>
                  <a:srgbClr val="FF0000"/>
                </a:solidFill>
                <a:latin typeface="方正正大黑简体" pitchFamily="2" charset="-122"/>
                <a:ea typeface="方正正大黑简体" pitchFamily="2" charset="-122"/>
              </a:rPr>
              <a:t>2.5 </a:t>
            </a:r>
            <a:r>
              <a:rPr lang="zh-CN" altLang="en-US" sz="6600" dirty="0" smtClean="0">
                <a:solidFill>
                  <a:srgbClr val="FF0000"/>
                </a:solidFill>
                <a:latin typeface="方正正大黑简体" pitchFamily="2" charset="-122"/>
                <a:ea typeface="方正正大黑简体" pitchFamily="2" charset="-122"/>
              </a:rPr>
              <a:t>角</a:t>
            </a:r>
            <a:r>
              <a:rPr lang="zh-CN" altLang="en-US" sz="6600" dirty="0">
                <a:solidFill>
                  <a:srgbClr val="FF0000"/>
                </a:solidFill>
                <a:latin typeface="方正正大黑简体" pitchFamily="2" charset="-122"/>
                <a:ea typeface="方正正大黑简体" pitchFamily="2" charset="-122"/>
              </a:rPr>
              <a:t>以及角的度量</a:t>
            </a:r>
            <a:endParaRPr lang="ko-KR" altLang="en-US" sz="6600" dirty="0">
              <a:solidFill>
                <a:srgbClr val="FF0000"/>
              </a:solidFill>
              <a:latin typeface="方正正大黑简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79956" y="5334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4800600"/>
            <a:ext cx="8785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ea typeface="黑体" panose="02010609060101010101" charset="-122"/>
              </a:rPr>
              <a:t>要求：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charset="-122"/>
              </a:rPr>
              <a:t>大声、规范、清晰、迅速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3400" y="1219200"/>
            <a:ext cx="83058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任务：</a:t>
            </a:r>
            <a:r>
              <a:rPr kumimoji="1" lang="zh-CN" altLang="en-US" sz="3200" b="1" dirty="0">
                <a:solidFill>
                  <a:srgbClr val="000404"/>
                </a:solidFill>
                <a:latin typeface="黑体" panose="02010609060101010101" charset="-122"/>
                <a:ea typeface="黑体" panose="02010609060101010101" charset="-122"/>
              </a:rPr>
              <a:t>提纲中的重点问题，并回答：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</a:rPr>
              <a:t> </a:t>
            </a:r>
            <a:r>
              <a:rPr kumimoji="1" lang="en-US" altLang="zh-CN" sz="3200" b="1" dirty="0">
                <a:solidFill>
                  <a:srgbClr val="000404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</a:rPr>
              <a:t>、角度换算的步骤；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kumimoji="1" lang="en-US" altLang="zh-CN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、钟表指针角度问题；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kumimoji="1" lang="en-US" altLang="zh-CN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3</a:t>
            </a: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、角的个数的规律探索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四 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57200" y="434975"/>
          <a:ext cx="69389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公式" r:id="rId3" imgW="1892300" imgH="215900" progId="Equation.3">
                  <p:embed/>
                </p:oleObj>
              </mc:Choice>
              <mc:Fallback>
                <p:oleObj name="公式" r:id="rId3" imgW="1892300" imgH="2159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4975"/>
                        <a:ext cx="693896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762000" y="1600200"/>
          <a:ext cx="79248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公式" r:id="rId5" imgW="2755900" imgH="457200" progId="Equation.3">
                  <p:embed/>
                </p:oleObj>
              </mc:Choice>
              <mc:Fallback>
                <p:oleObj name="公式" r:id="rId5" imgW="2755900" imgH="4572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79248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762000" y="3200400"/>
          <a:ext cx="66294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公式" r:id="rId7" imgW="2209800" imgH="431800" progId="Equation.3">
                  <p:embed/>
                </p:oleObj>
              </mc:Choice>
              <mc:Fallback>
                <p:oleObj name="公式" r:id="rId7" imgW="2209800" imgH="4318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6629400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15240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</a:rPr>
              <a:t>解：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762000" y="5029200"/>
          <a:ext cx="48006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公式" r:id="rId9" imgW="1574165" imgH="215900" progId="Equation.3">
                  <p:embed/>
                </p:oleObj>
              </mc:Choice>
              <mc:Fallback>
                <p:oleObj name="公式" r:id="rId9" imgW="1574165" imgH="2159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48006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85800" y="228600"/>
          <a:ext cx="44958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公式" r:id="rId3" imgW="1243965" imgH="215900" progId="Equation.3">
                  <p:embed/>
                </p:oleObj>
              </mc:Choice>
              <mc:Fallback>
                <p:oleObj name="公式" r:id="rId3" imgW="1243965" imgH="2159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"/>
                        <a:ext cx="44958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66800" y="1295400"/>
          <a:ext cx="5791200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公式" r:id="rId5" imgW="2374900" imgH="736600" progId="Equation.3">
                  <p:embed/>
                </p:oleObj>
              </mc:Choice>
              <mc:Fallback>
                <p:oleObj name="公式" r:id="rId5" imgW="2374900" imgH="7366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5791200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066800" y="3048000"/>
          <a:ext cx="5029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公式" r:id="rId7" imgW="2082800" imgH="406400" progId="Equation.3">
                  <p:embed/>
                </p:oleObj>
              </mc:Choice>
              <mc:Fallback>
                <p:oleObj name="公式" r:id="rId7" imgW="2082800" imgH="4064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50292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066800" y="4191000"/>
          <a:ext cx="5715000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公式" r:id="rId9" imgW="2362200" imgH="711200" progId="Equation.3">
                  <p:embed/>
                </p:oleObj>
              </mc:Choice>
              <mc:Fallback>
                <p:oleObj name="公式" r:id="rId9" imgW="2362200" imgH="711200" progId="Equation.3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5715000" cy="171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143000" y="6019800"/>
          <a:ext cx="41910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公式" r:id="rId11" imgW="1624965" imgH="215900" progId="Equation.3">
                  <p:embed/>
                </p:oleObj>
              </mc:Choice>
              <mc:Fallback>
                <p:oleObj name="公式" r:id="rId11" imgW="1624965" imgH="215900" progId="Equation.3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019800"/>
                        <a:ext cx="41910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0" y="12192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</a:rPr>
              <a:t>解：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670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每经过</a:t>
            </a:r>
            <a:r>
              <a:rPr lang="en-US" altLang="zh-CN" sz="3200" dirty="0">
                <a:solidFill>
                  <a:srgbClr val="000000"/>
                </a:solidFill>
              </a:rPr>
              <a:t>1</a:t>
            </a:r>
            <a:r>
              <a:rPr lang="zh-CN" altLang="en-US" sz="3200" dirty="0">
                <a:solidFill>
                  <a:srgbClr val="000000"/>
                </a:solidFill>
              </a:rPr>
              <a:t>小时，时针转过多少度？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670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每经过</a:t>
            </a:r>
            <a:r>
              <a:rPr lang="en-US" altLang="zh-CN" sz="3200">
                <a:solidFill>
                  <a:srgbClr val="000000"/>
                </a:solidFill>
              </a:rPr>
              <a:t>1</a:t>
            </a:r>
            <a:r>
              <a:rPr lang="zh-CN" altLang="en-US" sz="3200">
                <a:solidFill>
                  <a:srgbClr val="000000"/>
                </a:solidFill>
              </a:rPr>
              <a:t>分钟，分针转过多少度？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477000" y="457200"/>
          <a:ext cx="21336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公式" r:id="rId3" imgW="951865" imgH="393700" progId="Equation.3">
                  <p:embed/>
                </p:oleObj>
              </mc:Choice>
              <mc:Fallback>
                <p:oleObj name="公式" r:id="rId3" imgW="951865" imgH="3937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57200"/>
                        <a:ext cx="21336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6553200" y="1447800"/>
          <a:ext cx="21336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公式" r:id="rId5" imgW="888365" imgH="393700" progId="Equation.3">
                  <p:embed/>
                </p:oleObj>
              </mc:Choice>
              <mc:Fallback>
                <p:oleObj name="公式" r:id="rId5" imgW="888365" imgH="3937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447800"/>
                        <a:ext cx="21336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9" name="Group 9"/>
          <p:cNvGrpSpPr/>
          <p:nvPr/>
        </p:nvGrpSpPr>
        <p:grpSpPr bwMode="auto">
          <a:xfrm>
            <a:off x="228600" y="3505200"/>
            <a:ext cx="8716963" cy="2116138"/>
            <a:chOff x="0" y="1632"/>
            <a:chExt cx="5491" cy="1333"/>
          </a:xfrm>
        </p:grpSpPr>
        <p:grpSp>
          <p:nvGrpSpPr>
            <p:cNvPr id="5130" name="Group 10"/>
            <p:cNvGrpSpPr/>
            <p:nvPr/>
          </p:nvGrpSpPr>
          <p:grpSpPr bwMode="auto">
            <a:xfrm>
              <a:off x="4263" y="1632"/>
              <a:ext cx="1228" cy="1228"/>
              <a:chOff x="8100" y="4248"/>
              <a:chExt cx="2160" cy="2160"/>
            </a:xfrm>
          </p:grpSpPr>
          <p:grpSp>
            <p:nvGrpSpPr>
              <p:cNvPr id="5131" name="Group 11"/>
              <p:cNvGrpSpPr/>
              <p:nvPr/>
            </p:nvGrpSpPr>
            <p:grpSpPr bwMode="auto">
              <a:xfrm>
                <a:off x="8100" y="4248"/>
                <a:ext cx="2160" cy="2160"/>
                <a:chOff x="4320" y="4404"/>
                <a:chExt cx="1443" cy="1443"/>
              </a:xfrm>
            </p:grpSpPr>
            <p:grpSp>
              <p:nvGrpSpPr>
                <p:cNvPr id="5132" name="Group 12"/>
                <p:cNvGrpSpPr/>
                <p:nvPr/>
              </p:nvGrpSpPr>
              <p:grpSpPr bwMode="auto">
                <a:xfrm>
                  <a:off x="4320" y="4404"/>
                  <a:ext cx="1443" cy="1443"/>
                  <a:chOff x="4320" y="4404"/>
                  <a:chExt cx="1443" cy="1443"/>
                </a:xfrm>
              </p:grpSpPr>
              <p:grpSp>
                <p:nvGrpSpPr>
                  <p:cNvPr id="5133" name="Group 13"/>
                  <p:cNvGrpSpPr/>
                  <p:nvPr/>
                </p:nvGrpSpPr>
                <p:grpSpPr bwMode="auto">
                  <a:xfrm>
                    <a:off x="4320" y="4404"/>
                    <a:ext cx="1443" cy="1443"/>
                    <a:chOff x="4317" y="4560"/>
                    <a:chExt cx="1260" cy="1260"/>
                  </a:xfrm>
                </p:grpSpPr>
                <p:sp>
                  <p:nvSpPr>
                    <p:cNvPr id="5134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17" y="4560"/>
                      <a:ext cx="1260" cy="126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FFFF">
                            <a:alpha val="41000"/>
                          </a:srgbClr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135" name="Oval 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80" y="4620"/>
                      <a:ext cx="1140" cy="11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5136" name="Oval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99" y="5083"/>
                    <a:ext cx="85" cy="8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37" name="Rectangle 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96" y="5086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38" name="Rectangle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24" y="5086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39" name="Rectangle 19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957" y="4524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40" name="Rectangle 20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956" y="5650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5141" name="Rectangle 21"/>
                <p:cNvSpPr>
                  <a:spLocks noChangeArrowheads="1"/>
                </p:cNvSpPr>
                <p:nvPr/>
              </p:nvSpPr>
              <p:spPr bwMode="auto">
                <a:xfrm rot="-7200000">
                  <a:off x="4685" y="4603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42" name="Rectangle 22"/>
                <p:cNvSpPr>
                  <a:spLocks noChangeArrowheads="1"/>
                </p:cNvSpPr>
                <p:nvPr/>
              </p:nvSpPr>
              <p:spPr bwMode="auto">
                <a:xfrm rot="-7200000">
                  <a:off x="5280" y="5631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43" name="Rectangle 23"/>
                <p:cNvSpPr>
                  <a:spLocks noChangeArrowheads="1"/>
                </p:cNvSpPr>
                <p:nvPr/>
              </p:nvSpPr>
              <p:spPr bwMode="auto">
                <a:xfrm rot="-12600000">
                  <a:off x="5497" y="4808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44" name="Rectangle 24"/>
                <p:cNvSpPr>
                  <a:spLocks noChangeArrowheads="1"/>
                </p:cNvSpPr>
                <p:nvPr/>
              </p:nvSpPr>
              <p:spPr bwMode="auto">
                <a:xfrm rot="-12600000">
                  <a:off x="4475" y="5404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45" name="Rectangle 25"/>
                <p:cNvSpPr>
                  <a:spLocks noChangeArrowheads="1"/>
                </p:cNvSpPr>
                <p:nvPr/>
              </p:nvSpPr>
              <p:spPr bwMode="auto">
                <a:xfrm rot="12600000" flipH="1">
                  <a:off x="4477" y="4812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46" name="Rectangle 26"/>
                <p:cNvSpPr>
                  <a:spLocks noChangeArrowheads="1"/>
                </p:cNvSpPr>
                <p:nvPr/>
              </p:nvSpPr>
              <p:spPr bwMode="auto">
                <a:xfrm rot="12600000" flipH="1">
                  <a:off x="5504" y="5410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47" name="Rectangle 27"/>
                <p:cNvSpPr>
                  <a:spLocks noChangeArrowheads="1"/>
                </p:cNvSpPr>
                <p:nvPr/>
              </p:nvSpPr>
              <p:spPr bwMode="auto">
                <a:xfrm rot="7200000" flipH="1">
                  <a:off x="5280" y="4595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48" name="Rectangle 28"/>
                <p:cNvSpPr>
                  <a:spLocks noChangeArrowheads="1"/>
                </p:cNvSpPr>
                <p:nvPr/>
              </p:nvSpPr>
              <p:spPr bwMode="auto">
                <a:xfrm rot="7200000" flipH="1">
                  <a:off x="4686" y="5619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49" name="Rectangle 29"/>
              <p:cNvSpPr>
                <a:spLocks noChangeArrowheads="1"/>
              </p:cNvSpPr>
              <p:nvPr/>
            </p:nvSpPr>
            <p:spPr bwMode="auto">
              <a:xfrm rot="5400000">
                <a:off x="8863" y="5037"/>
                <a:ext cx="68" cy="567"/>
              </a:xfrm>
              <a:prstGeom prst="rect">
                <a:avLst/>
              </a:prstGeom>
              <a:solidFill>
                <a:srgbClr val="339966"/>
              </a:solidFill>
              <a:ln w="9525" algn="ctr">
                <a:solidFill>
                  <a:srgbClr val="0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50" name="AutoShape 30"/>
              <p:cNvSpPr>
                <a:spLocks noChangeAspect="1" noChangeArrowheads="1"/>
              </p:cNvSpPr>
              <p:nvPr/>
            </p:nvSpPr>
            <p:spPr bwMode="auto">
              <a:xfrm rot="10800000">
                <a:off x="9144" y="4638"/>
                <a:ext cx="77" cy="73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39966"/>
              </a:solidFill>
              <a:ln w="317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51" name="AutoShape 31"/>
              <p:cNvSpPr>
                <a:spLocks noChangeArrowheads="1"/>
              </p:cNvSpPr>
              <p:nvPr/>
            </p:nvSpPr>
            <p:spPr bwMode="auto">
              <a:xfrm rot="10800000">
                <a:off x="9172" y="4563"/>
                <a:ext cx="23" cy="77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52" name="Group 32"/>
            <p:cNvGrpSpPr/>
            <p:nvPr/>
          </p:nvGrpSpPr>
          <p:grpSpPr bwMode="auto">
            <a:xfrm>
              <a:off x="2864" y="1700"/>
              <a:ext cx="1228" cy="1228"/>
              <a:chOff x="5400" y="4404"/>
              <a:chExt cx="2160" cy="2160"/>
            </a:xfrm>
          </p:grpSpPr>
          <p:grpSp>
            <p:nvGrpSpPr>
              <p:cNvPr id="5153" name="Group 33"/>
              <p:cNvGrpSpPr/>
              <p:nvPr/>
            </p:nvGrpSpPr>
            <p:grpSpPr bwMode="auto">
              <a:xfrm>
                <a:off x="5400" y="4404"/>
                <a:ext cx="2160" cy="2160"/>
                <a:chOff x="4320" y="4404"/>
                <a:chExt cx="1443" cy="1443"/>
              </a:xfrm>
            </p:grpSpPr>
            <p:grpSp>
              <p:nvGrpSpPr>
                <p:cNvPr id="5154" name="Group 34"/>
                <p:cNvGrpSpPr/>
                <p:nvPr/>
              </p:nvGrpSpPr>
              <p:grpSpPr bwMode="auto">
                <a:xfrm>
                  <a:off x="4320" y="4404"/>
                  <a:ext cx="1443" cy="1443"/>
                  <a:chOff x="4320" y="4404"/>
                  <a:chExt cx="1443" cy="1443"/>
                </a:xfrm>
              </p:grpSpPr>
              <p:grpSp>
                <p:nvGrpSpPr>
                  <p:cNvPr id="5155" name="Group 35"/>
                  <p:cNvGrpSpPr/>
                  <p:nvPr/>
                </p:nvGrpSpPr>
                <p:grpSpPr bwMode="auto">
                  <a:xfrm>
                    <a:off x="4320" y="4404"/>
                    <a:ext cx="1443" cy="1443"/>
                    <a:chOff x="4317" y="4560"/>
                    <a:chExt cx="1260" cy="1260"/>
                  </a:xfrm>
                </p:grpSpPr>
                <p:sp>
                  <p:nvSpPr>
                    <p:cNvPr id="5156" name="Oval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17" y="4560"/>
                      <a:ext cx="1260" cy="126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FFFF">
                            <a:alpha val="41000"/>
                          </a:srgbClr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157" name="Oval 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80" y="4620"/>
                      <a:ext cx="1140" cy="11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5158" name="Oval 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99" y="5083"/>
                    <a:ext cx="85" cy="8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59" name="Rectangle 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96" y="5086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0" name="Rectangle 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24" y="5086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1" name="Rectangle 41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957" y="4524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2" name="Rectangle 42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956" y="5650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5163" name="Rectangle 43"/>
                <p:cNvSpPr>
                  <a:spLocks noChangeArrowheads="1"/>
                </p:cNvSpPr>
                <p:nvPr/>
              </p:nvSpPr>
              <p:spPr bwMode="auto">
                <a:xfrm rot="-7200000">
                  <a:off x="4685" y="4603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4" name="Rectangle 44"/>
                <p:cNvSpPr>
                  <a:spLocks noChangeArrowheads="1"/>
                </p:cNvSpPr>
                <p:nvPr/>
              </p:nvSpPr>
              <p:spPr bwMode="auto">
                <a:xfrm rot="-7200000">
                  <a:off x="5280" y="5631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5" name="Rectangle 45"/>
                <p:cNvSpPr>
                  <a:spLocks noChangeArrowheads="1"/>
                </p:cNvSpPr>
                <p:nvPr/>
              </p:nvSpPr>
              <p:spPr bwMode="auto">
                <a:xfrm rot="-12600000">
                  <a:off x="5497" y="4808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6" name="Rectangle 46"/>
                <p:cNvSpPr>
                  <a:spLocks noChangeArrowheads="1"/>
                </p:cNvSpPr>
                <p:nvPr/>
              </p:nvSpPr>
              <p:spPr bwMode="auto">
                <a:xfrm rot="-12600000">
                  <a:off x="4475" y="5404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7" name="Rectangle 47"/>
                <p:cNvSpPr>
                  <a:spLocks noChangeArrowheads="1"/>
                </p:cNvSpPr>
                <p:nvPr/>
              </p:nvSpPr>
              <p:spPr bwMode="auto">
                <a:xfrm rot="12600000" flipH="1">
                  <a:off x="4477" y="4812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8" name="Rectangle 48"/>
                <p:cNvSpPr>
                  <a:spLocks noChangeArrowheads="1"/>
                </p:cNvSpPr>
                <p:nvPr/>
              </p:nvSpPr>
              <p:spPr bwMode="auto">
                <a:xfrm rot="12600000" flipH="1">
                  <a:off x="5504" y="5410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9" name="Rectangle 49"/>
                <p:cNvSpPr>
                  <a:spLocks noChangeArrowheads="1"/>
                </p:cNvSpPr>
                <p:nvPr/>
              </p:nvSpPr>
              <p:spPr bwMode="auto">
                <a:xfrm rot="7200000" flipH="1">
                  <a:off x="5280" y="4595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0" name="Rectangle 50"/>
                <p:cNvSpPr>
                  <a:spLocks noChangeArrowheads="1"/>
                </p:cNvSpPr>
                <p:nvPr/>
              </p:nvSpPr>
              <p:spPr bwMode="auto">
                <a:xfrm rot="7200000" flipH="1">
                  <a:off x="4686" y="5619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71" name="Rectangle 51"/>
              <p:cNvSpPr>
                <a:spLocks noChangeArrowheads="1"/>
              </p:cNvSpPr>
              <p:nvPr/>
            </p:nvSpPr>
            <p:spPr bwMode="auto">
              <a:xfrm rot="3600000">
                <a:off x="6190" y="5364"/>
                <a:ext cx="68" cy="567"/>
              </a:xfrm>
              <a:prstGeom prst="rect">
                <a:avLst/>
              </a:prstGeom>
              <a:solidFill>
                <a:srgbClr val="339966"/>
              </a:solidFill>
              <a:ln w="9525" algn="ctr">
                <a:solidFill>
                  <a:srgbClr val="0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72" name="AutoShape 52"/>
              <p:cNvSpPr>
                <a:spLocks noChangeAspect="1" noChangeArrowheads="1"/>
              </p:cNvSpPr>
              <p:nvPr/>
            </p:nvSpPr>
            <p:spPr bwMode="auto">
              <a:xfrm rot="10800000">
                <a:off x="6444" y="4794"/>
                <a:ext cx="77" cy="73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39966"/>
              </a:solidFill>
              <a:ln w="317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73" name="AutoShape 53"/>
              <p:cNvSpPr>
                <a:spLocks noChangeArrowheads="1"/>
              </p:cNvSpPr>
              <p:nvPr/>
            </p:nvSpPr>
            <p:spPr bwMode="auto">
              <a:xfrm rot="10800000">
                <a:off x="6472" y="4719"/>
                <a:ext cx="23" cy="77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74" name="Group 54"/>
            <p:cNvGrpSpPr/>
            <p:nvPr/>
          </p:nvGrpSpPr>
          <p:grpSpPr bwMode="auto">
            <a:xfrm>
              <a:off x="0" y="1718"/>
              <a:ext cx="1228" cy="1228"/>
              <a:chOff x="4320" y="4404"/>
              <a:chExt cx="2160" cy="2160"/>
            </a:xfrm>
          </p:grpSpPr>
          <p:grpSp>
            <p:nvGrpSpPr>
              <p:cNvPr id="5175" name="Group 55"/>
              <p:cNvGrpSpPr/>
              <p:nvPr/>
            </p:nvGrpSpPr>
            <p:grpSpPr bwMode="auto">
              <a:xfrm>
                <a:off x="4320" y="4404"/>
                <a:ext cx="2160" cy="2160"/>
                <a:chOff x="4320" y="4404"/>
                <a:chExt cx="1443" cy="1443"/>
              </a:xfrm>
            </p:grpSpPr>
            <p:grpSp>
              <p:nvGrpSpPr>
                <p:cNvPr id="5176" name="Group 56"/>
                <p:cNvGrpSpPr/>
                <p:nvPr/>
              </p:nvGrpSpPr>
              <p:grpSpPr bwMode="auto">
                <a:xfrm>
                  <a:off x="4320" y="4404"/>
                  <a:ext cx="1443" cy="1443"/>
                  <a:chOff x="4320" y="4404"/>
                  <a:chExt cx="1443" cy="1443"/>
                </a:xfrm>
              </p:grpSpPr>
              <p:grpSp>
                <p:nvGrpSpPr>
                  <p:cNvPr id="5177" name="Group 57"/>
                  <p:cNvGrpSpPr/>
                  <p:nvPr/>
                </p:nvGrpSpPr>
                <p:grpSpPr bwMode="auto">
                  <a:xfrm>
                    <a:off x="4320" y="4404"/>
                    <a:ext cx="1443" cy="1443"/>
                    <a:chOff x="4317" y="4560"/>
                    <a:chExt cx="1260" cy="1260"/>
                  </a:xfrm>
                </p:grpSpPr>
                <p:sp>
                  <p:nvSpPr>
                    <p:cNvPr id="5178" name="Oval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17" y="4560"/>
                      <a:ext cx="1260" cy="126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FFFF">
                            <a:alpha val="41000"/>
                          </a:srgbClr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179" name="Oval 5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80" y="4620"/>
                      <a:ext cx="1140" cy="11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5180" name="Oval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99" y="5083"/>
                    <a:ext cx="85" cy="8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81" name="Rectangle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96" y="5086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82" name="Rectangle 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24" y="5086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83" name="Rectangle 63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957" y="4524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84" name="Rectangle 64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956" y="5650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5185" name="Rectangle 65"/>
                <p:cNvSpPr>
                  <a:spLocks noChangeArrowheads="1"/>
                </p:cNvSpPr>
                <p:nvPr/>
              </p:nvSpPr>
              <p:spPr bwMode="auto">
                <a:xfrm rot="-7200000">
                  <a:off x="4685" y="4603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6" name="Rectangle 66"/>
                <p:cNvSpPr>
                  <a:spLocks noChangeArrowheads="1"/>
                </p:cNvSpPr>
                <p:nvPr/>
              </p:nvSpPr>
              <p:spPr bwMode="auto">
                <a:xfrm rot="-7200000">
                  <a:off x="5280" y="5631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7" name="Rectangle 67"/>
                <p:cNvSpPr>
                  <a:spLocks noChangeArrowheads="1"/>
                </p:cNvSpPr>
                <p:nvPr/>
              </p:nvSpPr>
              <p:spPr bwMode="auto">
                <a:xfrm rot="-12600000">
                  <a:off x="5497" y="4808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8" name="Rectangle 68"/>
                <p:cNvSpPr>
                  <a:spLocks noChangeArrowheads="1"/>
                </p:cNvSpPr>
                <p:nvPr/>
              </p:nvSpPr>
              <p:spPr bwMode="auto">
                <a:xfrm rot="-12600000">
                  <a:off x="4475" y="5404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9" name="Rectangle 69"/>
                <p:cNvSpPr>
                  <a:spLocks noChangeArrowheads="1"/>
                </p:cNvSpPr>
                <p:nvPr/>
              </p:nvSpPr>
              <p:spPr bwMode="auto">
                <a:xfrm rot="12600000" flipH="1">
                  <a:off x="4477" y="4812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90" name="Rectangle 70"/>
                <p:cNvSpPr>
                  <a:spLocks noChangeArrowheads="1"/>
                </p:cNvSpPr>
                <p:nvPr/>
              </p:nvSpPr>
              <p:spPr bwMode="auto">
                <a:xfrm rot="12600000" flipH="1">
                  <a:off x="5504" y="5410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91" name="Rectangle 71"/>
                <p:cNvSpPr>
                  <a:spLocks noChangeArrowheads="1"/>
                </p:cNvSpPr>
                <p:nvPr/>
              </p:nvSpPr>
              <p:spPr bwMode="auto">
                <a:xfrm rot="7200000" flipH="1">
                  <a:off x="5280" y="4595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92" name="Rectangle 72"/>
                <p:cNvSpPr>
                  <a:spLocks noChangeArrowheads="1"/>
                </p:cNvSpPr>
                <p:nvPr/>
              </p:nvSpPr>
              <p:spPr bwMode="auto">
                <a:xfrm rot="7200000" flipH="1">
                  <a:off x="4686" y="5619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93" name="Rectangle 73"/>
              <p:cNvSpPr>
                <a:spLocks noChangeArrowheads="1"/>
              </p:cNvSpPr>
              <p:nvPr/>
            </p:nvSpPr>
            <p:spPr bwMode="auto">
              <a:xfrm rot="-9000000">
                <a:off x="5509" y="4956"/>
                <a:ext cx="68" cy="567"/>
              </a:xfrm>
              <a:prstGeom prst="rect">
                <a:avLst/>
              </a:prstGeom>
              <a:solidFill>
                <a:srgbClr val="339966"/>
              </a:solidFill>
              <a:ln w="9525" algn="ctr">
                <a:solidFill>
                  <a:srgbClr val="0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94" name="AutoShape 74"/>
              <p:cNvSpPr>
                <a:spLocks noChangeAspect="1" noChangeArrowheads="1"/>
              </p:cNvSpPr>
              <p:nvPr/>
            </p:nvSpPr>
            <p:spPr bwMode="auto">
              <a:xfrm rot="10800000">
                <a:off x="5364" y="4794"/>
                <a:ext cx="77" cy="73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39966"/>
              </a:solidFill>
              <a:ln w="317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95" name="AutoShape 75"/>
              <p:cNvSpPr>
                <a:spLocks noChangeArrowheads="1"/>
              </p:cNvSpPr>
              <p:nvPr/>
            </p:nvSpPr>
            <p:spPr bwMode="auto">
              <a:xfrm rot="10800000">
                <a:off x="5392" y="4719"/>
                <a:ext cx="23" cy="77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96" name="Group 76"/>
            <p:cNvGrpSpPr/>
            <p:nvPr/>
          </p:nvGrpSpPr>
          <p:grpSpPr bwMode="auto">
            <a:xfrm>
              <a:off x="1488" y="1737"/>
              <a:ext cx="1228" cy="1228"/>
              <a:chOff x="3600" y="4248"/>
              <a:chExt cx="2160" cy="2160"/>
            </a:xfrm>
          </p:grpSpPr>
          <p:grpSp>
            <p:nvGrpSpPr>
              <p:cNvPr id="5197" name="Group 77"/>
              <p:cNvGrpSpPr/>
              <p:nvPr/>
            </p:nvGrpSpPr>
            <p:grpSpPr bwMode="auto">
              <a:xfrm>
                <a:off x="3600" y="4248"/>
                <a:ext cx="2160" cy="2160"/>
                <a:chOff x="4320" y="4404"/>
                <a:chExt cx="1443" cy="1443"/>
              </a:xfrm>
            </p:grpSpPr>
            <p:grpSp>
              <p:nvGrpSpPr>
                <p:cNvPr id="5198" name="Group 78"/>
                <p:cNvGrpSpPr/>
                <p:nvPr/>
              </p:nvGrpSpPr>
              <p:grpSpPr bwMode="auto">
                <a:xfrm>
                  <a:off x="4320" y="4404"/>
                  <a:ext cx="1443" cy="1443"/>
                  <a:chOff x="4320" y="4404"/>
                  <a:chExt cx="1443" cy="1443"/>
                </a:xfrm>
              </p:grpSpPr>
              <p:grpSp>
                <p:nvGrpSpPr>
                  <p:cNvPr id="5199" name="Group 79"/>
                  <p:cNvGrpSpPr/>
                  <p:nvPr/>
                </p:nvGrpSpPr>
                <p:grpSpPr bwMode="auto">
                  <a:xfrm>
                    <a:off x="4320" y="4404"/>
                    <a:ext cx="1443" cy="1443"/>
                    <a:chOff x="4317" y="4560"/>
                    <a:chExt cx="1260" cy="1260"/>
                  </a:xfrm>
                </p:grpSpPr>
                <p:sp>
                  <p:nvSpPr>
                    <p:cNvPr id="5200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17" y="4560"/>
                      <a:ext cx="1260" cy="126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FFFF">
                            <a:alpha val="41000"/>
                          </a:srgbClr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201" name="Oval 8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80" y="4620"/>
                      <a:ext cx="1140" cy="11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5202" name="Oval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99" y="5083"/>
                    <a:ext cx="85" cy="8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03" name="Rectangle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96" y="5086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04" name="Rectangle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24" y="5086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05" name="Rectangle 85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957" y="4524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06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956" y="5650"/>
                    <a:ext cx="170" cy="8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rgbClr val="000000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5207" name="Rectangle 87"/>
                <p:cNvSpPr>
                  <a:spLocks noChangeArrowheads="1"/>
                </p:cNvSpPr>
                <p:nvPr/>
              </p:nvSpPr>
              <p:spPr bwMode="auto">
                <a:xfrm rot="-7200000">
                  <a:off x="4685" y="4603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08" name="Rectangle 88"/>
                <p:cNvSpPr>
                  <a:spLocks noChangeArrowheads="1"/>
                </p:cNvSpPr>
                <p:nvPr/>
              </p:nvSpPr>
              <p:spPr bwMode="auto">
                <a:xfrm rot="-7200000">
                  <a:off x="5280" y="5631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09" name="Rectangle 89"/>
                <p:cNvSpPr>
                  <a:spLocks noChangeArrowheads="1"/>
                </p:cNvSpPr>
                <p:nvPr/>
              </p:nvSpPr>
              <p:spPr bwMode="auto">
                <a:xfrm rot="-12600000">
                  <a:off x="5497" y="4808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10" name="Rectangle 90"/>
                <p:cNvSpPr>
                  <a:spLocks noChangeArrowheads="1"/>
                </p:cNvSpPr>
                <p:nvPr/>
              </p:nvSpPr>
              <p:spPr bwMode="auto">
                <a:xfrm rot="-12600000">
                  <a:off x="4475" y="5404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11" name="Rectangle 91"/>
                <p:cNvSpPr>
                  <a:spLocks noChangeArrowheads="1"/>
                </p:cNvSpPr>
                <p:nvPr/>
              </p:nvSpPr>
              <p:spPr bwMode="auto">
                <a:xfrm rot="12600000" flipH="1">
                  <a:off x="4477" y="4812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12" name="Rectangle 92"/>
                <p:cNvSpPr>
                  <a:spLocks noChangeArrowheads="1"/>
                </p:cNvSpPr>
                <p:nvPr/>
              </p:nvSpPr>
              <p:spPr bwMode="auto">
                <a:xfrm rot="12600000" flipH="1">
                  <a:off x="5504" y="5410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13" name="Rectangle 93"/>
                <p:cNvSpPr>
                  <a:spLocks noChangeArrowheads="1"/>
                </p:cNvSpPr>
                <p:nvPr/>
              </p:nvSpPr>
              <p:spPr bwMode="auto">
                <a:xfrm rot="7200000" flipH="1">
                  <a:off x="5280" y="4595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14" name="Rectangle 94"/>
                <p:cNvSpPr>
                  <a:spLocks noChangeArrowheads="1"/>
                </p:cNvSpPr>
                <p:nvPr/>
              </p:nvSpPr>
              <p:spPr bwMode="auto">
                <a:xfrm rot="7200000" flipH="1">
                  <a:off x="4686" y="5619"/>
                  <a:ext cx="113" cy="28"/>
                </a:xfrm>
                <a:prstGeom prst="rect">
                  <a:avLst/>
                </a:prstGeom>
                <a:solidFill>
                  <a:srgbClr val="C3C3C3"/>
                </a:solidFill>
                <a:ln w="9525" algn="ctr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215" name="Rectangle 95"/>
              <p:cNvSpPr>
                <a:spLocks noChangeArrowheads="1"/>
              </p:cNvSpPr>
              <p:nvPr/>
            </p:nvSpPr>
            <p:spPr bwMode="auto">
              <a:xfrm rot="-10800000">
                <a:off x="4654" y="4785"/>
                <a:ext cx="68" cy="567"/>
              </a:xfrm>
              <a:prstGeom prst="rect">
                <a:avLst/>
              </a:prstGeom>
              <a:solidFill>
                <a:srgbClr val="339966"/>
              </a:solidFill>
              <a:ln w="9525" algn="ctr">
                <a:solidFill>
                  <a:srgbClr val="0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216" name="AutoShape 96"/>
              <p:cNvSpPr>
                <a:spLocks noChangeAspect="1" noChangeArrowheads="1"/>
              </p:cNvSpPr>
              <p:nvPr/>
            </p:nvSpPr>
            <p:spPr bwMode="auto">
              <a:xfrm rot="10800000">
                <a:off x="4644" y="4638"/>
                <a:ext cx="77" cy="73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39966"/>
              </a:solidFill>
              <a:ln w="317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217" name="AutoShape 97"/>
              <p:cNvSpPr>
                <a:spLocks noChangeArrowheads="1"/>
              </p:cNvSpPr>
              <p:nvPr/>
            </p:nvSpPr>
            <p:spPr bwMode="auto">
              <a:xfrm rot="10800000">
                <a:off x="4672" y="4563"/>
                <a:ext cx="23" cy="77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218" name="Text Box 98"/>
          <p:cNvSpPr txBox="1">
            <a:spLocks noChangeArrowheads="1"/>
          </p:cNvSpPr>
          <p:nvPr/>
        </p:nvSpPr>
        <p:spPr bwMode="auto">
          <a:xfrm>
            <a:off x="733425" y="55626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00000"/>
                </a:solidFill>
              </a:rPr>
              <a:t>30°</a:t>
            </a:r>
          </a:p>
        </p:txBody>
      </p:sp>
      <p:sp>
        <p:nvSpPr>
          <p:cNvPr id="5219" name="Text Box 99"/>
          <p:cNvSpPr txBox="1">
            <a:spLocks noChangeArrowheads="1"/>
          </p:cNvSpPr>
          <p:nvPr/>
        </p:nvSpPr>
        <p:spPr bwMode="auto">
          <a:xfrm>
            <a:off x="3124200" y="5562600"/>
            <a:ext cx="815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00000"/>
                </a:solidFill>
              </a:rPr>
              <a:t>0°</a:t>
            </a:r>
          </a:p>
        </p:txBody>
      </p:sp>
      <p:sp>
        <p:nvSpPr>
          <p:cNvPr id="5220" name="Text Box 100"/>
          <p:cNvSpPr txBox="1">
            <a:spLocks noChangeArrowheads="1"/>
          </p:cNvSpPr>
          <p:nvPr/>
        </p:nvSpPr>
        <p:spPr bwMode="auto">
          <a:xfrm>
            <a:off x="4984750" y="5562600"/>
            <a:ext cx="1266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00000"/>
                </a:solidFill>
              </a:rPr>
              <a:t>120°</a:t>
            </a:r>
          </a:p>
        </p:txBody>
      </p:sp>
      <p:sp>
        <p:nvSpPr>
          <p:cNvPr id="5221" name="Text Box 101"/>
          <p:cNvSpPr txBox="1">
            <a:spLocks noChangeArrowheads="1"/>
          </p:cNvSpPr>
          <p:nvPr/>
        </p:nvSpPr>
        <p:spPr bwMode="auto">
          <a:xfrm>
            <a:off x="7450138" y="55626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00000"/>
                </a:solidFill>
              </a:rPr>
              <a:t>90°</a:t>
            </a:r>
          </a:p>
        </p:txBody>
      </p:sp>
      <p:sp>
        <p:nvSpPr>
          <p:cNvPr id="5222" name="Text Box 102"/>
          <p:cNvSpPr txBox="1">
            <a:spLocks noChangeArrowheads="1"/>
          </p:cNvSpPr>
          <p:nvPr/>
        </p:nvSpPr>
        <p:spPr bwMode="auto">
          <a:xfrm>
            <a:off x="287338" y="2514600"/>
            <a:ext cx="88566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40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分别确定下列钟表上时针与分针所成角的度数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218" grpId="0"/>
      <p:bldP spid="5219" grpId="0"/>
      <p:bldP spid="5220" grpId="0"/>
      <p:bldP spid="5221" grpId="0"/>
      <p:bldP spid="52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数一数下面一共有几个角？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3003550" y="3579813"/>
            <a:ext cx="2971800" cy="121920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3003550" y="2284413"/>
            <a:ext cx="533400" cy="251460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149" name="Group 5"/>
          <p:cNvGrpSpPr/>
          <p:nvPr/>
        </p:nvGrpSpPr>
        <p:grpSpPr bwMode="auto">
          <a:xfrm>
            <a:off x="1403350" y="2589213"/>
            <a:ext cx="4953000" cy="2209800"/>
            <a:chOff x="1200" y="1536"/>
            <a:chExt cx="3120" cy="1392"/>
          </a:xfrm>
        </p:grpSpPr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52" name="Group 8"/>
          <p:cNvGrpSpPr/>
          <p:nvPr/>
        </p:nvGrpSpPr>
        <p:grpSpPr bwMode="auto">
          <a:xfrm>
            <a:off x="1403350" y="2284413"/>
            <a:ext cx="2133600" cy="2514600"/>
            <a:chOff x="1200" y="1344"/>
            <a:chExt cx="1344" cy="1584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2208" y="1344"/>
              <a:ext cx="336" cy="15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55" name="Group 11"/>
          <p:cNvGrpSpPr/>
          <p:nvPr/>
        </p:nvGrpSpPr>
        <p:grpSpPr bwMode="auto">
          <a:xfrm>
            <a:off x="1403350" y="2284413"/>
            <a:ext cx="2133600" cy="2514600"/>
            <a:chOff x="1200" y="1344"/>
            <a:chExt cx="1344" cy="1584"/>
          </a:xfrm>
        </p:grpSpPr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V="1">
              <a:off x="2208" y="1344"/>
              <a:ext cx="336" cy="15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58" name="Group 14"/>
          <p:cNvGrpSpPr/>
          <p:nvPr/>
        </p:nvGrpSpPr>
        <p:grpSpPr bwMode="auto">
          <a:xfrm>
            <a:off x="1403350" y="2284413"/>
            <a:ext cx="2133600" cy="2514600"/>
            <a:chOff x="1200" y="1344"/>
            <a:chExt cx="1344" cy="1584"/>
          </a:xfrm>
        </p:grpSpPr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V="1">
              <a:off x="2208" y="1344"/>
              <a:ext cx="336" cy="15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61" name="Group 17"/>
          <p:cNvGrpSpPr/>
          <p:nvPr/>
        </p:nvGrpSpPr>
        <p:grpSpPr bwMode="auto">
          <a:xfrm>
            <a:off x="3003550" y="2284413"/>
            <a:ext cx="2971800" cy="2514600"/>
            <a:chOff x="2208" y="1344"/>
            <a:chExt cx="1872" cy="1584"/>
          </a:xfrm>
        </p:grpSpPr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2208" y="2160"/>
              <a:ext cx="1872" cy="768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V="1">
              <a:off x="2208" y="1344"/>
              <a:ext cx="336" cy="1584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64" name="Group 20"/>
          <p:cNvGrpSpPr/>
          <p:nvPr/>
        </p:nvGrpSpPr>
        <p:grpSpPr bwMode="auto">
          <a:xfrm>
            <a:off x="3003550" y="2284413"/>
            <a:ext cx="2971800" cy="2514600"/>
            <a:chOff x="2208" y="1344"/>
            <a:chExt cx="1872" cy="1584"/>
          </a:xfrm>
        </p:grpSpPr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V="1">
              <a:off x="2208" y="2160"/>
              <a:ext cx="1872" cy="768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V="1">
              <a:off x="2208" y="1344"/>
              <a:ext cx="336" cy="1584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67" name="Group 23"/>
          <p:cNvGrpSpPr/>
          <p:nvPr/>
        </p:nvGrpSpPr>
        <p:grpSpPr bwMode="auto">
          <a:xfrm>
            <a:off x="3003550" y="2284413"/>
            <a:ext cx="2971800" cy="2514600"/>
            <a:chOff x="2208" y="1344"/>
            <a:chExt cx="1872" cy="1584"/>
          </a:xfrm>
        </p:grpSpPr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 flipV="1">
              <a:off x="2208" y="2160"/>
              <a:ext cx="1872" cy="768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V="1">
              <a:off x="2208" y="1344"/>
              <a:ext cx="336" cy="1584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70" name="Group 26"/>
          <p:cNvGrpSpPr/>
          <p:nvPr/>
        </p:nvGrpSpPr>
        <p:grpSpPr bwMode="auto">
          <a:xfrm>
            <a:off x="3003550" y="3579813"/>
            <a:ext cx="3352800" cy="1219200"/>
            <a:chOff x="2208" y="2160"/>
            <a:chExt cx="2112" cy="768"/>
          </a:xfrm>
        </p:grpSpPr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 flipV="1">
              <a:off x="2208" y="2160"/>
              <a:ext cx="1872" cy="76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73" name="Group 29"/>
          <p:cNvGrpSpPr/>
          <p:nvPr/>
        </p:nvGrpSpPr>
        <p:grpSpPr bwMode="auto">
          <a:xfrm>
            <a:off x="3003550" y="3579813"/>
            <a:ext cx="3352800" cy="1219200"/>
            <a:chOff x="2208" y="2160"/>
            <a:chExt cx="2112" cy="768"/>
          </a:xfrm>
        </p:grpSpPr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 flipV="1">
              <a:off x="2208" y="2160"/>
              <a:ext cx="1872" cy="76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76" name="Group 32"/>
          <p:cNvGrpSpPr/>
          <p:nvPr/>
        </p:nvGrpSpPr>
        <p:grpSpPr bwMode="auto">
          <a:xfrm>
            <a:off x="3003550" y="3579813"/>
            <a:ext cx="3352800" cy="1219200"/>
            <a:chOff x="2208" y="2160"/>
            <a:chExt cx="2112" cy="768"/>
          </a:xfrm>
        </p:grpSpPr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 flipV="1">
              <a:off x="2208" y="2160"/>
              <a:ext cx="1872" cy="76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79" name="Group 35"/>
          <p:cNvGrpSpPr/>
          <p:nvPr/>
        </p:nvGrpSpPr>
        <p:grpSpPr bwMode="auto">
          <a:xfrm>
            <a:off x="1403350" y="2589213"/>
            <a:ext cx="4572000" cy="2209800"/>
            <a:chOff x="1200" y="1536"/>
            <a:chExt cx="2880" cy="1392"/>
          </a:xfrm>
        </p:grpSpPr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 flipV="1">
              <a:off x="2208" y="2160"/>
              <a:ext cx="1872" cy="768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82" name="Group 38"/>
          <p:cNvGrpSpPr/>
          <p:nvPr/>
        </p:nvGrpSpPr>
        <p:grpSpPr bwMode="auto">
          <a:xfrm>
            <a:off x="1403350" y="2589213"/>
            <a:ext cx="4572000" cy="2209800"/>
            <a:chOff x="1200" y="1536"/>
            <a:chExt cx="2880" cy="1392"/>
          </a:xfrm>
        </p:grpSpPr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 flipV="1">
              <a:off x="2208" y="2160"/>
              <a:ext cx="1872" cy="768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85" name="Group 41"/>
          <p:cNvGrpSpPr/>
          <p:nvPr/>
        </p:nvGrpSpPr>
        <p:grpSpPr bwMode="auto">
          <a:xfrm>
            <a:off x="1403350" y="2589213"/>
            <a:ext cx="4572000" cy="2209800"/>
            <a:chOff x="1200" y="1536"/>
            <a:chExt cx="2880" cy="1392"/>
          </a:xfrm>
        </p:grpSpPr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 flipV="1">
              <a:off x="2208" y="2160"/>
              <a:ext cx="1872" cy="768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88" name="Group 44"/>
          <p:cNvGrpSpPr/>
          <p:nvPr/>
        </p:nvGrpSpPr>
        <p:grpSpPr bwMode="auto">
          <a:xfrm>
            <a:off x="3003550" y="2284413"/>
            <a:ext cx="3352800" cy="2514600"/>
            <a:chOff x="2208" y="1344"/>
            <a:chExt cx="2112" cy="1584"/>
          </a:xfrm>
        </p:grpSpPr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 flipV="1">
              <a:off x="2208" y="1344"/>
              <a:ext cx="336" cy="158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91" name="Group 47"/>
          <p:cNvGrpSpPr/>
          <p:nvPr/>
        </p:nvGrpSpPr>
        <p:grpSpPr bwMode="auto">
          <a:xfrm>
            <a:off x="3003550" y="2284413"/>
            <a:ext cx="3352800" cy="2514600"/>
            <a:chOff x="2208" y="1344"/>
            <a:chExt cx="2112" cy="1584"/>
          </a:xfrm>
        </p:grpSpPr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 flipV="1">
              <a:off x="2208" y="1344"/>
              <a:ext cx="336" cy="158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94" name="Group 50"/>
          <p:cNvGrpSpPr/>
          <p:nvPr/>
        </p:nvGrpSpPr>
        <p:grpSpPr bwMode="auto">
          <a:xfrm>
            <a:off x="3003550" y="2284413"/>
            <a:ext cx="3352800" cy="2514600"/>
            <a:chOff x="2208" y="1344"/>
            <a:chExt cx="2112" cy="1584"/>
          </a:xfrm>
        </p:grpSpPr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 flipV="1">
              <a:off x="2208" y="1344"/>
              <a:ext cx="336" cy="158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97" name="Group 53"/>
          <p:cNvGrpSpPr/>
          <p:nvPr/>
        </p:nvGrpSpPr>
        <p:grpSpPr bwMode="auto">
          <a:xfrm>
            <a:off x="1403350" y="2589213"/>
            <a:ext cx="4953000" cy="2209800"/>
            <a:chOff x="1200" y="1536"/>
            <a:chExt cx="3120" cy="1392"/>
          </a:xfrm>
        </p:grpSpPr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rgbClr val="0066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rgbClr val="0066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200" name="Group 56"/>
          <p:cNvGrpSpPr/>
          <p:nvPr/>
        </p:nvGrpSpPr>
        <p:grpSpPr bwMode="auto">
          <a:xfrm>
            <a:off x="1403350" y="2589213"/>
            <a:ext cx="4953000" cy="2209800"/>
            <a:chOff x="1200" y="1536"/>
            <a:chExt cx="3120" cy="1392"/>
          </a:xfrm>
        </p:grpSpPr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rgbClr val="0066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rgbClr val="0066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203" name="Group 59"/>
          <p:cNvGrpSpPr/>
          <p:nvPr/>
        </p:nvGrpSpPr>
        <p:grpSpPr bwMode="auto">
          <a:xfrm>
            <a:off x="1403350" y="2589213"/>
            <a:ext cx="4953000" cy="2209800"/>
            <a:chOff x="1200" y="1536"/>
            <a:chExt cx="3120" cy="1392"/>
          </a:xfrm>
        </p:grpSpPr>
        <p:sp>
          <p:nvSpPr>
            <p:cNvPr id="6204" name="Line 60"/>
            <p:cNvSpPr>
              <a:spLocks noChangeShapeType="1"/>
            </p:cNvSpPr>
            <p:nvPr/>
          </p:nvSpPr>
          <p:spPr bwMode="auto">
            <a:xfrm>
              <a:off x="2208" y="2928"/>
              <a:ext cx="2112" cy="0"/>
            </a:xfrm>
            <a:prstGeom prst="line">
              <a:avLst/>
            </a:prstGeom>
            <a:noFill/>
            <a:ln w="76200">
              <a:solidFill>
                <a:srgbClr val="0066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1008" cy="1392"/>
            </a:xfrm>
            <a:prstGeom prst="line">
              <a:avLst/>
            </a:prstGeom>
            <a:noFill/>
            <a:ln w="76200">
              <a:solidFill>
                <a:srgbClr val="0066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2411413" y="5584825"/>
            <a:ext cx="3113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一共有</a:t>
            </a: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个角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2870200" y="4916488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5926138" y="48402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5781675" y="3468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3563938" y="22494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1430338" y="23256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388" y="3773488"/>
            <a:ext cx="145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3</a:t>
            </a:r>
            <a:r>
              <a:rPr lang="zh-CN" altLang="en-US" sz="2800" b="1">
                <a:solidFill>
                  <a:srgbClr val="0000FF"/>
                </a:solidFill>
              </a:rPr>
              <a:t>条射线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52663" y="3673475"/>
            <a:ext cx="145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4</a:t>
            </a:r>
            <a:r>
              <a:rPr lang="zh-CN" altLang="en-US" sz="2800" b="1">
                <a:solidFill>
                  <a:srgbClr val="0000FF"/>
                </a:solidFill>
              </a:rPr>
              <a:t>条射线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91063" y="3673475"/>
            <a:ext cx="145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5</a:t>
            </a:r>
            <a:r>
              <a:rPr lang="zh-CN" altLang="en-US" sz="2800" b="1">
                <a:solidFill>
                  <a:srgbClr val="0000FF"/>
                </a:solidFill>
              </a:rPr>
              <a:t>条射线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053263" y="3541713"/>
            <a:ext cx="145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6</a:t>
            </a:r>
            <a:r>
              <a:rPr lang="zh-CN" altLang="en-US" sz="2800" b="1">
                <a:solidFill>
                  <a:srgbClr val="0000FF"/>
                </a:solidFill>
              </a:rPr>
              <a:t>条射线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608013" y="1905000"/>
            <a:ext cx="892175" cy="1371600"/>
          </a:xfrm>
          <a:prstGeom prst="line">
            <a:avLst/>
          </a:prstGeom>
          <a:noFill/>
          <a:ln w="42926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08013" y="3276600"/>
            <a:ext cx="1492250" cy="15875"/>
          </a:xfrm>
          <a:prstGeom prst="line">
            <a:avLst/>
          </a:prstGeom>
          <a:noFill/>
          <a:ln w="42926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608013" y="2881313"/>
            <a:ext cx="1200150" cy="395287"/>
          </a:xfrm>
          <a:prstGeom prst="line">
            <a:avLst/>
          </a:prstGeom>
          <a:noFill/>
          <a:ln w="42926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2406650" y="1600200"/>
            <a:ext cx="1185863" cy="1600200"/>
          </a:xfrm>
          <a:prstGeom prst="line">
            <a:avLst/>
          </a:prstGeom>
          <a:noFill/>
          <a:ln w="42926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405063" y="3216275"/>
            <a:ext cx="2286000" cy="0"/>
          </a:xfrm>
          <a:prstGeom prst="line">
            <a:avLst/>
          </a:prstGeom>
          <a:noFill/>
          <a:ln w="42926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2406650" y="2789238"/>
            <a:ext cx="1946275" cy="411162"/>
          </a:xfrm>
          <a:prstGeom prst="line">
            <a:avLst/>
          </a:prstGeom>
          <a:noFill/>
          <a:ln w="42926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2406650" y="2239963"/>
            <a:ext cx="1785938" cy="960437"/>
          </a:xfrm>
          <a:prstGeom prst="line">
            <a:avLst/>
          </a:prstGeom>
          <a:noFill/>
          <a:ln w="42926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5172075" y="1447800"/>
            <a:ext cx="863600" cy="1722438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5148263" y="3140075"/>
            <a:ext cx="2133600" cy="0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5172075" y="2667000"/>
            <a:ext cx="1492250" cy="503238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5172075" y="2087563"/>
            <a:ext cx="1243013" cy="1082675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7718425" y="1387475"/>
            <a:ext cx="87313" cy="1766888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7740650" y="3141663"/>
            <a:ext cx="1316038" cy="14287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7718425" y="2881313"/>
            <a:ext cx="1111250" cy="273050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7718425" y="2606675"/>
            <a:ext cx="935038" cy="547688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7718425" y="2163763"/>
            <a:ext cx="803275" cy="990600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5172075" y="1341438"/>
            <a:ext cx="249238" cy="1828800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7278688" y="1692275"/>
            <a:ext cx="439737" cy="1462088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579438" y="3246438"/>
            <a:ext cx="73025" cy="762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77838" y="3336925"/>
            <a:ext cx="2016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200" b="1">
                <a:solidFill>
                  <a:srgbClr val="FF0000"/>
                </a:solidFill>
              </a:rPr>
              <a:t>B</a:t>
            </a:r>
            <a:endParaRPr kumimoji="1"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auto">
          <a:xfrm>
            <a:off x="2378075" y="3170238"/>
            <a:ext cx="73025" cy="762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2336800" y="3260725"/>
            <a:ext cx="1714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200" b="1">
                <a:solidFill>
                  <a:srgbClr val="FF0000"/>
                </a:solidFill>
              </a:rPr>
              <a:t>F</a:t>
            </a:r>
            <a:endParaRPr kumimoji="1"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5143500" y="3140075"/>
            <a:ext cx="73025" cy="762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5114925" y="3246438"/>
            <a:ext cx="2016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200" b="1">
                <a:solidFill>
                  <a:srgbClr val="FF0000"/>
                </a:solidFill>
              </a:rPr>
              <a:t>K</a:t>
            </a:r>
            <a:endParaRPr kumimoji="1"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8" name="Oval 30"/>
          <p:cNvSpPr>
            <a:spLocks noChangeArrowheads="1"/>
          </p:cNvSpPr>
          <p:nvPr/>
        </p:nvSpPr>
        <p:spPr bwMode="auto">
          <a:xfrm>
            <a:off x="7688263" y="3124200"/>
            <a:ext cx="73025" cy="762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7675563" y="3216275"/>
            <a:ext cx="185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200" b="1">
                <a:solidFill>
                  <a:srgbClr val="FF0000"/>
                </a:solidFill>
              </a:rPr>
              <a:t>P</a:t>
            </a:r>
            <a:endParaRPr kumimoji="1"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00075" y="5308600"/>
            <a:ext cx="5227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这些图中分别有几个角</a:t>
            </a:r>
            <a:r>
              <a:rPr lang="en-US" altLang="zh-CN" sz="3600" b="1" dirty="0">
                <a:solidFill>
                  <a:srgbClr val="000000"/>
                </a:solidFill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276600" y="1752600"/>
          <a:ext cx="5867400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Image" r:id="rId3" imgW="5969000" imgH="3517900" progId="Photoshop.Image.6">
                  <p:embed/>
                </p:oleObj>
              </mc:Choice>
              <mc:Fallback>
                <p:oleObj name="Image" r:id="rId3" imgW="5969000" imgH="3517900" progId="Photoshop.Image.6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52600"/>
                        <a:ext cx="5867400" cy="34559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52400" y="1066800"/>
          <a:ext cx="30622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Image" r:id="rId5" imgW="2959100" imgH="4419600" progId="Photoshop.Image.6">
                  <p:embed/>
                </p:oleObj>
              </mc:Choice>
              <mc:Fallback>
                <p:oleObj name="Image" r:id="rId5" imgW="2959100" imgH="4419600" progId="Photoshop.Image.6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66800"/>
                        <a:ext cx="3062288" cy="4572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、小明家离学校</a:t>
            </a:r>
            <a:r>
              <a:rPr lang="en-US" altLang="zh-CN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千米，小红家离学校</a:t>
            </a:r>
            <a:r>
              <a:rPr lang="en-US" altLang="zh-CN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千米，小明家、小红家、学校在一条直线上，那么小红家离小明家</a:t>
            </a:r>
            <a:r>
              <a:rPr lang="en-US" altLang="zh-CN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______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千米？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443663" y="1773238"/>
            <a:ext cx="1728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66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3200" b="1">
                <a:solidFill>
                  <a:srgbClr val="FF0066"/>
                </a:solidFill>
                <a:latin typeface="黑体" panose="02010609060101010101" charset="-122"/>
                <a:ea typeface="黑体" panose="02010609060101010101" charset="-122"/>
              </a:rPr>
              <a:t>或</a:t>
            </a:r>
            <a:r>
              <a:rPr lang="en-US" altLang="zh-CN" sz="3200" b="1">
                <a:solidFill>
                  <a:srgbClr val="FF0066"/>
                </a:solidFill>
                <a:latin typeface="黑体" panose="02010609060101010101" charset="-122"/>
                <a:ea typeface="黑体" panose="02010609060101010101" charset="-122"/>
              </a:rPr>
              <a:t>7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3213100"/>
            <a:ext cx="8964613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、农民开挖水渠都是先在两端立柱、拉线，然后开挖，这样做的目的是使开挖的水渠是直的。其中蕴含的数学道理是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____________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419475" y="5373688"/>
            <a:ext cx="244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1180" y="4920441"/>
            <a:ext cx="7993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66"/>
                </a:solidFill>
                <a:ea typeface="黑体" panose="02010609060101010101" charset="-122"/>
              </a:rPr>
              <a:t>经过两点有一条直线，并且只有一条直线。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677117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、将弯曲的河道改直，可以减少航路，其理由是：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________________________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47800" y="1219200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66"/>
                </a:solidFill>
                <a:ea typeface="黑体" panose="02010609060101010101" charset="-122"/>
              </a:rPr>
              <a:t>两点之间的所有连线中，线段最短。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/>
          <p:nvPr/>
        </p:nvGrpSpPr>
        <p:grpSpPr bwMode="auto">
          <a:xfrm>
            <a:off x="684213" y="3068638"/>
            <a:ext cx="7848600" cy="2854325"/>
            <a:chOff x="384" y="2256"/>
            <a:chExt cx="4944" cy="1798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384" y="2256"/>
              <a:ext cx="49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9900"/>
                  </a:solidFill>
                  <a:latin typeface="Times New Roman" panose="02020603050405020304" pitchFamily="18" charset="0"/>
                </a:rPr>
                <a:t>5.</a:t>
              </a:r>
              <a:r>
                <a:rPr kumimoji="1" lang="zh-CN" altLang="en-US" sz="2800" b="1">
                  <a:solidFill>
                    <a:srgbClr val="009900"/>
                  </a:solidFill>
                  <a:latin typeface="Times New Roman" panose="02020603050405020304" pitchFamily="18" charset="0"/>
                </a:rPr>
                <a:t>下面表示∠</a:t>
              </a:r>
              <a:r>
                <a:rPr kumimoji="1" lang="en-US" altLang="zh-CN" sz="2800" b="1">
                  <a:solidFill>
                    <a:srgbClr val="009900"/>
                  </a:solidFill>
                  <a:latin typeface="Times New Roman" panose="02020603050405020304" pitchFamily="18" charset="0"/>
                </a:rPr>
                <a:t>ABC</a:t>
              </a:r>
              <a:r>
                <a:rPr kumimoji="1" lang="zh-CN" altLang="en-US" sz="2800" b="1">
                  <a:solidFill>
                    <a:srgbClr val="009900"/>
                  </a:solidFill>
                  <a:latin typeface="Times New Roman" panose="02020603050405020304" pitchFamily="18" charset="0"/>
                </a:rPr>
                <a:t>的图是 </a:t>
              </a:r>
              <a:r>
                <a:rPr kumimoji="1" lang="en-US" altLang="zh-CN" sz="2800" b="1">
                  <a:solidFill>
                    <a:srgbClr val="009900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zh-CN" altLang="en-US" sz="2800" b="1">
                  <a:solidFill>
                    <a:srgbClr val="009900"/>
                  </a:solidFill>
                  <a:latin typeface="Times New Roman" panose="02020603050405020304" pitchFamily="18" charset="0"/>
                </a:rPr>
                <a:t>　  </a:t>
              </a:r>
              <a:r>
                <a:rPr kumimoji="1" lang="en-US" altLang="zh-CN" sz="2800" b="1">
                  <a:solidFill>
                    <a:srgbClr val="0099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pic>
          <p:nvPicPr>
            <p:cNvPr id="21508" name="Picture 4" descr="image0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" y="2704"/>
              <a:ext cx="4320" cy="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1143000"/>
            <a:ext cx="7415213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4. 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判断正误：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　 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(1)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两条射线组成的图形叫做角．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　 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(2)∠B=∠ABC+∠CBD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．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288213" y="1670050"/>
            <a:ext cx="957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solidFill>
                  <a:srgbClr val="009900"/>
                </a:solidFill>
                <a:latin typeface="Times New Roman" panose="02020603050405020304" pitchFamily="18" charset="0"/>
              </a:rPr>
              <a:t>　  </a:t>
            </a:r>
            <a:r>
              <a:rPr kumimoji="1" lang="en-US" altLang="zh-CN" sz="2800" b="1">
                <a:solidFill>
                  <a:srgbClr val="009900"/>
                </a:solidFill>
                <a:latin typeface="Times New Roman" panose="02020603050405020304" pitchFamily="18" charset="0"/>
              </a:rPr>
              <a:t>)</a:t>
            </a:r>
            <a:endParaRPr kumimoji="1"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948488" y="2420938"/>
            <a:ext cx="957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solidFill>
                  <a:srgbClr val="009900"/>
                </a:solidFill>
                <a:latin typeface="Times New Roman" panose="02020603050405020304" pitchFamily="18" charset="0"/>
              </a:rPr>
              <a:t>　  </a:t>
            </a:r>
            <a:r>
              <a:rPr kumimoji="1" lang="en-US" altLang="zh-CN" sz="2800" b="1">
                <a:solidFill>
                  <a:srgbClr val="009900"/>
                </a:solidFill>
                <a:latin typeface="Times New Roman" panose="02020603050405020304" pitchFamily="18" charset="0"/>
              </a:rPr>
              <a:t>)</a:t>
            </a:r>
            <a:endParaRPr kumimoji="1"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537450" y="1747838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7164388" y="2466975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887913" y="31162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  <p:bldP spid="21513" grpId="0"/>
      <p:bldP spid="215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6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0.25°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等于多少分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? 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等于多少秒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81200" y="2781300"/>
            <a:ext cx="6096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解：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60′× 0.25 =  15′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  60″× 15    =  900″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即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0.25°=  15′=  900″.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66800" y="16002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7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2700″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等于多少分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? 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等于多少度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447800" y="2849563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解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25606" name="Group 6"/>
          <p:cNvGrpSpPr/>
          <p:nvPr/>
        </p:nvGrpSpPr>
        <p:grpSpPr bwMode="auto">
          <a:xfrm>
            <a:off x="1828800" y="2667000"/>
            <a:ext cx="4724400" cy="3098800"/>
            <a:chOff x="1152" y="1680"/>
            <a:chExt cx="2976" cy="1952"/>
          </a:xfrm>
        </p:grpSpPr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152" y="1795"/>
              <a:ext cx="2976" cy="1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(      ) ″×2700=45′</a:t>
              </a:r>
            </a:p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(      ) °×  45  =0.75°</a:t>
              </a:r>
            </a:p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即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2700″=45′=0.75°.</a:t>
              </a:r>
            </a:p>
          </p:txBody>
        </p:sp>
        <p:grpSp>
          <p:nvGrpSpPr>
            <p:cNvPr id="25608" name="Group 8"/>
            <p:cNvGrpSpPr/>
            <p:nvPr/>
          </p:nvGrpSpPr>
          <p:grpSpPr bwMode="auto">
            <a:xfrm>
              <a:off x="1584" y="1680"/>
              <a:ext cx="528" cy="576"/>
              <a:chOff x="1632" y="2880"/>
              <a:chExt cx="480" cy="576"/>
            </a:xfrm>
          </p:grpSpPr>
          <p:sp>
            <p:nvSpPr>
              <p:cNvPr id="25609" name="Text Box 9"/>
              <p:cNvSpPr txBox="1">
                <a:spLocks noChangeArrowheads="1"/>
              </p:cNvSpPr>
              <p:nvPr/>
            </p:nvSpPr>
            <p:spPr bwMode="auto">
              <a:xfrm>
                <a:off x="1680" y="288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>
                <a:off x="1632" y="3168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5611" name="Text Box 11"/>
              <p:cNvSpPr txBox="1">
                <a:spLocks noChangeArrowheads="1"/>
              </p:cNvSpPr>
              <p:nvPr/>
            </p:nvSpPr>
            <p:spPr bwMode="auto">
              <a:xfrm>
                <a:off x="1632" y="316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60</a:t>
                </a:r>
              </a:p>
            </p:txBody>
          </p:sp>
        </p:grpSp>
        <p:grpSp>
          <p:nvGrpSpPr>
            <p:cNvPr id="25612" name="Group 12"/>
            <p:cNvGrpSpPr/>
            <p:nvPr/>
          </p:nvGrpSpPr>
          <p:grpSpPr bwMode="auto">
            <a:xfrm>
              <a:off x="1584" y="2448"/>
              <a:ext cx="528" cy="576"/>
              <a:chOff x="1632" y="2880"/>
              <a:chExt cx="480" cy="576"/>
            </a:xfrm>
          </p:grpSpPr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1680" y="288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614" name="Line 14"/>
              <p:cNvSpPr>
                <a:spLocks noChangeShapeType="1"/>
              </p:cNvSpPr>
              <p:nvPr/>
            </p:nvSpPr>
            <p:spPr bwMode="auto">
              <a:xfrm>
                <a:off x="1632" y="3168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5615" name="Text Box 15"/>
              <p:cNvSpPr txBox="1">
                <a:spLocks noChangeArrowheads="1"/>
              </p:cNvSpPr>
              <p:nvPr/>
            </p:nvSpPr>
            <p:spPr bwMode="auto">
              <a:xfrm>
                <a:off x="1632" y="316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Group 3"/>
          <p:cNvGrpSpPr/>
          <p:nvPr/>
        </p:nvGrpSpPr>
        <p:grpSpPr bwMode="auto">
          <a:xfrm>
            <a:off x="762000" y="1600200"/>
            <a:ext cx="7620000" cy="990600"/>
            <a:chOff x="480" y="2448"/>
            <a:chExt cx="4800" cy="624"/>
          </a:xfrm>
        </p:grpSpPr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480" y="2563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</a:t>
              </a:r>
            </a:p>
          </p:txBody>
        </p:sp>
        <p:grpSp>
          <p:nvGrpSpPr>
            <p:cNvPr id="26629" name="Group 5"/>
            <p:cNvGrpSpPr/>
            <p:nvPr/>
          </p:nvGrpSpPr>
          <p:grpSpPr bwMode="auto">
            <a:xfrm>
              <a:off x="1200" y="2448"/>
              <a:ext cx="432" cy="624"/>
              <a:chOff x="1200" y="2448"/>
              <a:chExt cx="432" cy="624"/>
            </a:xfrm>
          </p:grpSpPr>
          <p:sp>
            <p:nvSpPr>
              <p:cNvPr id="26630" name="Text Box 6"/>
              <p:cNvSpPr txBox="1">
                <a:spLocks noChangeArrowheads="1"/>
              </p:cNvSpPr>
              <p:nvPr/>
            </p:nvSpPr>
            <p:spPr bwMode="auto">
              <a:xfrm>
                <a:off x="1248" y="2448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       </a:t>
                </a:r>
              </a:p>
            </p:txBody>
          </p:sp>
          <p:sp>
            <p:nvSpPr>
              <p:cNvPr id="26631" name="Text Box 7"/>
              <p:cNvSpPr txBox="1">
                <a:spLocks noChangeArrowheads="1"/>
              </p:cNvSpPr>
              <p:nvPr/>
            </p:nvSpPr>
            <p:spPr bwMode="auto">
              <a:xfrm>
                <a:off x="1248" y="2707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       </a:t>
                </a:r>
              </a:p>
            </p:txBody>
          </p:sp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>
                <a:off x="1200" y="278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1056" y="254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       </a:t>
              </a: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1488" y="2544"/>
              <a:ext cx="37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) °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等于多少分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? 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等于多少秒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? </a:t>
              </a:r>
            </a:p>
          </p:txBody>
        </p:sp>
      </p:grpSp>
      <p:grpSp>
        <p:nvGrpSpPr>
          <p:cNvPr id="26636" name="Group 12"/>
          <p:cNvGrpSpPr/>
          <p:nvPr/>
        </p:nvGrpSpPr>
        <p:grpSpPr bwMode="auto">
          <a:xfrm>
            <a:off x="914400" y="2590800"/>
            <a:ext cx="5943600" cy="2514600"/>
            <a:chOff x="528" y="1632"/>
            <a:chExt cx="3744" cy="1584"/>
          </a:xfrm>
        </p:grpSpPr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528" y="1795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</a:t>
              </a:r>
            </a:p>
          </p:txBody>
        </p:sp>
        <p:grpSp>
          <p:nvGrpSpPr>
            <p:cNvPr id="26638" name="Group 14"/>
            <p:cNvGrpSpPr/>
            <p:nvPr/>
          </p:nvGrpSpPr>
          <p:grpSpPr bwMode="auto">
            <a:xfrm>
              <a:off x="2160" y="1632"/>
              <a:ext cx="528" cy="624"/>
              <a:chOff x="1200" y="2448"/>
              <a:chExt cx="432" cy="624"/>
            </a:xfrm>
          </p:grpSpPr>
          <p:sp>
            <p:nvSpPr>
              <p:cNvPr id="26639" name="Text Box 15"/>
              <p:cNvSpPr txBox="1">
                <a:spLocks noChangeArrowheads="1"/>
              </p:cNvSpPr>
              <p:nvPr/>
            </p:nvSpPr>
            <p:spPr bwMode="auto">
              <a:xfrm>
                <a:off x="1248" y="2448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       </a:t>
                </a:r>
              </a:p>
            </p:txBody>
          </p:sp>
          <p:sp>
            <p:nvSpPr>
              <p:cNvPr id="26640" name="Text Box 16"/>
              <p:cNvSpPr txBox="1">
                <a:spLocks noChangeArrowheads="1"/>
              </p:cNvSpPr>
              <p:nvPr/>
            </p:nvSpPr>
            <p:spPr bwMode="auto">
              <a:xfrm>
                <a:off x="1248" y="2707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       </a:t>
                </a:r>
              </a:p>
            </p:txBody>
          </p:sp>
          <p:sp>
            <p:nvSpPr>
              <p:cNvPr id="26641" name="Line 17"/>
              <p:cNvSpPr>
                <a:spLocks noChangeShapeType="1"/>
              </p:cNvSpPr>
              <p:nvPr/>
            </p:nvSpPr>
            <p:spPr bwMode="auto">
              <a:xfrm>
                <a:off x="1200" y="278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816" y="1776"/>
              <a:ext cx="3456" cy="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:   60′×        =7.5′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60″×7.5   =450″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即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     ) °=7.5′=450″.</a:t>
              </a:r>
            </a:p>
          </p:txBody>
        </p:sp>
        <p:grpSp>
          <p:nvGrpSpPr>
            <p:cNvPr id="26643" name="Group 19"/>
            <p:cNvGrpSpPr/>
            <p:nvPr/>
          </p:nvGrpSpPr>
          <p:grpSpPr bwMode="auto">
            <a:xfrm>
              <a:off x="1728" y="2592"/>
              <a:ext cx="528" cy="624"/>
              <a:chOff x="1200" y="2448"/>
              <a:chExt cx="432" cy="624"/>
            </a:xfrm>
          </p:grpSpPr>
          <p:sp>
            <p:nvSpPr>
              <p:cNvPr id="26644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448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       </a:t>
                </a:r>
              </a:p>
            </p:txBody>
          </p:sp>
          <p:sp>
            <p:nvSpPr>
              <p:cNvPr id="26645" name="Text Box 21"/>
              <p:cNvSpPr txBox="1">
                <a:spLocks noChangeArrowheads="1"/>
              </p:cNvSpPr>
              <p:nvPr/>
            </p:nvSpPr>
            <p:spPr bwMode="auto">
              <a:xfrm>
                <a:off x="1248" y="2707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       </a:t>
                </a:r>
              </a:p>
            </p:txBody>
          </p:sp>
          <p:sp>
            <p:nvSpPr>
              <p:cNvPr id="26646" name="Line 22"/>
              <p:cNvSpPr>
                <a:spLocks noChangeShapeType="1"/>
              </p:cNvSpPr>
              <p:nvPr/>
            </p:nvSpPr>
            <p:spPr bwMode="auto">
              <a:xfrm>
                <a:off x="1200" y="278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1371600" cy="1143000"/>
          </a:xfrm>
        </p:spPr>
        <p:txBody>
          <a:bodyPr/>
          <a:lstStyle/>
          <a:p>
            <a:r>
              <a:rPr lang="en-US" altLang="zh-CN" b="1"/>
              <a:t>D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28800" y="762000"/>
            <a:ext cx="6705600" cy="57943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6000″</a:t>
            </a: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等于多少分</a:t>
            </a:r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?  </a:t>
            </a: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等于多少度</a:t>
            </a:r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828800" y="1676400"/>
          <a:ext cx="5791200" cy="379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公式" r:id="rId3" imgW="5092700" imgH="3670300" progId="Equation.3">
                  <p:embed/>
                </p:oleObj>
              </mc:Choice>
              <mc:Fallback>
                <p:oleObj name="公式" r:id="rId3" imgW="5092700" imgH="36703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76400"/>
                        <a:ext cx="5791200" cy="379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>
                                <a:alpha val="50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50292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ea typeface="黑体" panose="02010609060101010101" charset="-122"/>
              </a:rPr>
              <a:t>要求：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charset="-122"/>
              </a:rPr>
              <a:t>组长负责，全员参与！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8600" y="1143000"/>
            <a:ext cx="96774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任务：</a:t>
            </a:r>
            <a:r>
              <a:rPr kumimoji="1" lang="zh-CN" altLang="en-US" sz="3200" b="1" dirty="0">
                <a:solidFill>
                  <a:srgbClr val="000404"/>
                </a:solidFill>
                <a:latin typeface="黑体" panose="02010609060101010101" charset="-122"/>
                <a:ea typeface="黑体" panose="02010609060101010101" charset="-122"/>
              </a:rPr>
              <a:t>订正提纲答案，讨论并掌握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</a:rPr>
              <a:t> </a:t>
            </a:r>
            <a:r>
              <a:rPr kumimoji="1" lang="en-US" altLang="zh-CN" sz="3200" b="1" dirty="0">
                <a:solidFill>
                  <a:srgbClr val="000404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</a:rPr>
              <a:t>、</a:t>
            </a: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角度换算；</a:t>
            </a:r>
            <a:endParaRPr kumimoji="1" lang="zh-CN" altLang="en-US" sz="3200" b="1" dirty="0">
              <a:solidFill>
                <a:srgbClr val="000404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kumimoji="1" lang="en-US" altLang="zh-CN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、钟表指针夹角问题；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kumimoji="1" lang="en-US" altLang="zh-CN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3</a:t>
            </a:r>
            <a:r>
              <a:rPr kumimoji="1" lang="zh-CN" altLang="en-US" sz="3200" b="1" dirty="0">
                <a:solidFill>
                  <a:srgbClr val="000404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、角的个数的规律探索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716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三 议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全屏显示(4:3)</PresentationFormat>
  <Paragraphs>86</Paragraphs>
  <Slides>16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方正正大黑简体</vt:lpstr>
      <vt:lpstr>黑体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Image</vt:lpstr>
      <vt:lpstr>2.5 角以及角的度量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2017-09-16T00:42:00Z</dcterms:created>
  <dcterms:modified xsi:type="dcterms:W3CDTF">2023-01-17T03:02:06Z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C2DF16EAA344426F97E97452437F5C86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