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0" r:id="rId3"/>
    <p:sldId id="263" r:id="rId4"/>
    <p:sldId id="264" r:id="rId5"/>
    <p:sldId id="306" r:id="rId6"/>
    <p:sldId id="325" r:id="rId7"/>
    <p:sldId id="308" r:id="rId8"/>
    <p:sldId id="346" r:id="rId9"/>
    <p:sldId id="347" r:id="rId10"/>
    <p:sldId id="349" r:id="rId11"/>
    <p:sldId id="350" r:id="rId12"/>
    <p:sldId id="351" r:id="rId13"/>
    <p:sldId id="270" r:id="rId14"/>
    <p:sldId id="352" r:id="rId15"/>
    <p:sldId id="353" r:id="rId16"/>
    <p:sldId id="323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22C17-B4A3-441B-A2A0-B3D6ED11822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D7453-4651-4614-80DE-5013A80B1C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719263"/>
            <a:ext cx="9144000" cy="513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25696" y="2139456"/>
            <a:ext cx="4523232" cy="1076400"/>
          </a:xfrm>
        </p:spPr>
        <p:txBody>
          <a:bodyPr anchor="b">
            <a:noAutofit/>
          </a:bodyPr>
          <a:lstStyle>
            <a:lvl1pPr algn="ctr">
              <a:defRPr sz="28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948524" y="3237456"/>
            <a:ext cx="3554634" cy="581664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A87EC-F657-4778-8314-31269B0B86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5914" y="408675"/>
            <a:ext cx="78867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6BD96-4A42-4E47-B103-38886A8CF9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3D63-5A7E-4299-9896-25CD5E2E3A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Title"/>
          <p:cNvSpPr/>
          <p:nvPr>
            <p:custDataLst>
              <p:tags r:id="rId1"/>
            </p:custDataLst>
          </p:nvPr>
        </p:nvSpPr>
        <p:spPr>
          <a:xfrm>
            <a:off x="2933700" y="2411413"/>
            <a:ext cx="3867150" cy="63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anchor="ctr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 sz="2400">
              <a:solidFill>
                <a:srgbClr val="FFFFFF"/>
              </a:solidFill>
            </a:endParaRPr>
          </a:p>
        </p:txBody>
      </p:sp>
      <p:cxnSp>
        <p:nvCxnSpPr>
          <p:cNvPr id="5" name="MH_Others_1"/>
          <p:cNvCxnSpPr/>
          <p:nvPr>
            <p:custDataLst>
              <p:tags r:id="rId2"/>
            </p:custDataLst>
          </p:nvPr>
        </p:nvCxnSpPr>
        <p:spPr>
          <a:xfrm>
            <a:off x="2538413" y="3130550"/>
            <a:ext cx="4354512" cy="0"/>
          </a:xfrm>
          <a:prstGeom prst="line">
            <a:avLst/>
          </a:prstGeom>
          <a:ln w="22225"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3723832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34900" y="2412432"/>
            <a:ext cx="3866400" cy="633600"/>
          </a:xfrm>
        </p:spPr>
        <p:txBody>
          <a:bodyPr lIns="144000" tIns="0" rIns="0" bIns="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45C04-2642-4500-B8E0-1B1A2A9EA3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835914" y="1244603"/>
            <a:ext cx="3810000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501" y="1244603"/>
            <a:ext cx="3820587" cy="4932363"/>
          </a:xfrm>
        </p:spPr>
        <p:txBody>
          <a:bodyPr/>
          <a:lstStyle>
            <a:lvl2pPr marL="269875" marR="0" indent="0" algn="just" defTabSz="51435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1C37E-4672-4DEC-8EB8-85D14189B8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5913" y="377318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5914" y="1693355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5914" y="2517267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835222" y="1693355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35222" y="2517267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2CDE2-4E18-4F79-8949-77B512B5C5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>
            <p:custDataLst>
              <p:tags r:id="rId1"/>
            </p:custDataLst>
          </p:nvPr>
        </p:nvCxnSpPr>
        <p:spPr>
          <a:xfrm rot="5400000">
            <a:off x="2923381" y="3420269"/>
            <a:ext cx="6840538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>
            <p:custDataLst>
              <p:tags r:id="rId2"/>
            </p:custDataLst>
          </p:nvPr>
        </p:nvCxnSpPr>
        <p:spPr>
          <a:xfrm rot="5400000">
            <a:off x="3055144" y="3420269"/>
            <a:ext cx="6840538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>
            <p:custDataLst>
              <p:tags r:id="rId3"/>
            </p:custDataLst>
          </p:nvPr>
        </p:nvCxnSpPr>
        <p:spPr>
          <a:xfrm>
            <a:off x="0" y="3805238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>
            <p:custDataLst>
              <p:tags r:id="rId4"/>
            </p:custDataLst>
          </p:nvPr>
        </p:nvCxnSpPr>
        <p:spPr>
          <a:xfrm>
            <a:off x="0" y="3971925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5"/>
            </p:custDataLst>
          </p:nvPr>
        </p:nvCxnSpPr>
        <p:spPr>
          <a:xfrm>
            <a:off x="0" y="4549775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>
            <p:custDataLst>
              <p:tags r:id="rId6"/>
            </p:custDataLst>
          </p:nvPr>
        </p:nvCxnSpPr>
        <p:spPr>
          <a:xfrm>
            <a:off x="0" y="4387850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28575" y="3572256"/>
            <a:ext cx="3985123" cy="1186464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6BE99-DE72-4968-AD1C-DA4DD79983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369E-D6B7-462F-84F1-56FEE731BC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9297" y="711200"/>
            <a:ext cx="3196800" cy="1600200"/>
          </a:xfrm>
        </p:spPr>
        <p:txBody>
          <a:bodyPr anchor="t">
            <a:noAutofit/>
          </a:bodyPr>
          <a:lstStyle>
            <a:lvl1pPr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3847" y="733425"/>
            <a:ext cx="4478400" cy="540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9297" y="2311400"/>
            <a:ext cx="31968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E724-FAC4-4EC0-BCAE-2057F2CB8A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835731" y="365125"/>
            <a:ext cx="886883" cy="5804027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835915" y="365125"/>
            <a:ext cx="6771893" cy="5804027"/>
          </a:xfrm>
        </p:spPr>
        <p:txBody>
          <a:bodyPr vert="eaVert"/>
          <a:lstStyle>
            <a:lvl1pPr>
              <a:defRPr sz="2400"/>
            </a:lvl1pPr>
            <a:lvl2pPr marL="0" indent="0">
              <a:buNone/>
              <a:defRPr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71EEA-1057-4F43-B193-69D6246457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7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3167063"/>
            <a:ext cx="6450013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KSO_BC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54075" y="1133475"/>
            <a:ext cx="7866063" cy="51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en-US" altLang="zh-CN" smtClean="0"/>
              <a:t>	</a:t>
            </a:r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6" name="KSO_BT1"/>
          <p:cNvSpPr>
            <a:spLocks noGrp="1" noChangeArrowheads="1"/>
          </p:cNvSpPr>
          <p:nvPr>
            <p:ph type="title" idx="9"/>
          </p:nvPr>
        </p:nvSpPr>
        <p:spPr bwMode="auto">
          <a:xfrm>
            <a:off x="836613" y="214313"/>
            <a:ext cx="788352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66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1200" noProof="1"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236913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1200"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659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5383EBC-F3F3-4E93-93C4-FCD6F91EFBF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271780" indent="-271780" algn="just" defTabSz="514350" rtl="0" eaLnBrk="1" fontAlgn="base" hangingPunct="1">
        <a:lnSpc>
          <a:spcPct val="110000"/>
        </a:lnSpc>
        <a:spcBef>
          <a:spcPts val="900"/>
        </a:spcBef>
        <a:spcAft>
          <a:spcPct val="0"/>
        </a:spcAft>
        <a:buClr>
          <a:schemeClr val="accent2"/>
        </a:buClr>
        <a:buSzPct val="50000"/>
        <a:buFont typeface="Wingdings 2" panose="05020102010507070707" pitchFamily="18" charset="2"/>
        <a:buChar char=""/>
        <a:defRPr lang="zh-CN" altLang="en-US" sz="24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269875" indent="187325" algn="just" defTabSz="514350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3255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430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605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78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266435"/>
            <a:ext cx="91440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Door to the World              </a:t>
            </a:r>
            <a:endParaRPr lang="zh-CN" altLang="zh-CN" sz="4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1642971" y="1253878"/>
            <a:ext cx="5858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 5  I Love Learning English!</a:t>
            </a:r>
            <a:endParaRPr lang="zh-CN" altLang="en-US" sz="32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3733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7642" y="1810804"/>
            <a:ext cx="8440930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</a:t>
            </a:r>
            <a:r>
              <a:rPr lang="zh-CN" altLang="en-US" sz="2400" b="1" dirty="0" smtClean="0"/>
              <a:t>他经常在街上要钱。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He often ________ ________ money on the street.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(2)</a:t>
            </a:r>
            <a:r>
              <a:rPr lang="zh-CN" altLang="en-US" sz="2400" b="1" dirty="0" smtClean="0"/>
              <a:t>你可以向你的老师寻求帮助。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You can ________ your teacher ________ help.</a:t>
            </a:r>
          </a:p>
        </p:txBody>
      </p:sp>
      <p:sp>
        <p:nvSpPr>
          <p:cNvPr id="11" name="矩形 10"/>
          <p:cNvSpPr/>
          <p:nvPr/>
        </p:nvSpPr>
        <p:spPr>
          <a:xfrm>
            <a:off x="1684494" y="2472175"/>
            <a:ext cx="28036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 asks            for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　</a:t>
            </a:r>
            <a:endParaRPr lang="en-US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23901" y="141473"/>
            <a:ext cx="5513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29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Door to the World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42979" y="3588983"/>
            <a:ext cx="4905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ask                                       for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343" y="1378854"/>
            <a:ext cx="8327572" cy="690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　</a:t>
            </a:r>
            <a:r>
              <a:rPr lang="en-US" altLang="zh-CN" sz="2800" b="1" dirty="0" smtClean="0"/>
              <a:t>connect…with… </a:t>
            </a:r>
            <a:r>
              <a:rPr lang="zh-CN" altLang="en-US" sz="2800" b="1" dirty="0" smtClean="0"/>
              <a:t>把</a:t>
            </a:r>
            <a:r>
              <a:rPr lang="en-US" altLang="zh-CN" sz="2800" b="1" dirty="0" smtClean="0"/>
              <a:t>……</a:t>
            </a:r>
            <a:r>
              <a:rPr lang="zh-CN" altLang="en-US" sz="2800" b="1" dirty="0" smtClean="0"/>
              <a:t>和</a:t>
            </a:r>
            <a:r>
              <a:rPr lang="en-US" altLang="zh-CN" sz="2800" b="1" dirty="0" smtClean="0"/>
              <a:t>……</a:t>
            </a:r>
            <a:r>
              <a:rPr lang="zh-CN" altLang="en-US" sz="2800" b="1" dirty="0" smtClean="0"/>
              <a:t>联系起来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885" y="2204361"/>
            <a:ext cx="8752115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English </a:t>
            </a:r>
            <a:r>
              <a:rPr lang="en-US" altLang="zh-CN" sz="2400" i="1" dirty="0" smtClean="0"/>
              <a:t>connects</a:t>
            </a:r>
            <a:r>
              <a:rPr lang="en-US" altLang="zh-CN" sz="2400" dirty="0" smtClean="0"/>
              <a:t> you </a:t>
            </a:r>
            <a:r>
              <a:rPr lang="en-US" altLang="zh-CN" sz="2400" i="1" dirty="0" smtClean="0"/>
              <a:t>with</a:t>
            </a:r>
            <a:r>
              <a:rPr lang="en-US" altLang="zh-CN" sz="2400" dirty="0" smtClean="0"/>
              <a:t> the rest of the world.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英语把你和世界上其他地方的人联系起来。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connect…with/to…</a:t>
            </a:r>
            <a:r>
              <a:rPr lang="zh-CN" altLang="en-US" sz="2400" dirty="0" smtClean="0"/>
              <a:t>意为“把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与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联系起来”，常连接具有</a:t>
            </a:r>
            <a:r>
              <a:rPr lang="en-US" altLang="zh-CN" sz="2400" dirty="0" smtClean="0"/>
              <a:t>________(</a:t>
            </a:r>
            <a:r>
              <a:rPr lang="zh-CN" altLang="en-US" sz="2400" dirty="0" smtClean="0"/>
              <a:t>相同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不同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性质的名词或代词。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be connected with</a:t>
            </a:r>
            <a:r>
              <a:rPr lang="zh-CN" altLang="en-US" sz="2400" dirty="0" smtClean="0"/>
              <a:t>意为“与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有关”。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23901" y="141473"/>
            <a:ext cx="5513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29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Door to the World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91322" y="3854389"/>
            <a:ext cx="8409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相同</a:t>
            </a:r>
            <a:endParaRPr lang="en-US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7642" y="1810803"/>
            <a:ext cx="8440930" cy="1391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dirty="0" smtClean="0"/>
              <a:t>3</a:t>
            </a:r>
            <a:r>
              <a:rPr lang="zh-CN" altLang="en-US" sz="3000" dirty="0" smtClean="0"/>
              <a:t>．我们应该把学习和工作联系起来。</a:t>
            </a:r>
          </a:p>
          <a:p>
            <a:pPr>
              <a:lnSpc>
                <a:spcPct val="150000"/>
              </a:lnSpc>
            </a:pPr>
            <a:r>
              <a:rPr lang="en-US" altLang="zh-CN" sz="3000" dirty="0" smtClean="0"/>
              <a:t>We should ________ study ________ work.</a:t>
            </a:r>
          </a:p>
        </p:txBody>
      </p:sp>
      <p:sp>
        <p:nvSpPr>
          <p:cNvPr id="11" name="矩形 10"/>
          <p:cNvSpPr/>
          <p:nvPr/>
        </p:nvSpPr>
        <p:spPr>
          <a:xfrm>
            <a:off x="2468265" y="2696741"/>
            <a:ext cx="42563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connect                       with</a:t>
            </a:r>
          </a:p>
        </p:txBody>
      </p:sp>
      <p:sp>
        <p:nvSpPr>
          <p:cNvPr id="12" name="Rectangle 5"/>
          <p:cNvSpPr/>
          <p:nvPr/>
        </p:nvSpPr>
        <p:spPr>
          <a:xfrm>
            <a:off x="723901" y="141473"/>
            <a:ext cx="5513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29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Door to the World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2449" y="11047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830624"/>
            <a:ext cx="8360229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many ways, English opens a door to the world for you.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在很多方面，英语都为你打开了一扇通往世界的大门。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7416" y="3232033"/>
            <a:ext cx="831283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(1)in many ways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意为“在很多方面”，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，是可数名词。如：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excellent novel in every way.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从各方面来看，这都是一本优秀的小说。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1146132" y="3867207"/>
            <a:ext cx="911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方面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23901" y="141473"/>
            <a:ext cx="5513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29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Door to the World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1885" y="1507677"/>
            <a:ext cx="8752115" cy="1682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(2)a door to…</a:t>
            </a:r>
            <a:r>
              <a:rPr lang="zh-CN" altLang="en-US" sz="2400" b="1" dirty="0" smtClean="0"/>
              <a:t>意为“通往</a:t>
            </a:r>
            <a:r>
              <a:rPr lang="en-US" altLang="zh-CN" sz="2400" b="1" dirty="0" smtClean="0"/>
              <a:t>……</a:t>
            </a:r>
            <a:r>
              <a:rPr lang="zh-CN" altLang="en-US" sz="2400" b="1" dirty="0" smtClean="0"/>
              <a:t>的一扇门”。如：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Studying hard is a door to success.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努力学习是通往成功的一扇门。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23901" y="141473"/>
            <a:ext cx="5513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29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Door to the World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23901" y="141473"/>
            <a:ext cx="5513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29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Door to the World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8110" y="1916383"/>
            <a:ext cx="8312834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使用介词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key to the door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门的钥匙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answer to the question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问题的答案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note to the text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课文的注释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way to…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的路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trip/visit to…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的旅行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参观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862338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00983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4" y="1391690"/>
            <a:ext cx="7899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(1)</a:t>
            </a:r>
            <a:r>
              <a:rPr lang="zh-CN" altLang="en-US" sz="2400" b="1" dirty="0" smtClean="0"/>
              <a:t>仔细检查这些问题的答案。确保没有错误。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 </a:t>
            </a:r>
            <a:r>
              <a:rPr lang="en-US" altLang="zh-CN" sz="2400" b="1" dirty="0" smtClean="0"/>
              <a:t>Please check the ________ ________ the questions. Make sure there are no mistakes.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(2)</a:t>
            </a:r>
            <a:r>
              <a:rPr lang="zh-CN" altLang="en-US" sz="2400" b="1" dirty="0" smtClean="0"/>
              <a:t>在很多方面，你都是不错的。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You are good ________ ________ ________</a:t>
            </a:r>
            <a:r>
              <a:rPr lang="zh-CN" altLang="en-US" sz="2400" b="1" dirty="0" smtClean="0"/>
              <a:t>．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26040" y="1985535"/>
            <a:ext cx="3211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answers        to</a:t>
            </a:r>
          </a:p>
        </p:txBody>
      </p:sp>
      <p:sp>
        <p:nvSpPr>
          <p:cNvPr id="10" name="Rectangle 5"/>
          <p:cNvSpPr/>
          <p:nvPr/>
        </p:nvSpPr>
        <p:spPr>
          <a:xfrm>
            <a:off x="723901" y="141473"/>
            <a:ext cx="5513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29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Door to the World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81085" y="3618506"/>
            <a:ext cx="4248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              many          ways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380844" y="1045211"/>
            <a:ext cx="2708800" cy="675005"/>
            <a:chOff x="-138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-138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22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65727" y="2035494"/>
          <a:ext cx="8763973" cy="3726684"/>
        </p:xfrm>
        <a:graphic>
          <a:graphicData uri="http://schemas.openxmlformats.org/drawingml/2006/table">
            <a:tbl>
              <a:tblPr/>
              <a:tblGrid>
                <a:gridCol w="725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8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668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</a:t>
                      </a:r>
                      <a:r>
                        <a:rPr lang="en-US" altLang="zh-CN" sz="2400" b="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文章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ɑːtɪkl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2.</a:t>
                      </a:r>
                      <a:r>
                        <a:rPr lang="en-US" altLang="zh-CN" sz="2400" b="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知识；学问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nɒlɪdʒ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3.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交流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kə'mjuːnɪkeɪt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v. ___________ →n. 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4.</a:t>
                      </a:r>
                      <a:r>
                        <a:rPr lang="en-US" altLang="zh-CN" sz="2400" b="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连接；联结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kə'nekt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v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3427467" y="2709120"/>
            <a:ext cx="1096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article </a:t>
            </a:r>
          </a:p>
        </p:txBody>
      </p:sp>
      <p:sp>
        <p:nvSpPr>
          <p:cNvPr id="12" name="Rectangle 5"/>
          <p:cNvSpPr/>
          <p:nvPr/>
        </p:nvSpPr>
        <p:spPr>
          <a:xfrm>
            <a:off x="723901" y="141473"/>
            <a:ext cx="5513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29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Door to the World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67482" y="3405805"/>
            <a:ext cx="1664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knowledge </a:t>
            </a:r>
          </a:p>
        </p:txBody>
      </p:sp>
      <p:sp>
        <p:nvSpPr>
          <p:cNvPr id="16" name="矩形 15"/>
          <p:cNvSpPr/>
          <p:nvPr/>
        </p:nvSpPr>
        <p:spPr>
          <a:xfrm>
            <a:off x="4265668" y="4058949"/>
            <a:ext cx="1944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communicate</a:t>
            </a:r>
          </a:p>
        </p:txBody>
      </p:sp>
      <p:sp>
        <p:nvSpPr>
          <p:cNvPr id="18" name="矩形 17"/>
          <p:cNvSpPr/>
          <p:nvPr/>
        </p:nvSpPr>
        <p:spPr>
          <a:xfrm>
            <a:off x="4603124" y="4770149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connect</a:t>
            </a:r>
          </a:p>
        </p:txBody>
      </p:sp>
      <p:sp>
        <p:nvSpPr>
          <p:cNvPr id="19" name="矩形 18"/>
          <p:cNvSpPr/>
          <p:nvPr/>
        </p:nvSpPr>
        <p:spPr>
          <a:xfrm>
            <a:off x="6686378" y="4117007"/>
            <a:ext cx="2218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communication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6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95326" y="1381125"/>
          <a:ext cx="7553325" cy="4334329"/>
        </p:xfrm>
        <a:graphic>
          <a:graphicData uri="http://schemas.openxmlformats.org/drawingml/2006/table">
            <a:tbl>
              <a:tblPr/>
              <a:tblGrid>
                <a:gridCol w="57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8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432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交流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altLang="zh-CN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把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联系起来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altLang="zh-CN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通晓，熟知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altLang="zh-CN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寻求帮助；要求得到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en-US" altLang="zh-CN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door to the world________________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en-US" altLang="zh-CN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over the world________________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3229185" y="1559314"/>
            <a:ext cx="31685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>
                <a:solidFill>
                  <a:srgbClr val="FF0000"/>
                </a:solidFill>
              </a:rPr>
              <a:t>communicate with…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23901" y="141473"/>
            <a:ext cx="5513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29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Door to the World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720146" y="2264557"/>
            <a:ext cx="3419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>
                <a:solidFill>
                  <a:srgbClr val="FF0000"/>
                </a:solidFill>
              </a:rPr>
              <a:t>connect…with…</a:t>
            </a:r>
          </a:p>
        </p:txBody>
      </p:sp>
      <p:sp>
        <p:nvSpPr>
          <p:cNvPr id="10" name="矩形 9"/>
          <p:cNvSpPr/>
          <p:nvPr/>
        </p:nvSpPr>
        <p:spPr>
          <a:xfrm>
            <a:off x="3185259" y="2909146"/>
            <a:ext cx="3212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>
                <a:solidFill>
                  <a:srgbClr val="FF0000"/>
                </a:solidFill>
              </a:rPr>
              <a:t>a good knowledge of　</a:t>
            </a:r>
          </a:p>
        </p:txBody>
      </p:sp>
      <p:sp>
        <p:nvSpPr>
          <p:cNvPr id="14" name="矩形 13"/>
          <p:cNvSpPr/>
          <p:nvPr/>
        </p:nvSpPr>
        <p:spPr>
          <a:xfrm>
            <a:off x="4720146" y="3591317"/>
            <a:ext cx="16775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>
                <a:solidFill>
                  <a:srgbClr val="FF0000"/>
                </a:solidFill>
              </a:rPr>
              <a:t>ask for</a:t>
            </a:r>
            <a:r>
              <a:rPr lang="en-US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990803" y="4288002"/>
            <a:ext cx="30957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一扇通往世界的大门　</a:t>
            </a:r>
          </a:p>
        </p:txBody>
      </p:sp>
      <p:sp>
        <p:nvSpPr>
          <p:cNvPr id="16" name="矩形 15"/>
          <p:cNvSpPr/>
          <p:nvPr/>
        </p:nvSpPr>
        <p:spPr>
          <a:xfrm>
            <a:off x="4339145" y="4970174"/>
            <a:ext cx="1537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全世界</a:t>
            </a:r>
            <a:r>
              <a:rPr lang="en-US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78934" y="1181680"/>
          <a:ext cx="8469791" cy="4348264"/>
        </p:xfrm>
        <a:graphic>
          <a:graphicData uri="http://schemas.openxmlformats.org/drawingml/2006/table">
            <a:tbl>
              <a:tblPr/>
              <a:tblGrid>
                <a:gridCol w="57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5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82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你可以与不同的人交流。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 can ____________ ________ different people.</a:t>
                      </a:r>
                    </a:p>
                    <a:p>
                      <a:pPr marL="457200" indent="-457200">
                        <a:lnSpc>
                          <a:spcPct val="150000"/>
                        </a:lnSpc>
                        <a:buAutoNum type="arabicPeriod" startAt="2"/>
                      </a:pP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英语把你和世界上其他地方的人联系起来。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English connects you with ________ ________ of the world.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2284568" y="2583543"/>
            <a:ext cx="3087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communicate   with</a:t>
            </a:r>
          </a:p>
        </p:txBody>
      </p:sp>
      <p:sp>
        <p:nvSpPr>
          <p:cNvPr id="8" name="Rectangle 5"/>
          <p:cNvSpPr/>
          <p:nvPr/>
        </p:nvSpPr>
        <p:spPr>
          <a:xfrm>
            <a:off x="723901" y="141473"/>
            <a:ext cx="5513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29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Door to the World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23723" y="3629023"/>
            <a:ext cx="24275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            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1127" y="966651"/>
            <a:ext cx="2619782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8092" y="1117881"/>
            <a:ext cx="2382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29"/>
            <a:ext cx="8327572" cy="654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　</a:t>
            </a:r>
            <a:r>
              <a:rPr lang="en-US" altLang="zh-CN" sz="2800" dirty="0" smtClean="0"/>
              <a:t>communicate v. </a:t>
            </a:r>
            <a:r>
              <a:rPr lang="zh-CN" altLang="en-US" sz="2800" dirty="0" smtClean="0"/>
              <a:t>交流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9485" y="3133276"/>
            <a:ext cx="8752115" cy="1128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You can </a:t>
            </a:r>
            <a:r>
              <a:rPr lang="en-US" altLang="zh-CN" sz="2400" i="1" dirty="0" smtClean="0"/>
              <a:t>communicate</a:t>
            </a:r>
            <a:r>
              <a:rPr lang="en-US" altLang="zh-CN" sz="2400" dirty="0" smtClean="0"/>
              <a:t> with different people and learn new things. </a:t>
            </a:r>
            <a:r>
              <a:rPr lang="zh-CN" altLang="en-US" sz="2400" dirty="0" smtClean="0"/>
              <a:t>你可以与不同的人交流并且学习新东西。</a:t>
            </a:r>
          </a:p>
        </p:txBody>
      </p:sp>
      <p:sp>
        <p:nvSpPr>
          <p:cNvPr id="16" name="Rectangle 5"/>
          <p:cNvSpPr/>
          <p:nvPr/>
        </p:nvSpPr>
        <p:spPr>
          <a:xfrm>
            <a:off x="723901" y="141473"/>
            <a:ext cx="5513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29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Door to the World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9486" y="1623788"/>
            <a:ext cx="87330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communicate</a:t>
            </a:r>
            <a:r>
              <a:rPr lang="zh-CN" altLang="en-US" sz="2400" dirty="0" smtClean="0"/>
              <a:t>作动词，意为“交流”，常与介词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搭配，构成短语</a:t>
            </a:r>
            <a:r>
              <a:rPr lang="en-US" altLang="zh-CN" sz="2400" dirty="0" smtClean="0"/>
              <a:t>__________________</a:t>
            </a:r>
            <a:r>
              <a:rPr lang="zh-CN" altLang="en-US" sz="2400" dirty="0" smtClean="0"/>
              <a:t>，意为“与某人交流”。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communicate</a:t>
            </a:r>
            <a:r>
              <a:rPr lang="zh-CN" altLang="en-US" sz="2400" dirty="0" smtClean="0"/>
              <a:t>的名词形式为</a:t>
            </a:r>
            <a:r>
              <a:rPr lang="en-US" altLang="zh-CN" sz="2400" dirty="0" smtClean="0"/>
              <a:t>communication</a:t>
            </a:r>
            <a:r>
              <a:rPr lang="zh-CN" altLang="en-US" sz="2400" dirty="0" smtClean="0"/>
              <a:t>，是不可数名词，意为“通信，通讯；交流”。它常构成短语</a:t>
            </a:r>
            <a:r>
              <a:rPr lang="en-US" altLang="zh-CN" sz="2400" dirty="0" smtClean="0"/>
              <a:t>be in/have communication with sb.</a:t>
            </a:r>
            <a:r>
              <a:rPr lang="zh-CN" altLang="en-US" sz="2400" dirty="0" smtClean="0"/>
              <a:t>，意为“与某人有联系，和某人交流”。</a:t>
            </a:r>
          </a:p>
        </p:txBody>
      </p:sp>
      <p:sp>
        <p:nvSpPr>
          <p:cNvPr id="13" name="矩形 12"/>
          <p:cNvSpPr/>
          <p:nvPr/>
        </p:nvSpPr>
        <p:spPr>
          <a:xfrm>
            <a:off x="723901" y="2184337"/>
            <a:ext cx="843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 with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1" y="141473"/>
            <a:ext cx="5513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29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Door to the World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890212" y="2212851"/>
            <a:ext cx="3049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communicate with sb.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767255"/>
            <a:ext cx="7899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．你是如何很好地和同学们交流的？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How do you ___________ ________ ________ your classmates?</a:t>
            </a:r>
          </a:p>
        </p:txBody>
      </p:sp>
      <p:sp>
        <p:nvSpPr>
          <p:cNvPr id="11" name="矩形 10"/>
          <p:cNvSpPr/>
          <p:nvPr/>
        </p:nvSpPr>
        <p:spPr>
          <a:xfrm>
            <a:off x="2096790" y="2331297"/>
            <a:ext cx="49421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communicate     well         with</a:t>
            </a:r>
          </a:p>
        </p:txBody>
      </p:sp>
      <p:sp>
        <p:nvSpPr>
          <p:cNvPr id="9" name="Rectangle 5"/>
          <p:cNvSpPr/>
          <p:nvPr/>
        </p:nvSpPr>
        <p:spPr>
          <a:xfrm>
            <a:off x="723901" y="141473"/>
            <a:ext cx="5513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29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Door to the World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9229" y="1407886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ask for</a:t>
            </a:r>
            <a:r>
              <a:rPr lang="zh-CN" altLang="en-US" sz="3000" b="1" dirty="0" smtClean="0"/>
              <a:t>寻求帮助；要求得到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91885" y="2247905"/>
            <a:ext cx="8752115" cy="1947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/>
              <a:t> You can  order food and drinks at restaurants, and </a:t>
            </a:r>
            <a:r>
              <a:rPr lang="en-US" altLang="zh-CN" sz="2800" i="1" dirty="0" smtClean="0"/>
              <a:t>ask for </a:t>
            </a:r>
            <a:r>
              <a:rPr lang="en-US" altLang="zh-CN" sz="2800" dirty="0" smtClean="0"/>
              <a:t>directions.</a:t>
            </a:r>
            <a:r>
              <a:rPr lang="zh-CN" altLang="en-US" sz="2800" dirty="0" smtClean="0"/>
              <a:t>你可以在饭店里点食物和饮料以及询问方向。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23901" y="141473"/>
            <a:ext cx="5513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29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Door to the World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258" y="1101277"/>
            <a:ext cx="8186057" cy="65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800" dirty="0" smtClean="0"/>
              <a:t>ask for </a:t>
            </a:r>
            <a:r>
              <a:rPr lang="en-US" altLang="zh-CN" sz="2800" dirty="0" err="1" smtClean="0"/>
              <a:t>sth</a:t>
            </a:r>
            <a:r>
              <a:rPr lang="en-US" altLang="zh-CN" sz="2800" dirty="0" smtClean="0"/>
              <a:t>., ask for sb.</a:t>
            </a:r>
            <a:r>
              <a:rPr lang="zh-CN" altLang="en-US" sz="2800" dirty="0" smtClean="0"/>
              <a:t>与</a:t>
            </a:r>
            <a:r>
              <a:rPr lang="en-US" altLang="zh-CN" sz="2800" dirty="0" smtClean="0"/>
              <a:t>ask sb. for </a:t>
            </a:r>
            <a:r>
              <a:rPr lang="en-US" altLang="zh-CN" sz="2800" dirty="0" err="1" smtClean="0"/>
              <a:t>sth</a:t>
            </a:r>
            <a:r>
              <a:rPr lang="en-US" altLang="zh-CN" sz="2800" dirty="0" smtClean="0"/>
              <a:t>.</a:t>
            </a:r>
            <a:endParaRPr lang="zh-CN" altLang="en-US" sz="2800" dirty="0" smtClean="0"/>
          </a:p>
        </p:txBody>
      </p:sp>
      <p:sp>
        <p:nvSpPr>
          <p:cNvPr id="9" name="Rectangle 5"/>
          <p:cNvSpPr/>
          <p:nvPr/>
        </p:nvSpPr>
        <p:spPr>
          <a:xfrm>
            <a:off x="723901" y="141473"/>
            <a:ext cx="551361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29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Door to the World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02775" y="2061035"/>
          <a:ext cx="7750628" cy="1741709"/>
        </p:xfrm>
        <a:graphic>
          <a:graphicData uri="http://schemas.openxmlformats.org/drawingml/2006/table">
            <a:tbl>
              <a:tblPr/>
              <a:tblGrid>
                <a:gridCol w="2696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3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05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ask for </a:t>
                      </a:r>
                      <a:r>
                        <a:rPr lang="en-US" altLang="zh-CN" sz="2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zh-CN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要求得到某物或征求建议等。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ask for sb.</a:t>
                      </a:r>
                      <a:endParaRPr lang="zh-CN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找某人，向某人寻求帮助。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ask sb. for sth.</a:t>
                      </a:r>
                      <a:endParaRPr lang="zh-CN" altLang="zh-CN" sz="2400" b="0" kern="1200" dirty="0" err="1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向某人要某物。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7546" y="3933839"/>
            <a:ext cx="86514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She asked for her teacher's advice.</a:t>
            </a:r>
            <a:r>
              <a:rPr lang="zh-CN" altLang="en-US" sz="2400" dirty="0" smtClean="0"/>
              <a:t>她征求了她老师的意见。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Did anyone ask for me</a:t>
            </a:r>
            <a:r>
              <a:rPr lang="zh-CN" altLang="en-US" sz="2400" dirty="0" smtClean="0"/>
              <a:t>？有人来找过我吗？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He asked his parents for a bike.</a:t>
            </a:r>
            <a:r>
              <a:rPr lang="zh-CN" altLang="en-US" sz="2400" dirty="0" smtClean="0"/>
              <a:t>他请求他父母给他买一辆自行车。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05112"/>
  <p:tag name="MH_LIBRARY" val="CONTENTS"/>
  <p:tag name="MH_TYPE" val="TITLE"/>
  <p:tag name="ID" val="553526"/>
  <p:tag name="MH_ORDER" val="NUMB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05112"/>
  <p:tag name="MH_LIBRARY" val="CONTENTS"/>
  <p:tag name="MH_TYPE" val="OTHERS"/>
  <p:tag name="ID" val="553526"/>
  <p:tag name="MH_ORDER" val="NUMB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8"/>
</p:tagLst>
</file>

<file path=ppt/theme/theme1.xml><?xml version="1.0" encoding="utf-8"?>
<a:theme xmlns:a="http://schemas.openxmlformats.org/drawingml/2006/main" name="WWW.2PPT.COM">
  <a:themeElements>
    <a:clrScheme name="KSO_BLUE9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046FB6"/>
      </a:accent1>
      <a:accent2>
        <a:srgbClr val="22B1DE"/>
      </a:accent2>
      <a:accent3>
        <a:srgbClr val="7B93D7"/>
      </a:accent3>
      <a:accent4>
        <a:srgbClr val="5D76BA"/>
      </a:accent4>
      <a:accent5>
        <a:srgbClr val="3DBFD1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10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主题51</Template>
  <TotalTime>0</TotalTime>
  <Words>821</Words>
  <Application>Microsoft Office PowerPoint</Application>
  <PresentationFormat>全屏显示(4:3)</PresentationFormat>
  <Paragraphs>125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黑体</vt:lpstr>
      <vt:lpstr>华文新魏</vt:lpstr>
      <vt:lpstr>宋体</vt:lpstr>
      <vt:lpstr>微软雅黑</vt:lpstr>
      <vt:lpstr>Arial</vt:lpstr>
      <vt:lpstr>Calibri</vt:lpstr>
      <vt:lpstr>Times New Roman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2023-01-17T03:02:26Z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8FE24852116E4C4E8FBF8C18BCB32AC2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