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2" r:id="rId5"/>
    <p:sldId id="261" r:id="rId6"/>
    <p:sldId id="270" r:id="rId7"/>
    <p:sldId id="281" r:id="rId8"/>
    <p:sldId id="275" r:id="rId9"/>
    <p:sldId id="277" r:id="rId10"/>
    <p:sldId id="267" r:id="rId11"/>
    <p:sldId id="271" r:id="rId12"/>
    <p:sldId id="274" r:id="rId13"/>
    <p:sldId id="266" r:id="rId14"/>
    <p:sldId id="280" r:id="rId15"/>
    <p:sldId id="264" r:id="rId16"/>
    <p:sldId id="265" r:id="rId17"/>
    <p:sldId id="269" r:id="rId18"/>
    <p:sldId id="276" r:id="rId19"/>
    <p:sldId id="279" r:id="rId20"/>
    <p:sldId id="263" r:id="rId21"/>
    <p:sldId id="268" r:id="rId22"/>
  </p:sldIdLst>
  <p:sldSz cx="12192000" cy="6858000"/>
  <p:notesSz cx="6858000" cy="9144000"/>
  <p:embeddedFontLst>
    <p:embeddedFont>
      <p:font typeface="等线 Light" panose="02010600030101010101" pitchFamily="2" charset="-122"/>
      <p:regular r:id="rId25"/>
    </p:embeddedFont>
    <p:embeddedFont>
      <p:font typeface="站酷文艺体" panose="02010600030101010101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仿宋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EA6"/>
    <a:srgbClr val="3E6F94"/>
    <a:srgbClr val="6B90A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72" y="52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F772-3107-4B71-8977-3CF50CBF06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76F0-B160-43C2-B39E-144A13AC9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7"/>
          <a:stretch>
            <a:fillRect/>
          </a:stretch>
        </p:blipFill>
        <p:spPr>
          <a:xfrm rot="16200000">
            <a:off x="-21989" y="16111"/>
            <a:ext cx="6863877" cy="6819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20209" r="575"/>
          <a:stretch>
            <a:fillRect/>
          </a:stretch>
        </p:blipFill>
        <p:spPr>
          <a:xfrm rot="16200000">
            <a:off x="5111987" y="-182566"/>
            <a:ext cx="6863877" cy="72961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08745" y="1924050"/>
            <a:ext cx="7574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校纪校规主题班会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92892" y="3493005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XXXXXXXXX</a:t>
            </a:r>
            <a:r>
              <a:rPr lang="zh-CN" altLang="en-US" sz="3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大学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60015" y="4245573"/>
            <a:ext cx="1552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主讲人：</a:t>
            </a:r>
            <a:r>
              <a:rPr lang="en-US" altLang="zh-CN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XXX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打架斗殴</a:t>
            </a:r>
          </a:p>
        </p:txBody>
      </p:sp>
      <p:sp>
        <p:nvSpPr>
          <p:cNvPr id="2" name="矩形 1"/>
          <p:cNvSpPr/>
          <p:nvPr/>
        </p:nvSpPr>
        <p:spPr>
          <a:xfrm>
            <a:off x="2743200" y="0"/>
            <a:ext cx="782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第十七条 寻衅滋事、打架斗殴者，按照以下情形分别给予纪律处分： </a:t>
            </a:r>
            <a:endParaRPr lang="zh-CN" altLang="en-US" sz="20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5371" y="1416061"/>
            <a:ext cx="3172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肇事者，用言词侮辱或其它方式刺激他人，挑起事端或激化矛盾，虽未动手打人，但已造成不良影响，给予记过处分；动手打人或造成打架斗殴，给予留校察看以上处分。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49823" y="3992998"/>
            <a:ext cx="3172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打架斗殴者，动手打人未致人受伤，给予留校察看处分；动手打人致人受伤，给予责令退学处分。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1009650"/>
            <a:ext cx="5080338" cy="24193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5662" y="3474423"/>
            <a:ext cx="5080338" cy="24193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打架斗殴</a:t>
            </a:r>
          </a:p>
        </p:txBody>
      </p:sp>
      <p:sp>
        <p:nvSpPr>
          <p:cNvPr id="2" name="矩形 1"/>
          <p:cNvSpPr/>
          <p:nvPr/>
        </p:nvSpPr>
        <p:spPr>
          <a:xfrm>
            <a:off x="2743200" y="0"/>
            <a:ext cx="782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第十七条 寻衅滋事、打架斗殴者，按照以下情形分别给予纪律处分： </a:t>
            </a:r>
            <a:endParaRPr lang="zh-CN" altLang="en-US" sz="20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9098" y="879932"/>
            <a:ext cx="5086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三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策划、怂恿他人打架，未造成打架斗殴者，给予记过处分；造成打架斗殴者，给予留校察看以上处分。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9098" y="2132692"/>
            <a:ext cx="5239964" cy="11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en-US" sz="3600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四</a:t>
            </a:r>
            <a:r>
              <a:rPr lang="zh-CN" altLang="en-US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策划或参与打群架（三人及以上）者，给予责令退学处分。 </a:t>
            </a:r>
          </a:p>
        </p:txBody>
      </p:sp>
      <p:sp>
        <p:nvSpPr>
          <p:cNvPr id="18" name="矩形 17"/>
          <p:cNvSpPr/>
          <p:nvPr/>
        </p:nvSpPr>
        <p:spPr>
          <a:xfrm>
            <a:off x="419097" y="3330958"/>
            <a:ext cx="508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五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持械打人或勾结校外人员打架者，给予责令退学处分。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9095" y="4491056"/>
            <a:ext cx="5086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六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结伙殴打、伤害他人的，为首者给予责令退学处分；参与且动手打人者，给予留校察看处分；参与但未动手打人者，给予记过以上处分。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32932" y="885414"/>
            <a:ext cx="5086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七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打架斗殴事件终止后又施行报复行为或威胁恐吓被害人及证人的，给予责令退学处分。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32932" y="2077469"/>
            <a:ext cx="5239964" cy="11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en-US" sz="3600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八</a:t>
            </a:r>
            <a:r>
              <a:rPr lang="zh-CN" altLang="en-US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劝架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为名偏袒一方，致使事态恶化造成不良后果者，给予记过以上处分。</a:t>
            </a:r>
            <a:endParaRPr lang="zh-CN" altLang="zh-CN" kern="100" dirty="0">
              <a:solidFill>
                <a:srgbClr val="3E5EA6"/>
              </a:solidFill>
              <a:uFill>
                <a:solidFill>
                  <a:srgbClr val="000000"/>
                </a:solidFill>
              </a:u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32933" y="3255045"/>
            <a:ext cx="508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九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为他人打架提供器械、工具，未造成伤害者，给予记过以上处分；造成伤害者，给予留校察看以上处分。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32932" y="4456537"/>
            <a:ext cx="5086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十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为他人提供伪证，妨碍调查处理工作正常进行者，给予记过处分。对参与打架而又犯此款项者加重处分。 </a:t>
            </a:r>
          </a:p>
          <a:p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打架斗殴</a:t>
            </a:r>
          </a:p>
        </p:txBody>
      </p:sp>
      <p:sp>
        <p:nvSpPr>
          <p:cNvPr id="2" name="矩形 1"/>
          <p:cNvSpPr/>
          <p:nvPr/>
        </p:nvSpPr>
        <p:spPr>
          <a:xfrm>
            <a:off x="2743200" y="0"/>
            <a:ext cx="782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第十七条 寻衅滋事、打架斗殴者，按照以下情形分别给予纪律处分： </a:t>
            </a:r>
            <a:endParaRPr lang="zh-CN" altLang="en-US" sz="20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9098" y="879932"/>
            <a:ext cx="5086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十一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在处理打架事件过程中，利用不正当手段私下解决或组织他人提供伪证者，给予留校察看以上处分。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2272" y="4026573"/>
            <a:ext cx="3865418" cy="150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indent="401955">
              <a:lnSpc>
                <a:spcPct val="132000"/>
              </a:lnSpc>
              <a:spcAft>
                <a:spcPts val="15"/>
              </a:spcAft>
            </a:pPr>
            <a:r>
              <a:rPr lang="zh-CN" altLang="zh-CN" kern="1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因寻衅滋事、打架斗殴致人伤害者，应根据过错承担伤者的医疗费、护理费及相关费用，并负相应的民事赔偿责任。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259"/>
            <a:ext cx="12001500" cy="3025506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43550" y="980985"/>
            <a:ext cx="535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    04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en-US" altLang="zh-CN" sz="7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7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扰乱秩序</a:t>
            </a:r>
            <a:endParaRPr lang="zh-CN" altLang="en-US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晚归时间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晚归纪律处罚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9" y="323165"/>
            <a:ext cx="6468440" cy="574828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71105" y="1561053"/>
            <a:ext cx="2914650" cy="186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algn="ctr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组织、策划未经批准的集会、游行、示威活动的，给予留校察看或责令退学处分；属参与者，给予记过以上处分。 </a:t>
            </a:r>
          </a:p>
        </p:txBody>
      </p:sp>
      <p:sp>
        <p:nvSpPr>
          <p:cNvPr id="16" name="矩形 15"/>
          <p:cNvSpPr/>
          <p:nvPr/>
        </p:nvSpPr>
        <p:spPr>
          <a:xfrm>
            <a:off x="4617001" y="3443288"/>
            <a:ext cx="3669749" cy="186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en-US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组织或煽动闹事，妨害学校、</a:t>
            </a:r>
            <a:endParaRPr lang="en-US" altLang="zh-CN" kern="100" dirty="0">
              <a:solidFill>
                <a:srgbClr val="3E5EA6"/>
              </a:solidFill>
              <a:uFill>
                <a:solidFill>
                  <a:srgbClr val="000000"/>
                </a:solidFill>
              </a:u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学院教育教学、生活秩序及公共场所管理秩序的，给予记过或留校察看处分；情节严重、影响恶劣的，给予责令退学处分。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8198523" y="1580628"/>
            <a:ext cx="338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进行传销、封建迷信活动的，属策划、组织者，给予留校察看以上处分；属参与者，经教育不改的，给予严重警告以上处分。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扰乱秩序</a:t>
            </a:r>
            <a:endParaRPr lang="zh-CN" altLang="en-US" sz="36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扰乱秩序</a:t>
            </a:r>
            <a:endParaRPr lang="zh-CN" altLang="en-US" sz="36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09" y="1071946"/>
            <a:ext cx="3840482" cy="24003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5909" y="2718334"/>
            <a:ext cx="3187064" cy="186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因过失损坏公、私财物的，除赔偿损失外，给予通报批评或警告处分；造成严重后果的，给予严重警告或记过处分</a:t>
            </a:r>
            <a:r>
              <a:rPr lang="zh-CN" altLang="zh-CN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7258050" y="2733583"/>
            <a:ext cx="318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参与其他扰乱公众秩序的行为，给予严重警告处分；经教育不改的，给予记过或留校察看处分；情节严重、影响恶劣的，给予责令退学处分。 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87785" y="954174"/>
            <a:ext cx="47115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   05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学业纪律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旷课处罚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旷课处罚</a:t>
            </a:r>
          </a:p>
        </p:txBody>
      </p:sp>
      <p:sp>
        <p:nvSpPr>
          <p:cNvPr id="51" name="矩形 50"/>
          <p:cNvSpPr/>
          <p:nvPr/>
        </p:nvSpPr>
        <p:spPr>
          <a:xfrm>
            <a:off x="3489258" y="147755"/>
            <a:ext cx="8261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不能按时参加教育教学计划规定的活动，无正当理由或未经批准，在一学期内累计达到或超过</a:t>
            </a:r>
            <a:r>
              <a:rPr lang="en-US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30 </a:t>
            </a:r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学时者，按照以下情形分别给予纪律处分：</a:t>
            </a:r>
            <a:endParaRPr lang="zh-CN" altLang="en-US" sz="20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3749" y="2757487"/>
            <a:ext cx="5524502" cy="3452813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958937" y="1282719"/>
            <a:ext cx="3999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学时（含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学时）以上的，或未请假离校连续两周未参加学校规定的教学活动者，给予责令退学处分。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62057" y="2738824"/>
            <a:ext cx="399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30-39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学时者，给予警告处分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2057" y="4437608"/>
            <a:ext cx="399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40-49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学时者，给予严重警告处分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595121" y="2805112"/>
            <a:ext cx="399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50-59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学时者，给予记过处分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595121" y="4469705"/>
            <a:ext cx="399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旷课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60-69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学时者，给予留校察看处分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21346" y="980985"/>
            <a:ext cx="38811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06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宿舍管理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宿舍纪律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晚归纪律处罚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宿舍纪律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1495425"/>
            <a:ext cx="3876675" cy="3867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7" y="1604933"/>
            <a:ext cx="3876675" cy="3867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42" y="1714441"/>
            <a:ext cx="3876675" cy="3867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62924" y="3789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3211" y="2701157"/>
            <a:ext cx="268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在宿舍内存放或使用学院禁止使用的高功率电器，经教育不改者，给予警告或严重警告处分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8924" y="281834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在住宿区私接电源、改动电路，给予严重警告处分；造成重大损失的，给予留校察看以上处分；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36759" y="2911987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休息时间在学生宿舍内吹、拉、弹、唱、玩计算机、打电话、视频聊天或故意早起、晚归等影响他人休息的，经教育不改的，给予警告或严重警告处分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5522" r="575" b="17473"/>
          <a:stretch>
            <a:fillRect/>
          </a:stretch>
        </p:blipFill>
        <p:spPr>
          <a:xfrm rot="16200000" flipV="1">
            <a:off x="1574823" y="39899"/>
            <a:ext cx="6863877" cy="6851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62150"/>
            <a:ext cx="3805742" cy="4935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6866968" y="1572419"/>
            <a:ext cx="6863877" cy="37861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4087" y="2828835"/>
            <a:ext cx="2032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目录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89304" y="200465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：处分等级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89303" y="291905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：法律道德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00533" y="381646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：打架斗殴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7965" y="204606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扰乱秩序</a:t>
            </a:r>
            <a:endParaRPr lang="zh-CN" altLang="en-US" sz="36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56736" y="290206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：学业纪律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56735" y="381646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：宿舍管理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晚归时间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31324" y="588050"/>
            <a:ext cx="2031325" cy="2031325"/>
            <a:chOff x="2031324" y="588050"/>
            <a:chExt cx="2031325" cy="20313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324" y="588050"/>
              <a:ext cx="2031325" cy="2031325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842260" y="1082041"/>
              <a:ext cx="204727" cy="521672"/>
              <a:chOff x="2842260" y="1082041"/>
              <a:chExt cx="204727" cy="521672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 flipH="1" flipV="1">
                <a:off x="2842260" y="1342878"/>
                <a:ext cx="204727" cy="26083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V="1">
                <a:off x="3046987" y="1082041"/>
                <a:ext cx="0" cy="5216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本框 16"/>
          <p:cNvSpPr txBox="1"/>
          <p:nvPr/>
        </p:nvSpPr>
        <p:spPr>
          <a:xfrm>
            <a:off x="2031324" y="235854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一般晚归</a:t>
            </a:r>
          </a:p>
        </p:txBody>
      </p:sp>
      <p:sp>
        <p:nvSpPr>
          <p:cNvPr id="18" name="矩形 17"/>
          <p:cNvSpPr/>
          <p:nvPr/>
        </p:nvSpPr>
        <p:spPr>
          <a:xfrm>
            <a:off x="1650324" y="3170516"/>
            <a:ext cx="3169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周日至周四</a:t>
            </a:r>
            <a:r>
              <a:rPr lang="en-US" altLang="zh-CN" sz="28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23:00-02:00</a:t>
            </a:r>
            <a:r>
              <a:rPr lang="zh-CN" altLang="zh-CN" sz="28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、周五至周六</a:t>
            </a:r>
            <a:r>
              <a:rPr lang="en-US" altLang="zh-CN" sz="28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00:30-2:00</a:t>
            </a:r>
            <a:r>
              <a:rPr lang="zh-CN" altLang="zh-CN" sz="28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期间回学生宿舍</a:t>
            </a:r>
            <a:endParaRPr lang="zh-CN" altLang="en-US" sz="28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192203">
            <a:off x="7680662" y="569596"/>
            <a:ext cx="2031325" cy="2031325"/>
            <a:chOff x="2031324" y="588050"/>
            <a:chExt cx="2031325" cy="203132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324" y="588050"/>
              <a:ext cx="2031325" cy="2031325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842260" y="1082041"/>
              <a:ext cx="204727" cy="521672"/>
              <a:chOff x="2842260" y="1082041"/>
              <a:chExt cx="204727" cy="521672"/>
            </a:xfrm>
          </p:grpSpPr>
          <p:cxnSp>
            <p:nvCxnSpPr>
              <p:cNvPr id="22" name="直接箭头连接符 21"/>
              <p:cNvCxnSpPr/>
              <p:nvPr/>
            </p:nvCxnSpPr>
            <p:spPr>
              <a:xfrm flipH="1" flipV="1">
                <a:off x="2842260" y="1342878"/>
                <a:ext cx="204727" cy="26083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V="1">
                <a:off x="3046987" y="1082041"/>
                <a:ext cx="0" cy="5216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23"/>
          <p:cNvSpPr txBox="1"/>
          <p:nvPr/>
        </p:nvSpPr>
        <p:spPr>
          <a:xfrm>
            <a:off x="7680662" y="235854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严重晚归</a:t>
            </a:r>
          </a:p>
        </p:txBody>
      </p:sp>
      <p:sp>
        <p:nvSpPr>
          <p:cNvPr id="25" name="矩形 24"/>
          <p:cNvSpPr/>
          <p:nvPr/>
        </p:nvSpPr>
        <p:spPr>
          <a:xfrm>
            <a:off x="7299662" y="3170516"/>
            <a:ext cx="3169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02:00-06:00</a:t>
            </a:r>
            <a:r>
              <a:rPr lang="zh-CN" altLang="zh-CN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期间回学生宿舍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晚归纪律处罚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146886" y="1589884"/>
            <a:ext cx="2031325" cy="2031325"/>
            <a:chOff x="5080336" y="447915"/>
            <a:chExt cx="2031325" cy="20313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988">
              <a:off x="5080336" y="447915"/>
              <a:ext cx="2031325" cy="2031325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6073140" y="1026206"/>
              <a:ext cx="45719" cy="437372"/>
              <a:chOff x="6096000" y="1030291"/>
              <a:chExt cx="45719" cy="566965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 flipH="1" flipV="1">
                <a:off x="6118859" y="1265302"/>
                <a:ext cx="1" cy="3319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rot="21290644" flipV="1">
                <a:off x="6096000" y="1030291"/>
                <a:ext cx="45719" cy="566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 rot="5400000">
            <a:off x="4265475" y="3082188"/>
            <a:ext cx="2031325" cy="2031325"/>
            <a:chOff x="5080336" y="447915"/>
            <a:chExt cx="2031325" cy="203132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988">
              <a:off x="5080336" y="447915"/>
              <a:ext cx="2031325" cy="2031325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073140" y="1026206"/>
              <a:ext cx="45719" cy="437372"/>
              <a:chOff x="6096000" y="1030291"/>
              <a:chExt cx="45719" cy="566965"/>
            </a:xfrm>
          </p:grpSpPr>
          <p:cxnSp>
            <p:nvCxnSpPr>
              <p:cNvPr id="35" name="直接箭头连接符 34"/>
              <p:cNvCxnSpPr/>
              <p:nvPr/>
            </p:nvCxnSpPr>
            <p:spPr>
              <a:xfrm flipH="1" flipV="1">
                <a:off x="6118859" y="1265302"/>
                <a:ext cx="1" cy="3319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 rot="21290644" flipV="1">
                <a:off x="6096000" y="1030291"/>
                <a:ext cx="45719" cy="566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 rot="16200000">
            <a:off x="5711981" y="1589884"/>
            <a:ext cx="2031325" cy="2031325"/>
            <a:chOff x="5080336" y="447915"/>
            <a:chExt cx="2031325" cy="203132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988">
              <a:off x="5080336" y="447915"/>
              <a:ext cx="2031325" cy="2031325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6073140" y="1026206"/>
              <a:ext cx="45719" cy="437372"/>
              <a:chOff x="6096000" y="1030291"/>
              <a:chExt cx="45719" cy="566965"/>
            </a:xfrm>
          </p:grpSpPr>
          <p:cxnSp>
            <p:nvCxnSpPr>
              <p:cNvPr id="40" name="直接箭头连接符 39"/>
              <p:cNvCxnSpPr/>
              <p:nvPr/>
            </p:nvCxnSpPr>
            <p:spPr>
              <a:xfrm flipH="1" flipV="1">
                <a:off x="6118859" y="1265302"/>
                <a:ext cx="1" cy="3319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rot="21290644" flipV="1">
                <a:off x="6096000" y="1030291"/>
                <a:ext cx="45719" cy="566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41"/>
          <p:cNvGrpSpPr/>
          <p:nvPr/>
        </p:nvGrpSpPr>
        <p:grpSpPr>
          <a:xfrm rot="10630292">
            <a:off x="5830570" y="3082188"/>
            <a:ext cx="2031325" cy="2031325"/>
            <a:chOff x="5080336" y="447915"/>
            <a:chExt cx="2031325" cy="2031325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988">
              <a:off x="5080336" y="447915"/>
              <a:ext cx="2031325" cy="2031325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6073140" y="1026206"/>
              <a:ext cx="45719" cy="437372"/>
              <a:chOff x="6096000" y="1030291"/>
              <a:chExt cx="45719" cy="566965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 flipV="1">
                <a:off x="6118859" y="1265302"/>
                <a:ext cx="1" cy="3319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rot="21290644" flipV="1">
                <a:off x="6096000" y="1030291"/>
                <a:ext cx="45719" cy="566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矩形 46"/>
          <p:cNvSpPr/>
          <p:nvPr/>
        </p:nvSpPr>
        <p:spPr>
          <a:xfrm>
            <a:off x="293014" y="2086103"/>
            <a:ext cx="399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一般晚归记录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3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次或严重晚归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2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次，给予警告处分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2322" y="3868160"/>
            <a:ext cx="399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一般晚归记录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次或严重晚归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次，给予严重警告处分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51585" y="2086103"/>
            <a:ext cx="399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一般晚归记录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次或严重晚归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次，给予记过处分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890893" y="3868160"/>
            <a:ext cx="399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一般晚归记录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次或严重晚归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次，给予责令退学处分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489258" y="147755"/>
            <a:ext cx="8261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利用伪造、顶替等手段虚假登记晚归信息的，给予严重警告以上处分；晚归且不服从工作人员管理的，给予记过以上处分。</a:t>
            </a:r>
            <a:endParaRPr lang="zh-CN" altLang="en-US" sz="20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6000" y="889120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 01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处分等级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纪律处分的种类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处分的期限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纪律处分的种类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23900" y="1809750"/>
            <a:ext cx="1733550" cy="1619250"/>
            <a:chOff x="476250" y="1789510"/>
            <a:chExt cx="1733550" cy="1619250"/>
          </a:xfrm>
        </p:grpSpPr>
        <p:sp>
          <p:nvSpPr>
            <p:cNvPr id="2" name="椭圆 1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solidFill>
              <a:srgbClr val="3E5EA6"/>
            </a:solidFill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01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62583" y="364331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警告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82919" y="1809750"/>
            <a:ext cx="1733550" cy="1619250"/>
            <a:chOff x="476250" y="1789510"/>
            <a:chExt cx="1733550" cy="1619250"/>
          </a:xfrm>
        </p:grpSpPr>
        <p:sp>
          <p:nvSpPr>
            <p:cNvPr id="15" name="椭圆 14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solidFill>
              <a:srgbClr val="3E5EA6"/>
            </a:solidFill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02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908338" y="364331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严重警告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67329" y="1838653"/>
            <a:ext cx="1733550" cy="1619250"/>
            <a:chOff x="476250" y="1789510"/>
            <a:chExt cx="1733550" cy="1619250"/>
          </a:xfrm>
        </p:grpSpPr>
        <p:sp>
          <p:nvSpPr>
            <p:cNvPr id="23" name="椭圆 22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solidFill>
              <a:srgbClr val="3E5EA6"/>
            </a:solidFill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03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406012" y="367221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记过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26348" y="1838653"/>
            <a:ext cx="1733550" cy="1619250"/>
            <a:chOff x="476250" y="1789510"/>
            <a:chExt cx="1733550" cy="1619250"/>
          </a:xfrm>
        </p:grpSpPr>
        <p:sp>
          <p:nvSpPr>
            <p:cNvPr id="27" name="椭圆 26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solidFill>
              <a:srgbClr val="3E5EA6"/>
            </a:solidFill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04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226348" y="367221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留校查看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415032" y="1838653"/>
            <a:ext cx="1733550" cy="1619250"/>
            <a:chOff x="476250" y="1789510"/>
            <a:chExt cx="1733550" cy="1619250"/>
          </a:xfrm>
        </p:grpSpPr>
        <p:sp>
          <p:nvSpPr>
            <p:cNvPr id="31" name="椭圆 30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solidFill>
              <a:srgbClr val="3E5EA6"/>
            </a:solidFill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05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9514499" y="367221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责令退学</a:t>
            </a:r>
            <a:endParaRPr lang="zh-CN" altLang="en-US" sz="32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处分的期限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448886" y="1401440"/>
            <a:ext cx="1733550" cy="1619250"/>
            <a:chOff x="476250" y="1789510"/>
            <a:chExt cx="1733550" cy="1619250"/>
          </a:xfrm>
          <a:solidFill>
            <a:srgbClr val="6B90AD"/>
          </a:solidFill>
        </p:grpSpPr>
        <p:sp>
          <p:nvSpPr>
            <p:cNvPr id="34" name="椭圆 33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01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941160" y="1518567"/>
            <a:ext cx="223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警告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，严重警告的期限一般为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6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个月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29225" y="2589692"/>
            <a:ext cx="1733550" cy="1619250"/>
            <a:chOff x="476250" y="1789510"/>
            <a:chExt cx="1733550" cy="1619250"/>
          </a:xfrm>
          <a:solidFill>
            <a:srgbClr val="3E5EA6"/>
          </a:solidFill>
        </p:grpSpPr>
        <p:sp>
          <p:nvSpPr>
            <p:cNvPr id="38" name="椭圆 37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grpFill/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02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315661" y="4284643"/>
            <a:ext cx="2018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记过一般为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9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个月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009563" y="1423541"/>
            <a:ext cx="1733550" cy="1619250"/>
            <a:chOff x="476250" y="1789510"/>
            <a:chExt cx="1733550" cy="1619250"/>
          </a:xfrm>
          <a:solidFill>
            <a:srgbClr val="3E6F94"/>
          </a:solidFill>
        </p:grpSpPr>
        <p:sp>
          <p:nvSpPr>
            <p:cNvPr id="42" name="椭圆 41"/>
            <p:cNvSpPr/>
            <p:nvPr/>
          </p:nvSpPr>
          <p:spPr>
            <a:xfrm>
              <a:off x="476250" y="1789510"/>
              <a:ext cx="1733550" cy="1619250"/>
            </a:xfrm>
            <a:prstGeom prst="ellipse">
              <a:avLst/>
            </a:prstGeom>
            <a:grpFill/>
            <a:ln>
              <a:solidFill>
                <a:srgbClr val="3E5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27110" y="2296209"/>
              <a:ext cx="78105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站酷文艺体" panose="02000603000000000000" pitchFamily="2" charset="-122"/>
                  <a:ea typeface="站酷文艺体" panose="02000603000000000000" pitchFamily="2" charset="-122"/>
                </a:rPr>
                <a:t>03</a:t>
              </a:r>
              <a:endParaRPr lang="zh-CN" altLang="en-US" sz="3600" dirty="0">
                <a:latin typeface="站酷文艺体" panose="02000603000000000000" pitchFamily="2" charset="-122"/>
                <a:ea typeface="站酷文艺体" panose="02000603000000000000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8021100" y="1518567"/>
            <a:ext cx="201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留校查看一般为</a:t>
            </a:r>
            <a:r>
              <a:rPr lang="en-US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12</a:t>
            </a:r>
            <a:r>
              <a:rPr lang="zh-CN" altLang="en-US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个月</a:t>
            </a:r>
            <a:endParaRPr lang="zh-CN" altLang="en-US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21346" y="980985"/>
            <a:ext cx="3879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03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法律道德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法律法规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处分的期限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法律法规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1" y="1885949"/>
            <a:ext cx="3288617" cy="257641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5940" y="1398901"/>
            <a:ext cx="4095751" cy="77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zh-CN" kern="100" dirty="0">
                <a:solidFill>
                  <a:srgbClr val="3E5EA6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触犯国家法律，构成刑事犯罪的，给予责令退学处分。 </a:t>
            </a:r>
          </a:p>
        </p:txBody>
      </p:sp>
      <p:sp>
        <p:nvSpPr>
          <p:cNvPr id="15" name="矩形 14"/>
          <p:cNvSpPr/>
          <p:nvPr/>
        </p:nvSpPr>
        <p:spPr>
          <a:xfrm>
            <a:off x="355940" y="3603864"/>
            <a:ext cx="4095751" cy="77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lvl="0" fontAlgn="base">
              <a:lnSpc>
                <a:spcPct val="132000"/>
              </a:lnSpc>
              <a:spcAft>
                <a:spcPts val="15"/>
              </a:spcAft>
              <a:buClr>
                <a:srgbClr val="000000"/>
              </a:buClr>
              <a:buSzPts val="1600"/>
            </a:pPr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被判处管制、拘役或徒刑（包括宣告缓期执行）者，给予责令退学处分。</a:t>
            </a:r>
            <a:endParaRPr lang="zh-CN" altLang="zh-CN" kern="100" dirty="0">
              <a:solidFill>
                <a:srgbClr val="3E5EA6"/>
              </a:solidFill>
              <a:uFill>
                <a:solidFill>
                  <a:srgbClr val="000000"/>
                </a:solidFill>
              </a:u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20024" y="1398901"/>
            <a:ext cx="4095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受到治安管理处罚的，给予留校察看处分；情节严重、影响恶劣的，给予责令退学处分。 </a:t>
            </a:r>
          </a:p>
        </p:txBody>
      </p:sp>
      <p:sp>
        <p:nvSpPr>
          <p:cNvPr id="19" name="矩形 18"/>
          <p:cNvSpPr/>
          <p:nvPr/>
        </p:nvSpPr>
        <p:spPr>
          <a:xfrm>
            <a:off x="7820024" y="3603864"/>
            <a:ext cx="4095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zh-CN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违反宪法，反对四项基本原则，破坏安定团结，扰乱社会秩序，给予责令退学处分。 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12192000" cy="161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3E5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法律法规</a:t>
            </a:r>
          </a:p>
        </p:txBody>
      </p:sp>
      <p:sp>
        <p:nvSpPr>
          <p:cNvPr id="3" name="矩形 2"/>
          <p:cNvSpPr/>
          <p:nvPr/>
        </p:nvSpPr>
        <p:spPr>
          <a:xfrm>
            <a:off x="762000" y="1336990"/>
            <a:ext cx="4782264" cy="150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 indent="401955">
              <a:lnSpc>
                <a:spcPct val="132000"/>
              </a:lnSpc>
              <a:spcAft>
                <a:spcPts val="15"/>
              </a:spcAft>
            </a:pPr>
            <a:r>
              <a:rPr lang="zh-CN" altLang="zh-CN" kern="1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以偷窃、诈骗、抢夺、勒索、冒领等手段非法占用国家、学校或他人财物的，除应退回全部财务外，按照以下情形分别给予纪律处分： </a:t>
            </a:r>
          </a:p>
        </p:txBody>
      </p:sp>
      <p:sp>
        <p:nvSpPr>
          <p:cNvPr id="16" name="矩形 15"/>
          <p:cNvSpPr/>
          <p:nvPr/>
        </p:nvSpPr>
        <p:spPr>
          <a:xfrm>
            <a:off x="6362700" y="1430118"/>
            <a:ext cx="5067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、传播或利用计算机病毒、网络扫描软件等恶意程序，攻击、扫描、入侵网络或计算机系统，影响网络系统正常运行、影响他人计算机系统或移动终端正常使用、影响公共计算机系统安全运行、非法获取公共计算机系统或他人数据信息的，给予严重警告或记过处分；</a:t>
            </a:r>
            <a:endParaRPr lang="zh-CN" altLang="en-US" kern="100" dirty="0">
              <a:solidFill>
                <a:srgbClr val="3E5EA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438"/>
            <a:ext cx="12001500" cy="3025506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575" b="47500"/>
          <a:stretch>
            <a:fillRect/>
          </a:stretch>
        </p:blipFill>
        <p:spPr>
          <a:xfrm rot="16200000" flipV="1">
            <a:off x="5237791" y="-56758"/>
            <a:ext cx="6863877" cy="70445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21346" y="980985"/>
            <a:ext cx="3879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  03</a:t>
            </a:r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  </a:t>
            </a:r>
            <a:endParaRPr lang="en-US" altLang="zh-CN" sz="7200" dirty="0">
              <a:solidFill>
                <a:srgbClr val="3E5EA6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r>
              <a:rPr lang="zh-CN" altLang="en-US" sz="7200" dirty="0">
                <a:solidFill>
                  <a:srgbClr val="3E5EA6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打架斗殴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"/>
            <a:ext cx="5151872" cy="68638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59846" y="346551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纪律处分的种类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9845" y="437991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3E5E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处分的期限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宽屏</PresentationFormat>
  <Paragraphs>108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等线 Light</vt:lpstr>
      <vt:lpstr>站酷文艺体</vt:lpstr>
      <vt:lpstr>等线</vt:lpstr>
      <vt:lpstr>Calibri</vt:lpstr>
      <vt:lpstr>黑体</vt:lpstr>
      <vt:lpstr>仿宋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2018-11-06T07:23:00Z</dcterms:created>
  <dcterms:modified xsi:type="dcterms:W3CDTF">2023-01-10T07:26:03Z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v1.0_mb_IxboJfiMaU/RC4JeOufMAg==</vt:lpwstr>
  </property>
  <property fmtid="{D5CDD505-2E9C-101B-9397-08002B2CF9AE}" pid="4" name="ICV">
    <vt:lpwstr>C139EAE3EF9A4A6D84854F58581A9B62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