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5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6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7.xml" ContentType="application/vnd.openxmlformats-officedocument.presentationml.notesSlide+xml"/>
  <Override PartName="/ppt/tags/tag45.xml" ContentType="application/vnd.openxmlformats-officedocument.presentationml.tags+xml"/>
  <Override PartName="/ppt/notesSlides/notesSlide18.xml" ContentType="application/vnd.openxmlformats-officedocument.presentationml.notesSlide+xml"/>
  <Override PartName="/ppt/tags/tag46.xml" ContentType="application/vnd.openxmlformats-officedocument.presentationml.tags+xml"/>
  <Override PartName="/ppt/notesSlides/notesSlide19.xml" ContentType="application/vnd.openxmlformats-officedocument.presentationml.notesSlide+xml"/>
  <Override PartName="/ppt/tags/tag47.xml" ContentType="application/vnd.openxmlformats-officedocument.presentationml.tags+xml"/>
  <Override PartName="/ppt/notesSlides/notesSlide20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1.xml" ContentType="application/vnd.openxmlformats-officedocument.presentationml.notesSlide+xml"/>
  <Override PartName="/ppt/tags/tag50.xml" ContentType="application/vnd.openxmlformats-officedocument.presentationml.tags+xml"/>
  <Override PartName="/ppt/notesSlides/notesSlide22.xml" ContentType="application/vnd.openxmlformats-officedocument.presentationml.notesSlide+xml"/>
  <Override PartName="/ppt/tags/tag51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  <p:sldMasterId id="2147483666" r:id="rId2"/>
  </p:sldMasterIdLst>
  <p:notesMasterIdLst>
    <p:notesMasterId r:id="rId26"/>
  </p:notesMasterIdLst>
  <p:handoutMasterIdLst>
    <p:handoutMasterId r:id="rId27"/>
  </p:handoutMasterIdLst>
  <p:sldIdLst>
    <p:sldId id="359" r:id="rId3"/>
    <p:sldId id="360" r:id="rId4"/>
    <p:sldId id="361" r:id="rId5"/>
    <p:sldId id="362" r:id="rId6"/>
    <p:sldId id="367" r:id="rId7"/>
    <p:sldId id="368" r:id="rId8"/>
    <p:sldId id="369" r:id="rId9"/>
    <p:sldId id="379" r:id="rId10"/>
    <p:sldId id="370" r:id="rId11"/>
    <p:sldId id="371" r:id="rId12"/>
    <p:sldId id="372" r:id="rId13"/>
    <p:sldId id="390" r:id="rId14"/>
    <p:sldId id="373" r:id="rId15"/>
    <p:sldId id="374" r:id="rId16"/>
    <p:sldId id="375" r:id="rId17"/>
    <p:sldId id="391" r:id="rId18"/>
    <p:sldId id="382" r:id="rId19"/>
    <p:sldId id="383" r:id="rId20"/>
    <p:sldId id="384" r:id="rId21"/>
    <p:sldId id="385" r:id="rId22"/>
    <p:sldId id="386" r:id="rId23"/>
    <p:sldId id="387" r:id="rId24"/>
    <p:sldId id="393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2AF"/>
    <a:srgbClr val="065EDC"/>
    <a:srgbClr val="5087DF"/>
    <a:srgbClr val="4890FA"/>
    <a:srgbClr val="0999EF"/>
    <a:srgbClr val="0068B7"/>
    <a:srgbClr val="2F3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98" autoAdjust="0"/>
    <p:restoredTop sz="94682"/>
  </p:normalViewPr>
  <p:slideViewPr>
    <p:cSldViewPr snapToGrid="0" snapToObjects="1">
      <p:cViewPr>
        <p:scale>
          <a:sx n="66" d="100"/>
          <a:sy n="66" d="100"/>
        </p:scale>
        <p:origin x="-2658" y="-10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126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t>2023-01-11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t>2023-01-11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830625" y="552068"/>
            <a:ext cx="1264876" cy="8923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848161" y="6531031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5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microsoft.com/office/2007/relationships/hdphoto" Target="../media/hdphoto2.wdp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17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microsoft.com/office/2007/relationships/hdphoto" Target="../media/hdphoto2.wdp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19.pn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notesSlide" Target="../notesSlides/notesSlide17.xml"/><Relationship Id="rId17" Type="http://schemas.openxmlformats.org/officeDocument/2006/relationships/image" Target="../media/image23.png"/><Relationship Id="rId2" Type="http://schemas.openxmlformats.org/officeDocument/2006/relationships/tags" Target="../tags/tag36.xml"/><Relationship Id="rId16" Type="http://schemas.openxmlformats.org/officeDocument/2006/relationships/image" Target="../media/image22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39.xml"/><Relationship Id="rId15" Type="http://schemas.openxmlformats.org/officeDocument/2006/relationships/image" Target="../media/image21.png"/><Relationship Id="rId10" Type="http://schemas.openxmlformats.org/officeDocument/2006/relationships/tags" Target="../tags/tag44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.xml"/><Relationship Id="rId7" Type="http://schemas.openxmlformats.org/officeDocument/2006/relationships/image" Target="../media/image6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8.png"/><Relationship Id="rId4" Type="http://schemas.openxmlformats.org/officeDocument/2006/relationships/tags" Target="../tags/tag6.xml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microsoft.com/office/2007/relationships/hdphoto" Target="../media/hdphoto2.wdp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microsoft.com/office/2007/relationships/hdphoto" Target="../media/hdphoto2.wdp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48785" y="4289301"/>
            <a:ext cx="4111622" cy="45890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pc="300" dirty="0">
                <a:solidFill>
                  <a:srgbClr val="065EDC"/>
                </a:solidFill>
                <a:cs typeface="+mn-ea"/>
                <a:sym typeface="+mn-lt"/>
              </a:rPr>
              <a:t>九月节，露气寒冷，将凝结也。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407" y="290286"/>
            <a:ext cx="1168906" cy="119837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2730" y="1778944"/>
            <a:ext cx="400110" cy="33001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zh-CN" altLang="en-US" sz="1400" dirty="0">
                <a:solidFill>
                  <a:srgbClr val="065EDC"/>
                </a:solidFill>
                <a:cs typeface="+mn-ea"/>
                <a:sym typeface="+mn-lt"/>
              </a:rPr>
              <a:t>中国二十四节气之寒露介绍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4"/>
          <p:cNvSpPr txBox="1"/>
          <p:nvPr/>
        </p:nvSpPr>
        <p:spPr>
          <a:xfrm>
            <a:off x="1751035" y="4380108"/>
            <a:ext cx="1522852" cy="370097"/>
          </a:xfrm>
          <a:prstGeom prst="rect">
            <a:avLst/>
          </a:prstGeom>
          <a:solidFill>
            <a:srgbClr val="2452AF"/>
          </a:solidFill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节气特征</a:t>
            </a:r>
          </a:p>
        </p:txBody>
      </p:sp>
      <p:sp>
        <p:nvSpPr>
          <p:cNvPr id="26" name="矩形: 圆角 25"/>
          <p:cNvSpPr/>
          <p:nvPr/>
        </p:nvSpPr>
        <p:spPr>
          <a:xfrm>
            <a:off x="1271832" y="4166582"/>
            <a:ext cx="7394804" cy="1373028"/>
          </a:xfrm>
          <a:prstGeom prst="round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>
              <a:cs typeface="+mn-ea"/>
              <a:sym typeface="+mn-lt"/>
            </a:endParaRPr>
          </a:p>
        </p:txBody>
      </p:sp>
      <p:sp>
        <p:nvSpPr>
          <p:cNvPr id="4" name="PA-文本框 33"/>
          <p:cNvSpPr txBox="1"/>
          <p:nvPr>
            <p:custDataLst>
              <p:tags r:id="rId1"/>
            </p:custDataLst>
          </p:nvPr>
        </p:nvSpPr>
        <p:spPr>
          <a:xfrm>
            <a:off x="1751035" y="2937488"/>
            <a:ext cx="675476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10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寒露时正值晚稻抽穗灌浆期，要继续加强田间管理，做到浅水勤灌，干干湿湿，以湿为主，切忌后期断水过早。寒露时节，北方正值玉米丰收，种植冬小麦的农忙时节。霜降前后，玉米收获，过冬小麦种植完成。</a:t>
            </a:r>
          </a:p>
        </p:txBody>
      </p:sp>
      <p:sp>
        <p:nvSpPr>
          <p:cNvPr id="5" name="PA-文本框 33"/>
          <p:cNvSpPr txBox="1"/>
          <p:nvPr>
            <p:custDataLst>
              <p:tags r:id="rId2"/>
            </p:custDataLst>
          </p:nvPr>
        </p:nvSpPr>
        <p:spPr>
          <a:xfrm>
            <a:off x="1791307" y="4821742"/>
            <a:ext cx="6714487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10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寒露后天气凉爽，秋高气爽。有利于秋季蔬菜生长，是冬春棚菜地力培育和育苗有利时期，也有各种病虫害发生与危害，应安排好以下几项蔬菜农事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8642801" y="2420067"/>
            <a:ext cx="3048006" cy="3048006"/>
          </a:xfrm>
          <a:prstGeom prst="rect">
            <a:avLst/>
          </a:prstGeom>
        </p:spPr>
      </p:pic>
      <p:sp>
        <p:nvSpPr>
          <p:cNvPr id="23" name="Title 4"/>
          <p:cNvSpPr txBox="1"/>
          <p:nvPr/>
        </p:nvSpPr>
        <p:spPr>
          <a:xfrm>
            <a:off x="1751035" y="2481765"/>
            <a:ext cx="1522852" cy="370097"/>
          </a:xfrm>
          <a:prstGeom prst="rect">
            <a:avLst/>
          </a:prstGeom>
          <a:solidFill>
            <a:srgbClr val="2452AF"/>
          </a:solidFill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节气特征</a:t>
            </a:r>
          </a:p>
        </p:txBody>
      </p:sp>
      <p:sp>
        <p:nvSpPr>
          <p:cNvPr id="24" name="矩形: 圆角 23"/>
          <p:cNvSpPr/>
          <p:nvPr/>
        </p:nvSpPr>
        <p:spPr>
          <a:xfrm>
            <a:off x="1271832" y="2346834"/>
            <a:ext cx="7394804" cy="1467098"/>
          </a:xfrm>
          <a:prstGeom prst="round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51724" y="806017"/>
            <a:ext cx="2627696" cy="990578"/>
            <a:chOff x="4439772" y="1109682"/>
            <a:chExt cx="2627696" cy="990578"/>
          </a:xfrm>
        </p:grpSpPr>
        <p:sp>
          <p:nvSpPr>
            <p:cNvPr id="18" name="文本框 17"/>
            <p:cNvSpPr txBox="1"/>
            <p:nvPr/>
          </p:nvSpPr>
          <p:spPr>
            <a:xfrm>
              <a:off x="4439772" y="1577040"/>
              <a:ext cx="2627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寒露是二十四节气之一 是中国传统节气之一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439772" y="1600853"/>
              <a:ext cx="2329947" cy="469900"/>
              <a:chOff x="8833353" y="1946541"/>
              <a:chExt cx="2329947" cy="469900"/>
            </a:xfrm>
          </p:grpSpPr>
          <p:cxnSp>
            <p:nvCxnSpPr>
              <p:cNvPr id="21" name="直接连接符 20"/>
              <p:cNvCxnSpPr/>
              <p:nvPr/>
            </p:nvCxnSpPr>
            <p:spPr>
              <a:xfrm>
                <a:off x="8833353" y="1946541"/>
                <a:ext cx="232994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8833353" y="2416441"/>
                <a:ext cx="232994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文本框 19"/>
            <p:cNvSpPr txBox="1"/>
            <p:nvPr/>
          </p:nvSpPr>
          <p:spPr>
            <a:xfrm>
              <a:off x="5179112" y="1109682"/>
              <a:ext cx="1620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65EDC"/>
                  </a:solidFill>
                  <a:cs typeface="+mn-ea"/>
                  <a:sym typeface="+mn-lt"/>
                </a:rPr>
                <a:t>气节特征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1.2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/2*($)^6">
                                          <p:val>
                                            <p:fltVal val="0"/>
                                          </p:val>
                                        </p:tav>
                                        <p:tav tm="50000" fmla="#ppt_h-#ppt_h/2*(2-$)^6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/2*($)^6">
                                          <p:val>
                                            <p:fltVal val="0"/>
                                          </p:val>
                                        </p:tav>
                                        <p:tav tm="50000" fmla="#ppt_w-#ppt_w/2*(2-$)^6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1.2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/2*($)^6">
                                          <p:val>
                                            <p:fltVal val="0"/>
                                          </p:val>
                                        </p:tav>
                                        <p:tav tm="50000" fmla="#ppt_h-#ppt_h/2*(2-$)^6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/2*($)^6">
                                          <p:val>
                                            <p:fltVal val="0"/>
                                          </p:val>
                                        </p:tav>
                                        <p:tav tm="50000" fmla="#ppt_w-#ppt_w/2*(2-$)^6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4" grpId="0"/>
      <p:bldP spid="5" grpId="0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矩形 4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96091" y="4958879"/>
            <a:ext cx="3292720" cy="461657"/>
          </a:xfrm>
          <a:prstGeom prst="rect">
            <a:avLst/>
          </a:prstGeom>
          <a:solidFill>
            <a:srgbClr val="065EDC"/>
          </a:solidFill>
          <a:ln>
            <a:noFill/>
          </a:ln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342900" indent="-342900" algn="ct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2400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加强田间管理</a:t>
            </a:r>
            <a:endParaRPr lang="en-US" altLang="zh-CN" sz="2400" spc="3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PA-矩形 4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96091" y="2499072"/>
            <a:ext cx="3769603" cy="461657"/>
          </a:xfrm>
          <a:prstGeom prst="rect">
            <a:avLst/>
          </a:prstGeom>
          <a:solidFill>
            <a:srgbClr val="065EDC"/>
          </a:solidFill>
          <a:ln>
            <a:noFill/>
          </a:ln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342900" indent="-342900" algn="ct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2400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大棚的更新和维修</a:t>
            </a:r>
            <a:endParaRPr lang="en-US" altLang="zh-CN" sz="2400" spc="3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PA-矩形 4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34313" y="3728975"/>
            <a:ext cx="4025884" cy="461657"/>
          </a:xfrm>
          <a:prstGeom prst="rect">
            <a:avLst/>
          </a:prstGeom>
          <a:solidFill>
            <a:srgbClr val="065EDC"/>
          </a:solidFill>
          <a:ln>
            <a:noFill/>
          </a:ln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342900" indent="-342900" algn="ct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2400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冬春棚菜苗及管理</a:t>
            </a:r>
            <a:endParaRPr lang="en-US" altLang="zh-CN" sz="2400" spc="3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1601606" y="2220687"/>
            <a:ext cx="3619428" cy="3619426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051724" y="806017"/>
            <a:ext cx="2627696" cy="990578"/>
            <a:chOff x="4439772" y="1109682"/>
            <a:chExt cx="2627696" cy="990578"/>
          </a:xfrm>
        </p:grpSpPr>
        <p:sp>
          <p:nvSpPr>
            <p:cNvPr id="17" name="文本框 16"/>
            <p:cNvSpPr txBox="1"/>
            <p:nvPr/>
          </p:nvSpPr>
          <p:spPr>
            <a:xfrm>
              <a:off x="4439772" y="1577040"/>
              <a:ext cx="2627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寒露是二十四节气之一 是中国传统节气之一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439772" y="1600853"/>
              <a:ext cx="2329947" cy="469900"/>
              <a:chOff x="8833353" y="1946541"/>
              <a:chExt cx="2329947" cy="469900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8833353" y="1946541"/>
                <a:ext cx="232994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833353" y="2416441"/>
                <a:ext cx="232994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文本框 18"/>
            <p:cNvSpPr txBox="1"/>
            <p:nvPr/>
          </p:nvSpPr>
          <p:spPr>
            <a:xfrm>
              <a:off x="5179112" y="1109682"/>
              <a:ext cx="1620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65EDC"/>
                  </a:solidFill>
                  <a:cs typeface="+mn-ea"/>
                  <a:sym typeface="+mn-lt"/>
                </a:rPr>
                <a:t>气节特征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73990" y="6269773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entr" presetSubtype="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to="" calcmode="lin" valueType="num">
                                      <p:cBhvr>
                                        <p:cTn id="11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3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id="1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id="17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18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entr" presetSubtype="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to="" calcmode="lin" valueType="num">
                                      <p:cBhvr>
                                        <p:cTn id="22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24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id="2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id="28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29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entr" presetSubtype="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to="" calcmode="lin" valueType="num">
                                      <p:cBhvr>
                                        <p:cTn id="33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35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6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7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id="3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id="39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40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364" y="564669"/>
            <a:ext cx="1135540" cy="1164167"/>
          </a:xfrm>
          <a:prstGeom prst="rect">
            <a:avLst/>
          </a:prstGeom>
        </p:spPr>
      </p:pic>
      <p:sp>
        <p:nvSpPr>
          <p:cNvPr id="20" name="PA-文本框 9"/>
          <p:cNvSpPr txBox="1"/>
          <p:nvPr>
            <p:custDataLst>
              <p:tags r:id="rId2"/>
            </p:custDataLst>
          </p:nvPr>
        </p:nvSpPr>
        <p:spPr>
          <a:xfrm>
            <a:off x="5748475" y="1725522"/>
            <a:ext cx="923330" cy="3172522"/>
          </a:xfrm>
          <a:prstGeom prst="rect">
            <a:avLst/>
          </a:prstGeom>
          <a:solidFill>
            <a:srgbClr val="065EDC">
              <a:alpha val="82000"/>
            </a:srgbClr>
          </a:solidFill>
        </p:spPr>
        <p:txBody>
          <a:bodyPr vert="eaVert" wrap="square" rtlCol="0">
            <a:spAutoFit/>
          </a:bodyPr>
          <a:lstStyle/>
          <a:p>
            <a:pPr algn="ctr">
              <a:buClr>
                <a:srgbClr val="5C9E27"/>
              </a:buClr>
            </a:pPr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民俗活动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815666" y="2902115"/>
            <a:ext cx="738664" cy="21047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65EDC"/>
                </a:solidFill>
                <a:cs typeface="+mn-ea"/>
                <a:sym typeface="+mn-lt"/>
              </a:rPr>
              <a:t>第三章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005462" y="2647951"/>
            <a:ext cx="1569660" cy="29119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在此输入文字内容，文字不易太多，以简练为主，此模板作品在此输入文字内容；在此输入文字内容，文字不易太多，以简练为主，此模板作品在此输入文字内容；</a:t>
            </a:r>
          </a:p>
          <a:p>
            <a:pPr>
              <a:lnSpc>
                <a:spcPct val="150000"/>
              </a:lnSpc>
              <a:defRPr/>
            </a:pPr>
            <a:endParaRPr lang="zh-CN" altLang="en-US" sz="10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25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25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3"/>
          <p:cNvSpPr txBox="1"/>
          <p:nvPr>
            <p:custDataLst>
              <p:tags r:id="rId1"/>
            </p:custDataLst>
          </p:nvPr>
        </p:nvSpPr>
        <p:spPr>
          <a:xfrm>
            <a:off x="4836248" y="2357168"/>
            <a:ext cx="4678204" cy="3038665"/>
          </a:xfrm>
          <a:prstGeom prst="rect">
            <a:avLst/>
          </a:prstGeom>
        </p:spPr>
        <p:txBody>
          <a:bodyPr vert="eaVert"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10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以继续保持最大叶面积和最佳光合效能中心，施好根外追肥，重施采后越冬基肥，加强军配虫等为害叶片的害虫防治工作。防止落叶太早而诱发二次开花，影响次年花量和产量。制订冬季修剪方案和来年的生产规划。继续施好花前肥，做好疏蕾、疏花、树干涂白、清园、防冻等工作的劳动力安排和物资准备</a:t>
            </a:r>
          </a:p>
          <a:p>
            <a:pPr algn="l">
              <a:lnSpc>
                <a:spcPct val="200000"/>
              </a:lnSpc>
            </a:pPr>
            <a:endParaRPr lang="zh-CN" altLang="en-US" sz="1200" spc="3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6" name="直线连接符 5"/>
          <p:cNvCxnSpPr/>
          <p:nvPr/>
        </p:nvCxnSpPr>
        <p:spPr>
          <a:xfrm>
            <a:off x="1735607" y="4168879"/>
            <a:ext cx="8873399" cy="0"/>
          </a:xfrm>
          <a:prstGeom prst="line">
            <a:avLst/>
          </a:prstGeom>
          <a:ln w="3175">
            <a:solidFill>
              <a:schemeClr val="bg1"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932869" y="2414685"/>
            <a:ext cx="3106372" cy="2991772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9691649" y="2689121"/>
            <a:ext cx="492443" cy="2290314"/>
          </a:xfrm>
          <a:prstGeom prst="rect">
            <a:avLst/>
          </a:prstGeom>
          <a:solidFill>
            <a:srgbClr val="2452AF"/>
          </a:solidFill>
        </p:spPr>
        <p:txBody>
          <a:bodyPr vert="ea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民俗活动</a:t>
            </a:r>
          </a:p>
        </p:txBody>
      </p:sp>
      <p:sp>
        <p:nvSpPr>
          <p:cNvPr id="26" name="矩形: 圆角 25"/>
          <p:cNvSpPr/>
          <p:nvPr/>
        </p:nvSpPr>
        <p:spPr>
          <a:xfrm>
            <a:off x="1504335" y="2145324"/>
            <a:ext cx="9360310" cy="3457972"/>
          </a:xfrm>
          <a:prstGeom prst="roundRect">
            <a:avLst>
              <a:gd name="adj" fmla="val 5763"/>
            </a:avLst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051724" y="806017"/>
            <a:ext cx="2627696" cy="990578"/>
            <a:chOff x="4439772" y="1109682"/>
            <a:chExt cx="2627696" cy="990578"/>
          </a:xfrm>
        </p:grpSpPr>
        <p:sp>
          <p:nvSpPr>
            <p:cNvPr id="17" name="文本框 16"/>
            <p:cNvSpPr txBox="1"/>
            <p:nvPr/>
          </p:nvSpPr>
          <p:spPr>
            <a:xfrm>
              <a:off x="4439772" y="1577040"/>
              <a:ext cx="2627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寒露是二十四节气之一 是中国传统节气之一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439772" y="1600853"/>
              <a:ext cx="2329947" cy="469900"/>
              <a:chOff x="8833353" y="1946541"/>
              <a:chExt cx="2329947" cy="469900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8833353" y="1946541"/>
                <a:ext cx="232994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833353" y="2416441"/>
                <a:ext cx="232994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文本框 18"/>
            <p:cNvSpPr txBox="1"/>
            <p:nvPr/>
          </p:nvSpPr>
          <p:spPr>
            <a:xfrm>
              <a:off x="5179112" y="1109682"/>
              <a:ext cx="1620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65EDC"/>
                  </a:solidFill>
                  <a:cs typeface="+mn-ea"/>
                  <a:sym typeface="+mn-lt"/>
                </a:rPr>
                <a:t>民俗活动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566735" y="4203140"/>
            <a:ext cx="9317632" cy="1475784"/>
            <a:chOff x="999066" y="1642533"/>
            <a:chExt cx="9317632" cy="754051"/>
          </a:xfrm>
        </p:grpSpPr>
        <p:sp>
          <p:nvSpPr>
            <p:cNvPr id="27" name="矩形 26"/>
            <p:cNvSpPr/>
            <p:nvPr/>
          </p:nvSpPr>
          <p:spPr>
            <a:xfrm>
              <a:off x="999066" y="1642533"/>
              <a:ext cx="9317632" cy="7540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spc="300">
                <a:cs typeface="+mn-ea"/>
                <a:sym typeface="+mn-lt"/>
              </a:endParaRPr>
            </a:p>
          </p:txBody>
        </p:sp>
        <p:sp>
          <p:nvSpPr>
            <p:cNvPr id="28" name="箭头: 五边形 27"/>
            <p:cNvSpPr/>
            <p:nvPr/>
          </p:nvSpPr>
          <p:spPr>
            <a:xfrm>
              <a:off x="999123" y="1741186"/>
              <a:ext cx="352323" cy="556745"/>
            </a:xfrm>
            <a:prstGeom prst="homePlate">
              <a:avLst/>
            </a:prstGeom>
            <a:solidFill>
              <a:srgbClr val="065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spc="300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566678" y="2120378"/>
            <a:ext cx="9317689" cy="2027378"/>
            <a:chOff x="977746" y="1690014"/>
            <a:chExt cx="9317689" cy="954061"/>
          </a:xfrm>
        </p:grpSpPr>
        <p:sp>
          <p:nvSpPr>
            <p:cNvPr id="24" name="矩形 23"/>
            <p:cNvSpPr/>
            <p:nvPr/>
          </p:nvSpPr>
          <p:spPr>
            <a:xfrm>
              <a:off x="999066" y="1690014"/>
              <a:ext cx="9296369" cy="9540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spc="300" dirty="0">
                <a:cs typeface="+mn-ea"/>
                <a:sym typeface="+mn-lt"/>
              </a:endParaRPr>
            </a:p>
          </p:txBody>
        </p:sp>
        <p:sp>
          <p:nvSpPr>
            <p:cNvPr id="25" name="箭头: 五边形 24"/>
            <p:cNvSpPr/>
            <p:nvPr/>
          </p:nvSpPr>
          <p:spPr>
            <a:xfrm>
              <a:off x="977746" y="1924977"/>
              <a:ext cx="352323" cy="556745"/>
            </a:xfrm>
            <a:prstGeom prst="homePlate">
              <a:avLst/>
            </a:prstGeom>
            <a:solidFill>
              <a:srgbClr val="065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spc="300">
                <a:cs typeface="+mn-ea"/>
                <a:sym typeface="+mn-lt"/>
              </a:endParaRPr>
            </a:p>
          </p:txBody>
        </p:sp>
      </p:grpSp>
      <p:sp>
        <p:nvSpPr>
          <p:cNvPr id="4" name="PA-文本框 33"/>
          <p:cNvSpPr txBox="1"/>
          <p:nvPr>
            <p:custDataLst>
              <p:tags r:id="rId1"/>
            </p:custDataLst>
          </p:nvPr>
        </p:nvSpPr>
        <p:spPr>
          <a:xfrm>
            <a:off x="2305470" y="2380456"/>
            <a:ext cx="5873097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10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伴随着绵雨的气候特征是：</a:t>
            </a:r>
            <a:endParaRPr lang="en-US" altLang="zh-CN" sz="1600" spc="3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>
              <a:lnSpc>
                <a:spcPct val="10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湿度大，云量多，日照少，阴天多，雾日亦自此显著增加。但是，秋绵雨严重与否，直接影响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三秋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的进度与质量。</a:t>
            </a:r>
          </a:p>
        </p:txBody>
      </p:sp>
      <p:sp>
        <p:nvSpPr>
          <p:cNvPr id="5" name="PA-文本框 33"/>
          <p:cNvSpPr txBox="1"/>
          <p:nvPr>
            <p:custDataLst>
              <p:tags r:id="rId2"/>
            </p:custDataLst>
          </p:nvPr>
        </p:nvSpPr>
        <p:spPr>
          <a:xfrm>
            <a:off x="2147402" y="4576499"/>
            <a:ext cx="8210416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10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寒露以后，北方冷空气已有一定势力，我国大部分地区在冷高压控制之下，雨季结束。天气常是昼暖夜凉，晴空万里，对秋收十分有利。我国大陆上绝大部分地区雷暴已消失，只有云南、四川和贵州局部地区尚可听到雷声。华北</a:t>
            </a:r>
            <a:r>
              <a:rPr lang="en-US" altLang="zh-CN" sz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月份降水量一般只有</a:t>
            </a:r>
            <a:r>
              <a:rPr lang="en-US" altLang="zh-CN" sz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9</a:t>
            </a:r>
            <a:r>
              <a:rPr lang="zh-CN" alt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月降水量的一半或更少，西北地区则只有几毫米到</a:t>
            </a:r>
            <a:r>
              <a:rPr lang="en-US" altLang="zh-CN" sz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zh-CN" alt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多毫米。干旱少雨往往给冬小麦的适时播种带来困难，成为旱地小麦争取高产的主要限制因子之一。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8343690" y="2051432"/>
            <a:ext cx="2000520" cy="2165269"/>
          </a:xfrm>
          <a:prstGeom prst="rect">
            <a:avLst/>
          </a:prstGeom>
        </p:spPr>
      </p:pic>
      <p:sp>
        <p:nvSpPr>
          <p:cNvPr id="2" name="PA-矩形 1"/>
          <p:cNvSpPr/>
          <p:nvPr>
            <p:custDataLst>
              <p:tags r:id="rId3"/>
            </p:custDataLst>
          </p:nvPr>
        </p:nvSpPr>
        <p:spPr>
          <a:xfrm>
            <a:off x="2168665" y="3255504"/>
            <a:ext cx="5511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一方面，要利用天气预报，抢晴天收获和播种；</a:t>
            </a:r>
            <a:endParaRPr lang="en-US" altLang="zh-CN" sz="12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PA-矩形 1"/>
          <p:cNvSpPr/>
          <p:nvPr>
            <p:custDataLst>
              <p:tags r:id="rId4"/>
            </p:custDataLst>
          </p:nvPr>
        </p:nvSpPr>
        <p:spPr>
          <a:xfrm>
            <a:off x="2158034" y="3550281"/>
            <a:ext cx="5511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另一方面，也要因地制宜，采取深沟高厢等各种有效的耕作措施，减轻湿害，提高播种质量。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051724" y="806017"/>
            <a:ext cx="2627696" cy="990578"/>
            <a:chOff x="4439772" y="1109682"/>
            <a:chExt cx="2627696" cy="990578"/>
          </a:xfrm>
        </p:grpSpPr>
        <p:sp>
          <p:nvSpPr>
            <p:cNvPr id="22" name="文本框 21"/>
            <p:cNvSpPr txBox="1"/>
            <p:nvPr/>
          </p:nvSpPr>
          <p:spPr>
            <a:xfrm>
              <a:off x="4439772" y="1577040"/>
              <a:ext cx="2627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寒露是二十四节气之一 是中国传统节气之一</a:t>
              </a: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4439772" y="1600853"/>
              <a:ext cx="2329947" cy="469900"/>
              <a:chOff x="8833353" y="1946541"/>
              <a:chExt cx="2329947" cy="469900"/>
            </a:xfrm>
          </p:grpSpPr>
          <p:cxnSp>
            <p:nvCxnSpPr>
              <p:cNvPr id="40" name="直接连接符 39"/>
              <p:cNvCxnSpPr/>
              <p:nvPr/>
            </p:nvCxnSpPr>
            <p:spPr>
              <a:xfrm>
                <a:off x="8833353" y="1946541"/>
                <a:ext cx="232994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8833353" y="2416441"/>
                <a:ext cx="232994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文本框 38"/>
            <p:cNvSpPr txBox="1"/>
            <p:nvPr/>
          </p:nvSpPr>
          <p:spPr>
            <a:xfrm>
              <a:off x="5179112" y="1109682"/>
              <a:ext cx="1620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65EDC"/>
                  </a:solidFill>
                  <a:cs typeface="+mn-ea"/>
                  <a:sym typeface="+mn-lt"/>
                </a:rPr>
                <a:t>民俗活动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 fmla="#ppt_r-45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 fmla="#ppt_r-45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 fmla="#ppt_r-45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 fmla="#ppt_r-45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矩形 3"/>
          <p:cNvSpPr/>
          <p:nvPr>
            <p:custDataLst>
              <p:tags r:id="rId1"/>
            </p:custDataLst>
          </p:nvPr>
        </p:nvSpPr>
        <p:spPr>
          <a:xfrm>
            <a:off x="4391060" y="1565766"/>
            <a:ext cx="3429126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spc="300" dirty="0">
                <a:solidFill>
                  <a:srgbClr val="065EDC"/>
                </a:solidFill>
                <a:cs typeface="+mn-ea"/>
                <a:sym typeface="+mn-lt"/>
              </a:rPr>
              <a:t>北方冷空气已有一定势力</a:t>
            </a:r>
            <a:endParaRPr lang="en-US" altLang="zh-CN" sz="2000" spc="300" dirty="0">
              <a:solidFill>
                <a:srgbClr val="065EDC"/>
              </a:solidFill>
              <a:cs typeface="+mn-ea"/>
              <a:sym typeface="+mn-lt"/>
            </a:endParaRPr>
          </a:p>
        </p:txBody>
      </p:sp>
      <p:sp>
        <p:nvSpPr>
          <p:cNvPr id="5" name="PA-文本框 33"/>
          <p:cNvSpPr txBox="1"/>
          <p:nvPr>
            <p:custDataLst>
              <p:tags r:id="rId2"/>
            </p:custDataLst>
          </p:nvPr>
        </p:nvSpPr>
        <p:spPr>
          <a:xfrm>
            <a:off x="2186151" y="3455383"/>
            <a:ext cx="4375031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10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寒露以后，北方冷空气已有一定势力，我国大部分地区在冷高压控制之下，雨季结束。天气常是昼暖夜凉，晴空万里，对秋收十分有利。我国大陆上绝大部分地区雷暴已消失，只有云南、四川和贵州局部地区尚可听到雷声。华北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月份降水量一般只有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9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月降水量的一半或更少，西北地区则只有几毫米到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多毫米。干旱少雨往往给冬小麦的适时播种带来困难，成为旱地小麦争取高产的主要限制因子之一。</a:t>
            </a:r>
          </a:p>
        </p:txBody>
      </p:sp>
      <p:sp>
        <p:nvSpPr>
          <p:cNvPr id="6" name="PA-文本框 33"/>
          <p:cNvSpPr txBox="1"/>
          <p:nvPr>
            <p:custDataLst>
              <p:tags r:id="rId3"/>
            </p:custDataLst>
          </p:nvPr>
        </p:nvSpPr>
        <p:spPr>
          <a:xfrm>
            <a:off x="2244386" y="2530620"/>
            <a:ext cx="764213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10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海南和西南地区这时一般仍然是秋雨连绵，少数年份江淮和江南也会出现阴雨天气，对秋收秋种有一定的影响。</a:t>
            </a:r>
          </a:p>
        </p:txBody>
      </p:sp>
      <p:sp>
        <p:nvSpPr>
          <p:cNvPr id="24" name="矩形: 圆角 23"/>
          <p:cNvSpPr/>
          <p:nvPr/>
        </p:nvSpPr>
        <p:spPr>
          <a:xfrm>
            <a:off x="1891237" y="2339156"/>
            <a:ext cx="8303292" cy="731067"/>
          </a:xfrm>
          <a:prstGeom prst="roundRect">
            <a:avLst>
              <a:gd name="adj" fmla="val 8290"/>
            </a:avLst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>
              <a:cs typeface="+mn-ea"/>
              <a:sym typeface="+mn-lt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1891237" y="3223416"/>
            <a:ext cx="5015348" cy="2402927"/>
          </a:xfrm>
          <a:prstGeom prst="roundRect">
            <a:avLst>
              <a:gd name="adj" fmla="val 8290"/>
            </a:avLst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7210743" y="2879757"/>
            <a:ext cx="2862172" cy="286217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051724" y="806017"/>
            <a:ext cx="2627696" cy="990578"/>
            <a:chOff x="4439772" y="1109682"/>
            <a:chExt cx="2627696" cy="990578"/>
          </a:xfrm>
        </p:grpSpPr>
        <p:sp>
          <p:nvSpPr>
            <p:cNvPr id="17" name="文本框 16"/>
            <p:cNvSpPr txBox="1"/>
            <p:nvPr/>
          </p:nvSpPr>
          <p:spPr>
            <a:xfrm>
              <a:off x="4439772" y="1577040"/>
              <a:ext cx="2627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寒露是二十四节气之一 是中国传统节气之一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439772" y="1600853"/>
              <a:ext cx="2329947" cy="469900"/>
              <a:chOff x="8833353" y="1946541"/>
              <a:chExt cx="2329947" cy="469900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8833353" y="1946541"/>
                <a:ext cx="232994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833353" y="2416441"/>
                <a:ext cx="232994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文本框 18"/>
            <p:cNvSpPr txBox="1"/>
            <p:nvPr/>
          </p:nvSpPr>
          <p:spPr>
            <a:xfrm>
              <a:off x="5179112" y="1109682"/>
              <a:ext cx="1620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65EDC"/>
                  </a:solidFill>
                  <a:cs typeface="+mn-ea"/>
                  <a:sym typeface="+mn-lt"/>
                </a:rPr>
                <a:t>民俗活动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364" y="564669"/>
            <a:ext cx="1135540" cy="1164167"/>
          </a:xfrm>
          <a:prstGeom prst="rect">
            <a:avLst/>
          </a:prstGeom>
        </p:spPr>
      </p:pic>
      <p:sp>
        <p:nvSpPr>
          <p:cNvPr id="20" name="PA-文本框 9"/>
          <p:cNvSpPr txBox="1"/>
          <p:nvPr>
            <p:custDataLst>
              <p:tags r:id="rId2"/>
            </p:custDataLst>
          </p:nvPr>
        </p:nvSpPr>
        <p:spPr>
          <a:xfrm>
            <a:off x="5748475" y="1725522"/>
            <a:ext cx="923330" cy="3172522"/>
          </a:xfrm>
          <a:prstGeom prst="rect">
            <a:avLst/>
          </a:prstGeom>
          <a:solidFill>
            <a:srgbClr val="065EDC">
              <a:alpha val="82000"/>
            </a:srgbClr>
          </a:solidFill>
        </p:spPr>
        <p:txBody>
          <a:bodyPr vert="eaVert" wrap="square" rtlCol="0">
            <a:spAutoFit/>
          </a:bodyPr>
          <a:lstStyle/>
          <a:p>
            <a:pPr algn="ctr">
              <a:buClr>
                <a:srgbClr val="5C9E27"/>
              </a:buClr>
            </a:pPr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节气养生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815666" y="2902115"/>
            <a:ext cx="738664" cy="21047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65EDC"/>
                </a:solidFill>
                <a:cs typeface="+mn-ea"/>
                <a:sym typeface="+mn-lt"/>
              </a:rPr>
              <a:t>第四章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005462" y="2647951"/>
            <a:ext cx="1569660" cy="29119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在此输入文字内容，文字不易太多，以简练为主，此模板作品在此输入文字内容；在此输入文字内容，文字不易太多，以简练为主，此模板作品在此输入文字内容；</a:t>
            </a:r>
          </a:p>
          <a:p>
            <a:pPr>
              <a:lnSpc>
                <a:spcPct val="150000"/>
              </a:lnSpc>
              <a:defRPr/>
            </a:pPr>
            <a:endParaRPr lang="zh-CN" altLang="en-US" sz="10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25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25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91237" y="2200279"/>
            <a:ext cx="847621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寒露习俗吃什么</a:t>
            </a:r>
            <a:r>
              <a:rPr lang="en-US" altLang="zh-CN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寒露在二十四节气中排列十七，于每年的十月八日至九日交节。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说：“九月节，露气寒冷，将凝结也。”寒露时节的习俗与饮食有关系，到底寒露习俗吃什么，小编为你介绍。</a:t>
            </a:r>
          </a:p>
        </p:txBody>
      </p:sp>
      <p:sp>
        <p:nvSpPr>
          <p:cNvPr id="3" name="PA-矩形 2"/>
          <p:cNvSpPr/>
          <p:nvPr>
            <p:custDataLst>
              <p:tags r:id="rId1"/>
            </p:custDataLst>
          </p:nvPr>
        </p:nvSpPr>
        <p:spPr>
          <a:xfrm>
            <a:off x="2120552" y="4751429"/>
            <a:ext cx="1322503" cy="338554"/>
          </a:xfrm>
          <a:prstGeom prst="rect">
            <a:avLst/>
          </a:prstGeom>
          <a:solidFill>
            <a:srgbClr val="065EDC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600" spc="3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en-US" sz="1600" spc="300" dirty="0">
                <a:solidFill>
                  <a:schemeClr val="bg1"/>
                </a:solidFill>
                <a:cs typeface="+mn-ea"/>
                <a:sym typeface="+mn-lt"/>
              </a:rPr>
              <a:t>、芝麻</a:t>
            </a:r>
          </a:p>
        </p:txBody>
      </p:sp>
      <p:sp>
        <p:nvSpPr>
          <p:cNvPr id="15" name="PA-矩形 14"/>
          <p:cNvSpPr/>
          <p:nvPr>
            <p:custDataLst>
              <p:tags r:id="rId2"/>
            </p:custDataLst>
          </p:nvPr>
        </p:nvSpPr>
        <p:spPr>
          <a:xfrm>
            <a:off x="3711580" y="4751429"/>
            <a:ext cx="1322503" cy="338554"/>
          </a:xfrm>
          <a:prstGeom prst="rect">
            <a:avLst/>
          </a:prstGeom>
          <a:solidFill>
            <a:srgbClr val="065EDC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600" spc="3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zh-CN" altLang="en-US" sz="1600" spc="300" dirty="0">
                <a:solidFill>
                  <a:schemeClr val="bg1"/>
                </a:solidFill>
                <a:cs typeface="+mn-ea"/>
                <a:sym typeface="+mn-lt"/>
              </a:rPr>
              <a:t>、螃蟹</a:t>
            </a:r>
          </a:p>
        </p:txBody>
      </p:sp>
      <p:sp>
        <p:nvSpPr>
          <p:cNvPr id="16" name="PA-矩形 15"/>
          <p:cNvSpPr/>
          <p:nvPr>
            <p:custDataLst>
              <p:tags r:id="rId3"/>
            </p:custDataLst>
          </p:nvPr>
        </p:nvSpPr>
        <p:spPr>
          <a:xfrm>
            <a:off x="5302608" y="4751429"/>
            <a:ext cx="1322503" cy="338554"/>
          </a:xfrm>
          <a:prstGeom prst="rect">
            <a:avLst/>
          </a:prstGeom>
          <a:solidFill>
            <a:srgbClr val="065EDC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600" spc="3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r>
              <a:rPr lang="zh-CN" altLang="en-US" sz="1600" spc="300" dirty="0">
                <a:solidFill>
                  <a:schemeClr val="bg1"/>
                </a:solidFill>
                <a:cs typeface="+mn-ea"/>
                <a:sym typeface="+mn-lt"/>
              </a:rPr>
              <a:t>、花糕</a:t>
            </a:r>
          </a:p>
        </p:txBody>
      </p:sp>
      <p:sp>
        <p:nvSpPr>
          <p:cNvPr id="20" name="PA-矩形 19"/>
          <p:cNvSpPr/>
          <p:nvPr>
            <p:custDataLst>
              <p:tags r:id="rId4"/>
            </p:custDataLst>
          </p:nvPr>
        </p:nvSpPr>
        <p:spPr>
          <a:xfrm>
            <a:off x="8484662" y="4751429"/>
            <a:ext cx="1624215" cy="338554"/>
          </a:xfrm>
          <a:prstGeom prst="rect">
            <a:avLst/>
          </a:prstGeom>
          <a:solidFill>
            <a:srgbClr val="065EDC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600" spc="3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r>
              <a:rPr lang="zh-CN" altLang="en-US" sz="1600" spc="300" dirty="0">
                <a:solidFill>
                  <a:schemeClr val="bg1"/>
                </a:solidFill>
                <a:cs typeface="+mn-ea"/>
                <a:sym typeface="+mn-lt"/>
              </a:rPr>
              <a:t>、菊花酒</a:t>
            </a:r>
          </a:p>
        </p:txBody>
      </p:sp>
      <p:sp>
        <p:nvSpPr>
          <p:cNvPr id="21" name="PA-矩形 20"/>
          <p:cNvSpPr/>
          <p:nvPr>
            <p:custDataLst>
              <p:tags r:id="rId5"/>
            </p:custDataLst>
          </p:nvPr>
        </p:nvSpPr>
        <p:spPr>
          <a:xfrm>
            <a:off x="6893636" y="4751429"/>
            <a:ext cx="1322503" cy="338554"/>
          </a:xfrm>
          <a:prstGeom prst="rect">
            <a:avLst/>
          </a:prstGeom>
          <a:solidFill>
            <a:srgbClr val="065EDC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600" spc="3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r>
              <a:rPr lang="zh-CN" altLang="en-US" sz="1600" spc="300" dirty="0">
                <a:solidFill>
                  <a:schemeClr val="bg1"/>
                </a:solidFill>
                <a:cs typeface="+mn-ea"/>
                <a:sym typeface="+mn-lt"/>
              </a:rPr>
              <a:t>、柿子</a:t>
            </a:r>
          </a:p>
        </p:txBody>
      </p:sp>
      <p:pic>
        <p:nvPicPr>
          <p:cNvPr id="22" name="PA-图片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screen"/>
          <a:srcRect/>
          <a:stretch>
            <a:fillRect/>
          </a:stretch>
        </p:blipFill>
        <p:spPr>
          <a:xfrm>
            <a:off x="2214387" y="3614057"/>
            <a:ext cx="1125294" cy="1125290"/>
          </a:xfrm>
          <a:prstGeom prst="rect">
            <a:avLst/>
          </a:prstGeom>
        </p:spPr>
      </p:pic>
      <p:pic>
        <p:nvPicPr>
          <p:cNvPr id="23" name="PA-图片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screen"/>
          <a:srcRect/>
          <a:stretch>
            <a:fillRect/>
          </a:stretch>
        </p:blipFill>
        <p:spPr>
          <a:xfrm>
            <a:off x="3828797" y="3788230"/>
            <a:ext cx="1170736" cy="864330"/>
          </a:xfrm>
          <a:prstGeom prst="rect">
            <a:avLst/>
          </a:prstGeom>
        </p:spPr>
      </p:pic>
      <p:pic>
        <p:nvPicPr>
          <p:cNvPr id="24" name="PA-图片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screen"/>
          <a:srcRect/>
          <a:stretch>
            <a:fillRect/>
          </a:stretch>
        </p:blipFill>
        <p:spPr>
          <a:xfrm>
            <a:off x="5412380" y="3809390"/>
            <a:ext cx="1082135" cy="780338"/>
          </a:xfrm>
          <a:prstGeom prst="rect">
            <a:avLst/>
          </a:prstGeom>
        </p:spPr>
      </p:pic>
      <p:pic>
        <p:nvPicPr>
          <p:cNvPr id="25" name="PA-图片 2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 cstate="screen"/>
          <a:srcRect/>
          <a:stretch>
            <a:fillRect/>
          </a:stretch>
        </p:blipFill>
        <p:spPr>
          <a:xfrm>
            <a:off x="7001389" y="3636471"/>
            <a:ext cx="1204542" cy="999536"/>
          </a:xfrm>
          <a:prstGeom prst="rect">
            <a:avLst/>
          </a:prstGeom>
        </p:spPr>
      </p:pic>
      <p:pic>
        <p:nvPicPr>
          <p:cNvPr id="26" name="PA-图片 25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7" cstate="screen"/>
          <a:srcRect/>
          <a:stretch>
            <a:fillRect/>
          </a:stretch>
        </p:blipFill>
        <p:spPr>
          <a:xfrm>
            <a:off x="8407885" y="3966428"/>
            <a:ext cx="1694058" cy="67921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1051724" y="806017"/>
            <a:ext cx="2627696" cy="990578"/>
            <a:chOff x="4439772" y="1109682"/>
            <a:chExt cx="2627696" cy="990578"/>
          </a:xfrm>
        </p:grpSpPr>
        <p:sp>
          <p:nvSpPr>
            <p:cNvPr id="28" name="文本框 27"/>
            <p:cNvSpPr txBox="1"/>
            <p:nvPr/>
          </p:nvSpPr>
          <p:spPr>
            <a:xfrm>
              <a:off x="4439772" y="1577040"/>
              <a:ext cx="2627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寒露是二十四节气之一 是中国传统节气之一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439772" y="1600853"/>
              <a:ext cx="2329947" cy="469900"/>
              <a:chOff x="8833353" y="1946541"/>
              <a:chExt cx="2329947" cy="469900"/>
            </a:xfrm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8833353" y="1946541"/>
                <a:ext cx="232994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833353" y="2416441"/>
                <a:ext cx="232994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文本框 29"/>
            <p:cNvSpPr txBox="1"/>
            <p:nvPr/>
          </p:nvSpPr>
          <p:spPr>
            <a:xfrm>
              <a:off x="5179112" y="1109682"/>
              <a:ext cx="1620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65EDC"/>
                  </a:solidFill>
                  <a:cs typeface="+mn-ea"/>
                  <a:sym typeface="+mn-lt"/>
                </a:rPr>
                <a:t>节气养生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5" grpId="0" animBg="1"/>
      <p:bldP spid="16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99606" y="4580818"/>
            <a:ext cx="1322503" cy="338554"/>
          </a:xfrm>
          <a:prstGeom prst="rect">
            <a:avLst/>
          </a:prstGeom>
          <a:solidFill>
            <a:srgbClr val="065EDC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600" spc="3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en-US" sz="1600" spc="300" dirty="0">
                <a:solidFill>
                  <a:schemeClr val="bg1"/>
                </a:solidFill>
                <a:cs typeface="+mn-ea"/>
                <a:sym typeface="+mn-lt"/>
              </a:rPr>
              <a:t>、芝麻</a:t>
            </a:r>
          </a:p>
        </p:txBody>
      </p:sp>
      <p:sp>
        <p:nvSpPr>
          <p:cNvPr id="4" name="PA-矩形 3"/>
          <p:cNvSpPr/>
          <p:nvPr>
            <p:custDataLst>
              <p:tags r:id="rId1"/>
            </p:custDataLst>
          </p:nvPr>
        </p:nvSpPr>
        <p:spPr>
          <a:xfrm>
            <a:off x="4854099" y="2357169"/>
            <a:ext cx="5678478" cy="295734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寒露到，天气由凉爽转向寒冷。根据中医“春夏养阳，秋冬养阴”的四时养生理论。这时人们应养阴防燥、润肺益胃。于是，民间就有了“寒露吃芝麻”的习俗。在北京，与芝麻有关的食品都成了寒露前后的热门货，如芝麻酥、芝麻绿豆糕、芝麻烧饼等。</a:t>
            </a:r>
          </a:p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黑芝麻熬成的芝麻糊，再加上一些冰糖，每天早晚喝一次，可以有效减少肺部的刺激感，同时还可以滋润呼吸道，消除呼吸道壁上附着的痰液，这样很快就可以润肺止咳，连呼吸都觉得非常顺畅，秋季咳嗽的人不妨试试这个妙方吧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789875" y="2127739"/>
            <a:ext cx="2240480" cy="2240476"/>
          </a:xfrm>
          <a:prstGeom prst="rect">
            <a:avLst/>
          </a:prstGeom>
        </p:spPr>
      </p:pic>
      <p:sp>
        <p:nvSpPr>
          <p:cNvPr id="23" name="矩形: 圆角 22"/>
          <p:cNvSpPr/>
          <p:nvPr/>
        </p:nvSpPr>
        <p:spPr>
          <a:xfrm>
            <a:off x="1463062" y="2127739"/>
            <a:ext cx="9360310" cy="3344502"/>
          </a:xfrm>
          <a:prstGeom prst="roundRect">
            <a:avLst>
              <a:gd name="adj" fmla="val 5763"/>
            </a:avLst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051724" y="806017"/>
            <a:ext cx="2627696" cy="990578"/>
            <a:chOff x="4439772" y="1109682"/>
            <a:chExt cx="2627696" cy="990578"/>
          </a:xfrm>
        </p:grpSpPr>
        <p:sp>
          <p:nvSpPr>
            <p:cNvPr id="16" name="文本框 15"/>
            <p:cNvSpPr txBox="1"/>
            <p:nvPr/>
          </p:nvSpPr>
          <p:spPr>
            <a:xfrm>
              <a:off x="4439772" y="1577040"/>
              <a:ext cx="2627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寒露是二十四节气之一 是中国传统节气之一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439772" y="1600853"/>
              <a:ext cx="2329947" cy="469900"/>
              <a:chOff x="8833353" y="1946541"/>
              <a:chExt cx="2329947" cy="469900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8833353" y="1946541"/>
                <a:ext cx="232994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8833353" y="2416441"/>
                <a:ext cx="232994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文本框 17"/>
            <p:cNvSpPr txBox="1"/>
            <p:nvPr/>
          </p:nvSpPr>
          <p:spPr>
            <a:xfrm>
              <a:off x="5179112" y="1109682"/>
              <a:ext cx="1620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65EDC"/>
                  </a:solidFill>
                  <a:cs typeface="+mn-ea"/>
                  <a:sym typeface="+mn-lt"/>
                </a:rPr>
                <a:t>节气养生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entr" presetSubtype="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to="" calcmode="lin" valueType="num">
                                      <p:cBhvr>
                                        <p:cTn id="23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25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id="2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id="29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30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546674" y="4836899"/>
            <a:ext cx="1322503" cy="338554"/>
          </a:xfrm>
          <a:prstGeom prst="rect">
            <a:avLst/>
          </a:prstGeom>
          <a:solidFill>
            <a:srgbClr val="065EDC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600" spc="3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zh-CN" altLang="en-US" sz="1600" spc="300" dirty="0">
                <a:solidFill>
                  <a:schemeClr val="bg1"/>
                </a:solidFill>
                <a:cs typeface="+mn-ea"/>
                <a:sym typeface="+mn-lt"/>
              </a:rPr>
              <a:t>、螃蟹</a:t>
            </a:r>
          </a:p>
        </p:txBody>
      </p:sp>
      <p:sp>
        <p:nvSpPr>
          <p:cNvPr id="15" name="PA-矩形 14"/>
          <p:cNvSpPr/>
          <p:nvPr>
            <p:custDataLst>
              <p:tags r:id="rId1"/>
            </p:custDataLst>
          </p:nvPr>
        </p:nvSpPr>
        <p:spPr>
          <a:xfrm>
            <a:off x="1902774" y="2641976"/>
            <a:ext cx="590932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老南京关于寒露的习俗有吃螃蟹、收拾夏装等。也有俗话说“寒露发脚，霜降捉着，西风响，蟹脚痒”，天一冷螃蟹的味道就要“正”了。“九月团脐，十月尖”，眼下雌蟹卵满、黄膏丰腴，正是吃母蟹的最佳季节，等农历十月以后，最好吃的则要轮到公蟹了。</a:t>
            </a:r>
          </a:p>
          <a:p>
            <a:endParaRPr lang="zh-CN" altLang="en-US" sz="1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蒸食螃蟹最营养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!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用手捏住螃蟹两排腿根处的大盖两侧，然后用牙刷刷所有能刷到的地方。尽量刷干净再放在盛器里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;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再将姜末放在小酒碗内，加熬熟的酱油、白糖、味精、黄酒、麻油搅和。另取一小碗，放醋待用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;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最后，将螃蟹上笼，用火蒸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15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至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分钟，至蟹壳呈鲜红色时取出。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179388" y="2929535"/>
            <a:ext cx="2149155" cy="1586680"/>
          </a:xfrm>
          <a:prstGeom prst="rect">
            <a:avLst/>
          </a:prstGeom>
        </p:spPr>
      </p:pic>
      <p:sp>
        <p:nvSpPr>
          <p:cNvPr id="16" name="矩形: 圆角 15"/>
          <p:cNvSpPr/>
          <p:nvPr/>
        </p:nvSpPr>
        <p:spPr>
          <a:xfrm>
            <a:off x="1489820" y="2382131"/>
            <a:ext cx="9360310" cy="3075241"/>
          </a:xfrm>
          <a:prstGeom prst="roundRect">
            <a:avLst>
              <a:gd name="adj" fmla="val 5763"/>
            </a:avLst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051724" y="806017"/>
            <a:ext cx="2627696" cy="990578"/>
            <a:chOff x="4439772" y="1109682"/>
            <a:chExt cx="2627696" cy="990578"/>
          </a:xfrm>
        </p:grpSpPr>
        <p:sp>
          <p:nvSpPr>
            <p:cNvPr id="19" name="文本框 18"/>
            <p:cNvSpPr txBox="1"/>
            <p:nvPr/>
          </p:nvSpPr>
          <p:spPr>
            <a:xfrm>
              <a:off x="4439772" y="1577040"/>
              <a:ext cx="2627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寒露是二十四节气之一 是中国传统节气之一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439772" y="1600853"/>
              <a:ext cx="2329947" cy="469900"/>
              <a:chOff x="8833353" y="1946541"/>
              <a:chExt cx="2329947" cy="469900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8833353" y="1946541"/>
                <a:ext cx="232994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8833353" y="2416441"/>
                <a:ext cx="232994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文本框 20"/>
            <p:cNvSpPr txBox="1"/>
            <p:nvPr/>
          </p:nvSpPr>
          <p:spPr>
            <a:xfrm>
              <a:off x="5179112" y="1109682"/>
              <a:ext cx="1620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65EDC"/>
                  </a:solidFill>
                  <a:cs typeface="+mn-ea"/>
                  <a:sym typeface="+mn-lt"/>
                </a:rPr>
                <a:t>节气养生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1.2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/2*($)^6">
                                          <p:val>
                                            <p:fltVal val="0"/>
                                          </p:val>
                                        </p:tav>
                                        <p:tav tm="50000" fmla="#ppt_h-#ppt_h/2*(2-$)^6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/2*($)^6">
                                          <p:val>
                                            <p:fltVal val="0"/>
                                          </p:val>
                                        </p:tav>
                                        <p:tav tm="50000" fmla="#ppt_w-#ppt_w/2*(2-$)^6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646576" y="1261631"/>
            <a:ext cx="1107996" cy="18623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065EDC"/>
                </a:solidFill>
                <a:cs typeface="+mn-ea"/>
                <a:sym typeface="+mn-lt"/>
              </a:rPr>
              <a:t>目 录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8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364" y="564669"/>
            <a:ext cx="1135540" cy="116416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38547" y="2279746"/>
            <a:ext cx="1100177" cy="3097857"/>
            <a:chOff x="4024146" y="1982416"/>
            <a:chExt cx="912704" cy="2569974"/>
          </a:xfrm>
        </p:grpSpPr>
        <p:sp>
          <p:nvSpPr>
            <p:cNvPr id="11" name="PA-文本框 10"/>
            <p:cNvSpPr txBox="1"/>
            <p:nvPr>
              <p:custDataLst>
                <p:tags r:id="rId4"/>
              </p:custDataLst>
            </p:nvPr>
          </p:nvSpPr>
          <p:spPr>
            <a:xfrm>
              <a:off x="4243071" y="1982416"/>
              <a:ext cx="561727" cy="2569974"/>
            </a:xfrm>
            <a:prstGeom prst="rect">
              <a:avLst/>
            </a:prstGeom>
            <a:solidFill>
              <a:srgbClr val="065EDC">
                <a:alpha val="87000"/>
              </a:srgbClr>
            </a:solidFill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marL="571500" indent="-571500">
                <a:buClr>
                  <a:schemeClr val="bg1"/>
                </a:buClr>
                <a:buFont typeface="Wingdings" panose="05000000000000000000" pitchFamily="2" charset="2"/>
                <a:buChar char="Ø"/>
                <a:defRPr sz="2800" b="1">
                  <a:solidFill>
                    <a:schemeClr val="bg1"/>
                  </a:solidFill>
                  <a:cs typeface="+mn-ea"/>
                </a:defRPr>
              </a:lvl1pPr>
            </a:lstStyle>
            <a:p>
              <a:pPr marL="0" indent="0" algn="ctr">
                <a:buNone/>
              </a:pPr>
              <a:r>
                <a:rPr lang="zh-CN" altLang="en-US" sz="3200" dirty="0">
                  <a:sym typeface="+mn-lt"/>
                </a:rPr>
                <a:t>节气知识</a:t>
              </a: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0" cstate="screen">
              <a:biLevel thresh="25000"/>
            </a:blip>
            <a:srcRect/>
            <a:stretch>
              <a:fillRect/>
            </a:stretch>
          </p:blipFill>
          <p:spPr>
            <a:xfrm>
              <a:off x="4024146" y="1982416"/>
              <a:ext cx="912704" cy="451900"/>
            </a:xfrm>
            <a:custGeom>
              <a:avLst/>
              <a:gdLst>
                <a:gd name="connsiteX0" fmla="*/ 822858 w 1645716"/>
                <a:gd name="connsiteY0" fmla="*/ 0 h 814830"/>
                <a:gd name="connsiteX1" fmla="*/ 1645716 w 1645716"/>
                <a:gd name="connsiteY1" fmla="*/ 407415 h 814830"/>
                <a:gd name="connsiteX2" fmla="*/ 822858 w 1645716"/>
                <a:gd name="connsiteY2" fmla="*/ 814830 h 814830"/>
                <a:gd name="connsiteX3" fmla="*/ 0 w 1645716"/>
                <a:gd name="connsiteY3" fmla="*/ 407415 h 814830"/>
                <a:gd name="connsiteX4" fmla="*/ 822858 w 1645716"/>
                <a:gd name="connsiteY4" fmla="*/ 0 h 81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716" h="814830">
                  <a:moveTo>
                    <a:pt x="822858" y="0"/>
                  </a:moveTo>
                  <a:cubicBezTo>
                    <a:pt x="1277310" y="0"/>
                    <a:pt x="1645716" y="182406"/>
                    <a:pt x="1645716" y="407415"/>
                  </a:cubicBezTo>
                  <a:cubicBezTo>
                    <a:pt x="1645716" y="632424"/>
                    <a:pt x="1277310" y="814830"/>
                    <a:pt x="822858" y="814830"/>
                  </a:cubicBezTo>
                  <a:cubicBezTo>
                    <a:pt x="368406" y="814830"/>
                    <a:pt x="0" y="632424"/>
                    <a:pt x="0" y="407415"/>
                  </a:cubicBezTo>
                  <a:cubicBezTo>
                    <a:pt x="0" y="182406"/>
                    <a:pt x="368406" y="0"/>
                    <a:pt x="822858" y="0"/>
                  </a:cubicBezTo>
                  <a:close/>
                </a:path>
              </a:pathLst>
            </a:custGeom>
          </p:spPr>
        </p:pic>
      </p:grpSp>
      <p:grpSp>
        <p:nvGrpSpPr>
          <p:cNvPr id="6" name="组合 5"/>
          <p:cNvGrpSpPr/>
          <p:nvPr/>
        </p:nvGrpSpPr>
        <p:grpSpPr>
          <a:xfrm>
            <a:off x="5219870" y="2282855"/>
            <a:ext cx="1100177" cy="3097857"/>
            <a:chOff x="5029370" y="2282855"/>
            <a:chExt cx="1100177" cy="3097857"/>
          </a:xfrm>
        </p:grpSpPr>
        <p:sp>
          <p:nvSpPr>
            <p:cNvPr id="2" name="PA-文本框 10"/>
            <p:cNvSpPr txBox="1"/>
            <p:nvPr>
              <p:custDataLst>
                <p:tags r:id="rId3"/>
              </p:custDataLst>
            </p:nvPr>
          </p:nvSpPr>
          <p:spPr>
            <a:xfrm>
              <a:off x="5347011" y="2282855"/>
              <a:ext cx="677108" cy="3097857"/>
            </a:xfrm>
            <a:prstGeom prst="rect">
              <a:avLst/>
            </a:prstGeom>
            <a:solidFill>
              <a:srgbClr val="065EDC">
                <a:alpha val="87000"/>
              </a:srgbClr>
            </a:solidFill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marL="571500" indent="-571500">
                <a:buClr>
                  <a:schemeClr val="bg1"/>
                </a:buClr>
                <a:buFont typeface="Wingdings" panose="05000000000000000000" pitchFamily="2" charset="2"/>
                <a:buChar char="Ø"/>
                <a:defRPr sz="2800" b="1">
                  <a:solidFill>
                    <a:schemeClr val="bg1"/>
                  </a:solidFill>
                  <a:cs typeface="+mn-ea"/>
                </a:defRPr>
              </a:lvl1pPr>
            </a:lstStyle>
            <a:p>
              <a:pPr marL="0" indent="0" algn="ctr">
                <a:buNone/>
              </a:pPr>
              <a:r>
                <a:rPr lang="zh-CN" altLang="en-US" sz="3200" dirty="0">
                  <a:sym typeface="+mn-lt"/>
                </a:rPr>
                <a:t>节气特征</a:t>
              </a: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0" cstate="screen">
              <a:biLevel thresh="25000"/>
            </a:blip>
            <a:srcRect/>
            <a:stretch>
              <a:fillRect/>
            </a:stretch>
          </p:blipFill>
          <p:spPr>
            <a:xfrm>
              <a:off x="5029370" y="2287656"/>
              <a:ext cx="1100177" cy="544722"/>
            </a:xfrm>
            <a:custGeom>
              <a:avLst/>
              <a:gdLst>
                <a:gd name="connsiteX0" fmla="*/ 822858 w 1645716"/>
                <a:gd name="connsiteY0" fmla="*/ 0 h 814830"/>
                <a:gd name="connsiteX1" fmla="*/ 1645716 w 1645716"/>
                <a:gd name="connsiteY1" fmla="*/ 407415 h 814830"/>
                <a:gd name="connsiteX2" fmla="*/ 822858 w 1645716"/>
                <a:gd name="connsiteY2" fmla="*/ 814830 h 814830"/>
                <a:gd name="connsiteX3" fmla="*/ 0 w 1645716"/>
                <a:gd name="connsiteY3" fmla="*/ 407415 h 814830"/>
                <a:gd name="connsiteX4" fmla="*/ 822858 w 1645716"/>
                <a:gd name="connsiteY4" fmla="*/ 0 h 81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716" h="814830">
                  <a:moveTo>
                    <a:pt x="822858" y="0"/>
                  </a:moveTo>
                  <a:cubicBezTo>
                    <a:pt x="1277310" y="0"/>
                    <a:pt x="1645716" y="182406"/>
                    <a:pt x="1645716" y="407415"/>
                  </a:cubicBezTo>
                  <a:cubicBezTo>
                    <a:pt x="1645716" y="632424"/>
                    <a:pt x="1277310" y="814830"/>
                    <a:pt x="822858" y="814830"/>
                  </a:cubicBezTo>
                  <a:cubicBezTo>
                    <a:pt x="368406" y="814830"/>
                    <a:pt x="0" y="632424"/>
                    <a:pt x="0" y="407415"/>
                  </a:cubicBezTo>
                  <a:cubicBezTo>
                    <a:pt x="0" y="182406"/>
                    <a:pt x="368406" y="0"/>
                    <a:pt x="822858" y="0"/>
                  </a:cubicBezTo>
                  <a:close/>
                </a:path>
              </a:pathLst>
            </a:custGeom>
          </p:spPr>
        </p:pic>
      </p:grpSp>
      <p:grpSp>
        <p:nvGrpSpPr>
          <p:cNvPr id="7" name="组合 6"/>
          <p:cNvGrpSpPr/>
          <p:nvPr/>
        </p:nvGrpSpPr>
        <p:grpSpPr>
          <a:xfrm>
            <a:off x="6380062" y="2287655"/>
            <a:ext cx="1100176" cy="3111783"/>
            <a:chOff x="6189562" y="2287655"/>
            <a:chExt cx="1100176" cy="3111783"/>
          </a:xfrm>
        </p:grpSpPr>
        <p:sp>
          <p:nvSpPr>
            <p:cNvPr id="3" name="PA-文本框 10"/>
            <p:cNvSpPr txBox="1"/>
            <p:nvPr>
              <p:custDataLst>
                <p:tags r:id="rId2"/>
              </p:custDataLst>
            </p:nvPr>
          </p:nvSpPr>
          <p:spPr>
            <a:xfrm>
              <a:off x="6542250" y="2301581"/>
              <a:ext cx="677108" cy="3097857"/>
            </a:xfrm>
            <a:prstGeom prst="rect">
              <a:avLst/>
            </a:prstGeom>
            <a:solidFill>
              <a:srgbClr val="065EDC">
                <a:alpha val="87000"/>
              </a:srgbClr>
            </a:solidFill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marL="571500" indent="-571500">
                <a:buClr>
                  <a:schemeClr val="bg1"/>
                </a:buClr>
                <a:buFont typeface="Wingdings" panose="05000000000000000000" pitchFamily="2" charset="2"/>
                <a:buChar char="Ø"/>
                <a:defRPr sz="2800" b="1">
                  <a:solidFill>
                    <a:schemeClr val="bg1"/>
                  </a:solidFill>
                  <a:cs typeface="+mn-ea"/>
                </a:defRPr>
              </a:lvl1pPr>
            </a:lstStyle>
            <a:p>
              <a:pPr marL="0" indent="0" algn="ctr">
                <a:buNone/>
              </a:pPr>
              <a:r>
                <a:rPr lang="zh-CN" altLang="en-US" sz="3200" dirty="0">
                  <a:sym typeface="+mn-lt"/>
                </a:rPr>
                <a:t>民俗活动</a:t>
              </a: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0" cstate="screen">
              <a:biLevel thresh="25000"/>
            </a:blip>
            <a:srcRect/>
            <a:stretch>
              <a:fillRect/>
            </a:stretch>
          </p:blipFill>
          <p:spPr>
            <a:xfrm>
              <a:off x="6189562" y="2287655"/>
              <a:ext cx="1100176" cy="544722"/>
            </a:xfrm>
            <a:custGeom>
              <a:avLst/>
              <a:gdLst>
                <a:gd name="connsiteX0" fmla="*/ 822858 w 1645716"/>
                <a:gd name="connsiteY0" fmla="*/ 0 h 814830"/>
                <a:gd name="connsiteX1" fmla="*/ 1645716 w 1645716"/>
                <a:gd name="connsiteY1" fmla="*/ 407415 h 814830"/>
                <a:gd name="connsiteX2" fmla="*/ 822858 w 1645716"/>
                <a:gd name="connsiteY2" fmla="*/ 814830 h 814830"/>
                <a:gd name="connsiteX3" fmla="*/ 0 w 1645716"/>
                <a:gd name="connsiteY3" fmla="*/ 407415 h 814830"/>
                <a:gd name="connsiteX4" fmla="*/ 822858 w 1645716"/>
                <a:gd name="connsiteY4" fmla="*/ 0 h 81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716" h="814830">
                  <a:moveTo>
                    <a:pt x="822858" y="0"/>
                  </a:moveTo>
                  <a:cubicBezTo>
                    <a:pt x="1277310" y="0"/>
                    <a:pt x="1645716" y="182406"/>
                    <a:pt x="1645716" y="407415"/>
                  </a:cubicBezTo>
                  <a:cubicBezTo>
                    <a:pt x="1645716" y="632424"/>
                    <a:pt x="1277310" y="814830"/>
                    <a:pt x="822858" y="814830"/>
                  </a:cubicBezTo>
                  <a:cubicBezTo>
                    <a:pt x="368406" y="814830"/>
                    <a:pt x="0" y="632424"/>
                    <a:pt x="0" y="407415"/>
                  </a:cubicBezTo>
                  <a:cubicBezTo>
                    <a:pt x="0" y="182406"/>
                    <a:pt x="368406" y="0"/>
                    <a:pt x="822858" y="0"/>
                  </a:cubicBez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7838381" y="2282855"/>
            <a:ext cx="912704" cy="3117733"/>
            <a:chOff x="7647881" y="2282855"/>
            <a:chExt cx="912704" cy="3117733"/>
          </a:xfrm>
        </p:grpSpPr>
        <p:sp>
          <p:nvSpPr>
            <p:cNvPr id="4" name="PA-文本框 10"/>
            <p:cNvSpPr txBox="1"/>
            <p:nvPr>
              <p:custDataLst>
                <p:tags r:id="rId1"/>
              </p:custDataLst>
            </p:nvPr>
          </p:nvSpPr>
          <p:spPr>
            <a:xfrm>
              <a:off x="7795531" y="2302731"/>
              <a:ext cx="677108" cy="3097857"/>
            </a:xfrm>
            <a:prstGeom prst="rect">
              <a:avLst/>
            </a:prstGeom>
            <a:solidFill>
              <a:srgbClr val="065EDC">
                <a:alpha val="87000"/>
              </a:srgbClr>
            </a:solidFill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marL="571500" indent="-571500">
                <a:buClr>
                  <a:schemeClr val="bg1"/>
                </a:buClr>
                <a:buFont typeface="Wingdings" panose="05000000000000000000" pitchFamily="2" charset="2"/>
                <a:buChar char="Ø"/>
                <a:defRPr sz="2800" b="1">
                  <a:solidFill>
                    <a:schemeClr val="bg1"/>
                  </a:solidFill>
                  <a:cs typeface="+mn-ea"/>
                </a:defRPr>
              </a:lvl1pPr>
            </a:lstStyle>
            <a:p>
              <a:pPr marL="0" indent="0" algn="ctr">
                <a:buNone/>
              </a:pPr>
              <a:r>
                <a:rPr lang="zh-CN" altLang="en-US" sz="3200" dirty="0">
                  <a:sym typeface="+mn-lt"/>
                </a:rPr>
                <a:t>节气养生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1" cstate="screen">
              <a:biLevel thresh="25000"/>
            </a:blip>
            <a:srcRect/>
            <a:stretch>
              <a:fillRect/>
            </a:stretch>
          </p:blipFill>
          <p:spPr>
            <a:xfrm>
              <a:off x="7647881" y="2282855"/>
              <a:ext cx="912704" cy="451900"/>
            </a:xfrm>
            <a:custGeom>
              <a:avLst/>
              <a:gdLst>
                <a:gd name="connsiteX0" fmla="*/ 822858 w 1645716"/>
                <a:gd name="connsiteY0" fmla="*/ 0 h 814830"/>
                <a:gd name="connsiteX1" fmla="*/ 1645716 w 1645716"/>
                <a:gd name="connsiteY1" fmla="*/ 407415 h 814830"/>
                <a:gd name="connsiteX2" fmla="*/ 822858 w 1645716"/>
                <a:gd name="connsiteY2" fmla="*/ 814830 h 814830"/>
                <a:gd name="connsiteX3" fmla="*/ 0 w 1645716"/>
                <a:gd name="connsiteY3" fmla="*/ 407415 h 814830"/>
                <a:gd name="connsiteX4" fmla="*/ 822858 w 1645716"/>
                <a:gd name="connsiteY4" fmla="*/ 0 h 81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716" h="814830">
                  <a:moveTo>
                    <a:pt x="822858" y="0"/>
                  </a:moveTo>
                  <a:cubicBezTo>
                    <a:pt x="1277310" y="0"/>
                    <a:pt x="1645716" y="182406"/>
                    <a:pt x="1645716" y="407415"/>
                  </a:cubicBezTo>
                  <a:cubicBezTo>
                    <a:pt x="1645716" y="632424"/>
                    <a:pt x="1277310" y="814830"/>
                    <a:pt x="822858" y="814830"/>
                  </a:cubicBezTo>
                  <a:cubicBezTo>
                    <a:pt x="368406" y="814830"/>
                    <a:pt x="0" y="632424"/>
                    <a:pt x="0" y="407415"/>
                  </a:cubicBezTo>
                  <a:cubicBezTo>
                    <a:pt x="0" y="182406"/>
                    <a:pt x="368406" y="0"/>
                    <a:pt x="822858" y="0"/>
                  </a:cubicBez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049254" y="3280780"/>
            <a:ext cx="430887" cy="1403369"/>
          </a:xfrm>
          <a:prstGeom prst="rect">
            <a:avLst/>
          </a:prstGeom>
          <a:solidFill>
            <a:srgbClr val="065EDC"/>
          </a:solidFill>
        </p:spPr>
        <p:txBody>
          <a:bodyPr vert="eaVert" wrap="square">
            <a:spAutoFit/>
          </a:bodyPr>
          <a:lstStyle/>
          <a:p>
            <a:pPr algn="ctr"/>
            <a:r>
              <a:rPr lang="en-US" altLang="zh-CN" sz="1600" spc="3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r>
              <a:rPr lang="zh-CN" altLang="en-US" sz="1600" spc="300" dirty="0">
                <a:solidFill>
                  <a:schemeClr val="bg1"/>
                </a:solidFill>
                <a:cs typeface="+mn-ea"/>
                <a:sym typeface="+mn-lt"/>
              </a:rPr>
              <a:t>、花糕</a:t>
            </a:r>
          </a:p>
        </p:txBody>
      </p:sp>
      <p:sp>
        <p:nvSpPr>
          <p:cNvPr id="4" name="PA-矩形 3"/>
          <p:cNvSpPr/>
          <p:nvPr>
            <p:custDataLst>
              <p:tags r:id="rId1"/>
            </p:custDataLst>
          </p:nvPr>
        </p:nvSpPr>
        <p:spPr>
          <a:xfrm>
            <a:off x="4405598" y="2477350"/>
            <a:ext cx="5355312" cy="301023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由于天气渐冷，树木花草凋零在即，故人们谓此为“辞青”。九九登高，还要吃花糕，花糕因“糕”与“高”谐音，以“食糕”代替“登高”，希望自己或亲友能平安吉祥、百事俱高。</a:t>
            </a:r>
            <a:b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制花糕的原料分为皮料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精粉、大油、水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、酥料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精奶、大油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、馅料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枣泥、花生仁、葡萄干、青椒、黑芝麻、熟江米粉、小磨香油、蜂蜜、桂花等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，经和面、制酥、包馅后，将生坯拍成两个片中间夹上各种果仁，然后上炉烧烤，即成外形美观，色泽素雅的重阳花糕。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687602" y="3137238"/>
            <a:ext cx="2637311" cy="1901790"/>
          </a:xfrm>
          <a:prstGeom prst="rect">
            <a:avLst/>
          </a:prstGeom>
        </p:spPr>
      </p:pic>
      <p:sp>
        <p:nvSpPr>
          <p:cNvPr id="15" name="矩形: 圆角 14"/>
          <p:cNvSpPr/>
          <p:nvPr/>
        </p:nvSpPr>
        <p:spPr>
          <a:xfrm>
            <a:off x="1415845" y="2357169"/>
            <a:ext cx="9360310" cy="3366307"/>
          </a:xfrm>
          <a:prstGeom prst="roundRect">
            <a:avLst>
              <a:gd name="adj" fmla="val 5763"/>
            </a:avLst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051724" y="806017"/>
            <a:ext cx="2627696" cy="990578"/>
            <a:chOff x="4439772" y="1109682"/>
            <a:chExt cx="2627696" cy="990578"/>
          </a:xfrm>
        </p:grpSpPr>
        <p:sp>
          <p:nvSpPr>
            <p:cNvPr id="17" name="文本框 16"/>
            <p:cNvSpPr txBox="1"/>
            <p:nvPr/>
          </p:nvSpPr>
          <p:spPr>
            <a:xfrm>
              <a:off x="4439772" y="1577040"/>
              <a:ext cx="2627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寒露是二十四节气之一 是中国传统节气之一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439772" y="1600853"/>
              <a:ext cx="2329947" cy="469900"/>
              <a:chOff x="8833353" y="1946541"/>
              <a:chExt cx="2329947" cy="469900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8833353" y="1946541"/>
                <a:ext cx="232994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833353" y="2416441"/>
                <a:ext cx="232994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文本框 18"/>
            <p:cNvSpPr txBox="1"/>
            <p:nvPr/>
          </p:nvSpPr>
          <p:spPr>
            <a:xfrm>
              <a:off x="5179112" y="1109682"/>
              <a:ext cx="1620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65EDC"/>
                  </a:solidFill>
                  <a:cs typeface="+mn-ea"/>
                  <a:sym typeface="+mn-lt"/>
                </a:rPr>
                <a:t>节气养生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entr" presetSubtype="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to="" calcmode="lin" valueType="num">
                                      <p:cBhvr>
                                        <p:cTn id="23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25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id="2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id="29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30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30823" y="4801953"/>
            <a:ext cx="1322503" cy="338554"/>
          </a:xfrm>
          <a:prstGeom prst="rect">
            <a:avLst/>
          </a:prstGeom>
          <a:solidFill>
            <a:srgbClr val="065EDC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600" spc="3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r>
              <a:rPr lang="zh-CN" altLang="en-US" sz="1600" spc="300" dirty="0">
                <a:solidFill>
                  <a:schemeClr val="bg1"/>
                </a:solidFill>
                <a:cs typeface="+mn-ea"/>
                <a:sym typeface="+mn-lt"/>
              </a:rPr>
              <a:t>、柿子</a:t>
            </a:r>
          </a:p>
        </p:txBody>
      </p:sp>
      <p:sp>
        <p:nvSpPr>
          <p:cNvPr id="15" name="PA-矩形 14"/>
          <p:cNvSpPr/>
          <p:nvPr>
            <p:custDataLst>
              <p:tags r:id="rId1"/>
            </p:custDataLst>
          </p:nvPr>
        </p:nvSpPr>
        <p:spPr>
          <a:xfrm>
            <a:off x="5216036" y="2442539"/>
            <a:ext cx="5032147" cy="167950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民谚有“立秋核桃白露梨，寒露柿子红了皮。”软糯的柿子等到秋天才成熟，果味甘涩、性寒，入肺、脾、胃，清热润肺。其所含的维生素及糖分要高出一般水果一到两倍。可以养肺护胃，清除燥火，经常食用能够补虚、止咳、利肠、除热</a:t>
            </a:r>
            <a:r>
              <a:rPr lang="zh-CN" alt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795615" y="2569030"/>
            <a:ext cx="2724044" cy="2260424"/>
          </a:xfrm>
          <a:prstGeom prst="rect">
            <a:avLst/>
          </a:prstGeom>
        </p:spPr>
      </p:pic>
      <p:sp>
        <p:nvSpPr>
          <p:cNvPr id="5" name="PA-矩形 4"/>
          <p:cNvSpPr/>
          <p:nvPr>
            <p:custDataLst>
              <p:tags r:id="rId2"/>
            </p:custDataLst>
          </p:nvPr>
        </p:nvSpPr>
        <p:spPr>
          <a:xfrm>
            <a:off x="4235984" y="4282556"/>
            <a:ext cx="6001643" cy="13598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空腹食柿子易患胃柿石症，所以最好饭后食用，尽量少食柿皮。同时也要控制食量，不宜同食含纤维素较多的蔬菜等食物，患有慢性胃炎者、消化不良等胃功能低下者、胃大部切除和糖尿病人不宜食用。</a:t>
            </a:r>
          </a:p>
        </p:txBody>
      </p:sp>
      <p:sp>
        <p:nvSpPr>
          <p:cNvPr id="16" name="矩形: 圆角 15"/>
          <p:cNvSpPr/>
          <p:nvPr/>
        </p:nvSpPr>
        <p:spPr>
          <a:xfrm>
            <a:off x="1504335" y="2236988"/>
            <a:ext cx="9360310" cy="3618689"/>
          </a:xfrm>
          <a:prstGeom prst="roundRect">
            <a:avLst>
              <a:gd name="adj" fmla="val 5763"/>
            </a:avLst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424037" y="4122044"/>
            <a:ext cx="5813590" cy="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1051724" y="806017"/>
            <a:ext cx="2627696" cy="990578"/>
            <a:chOff x="4439772" y="1109682"/>
            <a:chExt cx="2627696" cy="990578"/>
          </a:xfrm>
        </p:grpSpPr>
        <p:sp>
          <p:nvSpPr>
            <p:cNvPr id="18" name="文本框 17"/>
            <p:cNvSpPr txBox="1"/>
            <p:nvPr/>
          </p:nvSpPr>
          <p:spPr>
            <a:xfrm>
              <a:off x="4439772" y="1577040"/>
              <a:ext cx="2627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寒露是二十四节气之一 是中国传统节气之一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439772" y="1600853"/>
              <a:ext cx="2329947" cy="469900"/>
              <a:chOff x="8833353" y="1946541"/>
              <a:chExt cx="2329947" cy="469900"/>
            </a:xfrm>
          </p:grpSpPr>
          <p:cxnSp>
            <p:nvCxnSpPr>
              <p:cNvPr id="21" name="直接连接符 20"/>
              <p:cNvCxnSpPr/>
              <p:nvPr/>
            </p:nvCxnSpPr>
            <p:spPr>
              <a:xfrm>
                <a:off x="8833353" y="1946541"/>
                <a:ext cx="232994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8833353" y="2416441"/>
                <a:ext cx="232994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文本框 19"/>
            <p:cNvSpPr txBox="1"/>
            <p:nvPr/>
          </p:nvSpPr>
          <p:spPr>
            <a:xfrm>
              <a:off x="5179112" y="1109682"/>
              <a:ext cx="1620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65EDC"/>
                  </a:solidFill>
                  <a:cs typeface="+mn-ea"/>
                  <a:sym typeface="+mn-lt"/>
                </a:rPr>
                <a:t>节气养生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entr" presetSubtype="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to="" calcmode="lin" valueType="num">
                                      <p:cBhvr>
                                        <p:cTn id="11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3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id="1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id="17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18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entr" presetSubtype="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to="" calcmode="lin" valueType="num">
                                      <p:cBhvr>
                                        <p:cTn id="22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24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id="2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id="28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29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5" grpId="0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82686" y="4739940"/>
            <a:ext cx="1805227" cy="338554"/>
          </a:xfrm>
          <a:prstGeom prst="rect">
            <a:avLst/>
          </a:prstGeom>
          <a:solidFill>
            <a:srgbClr val="065EDC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600" spc="3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r>
              <a:rPr lang="zh-CN" altLang="en-US" sz="1600" spc="300" dirty="0">
                <a:solidFill>
                  <a:schemeClr val="bg1"/>
                </a:solidFill>
                <a:cs typeface="+mn-ea"/>
                <a:sym typeface="+mn-lt"/>
              </a:rPr>
              <a:t>、菊花酒</a:t>
            </a:r>
          </a:p>
        </p:txBody>
      </p:sp>
      <p:sp>
        <p:nvSpPr>
          <p:cNvPr id="2" name="PA-矩形 1"/>
          <p:cNvSpPr/>
          <p:nvPr>
            <p:custDataLst>
              <p:tags r:id="rId1"/>
            </p:custDataLst>
          </p:nvPr>
        </p:nvSpPr>
        <p:spPr>
          <a:xfrm>
            <a:off x="4779799" y="2558584"/>
            <a:ext cx="57098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寒露与重阳节接近，此时菊花盛开，为除秋燥，某些地区有饮“菊花酒”的习俗，这一习俗与登高一起，渐渐移至重阳节。菊花酒是由菊花加糯米、酒曲酿制而成，古称“长寿酒”，其味清凉甜美，有养肝、明目、健脑、延缓衰老等功效。适当多食甘、淡滋润养生的食品，既可补脾胃，又能养肺润肠，可防治咽干口燥等症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224798" y="2650614"/>
            <a:ext cx="1921002" cy="2026522"/>
          </a:xfrm>
          <a:prstGeom prst="rect">
            <a:avLst/>
          </a:prstGeom>
        </p:spPr>
      </p:pic>
      <p:sp>
        <p:nvSpPr>
          <p:cNvPr id="16" name="矩形: 圆角 15"/>
          <p:cNvSpPr/>
          <p:nvPr/>
        </p:nvSpPr>
        <p:spPr>
          <a:xfrm>
            <a:off x="1504335" y="2126512"/>
            <a:ext cx="9360310" cy="3476783"/>
          </a:xfrm>
          <a:prstGeom prst="roundRect">
            <a:avLst>
              <a:gd name="adj" fmla="val 5763"/>
            </a:avLst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51724" y="806017"/>
            <a:ext cx="2627696" cy="990578"/>
            <a:chOff x="4439772" y="1109682"/>
            <a:chExt cx="2627696" cy="990578"/>
          </a:xfrm>
        </p:grpSpPr>
        <p:sp>
          <p:nvSpPr>
            <p:cNvPr id="18" name="文本框 17"/>
            <p:cNvSpPr txBox="1"/>
            <p:nvPr/>
          </p:nvSpPr>
          <p:spPr>
            <a:xfrm>
              <a:off x="4439772" y="1577040"/>
              <a:ext cx="2627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寒露是二十四节气之一 是中国传统节气之一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439772" y="1600853"/>
              <a:ext cx="2329947" cy="469900"/>
              <a:chOff x="8833353" y="1946541"/>
              <a:chExt cx="2329947" cy="469900"/>
            </a:xfrm>
          </p:grpSpPr>
          <p:cxnSp>
            <p:nvCxnSpPr>
              <p:cNvPr id="21" name="直接连接符 20"/>
              <p:cNvCxnSpPr/>
              <p:nvPr/>
            </p:nvCxnSpPr>
            <p:spPr>
              <a:xfrm>
                <a:off x="8833353" y="1946541"/>
                <a:ext cx="232994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8833353" y="2416441"/>
                <a:ext cx="232994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文本框 19"/>
            <p:cNvSpPr txBox="1"/>
            <p:nvPr/>
          </p:nvSpPr>
          <p:spPr>
            <a:xfrm>
              <a:off x="5179112" y="1109682"/>
              <a:ext cx="1620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65EDC"/>
                  </a:solidFill>
                  <a:cs typeface="+mn-ea"/>
                  <a:sym typeface="+mn-lt"/>
                </a:rPr>
                <a:t>节气养生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1.2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/2*($)^6">
                                          <p:val>
                                            <p:fltVal val="0"/>
                                          </p:val>
                                        </p:tav>
                                        <p:tav tm="50000" fmla="#ppt_h-#ppt_h/2*(2-$)^6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/2*($)^6">
                                          <p:val>
                                            <p:fltVal val="0"/>
                                          </p:val>
                                        </p:tav>
                                        <p:tav tm="50000" fmla="#ppt_w-#ppt_w/2*(2-$)^6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248785" y="4289301"/>
            <a:ext cx="4111622" cy="45890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pc="300" dirty="0">
                <a:solidFill>
                  <a:srgbClr val="065EDC"/>
                </a:solidFill>
                <a:cs typeface="+mn-ea"/>
                <a:sym typeface="+mn-lt"/>
              </a:rPr>
              <a:t>九月节，露气寒冷，将凝结也。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407" y="290286"/>
            <a:ext cx="1168906" cy="119837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92730" y="1778944"/>
            <a:ext cx="400110" cy="33001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zh-CN" altLang="en-US" sz="1400" dirty="0">
                <a:solidFill>
                  <a:srgbClr val="065EDC"/>
                </a:solidFill>
                <a:cs typeface="+mn-ea"/>
                <a:sym typeface="+mn-lt"/>
              </a:rPr>
              <a:t>中国二十四节气之寒露介绍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364" y="564669"/>
            <a:ext cx="1135540" cy="1164167"/>
          </a:xfrm>
          <a:prstGeom prst="rect">
            <a:avLst/>
          </a:prstGeom>
        </p:spPr>
      </p:pic>
      <p:sp>
        <p:nvSpPr>
          <p:cNvPr id="10" name="PA-文本框 9"/>
          <p:cNvSpPr txBox="1"/>
          <p:nvPr>
            <p:custDataLst>
              <p:tags r:id="rId2"/>
            </p:custDataLst>
          </p:nvPr>
        </p:nvSpPr>
        <p:spPr>
          <a:xfrm>
            <a:off x="5748475" y="1725522"/>
            <a:ext cx="923330" cy="3172522"/>
          </a:xfrm>
          <a:prstGeom prst="rect">
            <a:avLst/>
          </a:prstGeom>
          <a:solidFill>
            <a:srgbClr val="065EDC">
              <a:alpha val="82000"/>
            </a:srgbClr>
          </a:solidFill>
        </p:spPr>
        <p:txBody>
          <a:bodyPr vert="eaVert" wrap="square" rtlCol="0">
            <a:spAutoFit/>
          </a:bodyPr>
          <a:lstStyle/>
          <a:p>
            <a:pPr algn="ctr">
              <a:buClr>
                <a:srgbClr val="5C9E27"/>
              </a:buClr>
            </a:pPr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节气知识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815666" y="2902115"/>
            <a:ext cx="738664" cy="21047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65EDC"/>
                </a:solidFill>
                <a:cs typeface="+mn-ea"/>
                <a:sym typeface="+mn-lt"/>
              </a:rPr>
              <a:t>第一章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005462" y="2647951"/>
            <a:ext cx="1569660" cy="29119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在此输入文字内容，文字不易太多，以简练为主，此模板作品在此输入文字内容；在此输入文字内容，文字不易太多，以简练为主，此模板作品在此输入文字内容；</a:t>
            </a:r>
          </a:p>
          <a:p>
            <a:pPr>
              <a:lnSpc>
                <a:spcPct val="150000"/>
              </a:lnSpc>
              <a:defRPr/>
            </a:pPr>
            <a:endParaRPr lang="zh-CN" altLang="en-US" sz="10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25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25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0" grpId="2" animBg="1"/>
      <p:bldP spid="11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87622" y="2321836"/>
            <a:ext cx="4339631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400" spc="300" dirty="0">
                <a:solidFill>
                  <a:srgbClr val="065EDC"/>
                </a:solidFill>
                <a:cs typeface="+mn-ea"/>
                <a:sym typeface="+mn-lt"/>
              </a:rPr>
              <a:t>北方广大地区均已进入秋季</a:t>
            </a:r>
            <a:endParaRPr lang="en-US" altLang="zh-CN" sz="2400" spc="300" dirty="0">
              <a:solidFill>
                <a:srgbClr val="065EDC"/>
              </a:solidFill>
              <a:cs typeface="+mn-ea"/>
              <a:sym typeface="+mn-lt"/>
            </a:endParaRPr>
          </a:p>
        </p:txBody>
      </p:sp>
      <p:sp>
        <p:nvSpPr>
          <p:cNvPr id="5" name="TextBox 33"/>
          <p:cNvSpPr txBox="1"/>
          <p:nvPr/>
        </p:nvSpPr>
        <p:spPr>
          <a:xfrm>
            <a:off x="2399364" y="2945634"/>
            <a:ext cx="5416736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10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寒露，是二十四节气中的第十七个节气，属于秋季的第五个节气，表示秋季时节的正式结束。斗指戊；太阳到达黄经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195°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；于每年公历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日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~9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日交节。从气候特点上看，寒露时节，北方广大地区均已进入秋季，东北进入深秋，西北一些地区已进入或即将进入冬季。南方也秋意渐浓。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51724" y="806017"/>
            <a:ext cx="2627696" cy="990578"/>
            <a:chOff x="4439772" y="1109682"/>
            <a:chExt cx="2627696" cy="990578"/>
          </a:xfrm>
        </p:grpSpPr>
        <p:sp>
          <p:nvSpPr>
            <p:cNvPr id="7" name="文本框 6"/>
            <p:cNvSpPr txBox="1"/>
            <p:nvPr/>
          </p:nvSpPr>
          <p:spPr>
            <a:xfrm>
              <a:off x="4439772" y="1577040"/>
              <a:ext cx="2627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寒露是二十四节气之一 是中国传统节气之一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439772" y="1600853"/>
              <a:ext cx="2329947" cy="469900"/>
              <a:chOff x="8833353" y="1946541"/>
              <a:chExt cx="2329947" cy="469900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8833353" y="1946541"/>
                <a:ext cx="232994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8833353" y="2416441"/>
                <a:ext cx="232994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文本框 9"/>
            <p:cNvSpPr txBox="1"/>
            <p:nvPr/>
          </p:nvSpPr>
          <p:spPr>
            <a:xfrm>
              <a:off x="5179112" y="1109682"/>
              <a:ext cx="1620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65EDC"/>
                  </a:solidFill>
                  <a:cs typeface="+mn-ea"/>
                  <a:sym typeface="+mn-lt"/>
                </a:rPr>
                <a:t>气节知识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214516" y="2845048"/>
            <a:ext cx="733996" cy="2398119"/>
            <a:chOff x="999067" y="1625600"/>
            <a:chExt cx="733996" cy="2847138"/>
          </a:xfrm>
        </p:grpSpPr>
        <p:sp>
          <p:nvSpPr>
            <p:cNvPr id="18" name="矩形: 圆角 17"/>
            <p:cNvSpPr/>
            <p:nvPr/>
          </p:nvSpPr>
          <p:spPr>
            <a:xfrm>
              <a:off x="999067" y="1625600"/>
              <a:ext cx="664797" cy="2590800"/>
            </a:xfrm>
            <a:prstGeom prst="roundRect">
              <a:avLst>
                <a:gd name="adj" fmla="val 14120"/>
              </a:avLst>
            </a:prstGeom>
            <a:solidFill>
              <a:srgbClr val="065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spc="30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148288" y="1729680"/>
              <a:ext cx="584775" cy="274305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寒露节气介绍</a:t>
              </a: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701549" y="1924050"/>
            <a:ext cx="4041482" cy="40414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051724" y="806017"/>
            <a:ext cx="2627696" cy="990578"/>
            <a:chOff x="4439772" y="1109682"/>
            <a:chExt cx="2627696" cy="990578"/>
          </a:xfrm>
        </p:grpSpPr>
        <p:sp>
          <p:nvSpPr>
            <p:cNvPr id="23" name="文本框 22"/>
            <p:cNvSpPr txBox="1"/>
            <p:nvPr/>
          </p:nvSpPr>
          <p:spPr>
            <a:xfrm>
              <a:off x="4439772" y="1577040"/>
              <a:ext cx="2627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寒露是二十四节气之一 是中国传统节气之一</a:t>
              </a: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4439772" y="1600853"/>
              <a:ext cx="2329947" cy="469900"/>
              <a:chOff x="8833353" y="1946541"/>
              <a:chExt cx="2329947" cy="469900"/>
            </a:xfrm>
          </p:grpSpPr>
          <p:cxnSp>
            <p:nvCxnSpPr>
              <p:cNvPr id="45" name="直接连接符 44"/>
              <p:cNvCxnSpPr/>
              <p:nvPr/>
            </p:nvCxnSpPr>
            <p:spPr>
              <a:xfrm>
                <a:off x="8833353" y="1946541"/>
                <a:ext cx="232994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8833353" y="2416441"/>
                <a:ext cx="232994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文本框 43"/>
            <p:cNvSpPr txBox="1"/>
            <p:nvPr/>
          </p:nvSpPr>
          <p:spPr>
            <a:xfrm>
              <a:off x="5179112" y="1109682"/>
              <a:ext cx="1620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65EDC"/>
                  </a:solidFill>
                  <a:cs typeface="+mn-ea"/>
                  <a:sym typeface="+mn-lt"/>
                </a:rPr>
                <a:t>气节知识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28192" y="2316366"/>
            <a:ext cx="10535615" cy="1907783"/>
            <a:chOff x="828192" y="2234334"/>
            <a:chExt cx="10535615" cy="1907783"/>
          </a:xfrm>
          <a:solidFill>
            <a:srgbClr val="2452AF"/>
          </a:solidFill>
        </p:grpSpPr>
        <p:sp>
          <p:nvSpPr>
            <p:cNvPr id="48" name="Freeform 36"/>
            <p:cNvSpPr/>
            <p:nvPr/>
          </p:nvSpPr>
          <p:spPr>
            <a:xfrm>
              <a:off x="828192" y="2682018"/>
              <a:ext cx="10535615" cy="746982"/>
            </a:xfrm>
            <a:custGeom>
              <a:avLst/>
              <a:gdLst>
                <a:gd name="connsiteX0" fmla="*/ 0 w 2683934"/>
                <a:gd name="connsiteY0" fmla="*/ 702733 h 799629"/>
                <a:gd name="connsiteX1" fmla="*/ 431800 w 2683934"/>
                <a:gd name="connsiteY1" fmla="*/ 533400 h 799629"/>
                <a:gd name="connsiteX2" fmla="*/ 897467 w 2683934"/>
                <a:gd name="connsiteY2" fmla="*/ 719667 h 799629"/>
                <a:gd name="connsiteX3" fmla="*/ 1151467 w 2683934"/>
                <a:gd name="connsiteY3" fmla="*/ 778933 h 799629"/>
                <a:gd name="connsiteX4" fmla="*/ 1456267 w 2683934"/>
                <a:gd name="connsiteY4" fmla="*/ 787400 h 799629"/>
                <a:gd name="connsiteX5" fmla="*/ 1769534 w 2683934"/>
                <a:gd name="connsiteY5" fmla="*/ 618067 h 799629"/>
                <a:gd name="connsiteX6" fmla="*/ 1981200 w 2683934"/>
                <a:gd name="connsiteY6" fmla="*/ 313267 h 799629"/>
                <a:gd name="connsiteX7" fmla="*/ 2218267 w 2683934"/>
                <a:gd name="connsiteY7" fmla="*/ 118533 h 799629"/>
                <a:gd name="connsiteX8" fmla="*/ 2463800 w 2683934"/>
                <a:gd name="connsiteY8" fmla="*/ 16933 h 799629"/>
                <a:gd name="connsiteX9" fmla="*/ 2683934 w 2683934"/>
                <a:gd name="connsiteY9" fmla="*/ 0 h 799629"/>
                <a:gd name="connsiteX0-1" fmla="*/ 0 w 2779669"/>
                <a:gd name="connsiteY0-2" fmla="*/ 686196 h 783092"/>
                <a:gd name="connsiteX1-3" fmla="*/ 431800 w 2779669"/>
                <a:gd name="connsiteY1-4" fmla="*/ 516863 h 783092"/>
                <a:gd name="connsiteX2-5" fmla="*/ 897467 w 2779669"/>
                <a:gd name="connsiteY2-6" fmla="*/ 703130 h 783092"/>
                <a:gd name="connsiteX3-7" fmla="*/ 1151467 w 2779669"/>
                <a:gd name="connsiteY3-8" fmla="*/ 762396 h 783092"/>
                <a:gd name="connsiteX4-9" fmla="*/ 1456267 w 2779669"/>
                <a:gd name="connsiteY4-10" fmla="*/ 770863 h 783092"/>
                <a:gd name="connsiteX5-11" fmla="*/ 1769534 w 2779669"/>
                <a:gd name="connsiteY5-12" fmla="*/ 601530 h 783092"/>
                <a:gd name="connsiteX6-13" fmla="*/ 1981200 w 2779669"/>
                <a:gd name="connsiteY6-14" fmla="*/ 296730 h 783092"/>
                <a:gd name="connsiteX7-15" fmla="*/ 2218267 w 2779669"/>
                <a:gd name="connsiteY7-16" fmla="*/ 101996 h 783092"/>
                <a:gd name="connsiteX8-17" fmla="*/ 2463800 w 2779669"/>
                <a:gd name="connsiteY8-18" fmla="*/ 396 h 783092"/>
                <a:gd name="connsiteX9-19" fmla="*/ 2779669 w 2779669"/>
                <a:gd name="connsiteY9-20" fmla="*/ 690837 h 783092"/>
                <a:gd name="connsiteX0-21" fmla="*/ 0 w 2779669"/>
                <a:gd name="connsiteY0-22" fmla="*/ 686190 h 783086"/>
                <a:gd name="connsiteX1-23" fmla="*/ 431800 w 2779669"/>
                <a:gd name="connsiteY1-24" fmla="*/ 516857 h 783086"/>
                <a:gd name="connsiteX2-25" fmla="*/ 897467 w 2779669"/>
                <a:gd name="connsiteY2-26" fmla="*/ 703124 h 783086"/>
                <a:gd name="connsiteX3-27" fmla="*/ 1151467 w 2779669"/>
                <a:gd name="connsiteY3-28" fmla="*/ 762390 h 783086"/>
                <a:gd name="connsiteX4-29" fmla="*/ 1456267 w 2779669"/>
                <a:gd name="connsiteY4-30" fmla="*/ 770857 h 783086"/>
                <a:gd name="connsiteX5-31" fmla="*/ 1769534 w 2779669"/>
                <a:gd name="connsiteY5-32" fmla="*/ 601524 h 783086"/>
                <a:gd name="connsiteX6-33" fmla="*/ 1981200 w 2779669"/>
                <a:gd name="connsiteY6-34" fmla="*/ 296724 h 783086"/>
                <a:gd name="connsiteX7-35" fmla="*/ 2218267 w 2779669"/>
                <a:gd name="connsiteY7-36" fmla="*/ 101990 h 783086"/>
                <a:gd name="connsiteX8-37" fmla="*/ 2463800 w 2779669"/>
                <a:gd name="connsiteY8-38" fmla="*/ 390 h 783086"/>
                <a:gd name="connsiteX9-39" fmla="*/ 2779669 w 2779669"/>
                <a:gd name="connsiteY9-40" fmla="*/ 690831 h 783086"/>
                <a:gd name="connsiteX0-41" fmla="*/ 0 w 2779669"/>
                <a:gd name="connsiteY0-42" fmla="*/ 588891 h 685787"/>
                <a:gd name="connsiteX1-43" fmla="*/ 431800 w 2779669"/>
                <a:gd name="connsiteY1-44" fmla="*/ 419558 h 685787"/>
                <a:gd name="connsiteX2-45" fmla="*/ 897467 w 2779669"/>
                <a:gd name="connsiteY2-46" fmla="*/ 605825 h 685787"/>
                <a:gd name="connsiteX3-47" fmla="*/ 1151467 w 2779669"/>
                <a:gd name="connsiteY3-48" fmla="*/ 665091 h 685787"/>
                <a:gd name="connsiteX4-49" fmla="*/ 1456267 w 2779669"/>
                <a:gd name="connsiteY4-50" fmla="*/ 673558 h 685787"/>
                <a:gd name="connsiteX5-51" fmla="*/ 1769534 w 2779669"/>
                <a:gd name="connsiteY5-52" fmla="*/ 504225 h 685787"/>
                <a:gd name="connsiteX6-53" fmla="*/ 1981200 w 2779669"/>
                <a:gd name="connsiteY6-54" fmla="*/ 199425 h 685787"/>
                <a:gd name="connsiteX7-55" fmla="*/ 2218267 w 2779669"/>
                <a:gd name="connsiteY7-56" fmla="*/ 4691 h 685787"/>
                <a:gd name="connsiteX8-57" fmla="*/ 2440824 w 2779669"/>
                <a:gd name="connsiteY8-58" fmla="*/ 46776 h 685787"/>
                <a:gd name="connsiteX9-59" fmla="*/ 2779669 w 2779669"/>
                <a:gd name="connsiteY9-60" fmla="*/ 593532 h 685787"/>
                <a:gd name="connsiteX0-61" fmla="*/ 0 w 2779669"/>
                <a:gd name="connsiteY0-62" fmla="*/ 598502 h 695398"/>
                <a:gd name="connsiteX1-63" fmla="*/ 431800 w 2779669"/>
                <a:gd name="connsiteY1-64" fmla="*/ 429169 h 695398"/>
                <a:gd name="connsiteX2-65" fmla="*/ 897467 w 2779669"/>
                <a:gd name="connsiteY2-66" fmla="*/ 615436 h 695398"/>
                <a:gd name="connsiteX3-67" fmla="*/ 1151467 w 2779669"/>
                <a:gd name="connsiteY3-68" fmla="*/ 674702 h 695398"/>
                <a:gd name="connsiteX4-69" fmla="*/ 1456267 w 2779669"/>
                <a:gd name="connsiteY4-70" fmla="*/ 683169 h 695398"/>
                <a:gd name="connsiteX5-71" fmla="*/ 1769534 w 2779669"/>
                <a:gd name="connsiteY5-72" fmla="*/ 513836 h 695398"/>
                <a:gd name="connsiteX6-73" fmla="*/ 1981200 w 2779669"/>
                <a:gd name="connsiteY6-74" fmla="*/ 209036 h 695398"/>
                <a:gd name="connsiteX7-75" fmla="*/ 2218267 w 2779669"/>
                <a:gd name="connsiteY7-76" fmla="*/ 14302 h 695398"/>
                <a:gd name="connsiteX8-77" fmla="*/ 2779669 w 2779669"/>
                <a:gd name="connsiteY8-78" fmla="*/ 603143 h 695398"/>
                <a:gd name="connsiteX0-79" fmla="*/ 0 w 2779669"/>
                <a:gd name="connsiteY0-80" fmla="*/ 584881 h 681777"/>
                <a:gd name="connsiteX1-81" fmla="*/ 431800 w 2779669"/>
                <a:gd name="connsiteY1-82" fmla="*/ 415548 h 681777"/>
                <a:gd name="connsiteX2-83" fmla="*/ 897467 w 2779669"/>
                <a:gd name="connsiteY2-84" fmla="*/ 601815 h 681777"/>
                <a:gd name="connsiteX3-85" fmla="*/ 1151467 w 2779669"/>
                <a:gd name="connsiteY3-86" fmla="*/ 661081 h 681777"/>
                <a:gd name="connsiteX4-87" fmla="*/ 1456267 w 2779669"/>
                <a:gd name="connsiteY4-88" fmla="*/ 669548 h 681777"/>
                <a:gd name="connsiteX5-89" fmla="*/ 1769534 w 2779669"/>
                <a:gd name="connsiteY5-90" fmla="*/ 500215 h 681777"/>
                <a:gd name="connsiteX6-91" fmla="*/ 1981200 w 2779669"/>
                <a:gd name="connsiteY6-92" fmla="*/ 195415 h 681777"/>
                <a:gd name="connsiteX7-93" fmla="*/ 2218267 w 2779669"/>
                <a:gd name="connsiteY7-94" fmla="*/ 681 h 681777"/>
                <a:gd name="connsiteX8-95" fmla="*/ 2779669 w 2779669"/>
                <a:gd name="connsiteY8-96" fmla="*/ 589522 h 681777"/>
                <a:gd name="connsiteX0-97" fmla="*/ 0 w 2779669"/>
                <a:gd name="connsiteY0-98" fmla="*/ 469032 h 565928"/>
                <a:gd name="connsiteX1-99" fmla="*/ 431800 w 2779669"/>
                <a:gd name="connsiteY1-100" fmla="*/ 299699 h 565928"/>
                <a:gd name="connsiteX2-101" fmla="*/ 897467 w 2779669"/>
                <a:gd name="connsiteY2-102" fmla="*/ 485966 h 565928"/>
                <a:gd name="connsiteX3-103" fmla="*/ 1151467 w 2779669"/>
                <a:gd name="connsiteY3-104" fmla="*/ 545232 h 565928"/>
                <a:gd name="connsiteX4-105" fmla="*/ 1456267 w 2779669"/>
                <a:gd name="connsiteY4-106" fmla="*/ 553699 h 565928"/>
                <a:gd name="connsiteX5-107" fmla="*/ 1769534 w 2779669"/>
                <a:gd name="connsiteY5-108" fmla="*/ 384366 h 565928"/>
                <a:gd name="connsiteX6-109" fmla="*/ 1981200 w 2779669"/>
                <a:gd name="connsiteY6-110" fmla="*/ 79566 h 565928"/>
                <a:gd name="connsiteX7-111" fmla="*/ 2224968 w 2779669"/>
                <a:gd name="connsiteY7-112" fmla="*/ 885 h 565928"/>
                <a:gd name="connsiteX8-113" fmla="*/ 2779669 w 2779669"/>
                <a:gd name="connsiteY8-114" fmla="*/ 473673 h 565928"/>
                <a:gd name="connsiteX0-115" fmla="*/ 0 w 2779669"/>
                <a:gd name="connsiteY0-116" fmla="*/ 471936 h 568832"/>
                <a:gd name="connsiteX1-117" fmla="*/ 431800 w 2779669"/>
                <a:gd name="connsiteY1-118" fmla="*/ 302603 h 568832"/>
                <a:gd name="connsiteX2-119" fmla="*/ 897467 w 2779669"/>
                <a:gd name="connsiteY2-120" fmla="*/ 488870 h 568832"/>
                <a:gd name="connsiteX3-121" fmla="*/ 1151467 w 2779669"/>
                <a:gd name="connsiteY3-122" fmla="*/ 548136 h 568832"/>
                <a:gd name="connsiteX4-123" fmla="*/ 1456267 w 2779669"/>
                <a:gd name="connsiteY4-124" fmla="*/ 556603 h 568832"/>
                <a:gd name="connsiteX5-125" fmla="*/ 1769534 w 2779669"/>
                <a:gd name="connsiteY5-126" fmla="*/ 387270 h 568832"/>
                <a:gd name="connsiteX6-127" fmla="*/ 1981200 w 2779669"/>
                <a:gd name="connsiteY6-128" fmla="*/ 82470 h 568832"/>
                <a:gd name="connsiteX7-129" fmla="*/ 2224968 w 2779669"/>
                <a:gd name="connsiteY7-130" fmla="*/ 3789 h 568832"/>
                <a:gd name="connsiteX8-131" fmla="*/ 2779669 w 2779669"/>
                <a:gd name="connsiteY8-132" fmla="*/ 476577 h 5688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2779669" h="568832">
                  <a:moveTo>
                    <a:pt x="0" y="471936"/>
                  </a:moveTo>
                  <a:cubicBezTo>
                    <a:pt x="141111" y="385858"/>
                    <a:pt x="282222" y="299781"/>
                    <a:pt x="431800" y="302603"/>
                  </a:cubicBezTo>
                  <a:cubicBezTo>
                    <a:pt x="581378" y="305425"/>
                    <a:pt x="777523" y="447948"/>
                    <a:pt x="897467" y="488870"/>
                  </a:cubicBezTo>
                  <a:cubicBezTo>
                    <a:pt x="1017411" y="529792"/>
                    <a:pt x="1058334" y="536847"/>
                    <a:pt x="1151467" y="548136"/>
                  </a:cubicBezTo>
                  <a:cubicBezTo>
                    <a:pt x="1244600" y="559425"/>
                    <a:pt x="1353256" y="583414"/>
                    <a:pt x="1456267" y="556603"/>
                  </a:cubicBezTo>
                  <a:cubicBezTo>
                    <a:pt x="1559278" y="529792"/>
                    <a:pt x="1682045" y="466292"/>
                    <a:pt x="1769534" y="387270"/>
                  </a:cubicBezTo>
                  <a:cubicBezTo>
                    <a:pt x="1857023" y="308248"/>
                    <a:pt x="1905294" y="146384"/>
                    <a:pt x="1981200" y="82470"/>
                  </a:cubicBezTo>
                  <a:cubicBezTo>
                    <a:pt x="2057106" y="18557"/>
                    <a:pt x="2093566" y="-11121"/>
                    <a:pt x="2224968" y="3789"/>
                  </a:cubicBezTo>
                  <a:cubicBezTo>
                    <a:pt x="2356370" y="18699"/>
                    <a:pt x="2662710" y="353902"/>
                    <a:pt x="2779669" y="476577"/>
                  </a:cubicBezTo>
                </a:path>
              </a:pathLst>
            </a:custGeom>
            <a:noFill/>
            <a:ln w="28575">
              <a:solidFill>
                <a:srgbClr val="2452AF"/>
              </a:solidFill>
              <a:prstDash val="sysDot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9" name="Group 15"/>
            <p:cNvGrpSpPr/>
            <p:nvPr/>
          </p:nvGrpSpPr>
          <p:grpSpPr>
            <a:xfrm>
              <a:off x="1614183" y="2234334"/>
              <a:ext cx="1430653" cy="1891891"/>
              <a:chOff x="2455123" y="2131468"/>
              <a:chExt cx="1430653" cy="1891891"/>
            </a:xfrm>
            <a:grpFill/>
          </p:grpSpPr>
          <p:sp>
            <p:nvSpPr>
              <p:cNvPr id="59" name="Chevron 16"/>
              <p:cNvSpPr/>
              <p:nvPr/>
            </p:nvSpPr>
            <p:spPr>
              <a:xfrm>
                <a:off x="2455123" y="2131468"/>
                <a:ext cx="1091476" cy="1891891"/>
              </a:xfrm>
              <a:prstGeom prst="chevron">
                <a:avLst/>
              </a:prstGeom>
              <a:grpFill/>
              <a:ln>
                <a:solidFill>
                  <a:srgbClr val="2452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Oval 17"/>
              <p:cNvSpPr>
                <a:spLocks noChangeAspect="1"/>
              </p:cNvSpPr>
              <p:nvPr/>
            </p:nvSpPr>
            <p:spPr>
              <a:xfrm>
                <a:off x="3228083" y="2732678"/>
                <a:ext cx="657693" cy="65768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2452A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400" b="1" dirty="0">
                    <a:solidFill>
                      <a:schemeClr val="bg2">
                        <a:lumMod val="10000"/>
                      </a:schemeClr>
                    </a:solidFill>
                    <a:cs typeface="+mn-ea"/>
                    <a:sym typeface="+mn-lt"/>
                  </a:rPr>
                  <a:t>I</a:t>
                </a:r>
                <a:endParaRPr lang="en-US" sz="1400" b="1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Group 18"/>
            <p:cNvGrpSpPr/>
            <p:nvPr/>
          </p:nvGrpSpPr>
          <p:grpSpPr>
            <a:xfrm>
              <a:off x="4292175" y="2250226"/>
              <a:ext cx="1437288" cy="1891891"/>
              <a:chOff x="5043531" y="2131468"/>
              <a:chExt cx="1437288" cy="1891891"/>
            </a:xfrm>
            <a:grpFill/>
          </p:grpSpPr>
          <p:sp>
            <p:nvSpPr>
              <p:cNvPr id="57" name="Chevron 19"/>
              <p:cNvSpPr/>
              <p:nvPr/>
            </p:nvSpPr>
            <p:spPr>
              <a:xfrm>
                <a:off x="5043531" y="2131468"/>
                <a:ext cx="1091476" cy="1891891"/>
              </a:xfrm>
              <a:prstGeom prst="chevron">
                <a:avLst/>
              </a:prstGeom>
              <a:grpFill/>
              <a:ln>
                <a:solidFill>
                  <a:srgbClr val="2452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Oval 20"/>
              <p:cNvSpPr>
                <a:spLocks noChangeAspect="1"/>
              </p:cNvSpPr>
              <p:nvPr/>
            </p:nvSpPr>
            <p:spPr>
              <a:xfrm>
                <a:off x="5823126" y="2732678"/>
                <a:ext cx="657693" cy="65768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2452A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400" b="1" dirty="0">
                    <a:solidFill>
                      <a:schemeClr val="bg2">
                        <a:lumMod val="10000"/>
                      </a:schemeClr>
                    </a:solidFill>
                    <a:cs typeface="+mn-ea"/>
                    <a:sym typeface="+mn-lt"/>
                  </a:rPr>
                  <a:t>II</a:t>
                </a:r>
                <a:endParaRPr lang="en-US" sz="14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Group 21"/>
            <p:cNvGrpSpPr/>
            <p:nvPr/>
          </p:nvGrpSpPr>
          <p:grpSpPr>
            <a:xfrm>
              <a:off x="6976802" y="2250226"/>
              <a:ext cx="1434634" cy="1891891"/>
              <a:chOff x="7553925" y="2131468"/>
              <a:chExt cx="1434634" cy="1891891"/>
            </a:xfrm>
            <a:grpFill/>
          </p:grpSpPr>
          <p:sp>
            <p:nvSpPr>
              <p:cNvPr id="55" name="Chevron 22"/>
              <p:cNvSpPr/>
              <p:nvPr/>
            </p:nvSpPr>
            <p:spPr>
              <a:xfrm>
                <a:off x="7553925" y="2131468"/>
                <a:ext cx="1091476" cy="1891891"/>
              </a:xfrm>
              <a:prstGeom prst="chevron">
                <a:avLst/>
              </a:prstGeom>
              <a:grpFill/>
              <a:ln>
                <a:solidFill>
                  <a:srgbClr val="2452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Oval 23"/>
              <p:cNvSpPr>
                <a:spLocks noChangeAspect="1"/>
              </p:cNvSpPr>
              <p:nvPr/>
            </p:nvSpPr>
            <p:spPr>
              <a:xfrm>
                <a:off x="8330866" y="2732678"/>
                <a:ext cx="657693" cy="65768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2452A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400" b="1" dirty="0">
                    <a:solidFill>
                      <a:schemeClr val="bg2">
                        <a:lumMod val="10000"/>
                      </a:schemeClr>
                    </a:solidFill>
                    <a:cs typeface="+mn-ea"/>
                    <a:sym typeface="+mn-lt"/>
                  </a:rPr>
                  <a:t>III</a:t>
                </a:r>
                <a:endParaRPr lang="en-US" sz="14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Group 24"/>
            <p:cNvGrpSpPr/>
            <p:nvPr/>
          </p:nvGrpSpPr>
          <p:grpSpPr>
            <a:xfrm>
              <a:off x="9658775" y="2250226"/>
              <a:ext cx="1470081" cy="1891891"/>
              <a:chOff x="10064319" y="2131468"/>
              <a:chExt cx="1470081" cy="1891891"/>
            </a:xfrm>
            <a:grpFill/>
          </p:grpSpPr>
          <p:sp>
            <p:nvSpPr>
              <p:cNvPr id="53" name="Chevron 25"/>
              <p:cNvSpPr/>
              <p:nvPr/>
            </p:nvSpPr>
            <p:spPr>
              <a:xfrm>
                <a:off x="10064319" y="2131468"/>
                <a:ext cx="1091476" cy="1891891"/>
              </a:xfrm>
              <a:prstGeom prst="chevron">
                <a:avLst/>
              </a:prstGeom>
              <a:grpFill/>
              <a:ln>
                <a:solidFill>
                  <a:srgbClr val="2452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Oval 26"/>
              <p:cNvSpPr>
                <a:spLocks noChangeAspect="1"/>
              </p:cNvSpPr>
              <p:nvPr/>
            </p:nvSpPr>
            <p:spPr>
              <a:xfrm>
                <a:off x="10876707" y="2732678"/>
                <a:ext cx="657693" cy="65768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2452A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400" b="1" dirty="0">
                    <a:solidFill>
                      <a:schemeClr val="bg2">
                        <a:lumMod val="10000"/>
                      </a:schemeClr>
                    </a:solidFill>
                    <a:cs typeface="+mn-ea"/>
                    <a:sym typeface="+mn-lt"/>
                  </a:rPr>
                  <a:t>IV</a:t>
                </a:r>
                <a:endParaRPr lang="en-US" sz="14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61" name="矩形 106"/>
          <p:cNvSpPr>
            <a:spLocks noChangeArrowheads="1"/>
          </p:cNvSpPr>
          <p:nvPr/>
        </p:nvSpPr>
        <p:spPr bwMode="auto">
          <a:xfrm>
            <a:off x="1192188" y="4467482"/>
            <a:ext cx="1552575" cy="34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节气特征</a:t>
            </a:r>
          </a:p>
        </p:txBody>
      </p:sp>
      <p:sp>
        <p:nvSpPr>
          <p:cNvPr id="62" name="矩形 47"/>
          <p:cNvSpPr>
            <a:spLocks noChangeArrowheads="1"/>
          </p:cNvSpPr>
          <p:nvPr/>
        </p:nvSpPr>
        <p:spPr bwMode="auto">
          <a:xfrm>
            <a:off x="982638" y="4888169"/>
            <a:ext cx="1971675" cy="101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白露、寒露、霜降三个节气，都表示水汽凝结现象，而寒露是气候从凉爽到寒冷的过渡</a:t>
            </a:r>
          </a:p>
        </p:txBody>
      </p:sp>
      <p:sp>
        <p:nvSpPr>
          <p:cNvPr id="63" name="矩形 108"/>
          <p:cNvSpPr>
            <a:spLocks noChangeArrowheads="1"/>
          </p:cNvSpPr>
          <p:nvPr/>
        </p:nvSpPr>
        <p:spPr bwMode="auto">
          <a:xfrm>
            <a:off x="3832201" y="4467482"/>
            <a:ext cx="1550987" cy="34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天气情况</a:t>
            </a:r>
          </a:p>
        </p:txBody>
      </p:sp>
      <p:sp>
        <p:nvSpPr>
          <p:cNvPr id="64" name="矩形 47"/>
          <p:cNvSpPr>
            <a:spLocks noChangeArrowheads="1"/>
          </p:cNvSpPr>
          <p:nvPr/>
        </p:nvSpPr>
        <p:spPr bwMode="auto">
          <a:xfrm>
            <a:off x="3622651" y="4888169"/>
            <a:ext cx="1971675" cy="101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仰望星空，星空换季，代表盛夏的大火星”已西沉。我们可以隐约听到冬天的脚步声了</a:t>
            </a:r>
          </a:p>
        </p:txBody>
      </p:sp>
      <p:sp>
        <p:nvSpPr>
          <p:cNvPr id="65" name="矩形 110"/>
          <p:cNvSpPr>
            <a:spLocks noChangeArrowheads="1"/>
          </p:cNvSpPr>
          <p:nvPr/>
        </p:nvSpPr>
        <p:spPr bwMode="auto">
          <a:xfrm>
            <a:off x="9110638" y="4467482"/>
            <a:ext cx="1552575" cy="34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温度变化</a:t>
            </a:r>
          </a:p>
        </p:txBody>
      </p:sp>
      <p:sp>
        <p:nvSpPr>
          <p:cNvPr id="66" name="矩形 47"/>
          <p:cNvSpPr>
            <a:spLocks noChangeArrowheads="1"/>
          </p:cNvSpPr>
          <p:nvPr/>
        </p:nvSpPr>
        <p:spPr bwMode="auto">
          <a:xfrm>
            <a:off x="8901088" y="4888169"/>
            <a:ext cx="1971675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西北高原平均气温普遍低于</a:t>
            </a:r>
            <a:r>
              <a:rPr lang="en-US" altLang="zh-CN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10℃</a:t>
            </a:r>
            <a:r>
              <a:rPr lang="zh-CN" alt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，用气候学划分四季的标准衡量，已是冬季了</a:t>
            </a:r>
          </a:p>
        </p:txBody>
      </p:sp>
      <p:sp>
        <p:nvSpPr>
          <p:cNvPr id="67" name="矩形 112"/>
          <p:cNvSpPr>
            <a:spLocks noChangeArrowheads="1"/>
          </p:cNvSpPr>
          <p:nvPr/>
        </p:nvSpPr>
        <p:spPr bwMode="auto">
          <a:xfrm>
            <a:off x="6472213" y="4467482"/>
            <a:ext cx="1550988" cy="34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气候说明</a:t>
            </a:r>
          </a:p>
        </p:txBody>
      </p:sp>
      <p:sp>
        <p:nvSpPr>
          <p:cNvPr id="68" name="矩形 47"/>
          <p:cNvSpPr>
            <a:spLocks noChangeArrowheads="1"/>
          </p:cNvSpPr>
          <p:nvPr/>
        </p:nvSpPr>
        <p:spPr bwMode="auto">
          <a:xfrm>
            <a:off x="6261076" y="4888169"/>
            <a:ext cx="1971675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/>
            <a:r>
              <a:rPr lang="zh-CN" altLang="en-US" sz="1200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我国南方大部分地区各地气温继续下降。华南日平均气温多不到</a:t>
            </a:r>
            <a:r>
              <a:rPr lang="en-US" altLang="zh-CN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20℃</a:t>
            </a:r>
            <a:endParaRPr lang="zh-CN" altLang="en-US" sz="12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4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4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ldLvl="0" autoUpdateAnimBg="0"/>
      <p:bldP spid="62" grpId="0" bldLvl="0" autoUpdateAnimBg="0"/>
      <p:bldP spid="63" grpId="0" bldLvl="0" autoUpdateAnimBg="0"/>
      <p:bldP spid="64" grpId="0" bldLvl="0" autoUpdateAnimBg="0"/>
      <p:bldP spid="65" grpId="0" bldLvl="0" autoUpdateAnimBg="0"/>
      <p:bldP spid="66" grpId="0" bldLvl="0" autoUpdateAnimBg="0"/>
      <p:bldP spid="67" grpId="0" bldLvl="0" autoUpdateAnimBg="0"/>
      <p:bldP spid="68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081378" y="2804007"/>
            <a:ext cx="677090" cy="2084125"/>
          </a:xfrm>
          <a:prstGeom prst="rect">
            <a:avLst/>
          </a:prstGeom>
        </p:spPr>
        <p:txBody>
          <a:bodyPr vert="eaVert" wrap="square" lIns="91431" tIns="45716" rIns="91431" bIns="45716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寒露是一个反映气候变化特征的节气</a:t>
            </a:r>
            <a:endParaRPr lang="en-US" altLang="zh-CN" sz="1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PA-文本框 33"/>
          <p:cNvSpPr txBox="1"/>
          <p:nvPr>
            <p:custDataLst>
              <p:tags r:id="rId1"/>
            </p:custDataLst>
          </p:nvPr>
        </p:nvSpPr>
        <p:spPr>
          <a:xfrm>
            <a:off x="5328435" y="2242895"/>
            <a:ext cx="3554819" cy="3378915"/>
          </a:xfrm>
          <a:prstGeom prst="rect">
            <a:avLst/>
          </a:prstGeom>
        </p:spPr>
        <p:txBody>
          <a:bodyPr vert="eaVert"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10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寒露与白露、霜降三个节气，都表示水汽凝结现象，而寒露是气候从凉爽到寒冷的过渡。与白露时相比气温下降了很多，地面上的露水也更冷了，很可能成为冻露，因此称为寒露。上古时代以“斗柄指向法”划分节气，当北斗七星的斗柄指向戊的方位（也就是西北方），为寒露节气。汉至明末的“平气法”划分节气，寒露当日正午用圭表测日影，影长为古尺八尺二寸，相当于今天的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2.018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米。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1645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年起沿用至今的“定气法”划分节气，当太阳到达黄经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195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度为寒露。</a:t>
            </a:r>
          </a:p>
        </p:txBody>
      </p:sp>
      <p:sp>
        <p:nvSpPr>
          <p:cNvPr id="25" name="矩形 24"/>
          <p:cNvSpPr/>
          <p:nvPr/>
        </p:nvSpPr>
        <p:spPr>
          <a:xfrm>
            <a:off x="10233598" y="2580934"/>
            <a:ext cx="492443" cy="2366060"/>
          </a:xfrm>
          <a:prstGeom prst="rect">
            <a:avLst/>
          </a:prstGeom>
          <a:solidFill>
            <a:srgbClr val="2452AF"/>
          </a:solidFill>
        </p:spPr>
        <p:txBody>
          <a:bodyPr vert="eaVert" wrap="square">
            <a:spAutoFit/>
          </a:bodyPr>
          <a:lstStyle/>
          <a:p>
            <a:pPr lvl="0" algn="ctr" defTabSz="1218565"/>
            <a:r>
              <a:rPr lang="zh-CN" altLang="en-US" sz="2000" spc="300" dirty="0">
                <a:solidFill>
                  <a:schemeClr val="bg1"/>
                </a:solidFill>
                <a:cs typeface="+mn-ea"/>
                <a:sym typeface="+mn-lt"/>
              </a:rPr>
              <a:t>天气的变化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261046" y="2106128"/>
            <a:ext cx="2418374" cy="358009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051724" y="806017"/>
            <a:ext cx="2627696" cy="990578"/>
            <a:chOff x="4439772" y="1109682"/>
            <a:chExt cx="2627696" cy="990578"/>
          </a:xfrm>
        </p:grpSpPr>
        <p:sp>
          <p:nvSpPr>
            <p:cNvPr id="17" name="文本框 16"/>
            <p:cNvSpPr txBox="1"/>
            <p:nvPr/>
          </p:nvSpPr>
          <p:spPr>
            <a:xfrm>
              <a:off x="4439772" y="1577040"/>
              <a:ext cx="2627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寒露是二十四节气之一 是中国传统节气之一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439772" y="1600853"/>
              <a:ext cx="2329947" cy="469900"/>
              <a:chOff x="8833353" y="1946541"/>
              <a:chExt cx="2329947" cy="469900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8833353" y="1946541"/>
                <a:ext cx="232994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833353" y="2416441"/>
                <a:ext cx="232994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文本框 18"/>
            <p:cNvSpPr txBox="1"/>
            <p:nvPr/>
          </p:nvSpPr>
          <p:spPr>
            <a:xfrm>
              <a:off x="5179112" y="1109682"/>
              <a:ext cx="1620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65EDC"/>
                  </a:solidFill>
                  <a:cs typeface="+mn-ea"/>
                  <a:sym typeface="+mn-lt"/>
                </a:rPr>
                <a:t>气节知识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entr" presetSubtype="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to="" calcmode="lin" valueType="num">
                                      <p:cBhvr>
                                        <p:cTn id="13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5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id="19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20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649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3"/>
          <p:cNvSpPr txBox="1"/>
          <p:nvPr>
            <p:custDataLst>
              <p:tags r:id="rId1"/>
            </p:custDataLst>
          </p:nvPr>
        </p:nvSpPr>
        <p:spPr>
          <a:xfrm>
            <a:off x="1598980" y="3119384"/>
            <a:ext cx="5255146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10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寒露时节，南岭及以北的广大地区均已进入秋季，东北和西北地区已进入或即将进入冬季。首都北京大部分年份这时已可见初霜，除全年飞雪的青藏高原外，东北北部和新疆北部地区一般已开始降雪。</a:t>
            </a:r>
          </a:p>
        </p:txBody>
      </p:sp>
      <p:sp>
        <p:nvSpPr>
          <p:cNvPr id="5" name="矩形 47"/>
          <p:cNvSpPr>
            <a:spLocks noChangeArrowheads="1"/>
          </p:cNvSpPr>
          <p:nvPr/>
        </p:nvSpPr>
        <p:spPr bwMode="auto">
          <a:xfrm>
            <a:off x="1597938" y="2506938"/>
            <a:ext cx="4979842" cy="396575"/>
          </a:xfrm>
          <a:prstGeom prst="rect">
            <a:avLst/>
          </a:prstGeom>
          <a:solidFill>
            <a:srgbClr val="065EDC"/>
          </a:solidFill>
          <a:ln>
            <a:noFill/>
          </a:ln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pc="300" dirty="0">
                <a:solidFill>
                  <a:schemeClr val="bg1"/>
                </a:solidFill>
                <a:cs typeface="+mn-ea"/>
                <a:sym typeface="+mn-lt"/>
              </a:rPr>
              <a:t>地面的露水更冷，快要凝结成霜了</a:t>
            </a:r>
          </a:p>
        </p:txBody>
      </p:sp>
      <p:sp>
        <p:nvSpPr>
          <p:cNvPr id="6" name="PA-文本框 33"/>
          <p:cNvSpPr txBox="1"/>
          <p:nvPr>
            <p:custDataLst>
              <p:tags r:id="rId2"/>
            </p:custDataLst>
          </p:nvPr>
        </p:nvSpPr>
        <p:spPr>
          <a:xfrm>
            <a:off x="1696260" y="4874181"/>
            <a:ext cx="9091902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10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国古时曾使用的“平气法”将寒露分为三候：“一候鸿雁来宾；二候雀入大水为蛤；三候菊有黄华。”此节气中鸿雁排成一字或人字形的队列大举南迁；深秋天寒，雀鸟都不见了，古人看到海边突然出现很多蛤蜊，并且贝壳的条纹及颜色与雀鸟很相似，所以便以为是雀鸟变成的</a:t>
            </a:r>
          </a:p>
        </p:txBody>
      </p:sp>
      <p:sp>
        <p:nvSpPr>
          <p:cNvPr id="7" name="矩形 47"/>
          <p:cNvSpPr>
            <a:spLocks noChangeArrowheads="1"/>
          </p:cNvSpPr>
          <p:nvPr/>
        </p:nvSpPr>
        <p:spPr bwMode="auto">
          <a:xfrm>
            <a:off x="1598980" y="4235962"/>
            <a:ext cx="4881521" cy="396575"/>
          </a:xfrm>
          <a:prstGeom prst="rect">
            <a:avLst/>
          </a:prstGeom>
          <a:solidFill>
            <a:srgbClr val="065EDC"/>
          </a:solidFill>
          <a:ln>
            <a:noFill/>
          </a:ln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南岭及以北的广大地区均已进入秋季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234662" y="1796595"/>
            <a:ext cx="4553500" cy="3215908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1051724" y="806017"/>
            <a:ext cx="2627696" cy="990578"/>
            <a:chOff x="4439772" y="1109682"/>
            <a:chExt cx="2627696" cy="990578"/>
          </a:xfrm>
        </p:grpSpPr>
        <p:sp>
          <p:nvSpPr>
            <p:cNvPr id="18" name="文本框 17"/>
            <p:cNvSpPr txBox="1"/>
            <p:nvPr/>
          </p:nvSpPr>
          <p:spPr>
            <a:xfrm>
              <a:off x="4439772" y="1577040"/>
              <a:ext cx="2627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寒露是二十四节气之一 是中国传统节气之一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439772" y="1600853"/>
              <a:ext cx="2329947" cy="469900"/>
              <a:chOff x="8833353" y="1946541"/>
              <a:chExt cx="2329947" cy="469900"/>
            </a:xfrm>
          </p:grpSpPr>
          <p:cxnSp>
            <p:nvCxnSpPr>
              <p:cNvPr id="21" name="直接连接符 20"/>
              <p:cNvCxnSpPr/>
              <p:nvPr/>
            </p:nvCxnSpPr>
            <p:spPr>
              <a:xfrm>
                <a:off x="8833353" y="1946541"/>
                <a:ext cx="232994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8833353" y="2416441"/>
                <a:ext cx="232994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文本框 19"/>
            <p:cNvSpPr txBox="1"/>
            <p:nvPr/>
          </p:nvSpPr>
          <p:spPr>
            <a:xfrm>
              <a:off x="5179112" y="1109682"/>
              <a:ext cx="1620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65EDC"/>
                  </a:solidFill>
                  <a:cs typeface="+mn-ea"/>
                  <a:sym typeface="+mn-lt"/>
                </a:rPr>
                <a:t>气节知识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entr" presetSubtype="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to="" calcmode="lin" valueType="num">
                                      <p:cBhvr>
                                        <p:cTn id="20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22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id="2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id="26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27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entr" presetSubtype="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to="" calcmode="lin" valueType="num">
                                      <p:cBhvr>
                                        <p:cTn id="31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33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4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id="3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id="37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38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364" y="564669"/>
            <a:ext cx="1135540" cy="1164167"/>
          </a:xfrm>
          <a:prstGeom prst="rect">
            <a:avLst/>
          </a:prstGeom>
        </p:spPr>
      </p:pic>
      <p:sp>
        <p:nvSpPr>
          <p:cNvPr id="20" name="PA-文本框 9"/>
          <p:cNvSpPr txBox="1"/>
          <p:nvPr>
            <p:custDataLst>
              <p:tags r:id="rId2"/>
            </p:custDataLst>
          </p:nvPr>
        </p:nvSpPr>
        <p:spPr>
          <a:xfrm>
            <a:off x="5748475" y="1725522"/>
            <a:ext cx="923330" cy="3172522"/>
          </a:xfrm>
          <a:prstGeom prst="rect">
            <a:avLst/>
          </a:prstGeom>
          <a:solidFill>
            <a:srgbClr val="065EDC">
              <a:alpha val="82000"/>
            </a:srgbClr>
          </a:solidFill>
        </p:spPr>
        <p:txBody>
          <a:bodyPr vert="eaVert" wrap="square" rtlCol="0">
            <a:spAutoFit/>
          </a:bodyPr>
          <a:lstStyle/>
          <a:p>
            <a:pPr algn="ctr">
              <a:buClr>
                <a:srgbClr val="5C9E27"/>
              </a:buClr>
            </a:pPr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节气特征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815666" y="2902115"/>
            <a:ext cx="738664" cy="21047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65EDC"/>
                </a:solidFill>
                <a:cs typeface="+mn-ea"/>
                <a:sym typeface="+mn-lt"/>
              </a:rPr>
              <a:t>第二章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005462" y="2647951"/>
            <a:ext cx="1569660" cy="29119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在此输入文字内容，文字不易太多，以简练为主，此模板作品在此输入文字内容；在此输入文字内容，文字不易太多，以简练为主，此模板作品在此输入文字内容；</a:t>
            </a:r>
          </a:p>
          <a:p>
            <a:pPr>
              <a:lnSpc>
                <a:spcPct val="150000"/>
              </a:lnSpc>
              <a:defRPr/>
            </a:pPr>
            <a:endParaRPr lang="zh-CN" altLang="en-US" sz="10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25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25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3"/>
          <p:cNvSpPr txBox="1"/>
          <p:nvPr>
            <p:custDataLst>
              <p:tags r:id="rId1"/>
            </p:custDataLst>
          </p:nvPr>
        </p:nvSpPr>
        <p:spPr>
          <a:xfrm>
            <a:off x="4493195" y="2384037"/>
            <a:ext cx="6516132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10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寒露之后，露水增多，气温更低。此时我国有些地区会出现霜冻，北方已呈深秋景象，白云红叶，偶见早霜，南方也秋意渐浓，蝉噤荷残。北京人登高习俗更盛，景山公园、八大处、香山等都是登高的好地方，重九登高节，更会吸引众多的游人。</a:t>
            </a:r>
          </a:p>
        </p:txBody>
      </p:sp>
      <p:sp>
        <p:nvSpPr>
          <p:cNvPr id="5" name="PA-文本框 33"/>
          <p:cNvSpPr txBox="1"/>
          <p:nvPr>
            <p:custDataLst>
              <p:tags r:id="rId2"/>
            </p:custDataLst>
          </p:nvPr>
        </p:nvSpPr>
        <p:spPr>
          <a:xfrm>
            <a:off x="4811977" y="3740699"/>
            <a:ext cx="6416112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10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我国传统将寒露作为天气转凉变冷的表征。仲秋白露节气“露凝而白”，至季秋寒露时已是“露气寒冷，将凝结为霜了”。这时，我国南方大部分地区各地气温继续下降。华南日平均气温多不到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20℃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，即使在长江沿岸地区，水银柱也很难升到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30℃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以上，而最低气温却可降至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10℃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以下。</a:t>
            </a:r>
          </a:p>
        </p:txBody>
      </p:sp>
      <p:sp>
        <p:nvSpPr>
          <p:cNvPr id="6" name="PA-文本框 33"/>
          <p:cNvSpPr txBox="1"/>
          <p:nvPr>
            <p:custDataLst>
              <p:tags r:id="rId3"/>
            </p:custDataLst>
          </p:nvPr>
        </p:nvSpPr>
        <p:spPr>
          <a:xfrm>
            <a:off x="4305175" y="5115887"/>
            <a:ext cx="6348349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10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西北高原除了少数河谷低地以外，候（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天）平均气温普遍低于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10℃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，用气候学划分四季的标准衡量，已是冬季了。千里霜铺，万里雪飘，与华南秋色迥然不同。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866130" y="1663891"/>
            <a:ext cx="2784262" cy="3791334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3741086" y="2446634"/>
            <a:ext cx="454938" cy="454938"/>
          </a:xfrm>
          <a:prstGeom prst="ellipse">
            <a:avLst/>
          </a:prstGeom>
          <a:solidFill>
            <a:srgbClr val="065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spc="3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16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135553" y="3909224"/>
            <a:ext cx="454938" cy="454938"/>
          </a:xfrm>
          <a:prstGeom prst="ellipse">
            <a:avLst/>
          </a:prstGeom>
          <a:solidFill>
            <a:srgbClr val="065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spc="3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16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513617" y="5148349"/>
            <a:ext cx="454938" cy="454938"/>
          </a:xfrm>
          <a:prstGeom prst="ellipse">
            <a:avLst/>
          </a:prstGeom>
          <a:solidFill>
            <a:srgbClr val="065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spc="3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16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051724" y="806017"/>
            <a:ext cx="2627696" cy="990578"/>
            <a:chOff x="4439772" y="1109682"/>
            <a:chExt cx="2627696" cy="990578"/>
          </a:xfrm>
        </p:grpSpPr>
        <p:sp>
          <p:nvSpPr>
            <p:cNvPr id="19" name="文本框 18"/>
            <p:cNvSpPr txBox="1"/>
            <p:nvPr/>
          </p:nvSpPr>
          <p:spPr>
            <a:xfrm>
              <a:off x="4439772" y="1577040"/>
              <a:ext cx="2627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寒露是二十四节气之一 是中国传统节气之一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439772" y="1600853"/>
              <a:ext cx="2329947" cy="469900"/>
              <a:chOff x="8833353" y="1946541"/>
              <a:chExt cx="2329947" cy="469900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8833353" y="1946541"/>
                <a:ext cx="232994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8833353" y="2416441"/>
                <a:ext cx="232994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文本框 20"/>
            <p:cNvSpPr txBox="1"/>
            <p:nvPr/>
          </p:nvSpPr>
          <p:spPr>
            <a:xfrm>
              <a:off x="5179112" y="1109682"/>
              <a:ext cx="1620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65EDC"/>
                  </a:solidFill>
                  <a:cs typeface="+mn-ea"/>
                  <a:sym typeface="+mn-lt"/>
                </a:rPr>
                <a:t>气节特征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1,16777215"/>
  <p:tag name="LINKREPLACE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ENESHAPETYPE" val="SceneText"/>
  <p:tag name="SCENESHAPESUBTYPE" val="SceneTitleText"/>
  <p:tag name="SCENESHAPENAME" val="滚动文本"/>
  <p:tag name="SCENECOLOR-TEXT" val="Color_Theme"/>
  <p:tag name="SCENECOLOR-TEXT-VALUE" val="1"/>
  <p:tag name="SCENECOLOR-FILL" val="Color_Theme"/>
  <p:tag name="SCENECOLOR-FILL-VALUE" val="1"/>
  <p:tag name="RESOURCEID" val="637349386941660048"/>
  <p:tag name="SCENEID" val="Unkown"/>
  <p:tag name="SCENELINKIDS" val="10"/>
  <p:tag name="ANIMSTRING" val="883ddcb7354670c2e86d1e269a3ef293"/>
  <p:tag name="PA" val="v5.2.11"/>
  <p:tag name="RESOURCELIBID_ANIM" val="25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5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5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5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1,16777215"/>
  <p:tag name="LINKREPLAC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REPLACED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ENESHAPETYPE" val="SceneText"/>
  <p:tag name="SCENESHAPESUBTYPE" val="SceneTitleText"/>
  <p:tag name="SCENESHAPENAME" val="滚动文本"/>
  <p:tag name="SCENECOLOR-TEXT" val="Color_Theme"/>
  <p:tag name="SCENECOLOR-TEXT-VALUE" val="1"/>
  <p:tag name="SCENECOLOR-FILL" val="Color_Theme"/>
  <p:tag name="SCENECOLOR-FILL-VALUE" val="1"/>
  <p:tag name="RESOURCEID" val="637349845094918187"/>
  <p:tag name="SCENEID" val="Unkown"/>
  <p:tag name="SCENELINKIDS" val="4|5|6"/>
  <p:tag name="ANIMSTRING" val="28816dbe2c7b7a2bcbe8d722bc14c11e"/>
  <p:tag name="PA" val="v5.2.11"/>
  <p:tag name="RESOURCELIBID_ANIM" val="44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ENESHAPETYPE" val="SceneText"/>
  <p:tag name="SCENESHAPESUBTYPE" val="SceneTitleText"/>
  <p:tag name="SCENESHAPENAME" val="滚动文本"/>
  <p:tag name="SCENECOLOR-TEXT" val="Color_Theme"/>
  <p:tag name="SCENECOLOR-TEXT-VALUE" val="1"/>
  <p:tag name="SCENECOLOR-FILL" val="Color_Theme"/>
  <p:tag name="SCENECOLOR-FILL-VALUE" val="1"/>
  <p:tag name="RESOURCEID" val="637349845094918187"/>
  <p:tag name="SCENEID" val="Unkown"/>
  <p:tag name="SCENELINKIDS" val="4|5|6"/>
  <p:tag name="ANIMSTRING" val="28816dbe2c7b7a2bcbe8d722bc14c11e"/>
  <p:tag name="PA" val="v5.2.11"/>
  <p:tag name="RESOURCELIBID_ANIM" val="44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ENESHAPETYPE" val="SceneText"/>
  <p:tag name="SCENESHAPESUBTYPE" val="SceneTitleText"/>
  <p:tag name="SCENESHAPENAME" val="滚动文本"/>
  <p:tag name="SCENECOLOR-TEXT" val="Color_Theme"/>
  <p:tag name="SCENECOLOR-TEXT-VALUE" val="1"/>
  <p:tag name="SCENECOLOR-FILL" val="Color_Theme"/>
  <p:tag name="SCENECOLOR-FILL-VALUE" val="1"/>
  <p:tag name="RESOURCEID" val="637349845094918187"/>
  <p:tag name="SCENEID" val="Unkown"/>
  <p:tag name="SCENELINKIDS" val="4|5|6"/>
  <p:tag name="ANIMSTRING" val="28816dbe2c7b7a2bcbe8d722bc14c11e"/>
  <p:tag name="PA" val="v5.2.11"/>
  <p:tag name="RESOURCELIBID_ANIM" val="44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1,16777215"/>
  <p:tag name="LINKREPLACE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ENESHAPETYPE" val="SceneText"/>
  <p:tag name="SCENESHAPESUBTYPE" val="SceneTitleText"/>
  <p:tag name="SCENESHAPENAME" val="滚动文本"/>
  <p:tag name="SCENECOLOR-TEXT" val="Color_Theme"/>
  <p:tag name="SCENECOLOR-TEXT-VALUE" val="1"/>
  <p:tag name="SCENECOLOR-FILL" val="Color_Theme"/>
  <p:tag name="SCENECOLOR-FILL-VALUE" val="1"/>
  <p:tag name="RESOURCEID" val="637349386941660048"/>
  <p:tag name="SCENEID" val="Unkown"/>
  <p:tag name="SCENELINKIDS" val="10"/>
  <p:tag name="ANIMSTRING" val="883ddcb7354670c2e86d1e269a3ef293"/>
  <p:tag name="PA" val="v5.2.11"/>
  <p:tag name="RESOURCELIBID_ANIM" val="25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5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5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5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5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1,16777215"/>
  <p:tag name="LINKREPLACED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ENESHAPETYPE" val="SceneText"/>
  <p:tag name="SCENESHAPESUBTYPE" val="SceneTitleText"/>
  <p:tag name="SCENESHAPENAME" val="滚动文本"/>
  <p:tag name="SCENECOLOR-TEXT" val="Color_Theme"/>
  <p:tag name="SCENECOLOR-TEXT-VALUE" val="1"/>
  <p:tag name="SCENECOLOR-FILL" val="Color_Theme"/>
  <p:tag name="SCENECOLOR-FILL-VALUE" val="1"/>
  <p:tag name="RESOURCEID" val="637349386941660048"/>
  <p:tag name="SCENEID" val="Unkown"/>
  <p:tag name="SCENELINKIDS" val="10"/>
  <p:tag name="ANIMSTRING" val="883ddcb7354670c2e86d1e269a3ef293"/>
  <p:tag name="PA" val="v5.2.11"/>
  <p:tag name="RESOURCELIBID_ANIM" val="25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5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5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5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5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5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5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5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5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5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REPLAC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1,16777215"/>
  <p:tag name="LINKREPLACE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ENESHAPETYPE" val="SceneText"/>
  <p:tag name="SCENESHAPESUBTYPE" val="SceneTitleText"/>
  <p:tag name="SCENESHAPENAME" val="滚动文本"/>
  <p:tag name="SCENECOLOR-TEXT" val="Color_Theme"/>
  <p:tag name="SCENECOLOR-TEXT-VALUE" val="1"/>
  <p:tag name="SCENECOLOR-FILL" val="Color_Theme"/>
  <p:tag name="SCENECOLOR-FILL-VALUE" val="1"/>
  <p:tag name="RESOURCEID" val="637349386941660048"/>
  <p:tag name="SCENEID" val="Unkown"/>
  <p:tag name="SCENELINKIDS" val="10"/>
  <p:tag name="ANIMSTRING" val="883ddcb7354670c2e86d1e269a3ef293"/>
  <p:tag name="PA" val="v5.2.11"/>
  <p:tag name="RESOURCELIBID_ANIM" val="25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9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j4t3ok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2396</Words>
  <Application>Microsoft Office PowerPoint</Application>
  <PresentationFormat>宽屏</PresentationFormat>
  <Paragraphs>143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宋体</vt:lpstr>
      <vt:lpstr>微软雅黑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2022-03-10T05:45:54Z</dcterms:created>
  <dcterms:modified xsi:type="dcterms:W3CDTF">2023-01-11T02:21:16Z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6AED7F3ED1D04FF8B1990B2A426136FB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