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D5B1376-F444-4529-93E0-BC997F96BE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2284E99-D29C-4CAA-8D6C-FC717A938B9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75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/>
          <a:lstStyle/>
          <a:p>
            <a:pPr>
              <a:defRPr/>
            </a:pPr>
            <a:fld id="{38151D17-8441-4949-A232-2C8F34CC3284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C893-BBB0-46DB-A2C3-ADEA6481A0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5486-13E0-4729-8E69-1CF7FA01FC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DD4B0-14B6-4A3D-A789-703D296AB5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117F4-EA5E-4F31-9E18-9D766A0BCE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D21C-FD2E-4A2A-8155-F95ECCA30B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E037-9F61-4DC1-BD54-166D16277B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770D-536A-4117-8BC3-DF83455C7D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5EC65-55BF-4991-A30F-F46C897DB5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8C998-F177-4F13-9E86-87FE9B5961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FB77-AB91-45DF-AD1A-397FA8DD75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C1B7-14B1-46F2-9BA9-9F4F7508D2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30BBFF4-36C6-4E8E-B1EE-125F13E51CB0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9.29&#20837;&#24211;&#20219;&#21153;\&#20154;&#25945;&#29256;&#29590;&#23398;&#22530;\&#20843;&#19978;9&#21333;&#20803;\Section%20B%20&#21548;&#35828;&#35838;\Unit09SectionB1e.mp3" TargetMode="External"/><Relationship Id="rId1" Type="http://schemas.microsoft.com/office/2007/relationships/media" Target="file:///E:\9.29&#20837;&#24211;&#20219;&#21153;\&#20154;&#25945;&#29256;&#29590;&#23398;&#22530;\&#20843;&#19978;9&#21333;&#20803;\Section%20B%20&#21548;&#35828;&#35838;\Unit09SectionB1e.mp3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9.29&#20837;&#24211;&#20219;&#21153;\&#20154;&#25945;&#29256;&#29590;&#23398;&#22530;\&#20843;&#19978;9&#21333;&#20803;\Section%20B%20&#21548;&#35828;&#35838;\Unit09SectionB1d.mp3" TargetMode="External"/><Relationship Id="rId1" Type="http://schemas.microsoft.com/office/2007/relationships/media" Target="file:///E:\9.29&#20837;&#24211;&#20219;&#21153;\&#20154;&#25945;&#29256;&#29590;&#23398;&#22530;\&#20843;&#19978;9&#21333;&#20803;\Section%20B%20&#21548;&#35828;&#35838;\Unit09SectionB1d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2"/>
          <p:cNvSpPr txBox="1">
            <a:spLocks noChangeArrowheads="1"/>
          </p:cNvSpPr>
          <p:nvPr/>
        </p:nvSpPr>
        <p:spPr bwMode="auto">
          <a:xfrm>
            <a:off x="13493" y="915194"/>
            <a:ext cx="913050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人教版八年级上册</a:t>
            </a:r>
          </a:p>
        </p:txBody>
      </p:sp>
      <p:sp>
        <p:nvSpPr>
          <p:cNvPr id="7171" name="标题 2"/>
          <p:cNvSpPr txBox="1">
            <a:spLocks noChangeArrowheads="1"/>
          </p:cNvSpPr>
          <p:nvPr/>
        </p:nvSpPr>
        <p:spPr bwMode="auto">
          <a:xfrm>
            <a:off x="4433092" y="2087970"/>
            <a:ext cx="4710907" cy="181133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Unit9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Can you come to my party?</a:t>
            </a:r>
          </a:p>
        </p:txBody>
      </p:sp>
      <p:sp>
        <p:nvSpPr>
          <p:cNvPr id="7172" name="标题 2"/>
          <p:cNvSpPr txBox="1">
            <a:spLocks noChangeArrowheads="1"/>
          </p:cNvSpPr>
          <p:nvPr/>
        </p:nvSpPr>
        <p:spPr bwMode="auto">
          <a:xfrm>
            <a:off x="4433092" y="4604703"/>
            <a:ext cx="4710907" cy="5159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Section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（第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课时）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73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38" y="1160463"/>
            <a:ext cx="7938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563" y="5870575"/>
            <a:ext cx="6350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A_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11328" y="7158319"/>
            <a:ext cx="1219200" cy="1077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schemeClr val="bg1">
                    <a:lumMod val="95000"/>
                    <a:alpha val="0"/>
                  </a:schemeClr>
                </a:solidFill>
                <a:latin typeface="Times New Roman" panose="02020603050405020304"/>
                <a:ea typeface="黑体" panose="02010609060101010101" pitchFamily="49" charset="-122"/>
              </a:rPr>
              <a:t>0</a:t>
            </a:r>
            <a:endParaRPr lang="zh-CN" altLang="en-US" sz="100" dirty="0" smtClean="0">
              <a:solidFill>
                <a:schemeClr val="bg1">
                  <a:lumMod val="95000"/>
                  <a:alpha val="0"/>
                </a:schemeClr>
              </a:solidFill>
              <a:latin typeface="Times New Roman" panose="02020603050405020304"/>
              <a:ea typeface="黑体" panose="02010609060101010101" pitchFamily="49" charset="-122"/>
            </a:endParaRPr>
          </a:p>
        </p:txBody>
      </p:sp>
      <p:pic>
        <p:nvPicPr>
          <p:cNvPr id="7176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493" y="1898468"/>
            <a:ext cx="441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0" y="608689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5" name="Group 29"/>
          <p:cNvGraphicFramePr>
            <a:graphicFrameLocks noGrp="1"/>
          </p:cNvGraphicFramePr>
          <p:nvPr/>
        </p:nvGraphicFramePr>
        <p:xfrm>
          <a:off x="349250" y="1981200"/>
          <a:ext cx="8445500" cy="351313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41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0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Vince’s Activities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Days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 play soccer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21" marB="45721" horzOverflow="overflow"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today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tomorrow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the day after tomorrow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21" marB="4572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 go to the doctor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21" marB="45721" horzOverflow="overflow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 study for the test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21" marB="45721" horzOverflow="overflow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 have a piano lesson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21" marB="45721" horzOverflow="overflow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__look after his sister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5" marR="91435" marT="45721" marB="45721" horzOverflow="overflow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381000" y="4572000"/>
            <a:ext cx="38258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ctr" defTabSz="913130" eaLnBrk="0" hangingPunct="0"/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304800" y="4038600"/>
            <a:ext cx="6477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ctr" defTabSz="913130" eaLnBrk="0" hangingPunct="0"/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304800" y="3505200"/>
            <a:ext cx="647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ctr" defTabSz="913130" eaLnBrk="0" hangingPunct="0"/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284163" y="3048000"/>
            <a:ext cx="719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ctr" defTabSz="913130" eaLnBrk="0" hangingPunct="0"/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381000" y="2514600"/>
            <a:ext cx="57308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ctr" defTabSz="913130" eaLnBrk="0" hangingPunct="0"/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04825" y="685800"/>
            <a:ext cx="8639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/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1e  Listen again. Match Vince’s activities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with the days in 1d. </a:t>
            </a:r>
          </a:p>
        </p:txBody>
      </p:sp>
      <p:pic>
        <p:nvPicPr>
          <p:cNvPr id="14" name="Unit09SectionB1e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19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5817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8695" grpId="0"/>
      <p:bldP spid="28696" grpId="0"/>
      <p:bldP spid="28697" grpId="0"/>
      <p:bldP spid="28698" grpId="0"/>
      <p:bldP spid="286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304800" y="1257300"/>
            <a:ext cx="85344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35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1f  Students A is Andy and Student B is Vince.   Andy, invite Vince to play tennis.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6934200" cy="2357438"/>
          </a:xfrm>
          <a:prstGeom prst="rect">
            <a:avLst/>
          </a:prstGeom>
          <a:solidFill>
            <a:srgbClr val="C9FCA2"/>
          </a:solidFill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A: Hi, Vince. Can you play tennis with me?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B: When?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A: Today?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B: Sorry, I can’t. I …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04800" y="609600"/>
            <a:ext cx="1943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Pair work</a:t>
            </a:r>
            <a:endParaRPr lang="zh-CN" altLang="en-US" sz="3200" b="1">
              <a:solidFill>
                <a:srgbClr val="00B05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381000" y="838200"/>
            <a:ext cx="85344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35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Make dialogues like this: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62000" y="1600200"/>
            <a:ext cx="6934200" cy="2600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A: Hi, ... Can you … with me?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B: When?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A: …?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B: Sorry, I can’t. I …/Sure, I’d love to.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 txBox="1">
            <a:spLocks noChangeArrowheads="1"/>
          </p:cNvSpPr>
          <p:nvPr/>
        </p:nvSpPr>
        <p:spPr bwMode="auto">
          <a:xfrm>
            <a:off x="381000" y="53340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Summary </a:t>
            </a:r>
            <a:endParaRPr lang="zh-CN" altLang="en-US" sz="32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8372" name="TextBox 5"/>
          <p:cNvSpPr txBox="1">
            <a:spLocks noChangeArrowheads="1"/>
          </p:cNvSpPr>
          <p:nvPr/>
        </p:nvSpPr>
        <p:spPr bwMode="auto">
          <a:xfrm>
            <a:off x="990600" y="1600200"/>
            <a:ext cx="7086600" cy="3800475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询问今天几号的句型：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What’s the date today?/ What date is it today?</a:t>
            </a:r>
          </a:p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询问今天星期几的句型：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What day is it today?</a:t>
            </a:r>
          </a:p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</a:rPr>
              <a:t>询问今天几号星期几的句型：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What’s today?</a:t>
            </a:r>
          </a:p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表示活动的短语：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play soccer, go to the doctor, study for a test, have a piano, look after his sister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90575" y="1312863"/>
            <a:ext cx="8353425" cy="4021137"/>
          </a:xfrm>
        </p:spPr>
        <p:txBody>
          <a:bodyPr/>
          <a:lstStyle/>
          <a:p>
            <a:pPr marL="514350" indent="-514350" defTabSz="683895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Times New Roman" panose="02020603050405020304"/>
                <a:ea typeface="黑体" panose="02010609060101010101" pitchFamily="49" charset="-122"/>
              </a:rPr>
              <a:t>1. </a:t>
            </a:r>
            <a:r>
              <a:rPr lang="zh-CN" altLang="en-US" sz="2800" b="1" dirty="0" smtClean="0">
                <a:latin typeface="Times New Roman" panose="02020603050405020304"/>
                <a:ea typeface="黑体" panose="02010609060101010101" pitchFamily="49" charset="-122"/>
              </a:rPr>
              <a:t>询问“日期”的句型：</a:t>
            </a:r>
            <a:endParaRPr lang="en-US" altLang="zh-CN" sz="2800" b="1" dirty="0" smtClean="0">
              <a:latin typeface="Times New Roman" panose="02020603050405020304"/>
              <a:ea typeface="黑体" panose="02010609060101010101" pitchFamily="49" charset="-122"/>
            </a:endParaRPr>
          </a:p>
          <a:p>
            <a:pPr marL="514350" indent="-514350" defTabSz="683895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What’s the date today? /What date is it today? </a:t>
            </a:r>
          </a:p>
          <a:p>
            <a:pPr marL="514350" indent="-514350" defTabSz="683895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</a:rPr>
              <a:t>今天是几号？</a:t>
            </a:r>
            <a:endParaRPr lang="zh-CN" altLang="en-US" sz="2800" b="1" dirty="0" smtClean="0">
              <a:latin typeface="Times New Roman" panose="02020603050405020304"/>
              <a:ea typeface="黑体" panose="02010609060101010101" pitchFamily="49" charset="-122"/>
            </a:endParaRPr>
          </a:p>
          <a:p>
            <a:pPr marL="170180" indent="-170180" defTabSz="683895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800" b="1" dirty="0" smtClean="0">
                <a:latin typeface="Times New Roman" panose="02020603050405020304"/>
                <a:ea typeface="黑体" panose="02010609060101010101" pitchFamily="49" charset="-122"/>
              </a:rPr>
              <a:t>“日期”的表示法</a:t>
            </a:r>
            <a:endParaRPr lang="en-US" altLang="zh-CN" sz="2800" b="1" dirty="0" smtClean="0">
              <a:latin typeface="Times New Roman" panose="02020603050405020304"/>
              <a:ea typeface="黑体" panose="02010609060101010101" pitchFamily="49" charset="-122"/>
            </a:endParaRPr>
          </a:p>
          <a:p>
            <a:pPr marL="170180" indent="-170180" defTabSz="683895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800" b="1" dirty="0" smtClean="0">
                <a:latin typeface="Times New Roman" panose="02020603050405020304"/>
                <a:ea typeface="黑体" panose="02010609060101010101" pitchFamily="49" charset="-122"/>
              </a:rPr>
              <a:t>例如 ：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11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月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5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号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It’s November 5./November 5th.</a:t>
            </a:r>
          </a:p>
          <a:p>
            <a:pPr marL="170180" indent="-170180" defTabSz="683895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              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读做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November (the) 5th</a:t>
            </a:r>
          </a:p>
        </p:txBody>
      </p:sp>
      <p:sp>
        <p:nvSpPr>
          <p:cNvPr id="20483" name="标题 1"/>
          <p:cNvSpPr txBox="1">
            <a:spLocks noChangeArrowheads="1"/>
          </p:cNvSpPr>
          <p:nvPr/>
        </p:nvSpPr>
        <p:spPr bwMode="auto">
          <a:xfrm>
            <a:off x="228600" y="762000"/>
            <a:ext cx="2057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问题探究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01650" y="762000"/>
            <a:ext cx="8642350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询问“星期” 的句型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day is (it) today?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在英语中表示“星期”的词有：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Monday      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星期一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Tuesday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星期二</a:t>
            </a:r>
            <a:endParaRPr lang="en-US" altLang="zh-CN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Wednesday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星期三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Thursday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星期四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Friday        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星期五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Saturday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星期六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Sunday       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星期日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6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533400" y="685800"/>
            <a:ext cx="8610600" cy="5111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询问几号星期几的句型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What’s today?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今天几号，星期几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 Monday the 28th.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今天是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28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号，星期一。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0" y="609600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/>
              <a:t>4 weekday</a:t>
            </a:r>
            <a:r>
              <a:rPr lang="zh-CN" altLang="en-US" sz="2400"/>
              <a:t>的用法</a:t>
            </a:r>
            <a:endParaRPr lang="en-US" altLang="zh-CN" sz="2400"/>
          </a:p>
          <a:p>
            <a:pPr eaLnBrk="1" hangingPunct="1"/>
            <a:r>
              <a:rPr lang="en-US" altLang="zh-CN" sz="2400"/>
              <a:t>Weekday</a:t>
            </a:r>
            <a:r>
              <a:rPr lang="zh-CN" altLang="en-US" sz="2400"/>
              <a:t>是名词，意为“工作日”，指星期一至星期五的任何一天。</a:t>
            </a:r>
            <a:endParaRPr lang="en-US" altLang="zh-CN" sz="2400"/>
          </a:p>
          <a:p>
            <a:pPr eaLnBrk="1" hangingPunct="1"/>
            <a:r>
              <a:rPr lang="zh-CN" altLang="en-US" sz="2400"/>
              <a:t>拓展：</a:t>
            </a:r>
            <a:r>
              <a:rPr lang="en-US" altLang="zh-CN" sz="2400"/>
              <a:t>weekend</a:t>
            </a:r>
            <a:r>
              <a:rPr lang="zh-CN" altLang="en-US" sz="2400"/>
              <a:t>与</a:t>
            </a:r>
            <a:r>
              <a:rPr lang="en-US" altLang="zh-CN" sz="2400"/>
              <a:t>weekday</a:t>
            </a:r>
            <a:r>
              <a:rPr lang="zh-CN" altLang="en-US" sz="2400"/>
              <a:t>相对应，意为“周末”，在五天工作制国家指周六和周日，在六天工作制国家指周日。在周末可表示为：</a:t>
            </a:r>
            <a:r>
              <a:rPr lang="en-US" altLang="zh-CN" sz="2400">
                <a:solidFill>
                  <a:srgbClr val="FF0000"/>
                </a:solidFill>
              </a:rPr>
              <a:t>at weekends</a:t>
            </a:r>
            <a:r>
              <a:rPr lang="zh-CN" altLang="en-US" sz="2400"/>
              <a:t>（英式英语）；</a:t>
            </a:r>
            <a:r>
              <a:rPr lang="en-US" altLang="zh-CN" sz="2400">
                <a:solidFill>
                  <a:srgbClr val="FF0000"/>
                </a:solidFill>
              </a:rPr>
              <a:t>on weekends</a:t>
            </a:r>
            <a:r>
              <a:rPr lang="en-US" altLang="zh-CN" sz="2400"/>
              <a:t>(</a:t>
            </a:r>
            <a:r>
              <a:rPr lang="zh-CN" altLang="en-US" sz="2400"/>
              <a:t>美式英语</a:t>
            </a:r>
            <a:r>
              <a:rPr lang="en-US" altLang="zh-CN" sz="2400"/>
              <a:t>)</a:t>
            </a:r>
          </a:p>
          <a:p>
            <a:pPr eaLnBrk="1" hangingPunct="1"/>
            <a:r>
              <a:rPr lang="en-US" altLang="zh-CN" sz="2400"/>
              <a:t>5.Look after</a:t>
            </a:r>
            <a:r>
              <a:rPr lang="zh-CN" altLang="en-US" sz="2400"/>
              <a:t>照顾，照料</a:t>
            </a:r>
            <a:endParaRPr lang="en-US" altLang="zh-CN" sz="2400"/>
          </a:p>
          <a:p>
            <a:pPr eaLnBrk="1" hangingPunct="1"/>
            <a:r>
              <a:rPr lang="en-US" altLang="zh-CN" sz="2400"/>
              <a:t>1</a:t>
            </a:r>
            <a:r>
              <a:rPr lang="zh-CN" altLang="en-US" sz="2400"/>
              <a:t>）</a:t>
            </a:r>
            <a:r>
              <a:rPr lang="en-US" altLang="zh-CN" sz="2400"/>
              <a:t>look after sb. well= </a:t>
            </a:r>
            <a:r>
              <a:rPr lang="en-US" altLang="zh-CN" sz="2400">
                <a:solidFill>
                  <a:srgbClr val="FF0000"/>
                </a:solidFill>
              </a:rPr>
              <a:t>take good care of sb</a:t>
            </a:r>
            <a:r>
              <a:rPr lang="en-US" altLang="zh-CN" sz="2400"/>
              <a:t>. </a:t>
            </a:r>
            <a:r>
              <a:rPr lang="zh-CN" altLang="en-US" sz="2400"/>
              <a:t>好好照看</a:t>
            </a:r>
            <a:r>
              <a:rPr lang="en-US" altLang="zh-CN" sz="2400"/>
              <a:t>/</a:t>
            </a:r>
            <a:r>
              <a:rPr lang="zh-CN" altLang="en-US" sz="2400"/>
              <a:t>照顾某人</a:t>
            </a:r>
            <a:endParaRPr lang="en-US" altLang="zh-CN" sz="2400"/>
          </a:p>
          <a:p>
            <a:pPr eaLnBrk="1" hangingPunct="1"/>
            <a:r>
              <a:rPr lang="en-US" altLang="zh-CN" sz="2400"/>
              <a:t>2</a:t>
            </a:r>
            <a:r>
              <a:rPr lang="zh-CN" altLang="en-US" sz="2400"/>
              <a:t>）</a:t>
            </a:r>
            <a:r>
              <a:rPr lang="en-US" altLang="zh-CN" sz="2400"/>
              <a:t>look at…</a:t>
            </a:r>
            <a:r>
              <a:rPr lang="zh-CN" altLang="en-US" sz="2400"/>
              <a:t>看</a:t>
            </a:r>
            <a:r>
              <a:rPr lang="en-US" altLang="zh-CN" sz="2400"/>
              <a:t>…</a:t>
            </a:r>
          </a:p>
          <a:p>
            <a:pPr eaLnBrk="1" hangingPunct="1"/>
            <a:r>
              <a:rPr lang="en-US" altLang="zh-CN" sz="2400"/>
              <a:t>3)Look like…</a:t>
            </a:r>
            <a:r>
              <a:rPr lang="zh-CN" altLang="en-US" sz="2400"/>
              <a:t>看起来像</a:t>
            </a:r>
            <a:r>
              <a:rPr lang="en-US" altLang="zh-CN" sz="2400"/>
              <a:t>…</a:t>
            </a:r>
          </a:p>
          <a:p>
            <a:pPr eaLnBrk="1" hangingPunct="1"/>
            <a:r>
              <a:rPr lang="en-US" altLang="zh-CN" sz="2400"/>
              <a:t>4)Look for…</a:t>
            </a:r>
            <a:r>
              <a:rPr lang="zh-CN" altLang="en-US" sz="2400"/>
              <a:t>寻找</a:t>
            </a:r>
            <a:r>
              <a:rPr lang="en-US" altLang="zh-CN" sz="2400"/>
              <a:t>…</a:t>
            </a:r>
          </a:p>
          <a:p>
            <a:pPr eaLnBrk="1" hangingPunct="1"/>
            <a:r>
              <a:rPr lang="zh-CN" altLang="en-US" sz="2400"/>
              <a:t>导练：</a:t>
            </a:r>
            <a:r>
              <a:rPr lang="en-US" altLang="zh-CN" sz="2400"/>
              <a:t>1</a:t>
            </a:r>
            <a:r>
              <a:rPr lang="zh-CN" altLang="en-US" sz="2400"/>
              <a:t>）</a:t>
            </a:r>
            <a:r>
              <a:rPr lang="en-US" altLang="zh-CN" sz="2400"/>
              <a:t>I don’t stay out late </a:t>
            </a:r>
            <a:r>
              <a:rPr lang="en-US" altLang="zh-CN" sz="2400" u="sng">
                <a:solidFill>
                  <a:srgbClr val="FF0000"/>
                </a:solidFill>
              </a:rPr>
              <a:t>on weekdays</a:t>
            </a:r>
            <a:r>
              <a:rPr lang="zh-CN" altLang="en-US" sz="2400"/>
              <a:t>工作日我不能在外面待到太晚。</a:t>
            </a:r>
            <a:endParaRPr lang="en-US" altLang="zh-CN" sz="2400"/>
          </a:p>
          <a:p>
            <a:pPr eaLnBrk="1" hangingPunct="1"/>
            <a:r>
              <a:rPr lang="en-US" altLang="zh-CN" sz="2400"/>
              <a:t>( </a:t>
            </a:r>
            <a:r>
              <a:rPr lang="en-US" altLang="zh-CN" sz="2400">
                <a:solidFill>
                  <a:srgbClr val="FF0000"/>
                </a:solidFill>
              </a:rPr>
              <a:t>A </a:t>
            </a:r>
            <a:r>
              <a:rPr lang="en-US" altLang="zh-CN" sz="2400"/>
              <a:t> )2</a:t>
            </a:r>
            <a:r>
              <a:rPr lang="zh-CN" altLang="en-US" sz="2400"/>
              <a:t>）</a:t>
            </a:r>
            <a:r>
              <a:rPr lang="en-US" altLang="zh-CN" sz="2400"/>
              <a:t>You don’t have to worry about me. I’m old enough to ____ myself</a:t>
            </a:r>
          </a:p>
          <a:p>
            <a:pPr eaLnBrk="1" hangingPunct="1"/>
            <a:r>
              <a:rPr lang="en-US" altLang="zh-CN" sz="2400"/>
              <a:t>A  look after B  look at C  look like D look for</a:t>
            </a:r>
            <a:endParaRPr lang="zh-CN" alt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0" y="609600"/>
            <a:ext cx="213360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课堂评价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88392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单项选择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defRPr/>
            </a:pP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（  ）</a:t>
            </a: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1. – Excuse me. Can you take a seat here? </a:t>
            </a:r>
          </a:p>
          <a:p>
            <a:pPr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           - ______. The man who sat here will be back soon.</a:t>
            </a:r>
          </a:p>
          <a:p>
            <a:pPr marL="342900" indent="-342900">
              <a:buFontTx/>
              <a:buAutoNum type="alphaUcPeriod"/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We’d better not  B. No, thank you C. Yes, please D. I’m afraid you can’t </a:t>
            </a:r>
          </a:p>
          <a:p>
            <a:pPr marL="342900" indent="-342900"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(   ) 2.My mother is ill in hospital. I have  to ___my grandparents at home</a:t>
            </a:r>
          </a:p>
          <a:p>
            <a:pPr marL="342900" indent="-342900">
              <a:buFontTx/>
              <a:buAutoNum type="alphaUcPeriod"/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look for B look at C look up D look after</a:t>
            </a:r>
          </a:p>
          <a:p>
            <a:pPr marL="342900" indent="-342900"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(   ) 3.-__________? – It’s Saturday.</a:t>
            </a:r>
          </a:p>
          <a:p>
            <a:pPr marL="342900" indent="-342900"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A .What’s the date? B. What time is it? C. What day is it today ?D. What’s day?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75260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88620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52578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C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1000" y="990600"/>
            <a:ext cx="85344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(   ) 4.- I can’t decide______. – You mean the red T-shirt or the white one?</a:t>
            </a:r>
          </a:p>
          <a:p>
            <a:pPr marL="342900" indent="-342900"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A  how to go there B  who to go with C  where to visit D  which to choose</a:t>
            </a:r>
          </a:p>
          <a:p>
            <a:pPr marL="342900" indent="-342900"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(   ) 5. –Please tell me what day it is tomorrow. – Tomorrow? Oh, it’s ____</a:t>
            </a:r>
          </a:p>
          <a:p>
            <a:pPr marL="342900" indent="-342900"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A  Saturday B  the first of January C  half past five D  January the first</a:t>
            </a:r>
          </a:p>
          <a:p>
            <a:pPr>
              <a:defRPr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0668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D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2743200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</a:rPr>
              <a:t>A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标题 3"/>
          <p:cNvSpPr>
            <a:spLocks noGrp="1" noChangeArrowheads="1"/>
          </p:cNvSpPr>
          <p:nvPr>
            <p:ph type="title"/>
          </p:nvPr>
        </p:nvSpPr>
        <p:spPr>
          <a:xfrm>
            <a:off x="609600" y="1447800"/>
            <a:ext cx="8305800" cy="495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掌握以下单词和短语：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weekday, look after, play soccer, the day before yesterday, have a piano lesson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等。</a:t>
            </a:r>
            <a:b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掌握以下句型：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—What’s today? </a:t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—It’s Monday the 14th.</a:t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Can you play tennis with me?</a:t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学会对日期和星期进行询问和回答。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zh-CN" altLang="en-US" sz="28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8195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38" y="1160463"/>
            <a:ext cx="7938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563" y="5870575"/>
            <a:ext cx="6350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A_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11328" y="7158319"/>
            <a:ext cx="1219200" cy="1077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schemeClr val="bg1">
                    <a:lumMod val="95000"/>
                    <a:alpha val="0"/>
                  </a:schemeClr>
                </a:solidFill>
                <a:latin typeface="Times New Roman" panose="02020603050405020304"/>
                <a:ea typeface="黑体" panose="02010609060101010101" pitchFamily="49" charset="-122"/>
              </a:rPr>
              <a:t>0</a:t>
            </a:r>
            <a:endParaRPr lang="zh-CN" altLang="en-US" sz="100" dirty="0" smtClean="0">
              <a:solidFill>
                <a:schemeClr val="bg1">
                  <a:lumMod val="95000"/>
                  <a:alpha val="0"/>
                </a:schemeClr>
              </a:solidFill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05200" y="685800"/>
            <a:ext cx="2038350" cy="646113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600" b="1" dirty="0">
                <a:latin typeface="+mn-ea"/>
                <a:ea typeface="宋体" panose="02010600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3276600" y="668338"/>
            <a:ext cx="2530475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1844675"/>
            <a:ext cx="7997825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0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Write down your party plan for your favorite teacher.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05200" y="685800"/>
            <a:ext cx="2038350" cy="646113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600" b="1" dirty="0">
                <a:latin typeface="+mn-ea"/>
                <a:ea typeface="宋体" panose="02010600030101010101" pitchFamily="2" charset="-122"/>
              </a:rPr>
              <a:t>自学互研</a:t>
            </a:r>
          </a:p>
        </p:txBody>
      </p:sp>
      <p:sp>
        <p:nvSpPr>
          <p:cNvPr id="4" name="矩形 3"/>
          <p:cNvSpPr/>
          <p:nvPr/>
        </p:nvSpPr>
        <p:spPr>
          <a:xfrm>
            <a:off x="457200" y="11430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200" b="1" dirty="0">
                <a:latin typeface="+mn-ea"/>
                <a:ea typeface="宋体" panose="02010600030101010101" pitchFamily="2" charset="-122"/>
              </a:rPr>
              <a:t>新词自查</a:t>
            </a: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457200" y="1866900"/>
            <a:ext cx="64912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根据句意及汉语提示完成句子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533400" y="2819400"/>
            <a:ext cx="7950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dirty="0">
                <a:latin typeface="Times New Roman" panose="02020603050405020304" pitchFamily="18" charset="0"/>
              </a:rPr>
              <a:t>1. My brother usually has at school on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weekday</a:t>
            </a:r>
            <a:r>
              <a:rPr lang="en-US" altLang="zh-CN" sz="2600" dirty="0">
                <a:latin typeface="Times New Roman" panose="02020603050405020304" pitchFamily="18" charset="0"/>
              </a:rPr>
              <a:t> (</a:t>
            </a:r>
            <a:r>
              <a:rPr lang="zh-CN" altLang="en-US" sz="2600" dirty="0">
                <a:latin typeface="Times New Roman" panose="02020603050405020304" pitchFamily="18" charset="0"/>
              </a:rPr>
              <a:t>工作日</a:t>
            </a:r>
            <a:r>
              <a:rPr lang="en-US" altLang="zh-CN" sz="2600" dirty="0">
                <a:latin typeface="Times New Roman" panose="02020603050405020304" pitchFamily="18" charset="0"/>
              </a:rPr>
              <a:t>).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5791200" y="33528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减号 8"/>
          <p:cNvSpPr/>
          <p:nvPr/>
        </p:nvSpPr>
        <p:spPr bwMode="auto">
          <a:xfrm>
            <a:off x="5486400" y="2286000"/>
            <a:ext cx="16764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862942" y="1619160"/>
            <a:ext cx="4016829" cy="549275"/>
          </a:xfrm>
          <a:ln>
            <a:miter lim="800000"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Ask and answer</a:t>
            </a:r>
            <a:endParaRPr lang="zh-CN" altLang="en-US" sz="3200" b="1" dirty="0" smtClean="0">
              <a:solidFill>
                <a:srgbClr val="00B05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099" name="内容占位符 2"/>
          <p:cNvSpPr>
            <a:spLocks noGrp="1"/>
          </p:cNvSpPr>
          <p:nvPr>
            <p:ph idx="4294967295"/>
          </p:nvPr>
        </p:nvSpPr>
        <p:spPr>
          <a:xfrm>
            <a:off x="1066800" y="2286000"/>
            <a:ext cx="6172200" cy="2895600"/>
          </a:xfrm>
          <a:ln w="19050" cap="flat" algn="ctr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/>
          <a:lstStyle/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A: How many days are there in a week? </a:t>
            </a:r>
          </a:p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B: There are …</a:t>
            </a:r>
          </a:p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A: What are they?</a:t>
            </a:r>
          </a:p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B: They are …</a:t>
            </a:r>
            <a:endParaRPr lang="zh-CN" altLang="en-US" sz="2800" b="1" dirty="0" smtClean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70180" indent="-170180" defTabSz="683895" eaLnBrk="1" hangingPunct="1">
              <a:lnSpc>
                <a:spcPct val="150000"/>
              </a:lnSpc>
              <a:defRPr/>
            </a:pPr>
            <a:endParaRPr lang="zh-CN" altLang="en-US" sz="2800" b="1" dirty="0" smtClean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9600" y="7874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200" b="1" dirty="0">
                <a:latin typeface="+mn-ea"/>
                <a:ea typeface="宋体" panose="02010600030101010101" pitchFamily="2" charset="-122"/>
              </a:rPr>
              <a:t>情景导入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4" name="Group 62"/>
          <p:cNvGraphicFramePr>
            <a:graphicFrameLocks noGrp="1"/>
          </p:cNvGraphicFramePr>
          <p:nvPr>
            <p:ph sz="half" idx="4294967295"/>
          </p:nvPr>
        </p:nvGraphicFramePr>
        <p:xfrm>
          <a:off x="304800" y="2133600"/>
          <a:ext cx="8677275" cy="1512888"/>
        </p:xfrm>
        <a:graphic>
          <a:graphicData uri="http://schemas.openxmlformats.org/drawingml/2006/table">
            <a:tbl>
              <a:tblPr/>
              <a:tblGrid>
                <a:gridCol w="2146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1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Sunday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 the______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Monday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the ______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Tuesday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 the______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 the______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7543800" y="2559050"/>
            <a:ext cx="979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15th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066800" y="2514600"/>
            <a:ext cx="979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12th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3200400" y="2559050"/>
            <a:ext cx="979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13th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5334000" y="2514600"/>
            <a:ext cx="979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14th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1282" name="Rectangle 43"/>
          <p:cNvSpPr>
            <a:spLocks noChangeArrowheads="1"/>
          </p:cNvSpPr>
          <p:nvPr/>
        </p:nvSpPr>
        <p:spPr bwMode="auto">
          <a:xfrm>
            <a:off x="304800" y="1447800"/>
            <a:ext cx="7642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1a  Write the dates for this week on the calendar.</a:t>
            </a:r>
          </a:p>
        </p:txBody>
      </p:sp>
      <p:graphicFrame>
        <p:nvGraphicFramePr>
          <p:cNvPr id="23617" name="Group 65"/>
          <p:cNvGraphicFramePr>
            <a:graphicFrameLocks noGrp="1"/>
          </p:cNvGraphicFramePr>
          <p:nvPr/>
        </p:nvGraphicFramePr>
        <p:xfrm>
          <a:off x="1143000" y="3886200"/>
          <a:ext cx="6626225" cy="1520825"/>
        </p:xfrm>
        <a:graphic>
          <a:graphicData uri="http://schemas.openxmlformats.org/drawingml/2006/table">
            <a:tbl>
              <a:tblPr/>
              <a:tblGrid>
                <a:gridCol w="2201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 the_____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Friday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 the______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Saturday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 the______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627" name="Text Box 75"/>
          <p:cNvSpPr txBox="1">
            <a:spLocks noChangeArrowheads="1"/>
          </p:cNvSpPr>
          <p:nvPr/>
        </p:nvSpPr>
        <p:spPr bwMode="auto">
          <a:xfrm>
            <a:off x="1752600" y="4311650"/>
            <a:ext cx="979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16th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3628" name="Text Box 76"/>
          <p:cNvSpPr txBox="1">
            <a:spLocks noChangeArrowheads="1"/>
          </p:cNvSpPr>
          <p:nvPr/>
        </p:nvSpPr>
        <p:spPr bwMode="auto">
          <a:xfrm>
            <a:off x="4092575" y="4311650"/>
            <a:ext cx="979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17th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3629" name="Text Box 77"/>
          <p:cNvSpPr txBox="1">
            <a:spLocks noChangeArrowheads="1"/>
          </p:cNvSpPr>
          <p:nvPr/>
        </p:nvSpPr>
        <p:spPr bwMode="auto">
          <a:xfrm>
            <a:off x="6253163" y="4311650"/>
            <a:ext cx="979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18th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1296" name="TextBox 11"/>
          <p:cNvSpPr txBox="1">
            <a:spLocks noChangeArrowheads="1"/>
          </p:cNvSpPr>
          <p:nvPr/>
        </p:nvSpPr>
        <p:spPr bwMode="auto">
          <a:xfrm>
            <a:off x="0" y="609600"/>
            <a:ext cx="236220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导学达标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6" grpId="0"/>
      <p:bldP spid="23587" grpId="0"/>
      <p:bldP spid="23588" grpId="0"/>
      <p:bldP spid="23627" grpId="0"/>
      <p:bldP spid="23628" grpId="0"/>
      <p:bldP spid="236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827088"/>
            <a:ext cx="8077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1b  Write the words below the correct dateson the calendar.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1143000" y="2286000"/>
            <a:ext cx="6400800" cy="2947988"/>
          </a:xfrm>
          <a:prstGeom prst="rect">
            <a:avLst/>
          </a:prstGeom>
          <a:solidFill>
            <a:srgbClr val="C9FC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today         tomorrow       yesterday   </a:t>
            </a:r>
          </a:p>
          <a:p>
            <a:pPr eaLnBrk="0" hangingPunct="0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day before yesterday </a:t>
            </a:r>
          </a:p>
          <a:p>
            <a:pPr eaLnBrk="0" hangingPunct="0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 day after tomorrow    </a:t>
            </a:r>
          </a:p>
          <a:p>
            <a:pPr eaLnBrk="0" hangingPunct="0">
              <a:lnSpc>
                <a:spcPct val="14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weekday        weekend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32" name="Group 56"/>
          <p:cNvGraphicFramePr>
            <a:graphicFrameLocks noGrp="1"/>
          </p:cNvGraphicFramePr>
          <p:nvPr>
            <p:ph sz="half" idx="4294967295"/>
          </p:nvPr>
        </p:nvGraphicFramePr>
        <p:xfrm>
          <a:off x="250825" y="762000"/>
          <a:ext cx="8664575" cy="319722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03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8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the______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the______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the______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the______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635" name="Group 59"/>
          <p:cNvGraphicFramePr>
            <a:graphicFrameLocks noGrp="1"/>
          </p:cNvGraphicFramePr>
          <p:nvPr>
            <p:ph sz="half" idx="4294967295"/>
          </p:nvPr>
        </p:nvGraphicFramePr>
        <p:xfrm>
          <a:off x="688975" y="4038600"/>
          <a:ext cx="7388225" cy="227045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97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3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the_____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the______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the______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6" marB="4570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6" marB="4570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6" marB="4570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7391400" y="1371600"/>
            <a:ext cx="1052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15th 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838200" y="1371600"/>
            <a:ext cx="1052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12th 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3048000" y="1371600"/>
            <a:ext cx="1216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13th 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5195888" y="1371600"/>
            <a:ext cx="1052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14th 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1371600" y="4648200"/>
            <a:ext cx="1052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16th 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4343400" y="4648200"/>
            <a:ext cx="1052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17th 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6553200" y="4648200"/>
            <a:ext cx="1052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18th 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304800" y="2286000"/>
            <a:ext cx="19748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day </a:t>
            </a:r>
          </a:p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before </a:t>
            </a:r>
          </a:p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yesterday 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2286000" y="2667000"/>
            <a:ext cx="1855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yesterday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4648200" y="266700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today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6840538" y="2667000"/>
            <a:ext cx="1922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tomorrow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6075363" y="5486400"/>
            <a:ext cx="1697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weekend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762000" y="5257800"/>
            <a:ext cx="24177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day after</a:t>
            </a:r>
          </a:p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tomorrow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886200" y="5486400"/>
            <a:ext cx="1798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weekday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6" grpId="0"/>
      <p:bldP spid="24617" grpId="0"/>
      <p:bldP spid="24618" grpId="0"/>
      <p:bldP spid="24619" grpId="0"/>
      <p:bldP spid="24620" grpId="0"/>
      <p:bldP spid="24622" grpId="0"/>
      <p:bldP spid="246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314325" y="792163"/>
            <a:ext cx="7915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1c  Ask and answer questions about the days in 1a.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609600" y="1447800"/>
            <a:ext cx="3935413" cy="1157288"/>
          </a:xfrm>
          <a:prstGeom prst="rect">
            <a:avLst/>
          </a:prstGeom>
          <a:solidFill>
            <a:srgbClr val="C9FC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A: What’s today?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B: It’s Monday the 14th.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66800" y="3048000"/>
            <a:ext cx="3914775" cy="1157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A: What’s tomorrow?</a:t>
            </a: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B: It’s Tuesday the 15th.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371600" y="4648200"/>
            <a:ext cx="6705600" cy="12430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A: What’s The day after tomorrow?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B: It’s Wednesday the 16th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0" y="5638800"/>
            <a:ext cx="2133600" cy="523875"/>
          </a:xfrm>
          <a:prstGeom prst="rect">
            <a:avLst/>
          </a:prstGeom>
          <a:solidFill>
            <a:srgbClr val="FFCC99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Yes       No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914400"/>
            <a:ext cx="8001000" cy="1008063"/>
          </a:xfrm>
        </p:spPr>
        <p:txBody>
          <a:bodyPr wrap="none">
            <a:normAutofit fontScale="9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1d  Listen. Can Vince play tennis with Andy? Circle </a:t>
            </a:r>
            <a:b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Yes or No.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4191000" y="5715000"/>
            <a:ext cx="533400" cy="43815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</a:ln>
        </p:spPr>
        <p:txBody>
          <a:bodyPr wrap="none" lIns="118515" tIns="59258" rIns="118515" bIns="59258" anchor="ctr"/>
          <a:lstStyle/>
          <a:p>
            <a:pPr algn="ctr" defTabSz="913130" eaLnBrk="0" hangingPunct="0"/>
            <a:endParaRPr lang="zh-CN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5365" name="Picture 7" descr="B-1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2438400"/>
            <a:ext cx="49530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Unit09SectionB1d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791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867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1002</Words>
  <Application>Microsoft Office PowerPoint</Application>
  <PresentationFormat>全屏显示(4:3)</PresentationFormat>
  <Paragraphs>173</Paragraphs>
  <Slides>20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黑体</vt:lpstr>
      <vt:lpstr>华文楷体</vt:lpstr>
      <vt:lpstr>隶书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Wingdings 2</vt:lpstr>
      <vt:lpstr>WWW.2PPT.COM
</vt:lpstr>
      <vt:lpstr>PowerPoint 演示文稿</vt:lpstr>
      <vt:lpstr>1. 掌握以下单词和短语：weekday, look after, play soccer, the day before yesterday, have a piano lesson等。 2.掌握以下句型：  —What’s today?  —It’s Monday the 14th.  Can you play tennis with me? 3.学会对日期和星期进行询问和回答。 </vt:lpstr>
      <vt:lpstr>PowerPoint 演示文稿</vt:lpstr>
      <vt:lpstr>Ask and answer</vt:lpstr>
      <vt:lpstr>PowerPoint 演示文稿</vt:lpstr>
      <vt:lpstr>PowerPoint 演示文稿</vt:lpstr>
      <vt:lpstr>PowerPoint 演示文稿</vt:lpstr>
      <vt:lpstr>PowerPoint 演示文稿</vt:lpstr>
      <vt:lpstr>1d  Listen. Can Vince play tennis with Andy? Circle  Yes or No.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2016-08-01T07:47:00Z</dcterms:created>
  <dcterms:modified xsi:type="dcterms:W3CDTF">2023-01-17T03:02:31Z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AA412915E6644E4CA8A85667D953AC18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