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8" r:id="rId2"/>
    <p:sldId id="269" r:id="rId3"/>
    <p:sldId id="267" r:id="rId4"/>
    <p:sldId id="448" r:id="rId5"/>
    <p:sldId id="449" r:id="rId6"/>
    <p:sldId id="450" r:id="rId7"/>
    <p:sldId id="451" r:id="rId8"/>
    <p:sldId id="452" r:id="rId9"/>
    <p:sldId id="470" r:id="rId10"/>
    <p:sldId id="471" r:id="rId11"/>
    <p:sldId id="454" r:id="rId12"/>
    <p:sldId id="458" r:id="rId13"/>
    <p:sldId id="455" r:id="rId14"/>
    <p:sldId id="456" r:id="rId15"/>
    <p:sldId id="457" r:id="rId16"/>
    <p:sldId id="469" r:id="rId17"/>
    <p:sldId id="472" r:id="rId18"/>
    <p:sldId id="459" r:id="rId19"/>
    <p:sldId id="460" r:id="rId20"/>
    <p:sldId id="461" r:id="rId21"/>
    <p:sldId id="400" r:id="rId22"/>
    <p:sldId id="266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86700" autoAdjust="0"/>
  </p:normalViewPr>
  <p:slideViewPr>
    <p:cSldViewPr snapToGrid="0">
      <p:cViewPr varScale="1">
        <p:scale>
          <a:sx n="100" d="100"/>
          <a:sy n="100" d="100"/>
        </p:scale>
        <p:origin x="-12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58B82-0474-4924-920A-A52D2A16C08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72490-676B-4287-AD1F-63873F1EA6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9000837" y="3666837"/>
            <a:ext cx="3191163" cy="31911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8476" y="0"/>
            <a:ext cx="3657607" cy="3306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3781905" y="1668511"/>
            <a:ext cx="46281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再 见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41005" y="3672256"/>
            <a:ext cx="5834378" cy="3432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301284" y="3884502"/>
            <a:ext cx="5511262" cy="3255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 userDrawn="1"/>
        </p:nvSpPr>
        <p:spPr>
          <a:xfrm>
            <a:off x="807617" y="1042485"/>
            <a:ext cx="10576766" cy="5399440"/>
          </a:xfrm>
          <a:prstGeom prst="roundRect">
            <a:avLst>
              <a:gd name="adj" fmla="val 4676"/>
            </a:avLst>
          </a:prstGeom>
          <a:pattFill prst="pct5">
            <a:fgClr>
              <a:srgbClr val="036445"/>
            </a:fgClr>
            <a:bgClr>
              <a:schemeClr val="bg1">
                <a:lumMod val="95000"/>
              </a:schemeClr>
            </a:bgClr>
          </a:patt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79859" y="-33287"/>
            <a:ext cx="1871634" cy="847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黑板, 文字&#10;&#10;描述已自动生成"/>
          <p:cNvPicPr>
            <a:picLocks noChangeAspect="1"/>
          </p:cNvPicPr>
          <p:nvPr userDrawn="1"/>
        </p:nvPicPr>
        <p:blipFill>
          <a:blip r:embed="rId8" cstate="email">
            <a:alphaModFix amt="70000"/>
          </a:blip>
          <a:stretch>
            <a:fillRect/>
          </a:stretch>
        </p:blipFill>
        <p:spPr>
          <a:xfrm rot="16200000">
            <a:off x="2667000" y="-2666999"/>
            <a:ext cx="6858000" cy="12191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60628"/>
            <a:ext cx="1219200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平面图形的旋转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601945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192565" y="3167390"/>
            <a:ext cx="6807426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（2）对应点到旋转中心的距离相等;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192565" y="4140200"/>
            <a:ext cx="782828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（3）每对对应点与旋转中心连线所形成的角都是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相等的角，它们都等于旋转角.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192565" y="2194580"/>
            <a:ext cx="56689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（1）对应线段相等，对应角相等;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07886" y="1408595"/>
            <a:ext cx="23164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旋转的性质：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931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性质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auto">
          <a:xfrm>
            <a:off x="6637855" y="3817937"/>
            <a:ext cx="410646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B'</a:t>
            </a:r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auto">
          <a:xfrm>
            <a:off x="9474044" y="3195638"/>
            <a:ext cx="515776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A'</a:t>
            </a:r>
          </a:p>
        </p:txBody>
      </p:sp>
      <p:sp>
        <p:nvSpPr>
          <p:cNvPr id="6" name="Rectangle 91"/>
          <p:cNvSpPr>
            <a:spLocks noChangeArrowheads="1"/>
          </p:cNvSpPr>
          <p:nvPr/>
        </p:nvSpPr>
        <p:spPr bwMode="auto">
          <a:xfrm>
            <a:off x="7102318" y="5715000"/>
            <a:ext cx="43418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C'</a:t>
            </a:r>
          </a:p>
        </p:txBody>
      </p:sp>
      <p:sp>
        <p:nvSpPr>
          <p:cNvPr id="7" name="Oval 96"/>
          <p:cNvSpPr>
            <a:spLocks noChangeArrowheads="1"/>
          </p:cNvSpPr>
          <p:nvPr/>
        </p:nvSpPr>
        <p:spPr bwMode="auto">
          <a:xfrm rot="10800000">
            <a:off x="13514842" y="9021762"/>
            <a:ext cx="88900" cy="825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 rot="10800000"/>
          <a:lstStyle/>
          <a:p>
            <a:pPr eaLnBrk="0" hangingPunct="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1669108" y="3429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3940628" y="56848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5236028" y="43275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 Box 59"/>
          <p:cNvSpPr txBox="1">
            <a:spLocks noChangeArrowheads="1"/>
          </p:cNvSpPr>
          <p:nvPr/>
        </p:nvSpPr>
        <p:spPr bwMode="auto">
          <a:xfrm>
            <a:off x="5690053" y="57181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Line 60"/>
          <p:cNvSpPr>
            <a:spLocks noChangeShapeType="1"/>
          </p:cNvSpPr>
          <p:nvPr/>
        </p:nvSpPr>
        <p:spPr bwMode="auto">
          <a:xfrm flipH="1" flipV="1">
            <a:off x="2111828" y="3810000"/>
            <a:ext cx="3733800" cy="18859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/>
          <a:lstStyle/>
          <a:p>
            <a:endParaRPr lang="zh-CN" altLang="en-US"/>
          </a:p>
        </p:txBody>
      </p:sp>
      <p:sp>
        <p:nvSpPr>
          <p:cNvPr id="13" name="Line 62"/>
          <p:cNvSpPr>
            <a:spLocks noChangeShapeType="1"/>
          </p:cNvSpPr>
          <p:nvPr/>
        </p:nvSpPr>
        <p:spPr bwMode="auto">
          <a:xfrm>
            <a:off x="4245428" y="5695950"/>
            <a:ext cx="1600200" cy="0"/>
          </a:xfrm>
          <a:prstGeom prst="line">
            <a:avLst/>
          </a:prstGeom>
          <a:noFill/>
          <a:ln w="25400">
            <a:solidFill>
              <a:srgbClr val="036445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5236028" y="4556125"/>
            <a:ext cx="609600" cy="11287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弧形 16"/>
          <p:cNvSpPr/>
          <p:nvPr/>
        </p:nvSpPr>
        <p:spPr>
          <a:xfrm>
            <a:off x="2073728" y="1417637"/>
            <a:ext cx="7583488" cy="5718175"/>
          </a:xfrm>
          <a:prstGeom prst="arc">
            <a:avLst>
              <a:gd name="adj1" fmla="val 11214505"/>
              <a:gd name="adj2" fmla="val 20718994"/>
            </a:avLst>
          </a:prstGeom>
          <a:ln w="15875"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弧形 17"/>
          <p:cNvSpPr/>
          <p:nvPr/>
        </p:nvSpPr>
        <p:spPr>
          <a:xfrm rot="21017900">
            <a:off x="4248603" y="3992562"/>
            <a:ext cx="3355975" cy="3411538"/>
          </a:xfrm>
          <a:prstGeom prst="arc">
            <a:avLst>
              <a:gd name="adj1" fmla="val 11404836"/>
              <a:gd name="adj2" fmla="val 18613545"/>
            </a:avLst>
          </a:prstGeom>
          <a:ln w="19050" cmpd="sng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弧形 18"/>
          <p:cNvSpPr/>
          <p:nvPr/>
        </p:nvSpPr>
        <p:spPr>
          <a:xfrm rot="2004674">
            <a:off x="4782003" y="4349750"/>
            <a:ext cx="2513013" cy="2282825"/>
          </a:xfrm>
          <a:prstGeom prst="arc">
            <a:avLst>
              <a:gd name="adj1" fmla="val 11723400"/>
              <a:gd name="adj2" fmla="val 20105549"/>
            </a:avLst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20" name="直接连接符 19"/>
          <p:cNvCxnSpPr>
            <a:endCxn id="18" idx="2"/>
          </p:cNvCxnSpPr>
          <p:nvPr/>
        </p:nvCxnSpPr>
        <p:spPr>
          <a:xfrm flipV="1">
            <a:off x="5872616" y="4238625"/>
            <a:ext cx="922337" cy="1446212"/>
          </a:xfrm>
          <a:prstGeom prst="line">
            <a:avLst/>
          </a:prstGeom>
          <a:ln w="25400">
            <a:solidFill>
              <a:srgbClr val="0364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34" idx="7"/>
            <a:endCxn id="17" idx="2"/>
          </p:cNvCxnSpPr>
          <p:nvPr/>
        </p:nvCxnSpPr>
        <p:spPr>
          <a:xfrm flipV="1">
            <a:off x="5883728" y="3338512"/>
            <a:ext cx="3563938" cy="234473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5845628" y="5672137"/>
            <a:ext cx="1401763" cy="254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弧形 22"/>
          <p:cNvSpPr/>
          <p:nvPr/>
        </p:nvSpPr>
        <p:spPr>
          <a:xfrm rot="21095956">
            <a:off x="5417003" y="5202237"/>
            <a:ext cx="831850" cy="868363"/>
          </a:xfrm>
          <a:prstGeom prst="arc">
            <a:avLst>
              <a:gd name="adj1" fmla="val 10841471"/>
              <a:gd name="adj2" fmla="val 19007395"/>
            </a:avLst>
          </a:prstGeom>
          <a:ln w="381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弧形 23"/>
          <p:cNvSpPr/>
          <p:nvPr/>
        </p:nvSpPr>
        <p:spPr>
          <a:xfrm rot="1077761">
            <a:off x="5282066" y="5021262"/>
            <a:ext cx="1273175" cy="979488"/>
          </a:xfrm>
          <a:prstGeom prst="arc">
            <a:avLst>
              <a:gd name="adj1" fmla="val 12652773"/>
              <a:gd name="adj2" fmla="val 2145397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弧形 24"/>
          <p:cNvSpPr/>
          <p:nvPr/>
        </p:nvSpPr>
        <p:spPr>
          <a:xfrm>
            <a:off x="4964566" y="4752975"/>
            <a:ext cx="1708150" cy="1690687"/>
          </a:xfrm>
          <a:prstGeom prst="arc">
            <a:avLst>
              <a:gd name="adj1" fmla="val 12163650"/>
              <a:gd name="adj2" fmla="val 1993204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直角三角形 98"/>
          <p:cNvSpPr>
            <a:spLocks noChangeArrowheads="1"/>
          </p:cNvSpPr>
          <p:nvPr/>
        </p:nvSpPr>
        <p:spPr bwMode="auto">
          <a:xfrm rot="18686620">
            <a:off x="2919073" y="2763043"/>
            <a:ext cx="1509712" cy="2835275"/>
          </a:xfrm>
          <a:prstGeom prst="rtTriangle">
            <a:avLst/>
          </a:prstGeom>
          <a:noFill/>
          <a:ln w="38100">
            <a:solidFill>
              <a:srgbClr val="1002C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073728" y="3431582"/>
            <a:ext cx="7546972" cy="4577355"/>
            <a:chOff x="723897" y="3613385"/>
            <a:chExt cx="7547475" cy="4578013"/>
          </a:xfrm>
        </p:grpSpPr>
        <p:grpSp>
          <p:nvGrpSpPr>
            <p:cNvPr id="28" name="组合 3"/>
            <p:cNvGrpSpPr/>
            <p:nvPr/>
          </p:nvGrpSpPr>
          <p:grpSpPr>
            <a:xfrm>
              <a:off x="900890" y="3613385"/>
              <a:ext cx="7370482" cy="4578013"/>
              <a:chOff x="900890" y="3613385"/>
              <a:chExt cx="7370482" cy="4578013"/>
            </a:xfrm>
          </p:grpSpPr>
          <p:sp>
            <p:nvSpPr>
              <p:cNvPr id="32" name="直角三角形 3"/>
              <p:cNvSpPr>
                <a:spLocks noChangeArrowheads="1"/>
              </p:cNvSpPr>
              <p:nvPr/>
            </p:nvSpPr>
            <p:spPr bwMode="auto">
              <a:xfrm rot="18686620">
                <a:off x="1563657" y="2950618"/>
                <a:ext cx="1509929" cy="2835464"/>
              </a:xfrm>
              <a:prstGeom prst="rtTriangle">
                <a:avLst/>
              </a:prstGeom>
              <a:noFill/>
              <a:ln w="38100">
                <a:solidFill>
                  <a:srgbClr val="1002C4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anchor="ctr"/>
              <a:lstStyle/>
              <a:p>
                <a:pPr algn="ctr"/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直角三角形 69"/>
              <p:cNvSpPr>
                <a:spLocks noChangeAspect="1" noChangeArrowheads="1"/>
              </p:cNvSpPr>
              <p:nvPr/>
            </p:nvSpPr>
            <p:spPr bwMode="auto">
              <a:xfrm rot="7680000">
                <a:off x="5945471" y="5865496"/>
                <a:ext cx="1521044" cy="3130759"/>
              </a:xfrm>
              <a:prstGeom prst="rtTriangl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/>
              <a:p>
                <a:pPr algn="ctr"/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9" name="流程图: 联系 32"/>
            <p:cNvSpPr/>
            <p:nvPr/>
          </p:nvSpPr>
          <p:spPr>
            <a:xfrm>
              <a:off x="723897" y="3961690"/>
              <a:ext cx="76205" cy="76211"/>
            </a:xfrm>
            <a:prstGeom prst="flowChartConnector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0" name="流程图: 联系 103"/>
            <p:cNvSpPr/>
            <p:nvPr/>
          </p:nvSpPr>
          <p:spPr>
            <a:xfrm>
              <a:off x="3848305" y="4696809"/>
              <a:ext cx="76205" cy="76211"/>
            </a:xfrm>
            <a:prstGeom prst="flowChartConnector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31" name="流程图: 联系 105"/>
            <p:cNvSpPr/>
            <p:nvPr/>
          </p:nvSpPr>
          <p:spPr>
            <a:xfrm>
              <a:off x="2857639" y="5792342"/>
              <a:ext cx="76205" cy="76211"/>
            </a:xfrm>
            <a:prstGeom prst="flowChartConnector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4" name="流程图: 联系 106"/>
          <p:cNvSpPr/>
          <p:nvPr/>
        </p:nvSpPr>
        <p:spPr>
          <a:xfrm>
            <a:off x="5818641" y="5672137"/>
            <a:ext cx="76200" cy="76200"/>
          </a:xfrm>
          <a:prstGeom prst="flowChartConnector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445576" y="311499"/>
            <a:ext cx="4876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29508" y="2793206"/>
            <a:ext cx="447833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线段OB的对应线段是线段______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29508" y="3960018"/>
            <a:ext cx="30400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∠A的对应角是______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29508" y="3376612"/>
            <a:ext cx="44624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线段AB的对应线段是线段______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29508" y="4543424"/>
            <a:ext cx="30226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∠B的对应角是______ 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829508" y="5126830"/>
            <a:ext cx="28194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旋转中心是点______ 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829508" y="5710238"/>
            <a:ext cx="32416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旋转的角度是 ______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829508" y="2209800"/>
            <a:ext cx="37766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点B的对应点是点_____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351498" y="1491278"/>
            <a:ext cx="820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下图是△AOB绕点O按逆时针方向旋转45°所得的，则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271796" y="2121930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B′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8550811" y="2690793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OB′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8442859" y="3263109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A′B′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6993474" y="383222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∠A′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939499" y="4459288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∠B′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6968074" y="50387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6926799" y="5681662"/>
            <a:ext cx="8490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45°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306727" y="2438400"/>
            <a:ext cx="3130264" cy="3070226"/>
            <a:chOff x="1306727" y="2438400"/>
            <a:chExt cx="3130264" cy="3070226"/>
          </a:xfrm>
        </p:grpSpPr>
        <p:sp>
          <p:nvSpPr>
            <p:cNvPr id="2" name="Freeform 58"/>
            <p:cNvSpPr>
              <a:spLocks noChangeArrowheads="1"/>
            </p:cNvSpPr>
            <p:nvPr/>
          </p:nvSpPr>
          <p:spPr bwMode="auto">
            <a:xfrm rot="19146904">
              <a:off x="1306727" y="3580845"/>
              <a:ext cx="2244725" cy="990600"/>
            </a:xfrm>
            <a:custGeom>
              <a:avLst/>
              <a:gdLst>
                <a:gd name="T0" fmla="*/ 780 w 978"/>
                <a:gd name="T1" fmla="*/ 528 h 528"/>
                <a:gd name="T2" fmla="*/ 0 w 978"/>
                <a:gd name="T3" fmla="*/ 528 h 528"/>
                <a:gd name="T4" fmla="*/ 978 w 978"/>
                <a:gd name="T5" fmla="*/ 0 h 528"/>
                <a:gd name="T6" fmla="*/ 780 w 978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8" h="528">
                  <a:moveTo>
                    <a:pt x="780" y="528"/>
                  </a:moveTo>
                  <a:lnTo>
                    <a:pt x="0" y="528"/>
                  </a:lnTo>
                  <a:lnTo>
                    <a:pt x="978" y="0"/>
                  </a:lnTo>
                  <a:lnTo>
                    <a:pt x="780" y="528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bevel/>
            </a:ln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47"/>
            <p:cNvSpPr>
              <a:spLocks noChangeArrowheads="1"/>
            </p:cNvSpPr>
            <p:nvPr/>
          </p:nvSpPr>
          <p:spPr bwMode="auto">
            <a:xfrm>
              <a:off x="1574290" y="5139294"/>
              <a:ext cx="22066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8" name="Rectangle 48"/>
            <p:cNvSpPr>
              <a:spLocks noChangeArrowheads="1"/>
            </p:cNvSpPr>
            <p:nvPr/>
          </p:nvSpPr>
          <p:spPr bwMode="auto">
            <a:xfrm>
              <a:off x="2784610" y="2438400"/>
              <a:ext cx="47180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B′</a:t>
              </a:r>
            </a:p>
          </p:txBody>
        </p:sp>
        <p:sp>
          <p:nvSpPr>
            <p:cNvPr id="40" name="Freeform 58"/>
            <p:cNvSpPr>
              <a:spLocks noChangeArrowheads="1"/>
            </p:cNvSpPr>
            <p:nvPr/>
          </p:nvSpPr>
          <p:spPr bwMode="auto">
            <a:xfrm>
              <a:off x="1900454" y="4183613"/>
              <a:ext cx="2244725" cy="990600"/>
            </a:xfrm>
            <a:custGeom>
              <a:avLst/>
              <a:gdLst>
                <a:gd name="T0" fmla="*/ 780 w 978"/>
                <a:gd name="T1" fmla="*/ 528 h 528"/>
                <a:gd name="T2" fmla="*/ 0 w 978"/>
                <a:gd name="T3" fmla="*/ 528 h 528"/>
                <a:gd name="T4" fmla="*/ 978 w 978"/>
                <a:gd name="T5" fmla="*/ 0 h 528"/>
                <a:gd name="T6" fmla="*/ 780 w 978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8" h="528">
                  <a:moveTo>
                    <a:pt x="780" y="528"/>
                  </a:moveTo>
                  <a:lnTo>
                    <a:pt x="0" y="528"/>
                  </a:lnTo>
                  <a:lnTo>
                    <a:pt x="978" y="0"/>
                  </a:lnTo>
                  <a:lnTo>
                    <a:pt x="780" y="528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bevel/>
            </a:ln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8"/>
            <p:cNvSpPr>
              <a:spLocks noChangeArrowheads="1"/>
            </p:cNvSpPr>
            <p:nvPr/>
          </p:nvSpPr>
          <p:spPr bwMode="auto">
            <a:xfrm>
              <a:off x="4047141" y="3891480"/>
              <a:ext cx="38608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>
              <a:off x="3755329" y="4976623"/>
              <a:ext cx="38608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3202162" y="3721398"/>
              <a:ext cx="47180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A′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2931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5121122" y="4497146"/>
            <a:ext cx="806917" cy="757331"/>
            <a:chOff x="5121122" y="4497146"/>
            <a:chExt cx="806917" cy="757331"/>
          </a:xfrm>
        </p:grpSpPr>
        <p:sp>
          <p:nvSpPr>
            <p:cNvPr id="39" name="矩形 38"/>
            <p:cNvSpPr/>
            <p:nvPr/>
          </p:nvSpPr>
          <p:spPr>
            <a:xfrm>
              <a:off x="5622112" y="4948550"/>
              <a:ext cx="305927" cy="30592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121122" y="4497146"/>
              <a:ext cx="753803" cy="51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90°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87500" y="1720850"/>
            <a:ext cx="698373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画出下面图形绕点A逆时针旋转90°后的图形.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938672" y="2667201"/>
            <a:ext cx="1885043" cy="2596743"/>
            <a:chOff x="3022600" y="3175000"/>
            <a:chExt cx="1244600" cy="1714500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3022600" y="3175000"/>
              <a:ext cx="0" cy="171450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直角三角形 5"/>
            <p:cNvSpPr/>
            <p:nvPr/>
          </p:nvSpPr>
          <p:spPr>
            <a:xfrm>
              <a:off x="3022600" y="3175000"/>
              <a:ext cx="1244600" cy="523220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096000" y="5002334"/>
            <a:ext cx="419418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弧形 8"/>
          <p:cNvSpPr/>
          <p:nvPr/>
        </p:nvSpPr>
        <p:spPr>
          <a:xfrm>
            <a:off x="3224728" y="2623658"/>
            <a:ext cx="5427888" cy="5427888"/>
          </a:xfrm>
          <a:prstGeom prst="arc">
            <a:avLst>
              <a:gd name="adj1" fmla="val 10653714"/>
              <a:gd name="adj2" fmla="val 16748582"/>
            </a:avLst>
          </a:prstGeom>
          <a:ln w="12700">
            <a:solidFill>
              <a:srgbClr val="1002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 flipH="1">
            <a:off x="3569427" y="4018089"/>
            <a:ext cx="2322278" cy="1239711"/>
          </a:xfrm>
          <a:custGeom>
            <a:avLst/>
            <a:gdLst>
              <a:gd name="connsiteX0" fmla="*/ 0 w 2322278"/>
              <a:gd name="connsiteY0" fmla="*/ 0 h 1239711"/>
              <a:gd name="connsiteX1" fmla="*/ 2322278 w 2322278"/>
              <a:gd name="connsiteY1" fmla="*/ 1239711 h 1239711"/>
              <a:gd name="connsiteX2" fmla="*/ 0 w 2322278"/>
              <a:gd name="connsiteY2" fmla="*/ 1239711 h 1239711"/>
              <a:gd name="connsiteX3" fmla="*/ 0 w 2322278"/>
              <a:gd name="connsiteY3" fmla="*/ 0 h 1239711"/>
              <a:gd name="connsiteX4" fmla="*/ 271055 w 2322278"/>
              <a:gd name="connsiteY4" fmla="*/ 425181 h 1239711"/>
              <a:gd name="connsiteX5" fmla="*/ 271055 w 2322278"/>
              <a:gd name="connsiteY5" fmla="*/ 1084119 h 1239711"/>
              <a:gd name="connsiteX6" fmla="*/ 1505404 w 2322278"/>
              <a:gd name="connsiteY6" fmla="*/ 1084119 h 1239711"/>
              <a:gd name="connsiteX7" fmla="*/ 271055 w 2322278"/>
              <a:gd name="connsiteY7" fmla="*/ 425181 h 123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2278" h="1239711">
                <a:moveTo>
                  <a:pt x="0" y="0"/>
                </a:moveTo>
                <a:lnTo>
                  <a:pt x="2322278" y="1239711"/>
                </a:lnTo>
                <a:lnTo>
                  <a:pt x="0" y="1239711"/>
                </a:lnTo>
                <a:lnTo>
                  <a:pt x="0" y="0"/>
                </a:lnTo>
                <a:close/>
                <a:moveTo>
                  <a:pt x="271055" y="425181"/>
                </a:moveTo>
                <a:lnTo>
                  <a:pt x="271055" y="1084119"/>
                </a:lnTo>
                <a:lnTo>
                  <a:pt x="1505404" y="1084119"/>
                </a:lnTo>
                <a:lnTo>
                  <a:pt x="271055" y="425181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1866900" y="5263944"/>
            <a:ext cx="4071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弧形 17"/>
          <p:cNvSpPr/>
          <p:nvPr/>
        </p:nvSpPr>
        <p:spPr>
          <a:xfrm>
            <a:off x="4126300" y="3459658"/>
            <a:ext cx="3624746" cy="3624746"/>
          </a:xfrm>
          <a:prstGeom prst="arc">
            <a:avLst>
              <a:gd name="adj1" fmla="val 10218144"/>
              <a:gd name="adj2" fmla="val 17022877"/>
            </a:avLst>
          </a:prstGeom>
          <a:ln w="12700">
            <a:solidFill>
              <a:srgbClr val="1002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4126299" y="2476343"/>
            <a:ext cx="0" cy="27956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228975" y="3308350"/>
            <a:ext cx="885825" cy="1949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224728" y="5262563"/>
            <a:ext cx="27139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 flipV="1">
            <a:off x="4126299" y="3308350"/>
            <a:ext cx="0" cy="19636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任意多边形: 形状 37"/>
          <p:cNvSpPr/>
          <p:nvPr/>
        </p:nvSpPr>
        <p:spPr>
          <a:xfrm flipH="1">
            <a:off x="1776341" y="3994075"/>
            <a:ext cx="2322278" cy="1239711"/>
          </a:xfrm>
          <a:custGeom>
            <a:avLst/>
            <a:gdLst>
              <a:gd name="connsiteX0" fmla="*/ 0 w 2322278"/>
              <a:gd name="connsiteY0" fmla="*/ 0 h 1239711"/>
              <a:gd name="connsiteX1" fmla="*/ 2322278 w 2322278"/>
              <a:gd name="connsiteY1" fmla="*/ 1239711 h 1239711"/>
              <a:gd name="connsiteX2" fmla="*/ 0 w 2322278"/>
              <a:gd name="connsiteY2" fmla="*/ 1239711 h 1239711"/>
              <a:gd name="connsiteX3" fmla="*/ 0 w 2322278"/>
              <a:gd name="connsiteY3" fmla="*/ 0 h 1239711"/>
              <a:gd name="connsiteX4" fmla="*/ 271055 w 2322278"/>
              <a:gd name="connsiteY4" fmla="*/ 425181 h 1239711"/>
              <a:gd name="connsiteX5" fmla="*/ 271055 w 2322278"/>
              <a:gd name="connsiteY5" fmla="*/ 1084119 h 1239711"/>
              <a:gd name="connsiteX6" fmla="*/ 1505404 w 2322278"/>
              <a:gd name="connsiteY6" fmla="*/ 1084119 h 1239711"/>
              <a:gd name="connsiteX7" fmla="*/ 271055 w 2322278"/>
              <a:gd name="connsiteY7" fmla="*/ 425181 h 123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2278" h="1239711">
                <a:moveTo>
                  <a:pt x="0" y="0"/>
                </a:moveTo>
                <a:lnTo>
                  <a:pt x="2322278" y="1239711"/>
                </a:lnTo>
                <a:lnTo>
                  <a:pt x="0" y="1239711"/>
                </a:lnTo>
                <a:lnTo>
                  <a:pt x="0" y="0"/>
                </a:lnTo>
                <a:close/>
                <a:moveTo>
                  <a:pt x="271055" y="425181"/>
                </a:moveTo>
                <a:lnTo>
                  <a:pt x="271055" y="1084119"/>
                </a:lnTo>
                <a:lnTo>
                  <a:pt x="1505404" y="1084119"/>
                </a:lnTo>
                <a:lnTo>
                  <a:pt x="271055" y="425181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12931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8" grpId="0" animBg="1"/>
      <p:bldP spid="18" grpId="1" animBg="1"/>
      <p:bldP spid="38" grpId="0" animBg="1"/>
      <p:bldP spid="3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12268869">
            <a:off x="1846421" y="3155767"/>
            <a:ext cx="3352800" cy="1132115"/>
          </a:xfrm>
          <a:prstGeom prst="triangle">
            <a:avLst>
              <a:gd name="adj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004832" y="4840514"/>
            <a:ext cx="182336" cy="1823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36700" y="1352550"/>
            <a:ext cx="71805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画出下面图形绕点O顺时针旋转120°后的图形.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73824" y="5074855"/>
            <a:ext cx="44005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8" name="直接连接符 7"/>
          <p:cNvCxnSpPr>
            <a:stCxn id="2" idx="4"/>
            <a:endCxn id="3" idx="2"/>
          </p:cNvCxnSpPr>
          <p:nvPr/>
        </p:nvCxnSpPr>
        <p:spPr>
          <a:xfrm>
            <a:off x="2231704" y="2511967"/>
            <a:ext cx="3838896" cy="2415633"/>
          </a:xfrm>
          <a:prstGeom prst="line">
            <a:avLst/>
          </a:prstGeom>
          <a:ln w="12700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2" idx="0"/>
          </p:cNvCxnSpPr>
          <p:nvPr/>
        </p:nvCxnSpPr>
        <p:spPr>
          <a:xfrm>
            <a:off x="4305365" y="4700114"/>
            <a:ext cx="1776348" cy="23383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2" idx="2"/>
          </p:cNvCxnSpPr>
          <p:nvPr/>
        </p:nvCxnSpPr>
        <p:spPr>
          <a:xfrm>
            <a:off x="5283079" y="3901347"/>
            <a:ext cx="784346" cy="1018316"/>
          </a:xfrm>
          <a:prstGeom prst="line">
            <a:avLst/>
          </a:prstGeom>
          <a:ln w="127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弧形 14"/>
          <p:cNvSpPr/>
          <p:nvPr/>
        </p:nvSpPr>
        <p:spPr>
          <a:xfrm>
            <a:off x="1419226" y="257176"/>
            <a:ext cx="9324974" cy="9324974"/>
          </a:xfrm>
          <a:prstGeom prst="arc">
            <a:avLst>
              <a:gd name="adj1" fmla="val 12193776"/>
              <a:gd name="adj2" fmla="val 13379994"/>
            </a:avLst>
          </a:prstGeom>
          <a:ln w="12700">
            <a:solidFill>
              <a:srgbClr val="1002C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弧形 16"/>
          <p:cNvSpPr/>
          <p:nvPr/>
        </p:nvSpPr>
        <p:spPr>
          <a:xfrm>
            <a:off x="1419452" y="257176"/>
            <a:ext cx="9324974" cy="9324974"/>
          </a:xfrm>
          <a:prstGeom prst="arc">
            <a:avLst>
              <a:gd name="adj1" fmla="val 19343714"/>
              <a:gd name="adj2" fmla="val 20616639"/>
            </a:avLst>
          </a:prstGeom>
          <a:ln w="12700">
            <a:solidFill>
              <a:srgbClr val="1002C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6121402" y="2819400"/>
            <a:ext cx="4058918" cy="2114550"/>
          </a:xfrm>
          <a:prstGeom prst="line">
            <a:avLst/>
          </a:prstGeom>
          <a:ln w="12700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弧形 19"/>
          <p:cNvSpPr/>
          <p:nvPr/>
        </p:nvSpPr>
        <p:spPr>
          <a:xfrm>
            <a:off x="4267200" y="3090863"/>
            <a:ext cx="3657600" cy="3657600"/>
          </a:xfrm>
          <a:prstGeom prst="arc">
            <a:avLst>
              <a:gd name="adj1" fmla="val 10758699"/>
              <a:gd name="adj2" fmla="val 20651809"/>
            </a:avLst>
          </a:prstGeom>
          <a:ln w="1270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弧形 21"/>
          <p:cNvSpPr/>
          <p:nvPr/>
        </p:nvSpPr>
        <p:spPr>
          <a:xfrm>
            <a:off x="4800600" y="3620276"/>
            <a:ext cx="2590800" cy="2590800"/>
          </a:xfrm>
          <a:prstGeom prst="arc">
            <a:avLst>
              <a:gd name="adj1" fmla="val 13102872"/>
              <a:gd name="adj2" fmla="val 931820"/>
            </a:avLst>
          </a:prstGeom>
          <a:ln w="12700">
            <a:solidFill>
              <a:srgbClr val="03644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6121404" y="4749103"/>
            <a:ext cx="1250777" cy="190021"/>
          </a:xfrm>
          <a:prstGeom prst="line">
            <a:avLst/>
          </a:prstGeom>
          <a:ln w="12700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6118346" y="3491617"/>
            <a:ext cx="1082554" cy="144233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7200900" y="2786488"/>
            <a:ext cx="3013162" cy="7051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7372181" y="2795897"/>
            <a:ext cx="2858941" cy="194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212013" y="3485639"/>
            <a:ext cx="160168" cy="12582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5542511" y="4002502"/>
            <a:ext cx="1035098" cy="1487097"/>
            <a:chOff x="5542511" y="4002502"/>
            <a:chExt cx="1035098" cy="1487097"/>
          </a:xfrm>
        </p:grpSpPr>
        <p:sp>
          <p:nvSpPr>
            <p:cNvPr id="37" name="弧形 36"/>
            <p:cNvSpPr/>
            <p:nvPr/>
          </p:nvSpPr>
          <p:spPr>
            <a:xfrm>
              <a:off x="5542511" y="4454501"/>
              <a:ext cx="1035098" cy="1035098"/>
            </a:xfrm>
            <a:prstGeom prst="arc">
              <a:avLst>
                <a:gd name="adj1" fmla="val 12971243"/>
                <a:gd name="adj2" fmla="val 19824948"/>
              </a:avLst>
            </a:prstGeom>
            <a:ln w="12700">
              <a:solidFill>
                <a:srgbClr val="100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699283" y="4002502"/>
              <a:ext cx="762318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solidFill>
                    <a:srgbClr val="100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120°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98876" y="4092910"/>
            <a:ext cx="1271739" cy="1382092"/>
            <a:chOff x="5632750" y="3953712"/>
            <a:chExt cx="1271739" cy="1382092"/>
          </a:xfrm>
        </p:grpSpPr>
        <p:sp>
          <p:nvSpPr>
            <p:cNvPr id="41" name="弧形 40"/>
            <p:cNvSpPr/>
            <p:nvPr/>
          </p:nvSpPr>
          <p:spPr>
            <a:xfrm rot="19863136">
              <a:off x="5869391" y="4300706"/>
              <a:ext cx="1035098" cy="1035098"/>
            </a:xfrm>
            <a:prstGeom prst="arc">
              <a:avLst>
                <a:gd name="adj1" fmla="val 12971243"/>
                <a:gd name="adj2" fmla="val 19824948"/>
              </a:avLst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632750" y="3953712"/>
              <a:ext cx="762318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120°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686993" y="4072203"/>
            <a:ext cx="1157414" cy="1471255"/>
            <a:chOff x="5350660" y="4032846"/>
            <a:chExt cx="1157414" cy="1471255"/>
          </a:xfrm>
        </p:grpSpPr>
        <p:sp>
          <p:nvSpPr>
            <p:cNvPr id="44" name="弧形 43"/>
            <p:cNvSpPr/>
            <p:nvPr/>
          </p:nvSpPr>
          <p:spPr>
            <a:xfrm rot="710307">
              <a:off x="5350660" y="4469003"/>
              <a:ext cx="1035098" cy="1035098"/>
            </a:xfrm>
            <a:prstGeom prst="arc">
              <a:avLst>
                <a:gd name="adj1" fmla="val 12971243"/>
                <a:gd name="adj2" fmla="val 19824948"/>
              </a:avLst>
            </a:prstGeom>
            <a:ln w="12700">
              <a:solidFill>
                <a:srgbClr val="0364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744723" y="4032846"/>
              <a:ext cx="762318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solidFill>
                    <a:srgbClr val="03644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120°</a:t>
              </a: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2931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03828" y="1476478"/>
            <a:ext cx="8984343" cy="393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旋转作图的步骤：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（1）确定旋转中心、旋转方向及旋转角的大小；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（2）确定已知图形的关键点(比如线段的两个端点、三角形的三个顶点等)；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（3）确定各关键点的对应点.(将图形的各关键点与旋转中心连接，按规定方向旋转规定角度，找到该点的对应点)；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（4）按原图顶点的顺序连接各对应点，即得旋转后的图形.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931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步骤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87500" y="1618387"/>
            <a:ext cx="90805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lnSpc>
                <a:spcPct val="150000"/>
              </a:lnSpc>
            </a:pP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1．我们在日常生活中有许多行为动作：如①拉抽屉；②</a:t>
            </a:r>
            <a:r>
              <a:rPr lang="en-US" altLang="zh-CN" sz="2400" b="1" kern="100" dirty="0" err="1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拧水龙头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；③</a:t>
            </a:r>
            <a:r>
              <a:rPr lang="en-US" altLang="zh-CN" sz="2400" b="1" kern="100" dirty="0" err="1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划小船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；④</a:t>
            </a:r>
            <a:r>
              <a:rPr lang="en-US" altLang="zh-CN" sz="2400" b="1" kern="100" dirty="0" err="1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调钟表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；⑤</a:t>
            </a:r>
            <a:r>
              <a:rPr lang="en-US" altLang="zh-CN" sz="2400" b="1" kern="100" dirty="0" err="1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推动推拉门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；⑥</a:t>
            </a:r>
            <a:r>
              <a:rPr lang="en-US" altLang="zh-CN" sz="2400" b="1" kern="100" dirty="0" err="1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转动方向盘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；⑦</a:t>
            </a:r>
            <a:r>
              <a:rPr lang="en-US" altLang="zh-CN" sz="2400" b="1" kern="100" dirty="0" err="1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乘电梯。我们用数学的眼光来看，其中属于旋转的有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____________.（</a:t>
            </a:r>
            <a:r>
              <a:rPr lang="en-US" altLang="zh-CN" sz="2400" b="1" kern="100" dirty="0" err="1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填序号</a:t>
            </a: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01099" y="2772549"/>
            <a:ext cx="1249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②④⑥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83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30350" y="1407974"/>
            <a:ext cx="8801100" cy="283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lnSpc>
                <a:spcPct val="150000"/>
              </a:lnSpc>
            </a:pPr>
            <a:r>
              <a:rPr lang="en-US" altLang="zh-CN" sz="2400" b="1" kern="10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．如图，将三角形ABC按顺时针方向转动某个角度后得到三角形ADE，若∠BAD=90°，则图中旋转中心是点______，旋转了______度，点B的对应点是点______，线段AC的对应线段是线段______，线段BC的对应线段是线段______，∠C的对应角是______，∠B的对应角是______.</a:t>
            </a:r>
          </a:p>
        </p:txBody>
      </p:sp>
      <p:pic>
        <p:nvPicPr>
          <p:cNvPr id="4" name="图片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1674" y="3889513"/>
            <a:ext cx="2778125" cy="23792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96385" y="2018011"/>
            <a:ext cx="44005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47984" y="2577525"/>
            <a:ext cx="5384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67234" y="2577525"/>
            <a:ext cx="44005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41684" y="3186411"/>
            <a:ext cx="676593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04185" y="3173711"/>
            <a:ext cx="676593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DE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47984" y="3627903"/>
            <a:ext cx="805028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36805" y="3709631"/>
            <a:ext cx="79565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883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93850" y="1424285"/>
            <a:ext cx="90043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lnSpc>
                <a:spcPct val="150000"/>
              </a:lnSpc>
            </a:pPr>
            <a:r>
              <a:rPr lang="en-US" altLang="zh-CN" sz="2400" b="1" kern="10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3．如图，△ABC以点C为旋转中心，旋转后得到△EDC，已知AB＝1.5，BC＝4，AC＝5，则DE＝(　　)</a:t>
            </a:r>
          </a:p>
        </p:txBody>
      </p:sp>
      <p:pic>
        <p:nvPicPr>
          <p:cNvPr id="4" name="图片 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4912" y="2962274"/>
            <a:ext cx="2795588" cy="18637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02606" y="5225274"/>
            <a:ext cx="609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tabLst>
                <a:tab pos="1318260" algn="l"/>
                <a:tab pos="2637155" algn="l"/>
                <a:tab pos="3955415" algn="l"/>
              </a:tabLst>
            </a:pPr>
            <a:r>
              <a:rPr lang="en-US" altLang="zh-CN" sz="2400" b="1" kern="10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A．1.5	B．3	C．4	D．5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51785" y="2186008"/>
            <a:ext cx="44005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883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74800" y="1538585"/>
            <a:ext cx="90170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lnSpc>
                <a:spcPct val="150000"/>
              </a:lnSpc>
            </a:pPr>
            <a:r>
              <a:rPr lang="en-US" altLang="zh-CN" sz="2400" b="1" kern="10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4．五角星可以看成由一个四边形旋转若干次而生成的，则每次旋转的度数可以是（            ）</a:t>
            </a: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5067300" y="2752988"/>
            <a:ext cx="2647950" cy="22849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19300" y="5319414"/>
            <a:ext cx="60960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lnSpc>
                <a:spcPct val="150000"/>
              </a:lnSpc>
              <a:tabLst>
                <a:tab pos="1318260" algn="l"/>
                <a:tab pos="2637155" algn="l"/>
                <a:tab pos="3955415" algn="l"/>
              </a:tabLst>
            </a:pPr>
            <a:r>
              <a:rPr lang="en-US" altLang="zh-CN" sz="2400" b="1" kern="10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A．36°	B．60°	C．72°	D．90°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19784" y="2222731"/>
            <a:ext cx="44005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883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9886" y="2586878"/>
            <a:ext cx="7852228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1、理解旋转的有关概念，能按要求作出简单平面图形旋转后的图形；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2、理解并掌握图形旋转的性质及其应用.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01075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51000" y="1589385"/>
            <a:ext cx="89535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lnSpc>
                <a:spcPct val="150000"/>
              </a:lnSpc>
            </a:pPr>
            <a:r>
              <a:rPr lang="en-US" altLang="zh-CN" sz="2400" b="1" kern="10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5．如图，将△AOB绕点O按逆时针方向旋转45°后得到△A'OB'，若∠AOB=15°，则∠AOB'的度数是（         ）</a:t>
            </a:r>
          </a:p>
        </p:txBody>
      </p:sp>
      <p:pic>
        <p:nvPicPr>
          <p:cNvPr id="4" name="图片 3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71256" y="2965450"/>
            <a:ext cx="2249488" cy="18097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79600" y="5137235"/>
            <a:ext cx="6096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>
              <a:tabLst>
                <a:tab pos="1318260" algn="l"/>
                <a:tab pos="2637155" algn="l"/>
                <a:tab pos="3955415" algn="l"/>
              </a:tabLst>
            </a:pPr>
            <a:r>
              <a:rPr lang="en-US" altLang="zh-CN" sz="2400" b="1" kern="100">
                <a:effectLst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A．25°	B．30°	C．35°	D．40°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98567" y="2341805"/>
            <a:ext cx="419418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883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21"/>
          <p:cNvSpPr/>
          <p:nvPr/>
        </p:nvSpPr>
        <p:spPr>
          <a:xfrm>
            <a:off x="4642855" y="3479716"/>
            <a:ext cx="4249776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方正北魏楷书简体" panose="02000000000000000000" charset="-122"/>
                <a:ea typeface="方正北魏楷书简体" panose="02000000000000000000" charset="-122"/>
              </a:rPr>
              <a:t>绘制旋转后的平面图形</a:t>
            </a:r>
          </a:p>
        </p:txBody>
      </p:sp>
      <p:sp>
        <p:nvSpPr>
          <p:cNvPr id="9" name="圆角矩形 17"/>
          <p:cNvSpPr/>
          <p:nvPr/>
        </p:nvSpPr>
        <p:spPr>
          <a:xfrm>
            <a:off x="2898350" y="3087990"/>
            <a:ext cx="1097280" cy="599440"/>
          </a:xfrm>
          <a:prstGeom prst="roundRect">
            <a:avLst>
              <a:gd name="adj" fmla="val 31922"/>
            </a:avLst>
          </a:prstGeom>
          <a:solidFill>
            <a:srgbClr val="036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方正北魏楷书简体" panose="02000000000000000000" charset="-122"/>
                <a:ea typeface="方正北魏楷书简体" panose="02000000000000000000" charset="-122"/>
              </a:rPr>
              <a:t>知识</a:t>
            </a:r>
          </a:p>
        </p:txBody>
      </p:sp>
      <p:sp>
        <p:nvSpPr>
          <p:cNvPr id="10" name="圆角矩形 22"/>
          <p:cNvSpPr/>
          <p:nvPr/>
        </p:nvSpPr>
        <p:spPr>
          <a:xfrm>
            <a:off x="2908238" y="5131372"/>
            <a:ext cx="1097280" cy="599440"/>
          </a:xfrm>
          <a:prstGeom prst="roundRect">
            <a:avLst>
              <a:gd name="adj" fmla="val 31922"/>
            </a:avLst>
          </a:prstGeom>
          <a:solidFill>
            <a:srgbClr val="036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方正北魏楷书简体" panose="02000000000000000000" charset="-122"/>
                <a:ea typeface="方正北魏楷书简体" panose="02000000000000000000" charset="-122"/>
              </a:rPr>
              <a:t>考点</a:t>
            </a:r>
          </a:p>
        </p:txBody>
      </p:sp>
      <p:sp>
        <p:nvSpPr>
          <p:cNvPr id="12" name="圆角矩形 24"/>
          <p:cNvSpPr/>
          <p:nvPr/>
        </p:nvSpPr>
        <p:spPr>
          <a:xfrm>
            <a:off x="4632966" y="4800386"/>
            <a:ext cx="5512519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方正北魏楷书简体" panose="02000000000000000000" charset="-122"/>
                <a:ea typeface="方正北魏楷书简体" panose="02000000000000000000" charset="-122"/>
                <a:sym typeface="+mn-ea"/>
              </a:rPr>
              <a:t>根据旋转的特征确定旋转中心、旋转角度等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4182069" y="2974944"/>
            <a:ext cx="313055" cy="825532"/>
          </a:xfrm>
          <a:prstGeom prst="leftBrace">
            <a:avLst>
              <a:gd name="adj1" fmla="val 36933"/>
              <a:gd name="adj2" fmla="val 49677"/>
            </a:avLst>
          </a:prstGeom>
          <a:ln w="28575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北魏楷书简体" panose="02000000000000000000" charset="-122"/>
              <a:ea typeface="方正北魏楷书简体" panose="020000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1881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课堂总结</a:t>
            </a:r>
          </a:p>
        </p:txBody>
      </p:sp>
      <p:sp>
        <p:nvSpPr>
          <p:cNvPr id="5" name="圆角矩形 21"/>
          <p:cNvSpPr/>
          <p:nvPr/>
        </p:nvSpPr>
        <p:spPr>
          <a:xfrm>
            <a:off x="4632967" y="2721416"/>
            <a:ext cx="4249776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方正北魏楷书简体" panose="02000000000000000000" charset="-122"/>
                <a:ea typeface="方正北魏楷书简体" panose="02000000000000000000" charset="-122"/>
              </a:rPr>
              <a:t>平面图形旋转的特征</a:t>
            </a:r>
          </a:p>
        </p:txBody>
      </p:sp>
      <p:sp>
        <p:nvSpPr>
          <p:cNvPr id="11" name="圆角矩形 24"/>
          <p:cNvSpPr/>
          <p:nvPr/>
        </p:nvSpPr>
        <p:spPr>
          <a:xfrm>
            <a:off x="4642855" y="5558686"/>
            <a:ext cx="5502630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方正北魏楷书简体" panose="02000000000000000000" charset="-122"/>
                <a:ea typeface="方正北魏楷书简体" panose="02000000000000000000" charset="-122"/>
                <a:sym typeface="+mn-ea"/>
              </a:rPr>
              <a:t>绘制旋转后的平面图形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4191957" y="5029200"/>
            <a:ext cx="313055" cy="825533"/>
          </a:xfrm>
          <a:prstGeom prst="leftBrace">
            <a:avLst>
              <a:gd name="adj1" fmla="val 36933"/>
              <a:gd name="adj2" fmla="val 49677"/>
            </a:avLst>
          </a:prstGeom>
          <a:ln w="28575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北魏楷书简体" panose="02000000000000000000" charset="-122"/>
              <a:ea typeface="方正北魏楷书简体" panose="020000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34272" y="1408139"/>
            <a:ext cx="5523455" cy="841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65295" y="2234443"/>
            <a:ext cx="585216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旋转的有关概念，并能作出简单平面图形旋转后的图形。</a:t>
            </a:r>
          </a:p>
        </p:txBody>
      </p:sp>
      <p:sp>
        <p:nvSpPr>
          <p:cNvPr id="3" name="矩形: 圆角 7"/>
          <p:cNvSpPr/>
          <p:nvPr/>
        </p:nvSpPr>
        <p:spPr>
          <a:xfrm>
            <a:off x="2737563" y="2175863"/>
            <a:ext cx="1259663" cy="613217"/>
          </a:xfrm>
          <a:prstGeom prst="roundRect">
            <a:avLst/>
          </a:prstGeom>
          <a:solidFill>
            <a:srgbClr val="03644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重点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65295" y="3935092"/>
            <a:ext cx="5189142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掌握图形旋转的性质及其应用。</a:t>
            </a:r>
          </a:p>
        </p:txBody>
      </p:sp>
      <p:sp>
        <p:nvSpPr>
          <p:cNvPr id="5" name="矩形: 圆角 7"/>
          <p:cNvSpPr/>
          <p:nvPr/>
        </p:nvSpPr>
        <p:spPr>
          <a:xfrm>
            <a:off x="2737563" y="3935092"/>
            <a:ext cx="1259663" cy="613217"/>
          </a:xfrm>
          <a:prstGeom prst="roundRect">
            <a:avLst/>
          </a:prstGeom>
          <a:solidFill>
            <a:srgbClr val="03644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难点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40776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重难点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38300" y="1498600"/>
            <a:ext cx="80060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钟表的指针和风力发电的叶片在做什么样的运动？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38300" y="2456190"/>
            <a:ext cx="4805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生活中还有哪些类似的例子？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93175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观察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13736" y="2979410"/>
            <a:ext cx="3120425" cy="252470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email"/>
          <a:srcRect l="21455" t="18195" r="21614" b="11171"/>
          <a:stretch>
            <a:fillRect/>
          </a:stretch>
        </p:blipFill>
        <p:spPr>
          <a:xfrm>
            <a:off x="2091127" y="3133919"/>
            <a:ext cx="2472677" cy="2454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6793" y="1549400"/>
            <a:ext cx="902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我们知道，角可以看做是一条射线，围绕其端点旋转而形成的图形。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6793" y="2184400"/>
            <a:ext cx="9261508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如，∠AOB可以看做是由射线OA绕端点O按逆时针方向旋转到OB位置所形成的。OA叫做∠AOB的始边，OB叫做∠AOB的终边。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t="11146" r="19208" b="31529"/>
          <a:stretch>
            <a:fillRect/>
          </a:stretch>
        </p:blipFill>
        <p:spPr>
          <a:xfrm>
            <a:off x="3306020" y="3044825"/>
            <a:ext cx="5579957" cy="3416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931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观察</a:t>
            </a:r>
          </a:p>
        </p:txBody>
      </p:sp>
      <p:pic>
        <p:nvPicPr>
          <p:cNvPr id="8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2204700" y="10477500"/>
            <a:ext cx="355600" cy="2667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72100" y="2030348"/>
            <a:ext cx="5626100" cy="283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01345">
              <a:lnSpc>
                <a:spcPct val="150000"/>
              </a:lnSpc>
            </a:pPr>
            <a:r>
              <a:rPr lang="zh-CN" altLang="en-US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  <a:sym typeface="Arial" panose="020B0604020202020204" pitchFamily="34" charset="0"/>
              </a:rPr>
              <a:t>在平面内，将一个图形绕一个定点沿某个方向转动一个角度，这样的图形运动叫做旋转；</a:t>
            </a:r>
          </a:p>
          <a:p>
            <a:pPr indent="601345">
              <a:lnSpc>
                <a:spcPct val="150000"/>
              </a:lnSpc>
            </a:pPr>
            <a:r>
              <a:rPr lang="zh-CN" altLang="en-US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  <a:sym typeface="Arial" panose="020B0604020202020204" pitchFamily="34" charset="0"/>
              </a:rPr>
              <a:t>这个定点称为旋转中心；</a:t>
            </a:r>
          </a:p>
          <a:p>
            <a:pPr indent="601345">
              <a:lnSpc>
                <a:spcPct val="150000"/>
              </a:lnSpc>
            </a:pPr>
            <a:r>
              <a:rPr lang="zh-CN" altLang="en-US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  <a:sym typeface="Arial" panose="020B0604020202020204" pitchFamily="34" charset="0"/>
              </a:rPr>
              <a:t>转过的这个角称为旋转角.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t="11146" r="19208" b="31529"/>
          <a:stretch>
            <a:fillRect/>
          </a:stretch>
        </p:blipFill>
        <p:spPr>
          <a:xfrm>
            <a:off x="785918" y="1622425"/>
            <a:ext cx="5579957" cy="34163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85900" y="2030348"/>
            <a:ext cx="4001808" cy="2426464"/>
            <a:chOff x="1193800" y="3655948"/>
            <a:chExt cx="4001808" cy="242646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665008" y="5756391"/>
              <a:ext cx="30593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665007" y="3962400"/>
              <a:ext cx="2086967" cy="17939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3775432" y="3655948"/>
              <a:ext cx="332142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863466" y="5525556"/>
              <a:ext cx="332142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93800" y="5620747"/>
              <a:ext cx="332142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960480" y="4611157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旋转中心</a:t>
            </a:r>
          </a:p>
        </p:txBody>
      </p:sp>
      <p:sp>
        <p:nvSpPr>
          <p:cNvPr id="24" name="弧形 23"/>
          <p:cNvSpPr/>
          <p:nvPr/>
        </p:nvSpPr>
        <p:spPr>
          <a:xfrm rot="2183590">
            <a:off x="2003901" y="3561106"/>
            <a:ext cx="711199" cy="711199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846457" y="3533482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旋转角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408312" y="1545693"/>
            <a:ext cx="2316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逆时针方向旋转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321637" y="4975277"/>
            <a:ext cx="3045142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点A与点B为对应点；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312112" y="5588933"/>
            <a:ext cx="412781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线段OA与线段OB为对应线段。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2931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旋转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6" grpId="0"/>
      <p:bldP spid="27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12900" y="2070100"/>
            <a:ext cx="65836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旋转的三要素：旋转中心、旋转方向和旋转角度。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82585" y="3604568"/>
            <a:ext cx="841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旋转是一种图形位置的变换，旋转并未改变图形的大小和形状。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40776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三要素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>
            <a:off x="3695700" y="2731813"/>
            <a:ext cx="1955800" cy="285750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727200" y="2731813"/>
            <a:ext cx="3924300" cy="5715000"/>
            <a:chOff x="6794500" y="1663700"/>
            <a:chExt cx="3924300" cy="5715000"/>
          </a:xfrm>
          <a:noFill/>
        </p:grpSpPr>
        <p:sp>
          <p:nvSpPr>
            <p:cNvPr id="9" name="直角三角形 8"/>
            <p:cNvSpPr/>
            <p:nvPr/>
          </p:nvSpPr>
          <p:spPr>
            <a:xfrm>
              <a:off x="8763000" y="1663700"/>
              <a:ext cx="1955800" cy="2857500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直角三角形 10"/>
            <p:cNvSpPr/>
            <p:nvPr/>
          </p:nvSpPr>
          <p:spPr>
            <a:xfrm flipH="1">
              <a:off x="6794500" y="1663700"/>
              <a:ext cx="1955800" cy="28575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8750300" y="4521200"/>
              <a:ext cx="1955800" cy="28575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直角三角形 14"/>
            <p:cNvSpPr/>
            <p:nvPr/>
          </p:nvSpPr>
          <p:spPr>
            <a:xfrm flipH="1" flipV="1">
              <a:off x="6794500" y="4521200"/>
              <a:ext cx="1955800" cy="28575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弧形 16"/>
          <p:cNvSpPr/>
          <p:nvPr/>
        </p:nvSpPr>
        <p:spPr>
          <a:xfrm>
            <a:off x="1851025" y="3638275"/>
            <a:ext cx="3825875" cy="3825875"/>
          </a:xfrm>
          <a:prstGeom prst="arc">
            <a:avLst>
              <a:gd name="adj1" fmla="val 18396017"/>
              <a:gd name="adj2" fmla="val 908806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/>
          <p:cNvSpPr/>
          <p:nvPr/>
        </p:nvSpPr>
        <p:spPr>
          <a:xfrm>
            <a:off x="816315" y="2684527"/>
            <a:ext cx="5733370" cy="5733370"/>
          </a:xfrm>
          <a:prstGeom prst="arc">
            <a:avLst>
              <a:gd name="adj1" fmla="val 12884248"/>
              <a:gd name="adj2" fmla="val 16910075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399806" y="5636599"/>
            <a:ext cx="44005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708828" y="5636599"/>
            <a:ext cx="423514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399806" y="2072334"/>
            <a:ext cx="419418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92658" y="3824456"/>
            <a:ext cx="51943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A′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76548" y="3824456"/>
            <a:ext cx="51943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B′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554909" y="1308874"/>
            <a:ext cx="859980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三角形AOB绕点O逆时针方向旋转后得到三角形A′OB′.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093377" y="2381115"/>
            <a:ext cx="483125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（1）对应线段OA与OA′，OB与OB′，AB与A′B′分别相等吗？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132342" y="4160563"/>
            <a:ext cx="483125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（2）∠A 与∠A′， ∠B 与∠B′相等吗？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090823" y="3634915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相等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090824" y="5064783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相等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2931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/>
      <p:bldP spid="26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>
            <a:off x="3695700" y="2731813"/>
            <a:ext cx="1955800" cy="285750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727200" y="2731813"/>
            <a:ext cx="3924300" cy="5715000"/>
            <a:chOff x="6794500" y="1663700"/>
            <a:chExt cx="3924300" cy="5715000"/>
          </a:xfrm>
          <a:noFill/>
        </p:grpSpPr>
        <p:sp>
          <p:nvSpPr>
            <p:cNvPr id="9" name="直角三角形 8"/>
            <p:cNvSpPr/>
            <p:nvPr/>
          </p:nvSpPr>
          <p:spPr>
            <a:xfrm>
              <a:off x="8763000" y="1663700"/>
              <a:ext cx="1955800" cy="2857500"/>
            </a:xfrm>
            <a:prstGeom prst="rtTriangl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直角三角形 10"/>
            <p:cNvSpPr/>
            <p:nvPr/>
          </p:nvSpPr>
          <p:spPr>
            <a:xfrm flipH="1">
              <a:off x="6794500" y="1663700"/>
              <a:ext cx="1955800" cy="28575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8750300" y="4521200"/>
              <a:ext cx="1955800" cy="28575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直角三角形 14"/>
            <p:cNvSpPr/>
            <p:nvPr/>
          </p:nvSpPr>
          <p:spPr>
            <a:xfrm flipH="1" flipV="1">
              <a:off x="6794500" y="4521200"/>
              <a:ext cx="1955800" cy="28575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弧形 16"/>
          <p:cNvSpPr/>
          <p:nvPr/>
        </p:nvSpPr>
        <p:spPr>
          <a:xfrm>
            <a:off x="1851025" y="3638275"/>
            <a:ext cx="3825875" cy="3825875"/>
          </a:xfrm>
          <a:prstGeom prst="arc">
            <a:avLst>
              <a:gd name="adj1" fmla="val 18396017"/>
              <a:gd name="adj2" fmla="val 908806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/>
          <p:cNvSpPr/>
          <p:nvPr/>
        </p:nvSpPr>
        <p:spPr>
          <a:xfrm>
            <a:off x="816315" y="2684527"/>
            <a:ext cx="5733370" cy="5733370"/>
          </a:xfrm>
          <a:prstGeom prst="arc">
            <a:avLst>
              <a:gd name="adj1" fmla="val 12884248"/>
              <a:gd name="adj2" fmla="val 16910075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399806" y="5636599"/>
            <a:ext cx="44005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708828" y="5636599"/>
            <a:ext cx="423514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399806" y="2072334"/>
            <a:ext cx="419418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320172" y="3718465"/>
            <a:ext cx="51943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A′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17867" y="3718465"/>
            <a:ext cx="51943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B′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554909" y="1308874"/>
            <a:ext cx="859980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三角形AOB绕点O逆时针方向旋转后得到三角形A′OB′.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093377" y="2381115"/>
            <a:ext cx="48312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（3） ∠AOA′与∠BOB′相等吗？</a:t>
            </a:r>
          </a:p>
        </p:txBody>
      </p:sp>
      <p:sp>
        <p:nvSpPr>
          <p:cNvPr id="2" name="弧形 1"/>
          <p:cNvSpPr/>
          <p:nvPr/>
        </p:nvSpPr>
        <p:spPr>
          <a:xfrm rot="1317880">
            <a:off x="3522155" y="5215830"/>
            <a:ext cx="569341" cy="569341"/>
          </a:xfrm>
          <a:prstGeom prst="arc">
            <a:avLst>
              <a:gd name="adj1" fmla="val 17775760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弧形 2"/>
          <p:cNvSpPr/>
          <p:nvPr/>
        </p:nvSpPr>
        <p:spPr>
          <a:xfrm rot="17940648">
            <a:off x="3258475" y="5052076"/>
            <a:ext cx="569341" cy="569341"/>
          </a:xfrm>
          <a:prstGeom prst="arc">
            <a:avLst>
              <a:gd name="adj1" fmla="val 16451058"/>
              <a:gd name="adj2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956713" y="3466496"/>
            <a:ext cx="3241908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都可以看作是旋转角，所以相等。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931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Microsoft Office PowerPoint</Application>
  <PresentationFormat>宽屏</PresentationFormat>
  <Paragraphs>137</Paragraphs>
  <Slides>22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等线</vt:lpstr>
      <vt:lpstr>等线 Light</vt:lpstr>
      <vt:lpstr>方正北魏楷书简体</vt:lpstr>
      <vt:lpstr>楷体</vt:lpstr>
      <vt:lpstr>思源黑体 CN Heavy</vt:lpstr>
      <vt:lpstr>思源宋体 CN Light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2021-09-19T09:02:00Z</cp:lastPrinted>
  <dcterms:created xsi:type="dcterms:W3CDTF">2021-09-19T09:02:00Z</dcterms:created>
  <dcterms:modified xsi:type="dcterms:W3CDTF">2023-01-17T03:02:37Z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03EF7E974BF743F98D599A9024BDE496</vt:lpwstr>
  </property>
  <property fmtid="{D5CDD505-2E9C-101B-9397-08002B2CF9AE}" pid="7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