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60" r:id="rId4"/>
    <p:sldId id="292" r:id="rId5"/>
    <p:sldId id="295" r:id="rId6"/>
    <p:sldId id="261" r:id="rId7"/>
    <p:sldId id="289" r:id="rId8"/>
    <p:sldId id="300" r:id="rId9"/>
    <p:sldId id="296" r:id="rId10"/>
    <p:sldId id="294" r:id="rId11"/>
    <p:sldId id="286" r:id="rId12"/>
    <p:sldId id="280" r:id="rId13"/>
    <p:sldId id="282" r:id="rId14"/>
    <p:sldId id="283" r:id="rId15"/>
    <p:sldId id="291" r:id="rId16"/>
    <p:sldId id="301" r:id="rId17"/>
    <p:sldId id="279" r:id="rId18"/>
  </p:sldIdLst>
  <p:sldSz cx="9144000" cy="5143500" type="screen16x9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FBEC"/>
    <a:srgbClr val="E0F276"/>
    <a:srgbClr val="E8C3AE"/>
    <a:srgbClr val="98BCF6"/>
    <a:srgbClr val="D1F3FF"/>
    <a:srgbClr val="8F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1074" y="-3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7E2DDF0B-B458-451C-B95C-05E30AF3EA8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72279A34-3F90-4F44-9AFE-077FDA5DA09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86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4FA4049-7F5B-4B02-A7D0-84A88B525930}" type="slidenum">
              <a:rPr lang="zh-CN" altLang="en-US" smtClean="0"/>
              <a:t>8</a:t>
            </a:fld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2DCC17-7886-4D57-B32F-52F4B60D6F3F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518C6A-F618-4653-B5B4-EC8191FF411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64AA23-FBA3-4D34-ABDC-4F2A351D92C5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30E545-82DB-413B-AF7B-758AA15CBC6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831173-91BE-4051-84D5-C6345FD6655C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18204F-858B-4102-B432-D7751B26EEB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EC9335-EAB0-401C-90BF-39DFB33878FD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BB42B-E4CB-4EE1-AA3E-9EE8261A0E9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75F346-C255-413D-86CD-773241797CA2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A6CF5-4F90-4E13-A7F3-2C7CA759AE9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5E39CB-1190-4390-BEC0-5A257621FCBD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7E1F5-B541-4461-BE7D-7942663500F0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B4C863-A07C-4715-9692-2BA32E321FE7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BAE49-A5C6-42C1-A83F-D7EBB111D104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343949-385F-450E-90F0-F0E5A22AFB30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4C02A-836B-4C53-BF79-6CB0FA61AE0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4D0F71-46A2-4EBC-AE22-A85E42336C16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93249F-F7DF-4221-B56E-59914265423B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33C45B-0A8D-4937-8875-EF00BE1B56DA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E3C2D-921C-472F-81EB-4B70B76F544A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690BD3-5A34-4C25-BC32-8346A9EB7507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C2DA5-0EBC-4B98-9C6D-58D28E7F32C8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fld id="{7325861D-E3B0-4E4E-9FF1-9CAD08885928}" type="datetimeFigureOut">
              <a:rPr lang="zh-CN" altLang="en-US"/>
              <a:t>2023-01-17</a:t>
            </a:fld>
            <a:endParaRPr lang="en-US" altLang="zh-CN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4713"/>
            <a:ext cx="2895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4713"/>
            <a:ext cx="2133600" cy="35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686EE1A5-83EF-435B-B21C-99673F6F40B8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U2%20Task%20B%20&#35838;&#25991;&#26391;&#35835;.mp4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6"/>
          <p:cNvSpPr txBox="1">
            <a:spLocks noChangeArrowheads="1"/>
          </p:cNvSpPr>
          <p:nvPr/>
        </p:nvSpPr>
        <p:spPr bwMode="auto">
          <a:xfrm>
            <a:off x="3958" y="920655"/>
            <a:ext cx="9140042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kumimoji="1" lang="en-US" altLang="zh-CN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Unit 2  School life</a:t>
            </a:r>
          </a:p>
          <a:p>
            <a:pPr algn="ctr"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第</a:t>
            </a:r>
            <a:r>
              <a:rPr lang="en-US" altLang="zh-C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6</a:t>
            </a:r>
            <a:r>
              <a:rPr lang="zh-CN" alt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Times New Roman" panose="02020603050405020304" pitchFamily="18" charset="0"/>
              </a:rPr>
              <a:t>课时</a:t>
            </a:r>
            <a:endParaRPr lang="zh-CN" alt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黑体" panose="02010609060101010101" pitchFamily="49" charset="-122"/>
              <a:sym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958" y="4019550"/>
            <a:ext cx="9140042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图片 39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7713" y="66675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矩形 1"/>
          <p:cNvSpPr>
            <a:spLocks noChangeArrowheads="1"/>
          </p:cNvSpPr>
          <p:nvPr/>
        </p:nvSpPr>
        <p:spPr bwMode="auto">
          <a:xfrm>
            <a:off x="609600" y="590550"/>
            <a:ext cx="7924800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46405" indent="-446405" algn="just">
              <a:defRPr/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B) Read Daniel's article about his ideal school.</a:t>
            </a:r>
          </a:p>
          <a:p>
            <a:pPr marL="446405" indent="-446405" algn="ctr">
              <a:defRPr/>
            </a:pPr>
            <a:r>
              <a:rPr lang="en-US" altLang="zh-CN" sz="19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My ideal school</a:t>
            </a:r>
          </a:p>
          <a:p>
            <a:pPr indent="446405" algn="just">
              <a:defRPr/>
            </a:pPr>
            <a:r>
              <a:rPr lang="en-US" altLang="zh-CN" sz="19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My ideal school starts at 9 a.m. and finishes at 3 p.m. We do not need to get up early, and we have lots of time for after­school activities.  We only have an hour of homework every day. </a:t>
            </a:r>
          </a:p>
          <a:p>
            <a:pPr indent="446405" algn="just">
              <a:defRPr/>
            </a:pPr>
            <a:r>
              <a:rPr lang="en-US" altLang="zh-CN" sz="19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We have an hour for lunch. There is a big clean dining hall.  We have lunch and chat there. We listen to music at lunchtime. We wear school uniforms, but we do not wear ties. </a:t>
            </a:r>
          </a:p>
          <a:p>
            <a:pPr indent="446405" algn="just">
              <a:defRPr/>
            </a:pPr>
            <a:r>
              <a:rPr lang="en-US" altLang="zh-CN" sz="19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Our classes are quite small. There are about 20 students in each class.  We can choose subjects to study. I have </a:t>
            </a:r>
            <a:r>
              <a:rPr lang="en-US" altLang="zh-CN" sz="19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Maths</a:t>
            </a:r>
            <a:r>
              <a:rPr lang="en-US" altLang="zh-CN" sz="19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because </a:t>
            </a:r>
            <a:r>
              <a:rPr lang="en-US" altLang="zh-CN" sz="19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Maths</a:t>
            </a:r>
            <a:r>
              <a:rPr lang="en-US" altLang="zh-CN" sz="19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is very interesting. I love computers</a:t>
            </a:r>
            <a:r>
              <a:rPr lang="zh-CN" altLang="en-US" sz="19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 </a:t>
            </a:r>
            <a:r>
              <a:rPr lang="en-US" altLang="zh-CN" sz="19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so I have computer lessons every day. </a:t>
            </a:r>
          </a:p>
          <a:p>
            <a:pPr indent="446405" algn="just">
              <a:defRPr/>
            </a:pPr>
            <a:r>
              <a:rPr lang="en-US" altLang="zh-CN" sz="19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There is a big library, a football field and a swimming pool. We have lots of clubs and after­school activities. Every month, we go on a school trip. We always have fun.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8436" name="Picture 2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53138" y="742950"/>
            <a:ext cx="1468437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730250" y="719138"/>
            <a:ext cx="7575550" cy="515937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9459" name="TextBox 39"/>
          <p:cNvSpPr txBox="1">
            <a:spLocks noChangeArrowheads="1"/>
          </p:cNvSpPr>
          <p:nvPr/>
        </p:nvSpPr>
        <p:spPr bwMode="auto">
          <a:xfrm>
            <a:off x="2481263" y="687388"/>
            <a:ext cx="5976937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have lots of time for. . .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有许多时间做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……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9460" name="AutoShape 2"/>
          <p:cNvSpPr>
            <a:spLocks noChangeArrowheads="1"/>
          </p:cNvSpPr>
          <p:nvPr/>
        </p:nvSpPr>
        <p:spPr bwMode="gray">
          <a:xfrm flipH="1">
            <a:off x="741363" y="798513"/>
            <a:ext cx="1450975" cy="344487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1" name="文本框 24"/>
          <p:cNvSpPr txBox="1">
            <a:spLocks noChangeArrowheads="1"/>
          </p:cNvSpPr>
          <p:nvPr/>
        </p:nvSpPr>
        <p:spPr bwMode="auto">
          <a:xfrm>
            <a:off x="842963" y="727075"/>
            <a:ext cx="13382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6" name="菱形 5"/>
          <p:cNvSpPr/>
          <p:nvPr/>
        </p:nvSpPr>
        <p:spPr>
          <a:xfrm>
            <a:off x="2005013" y="792163"/>
            <a:ext cx="563562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273" name="矩形 8"/>
          <p:cNvSpPr>
            <a:spLocks noChangeArrowheads="1"/>
          </p:cNvSpPr>
          <p:nvPr/>
        </p:nvSpPr>
        <p:spPr bwMode="auto">
          <a:xfrm>
            <a:off x="842963" y="1200150"/>
            <a:ext cx="655320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713105" indent="-713105">
              <a:lnSpc>
                <a:spcPct val="140000"/>
              </a:lnSpc>
              <a:defRPr/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have lots of time for my hobbies. </a:t>
            </a:r>
          </a:p>
          <a:p>
            <a:pPr marL="713105" indent="-85725">
              <a:lnSpc>
                <a:spcPct val="140000"/>
              </a:lnSpc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我有许多时间进行我的业余爱好。</a:t>
            </a:r>
          </a:p>
        </p:txBody>
      </p:sp>
      <p:sp>
        <p:nvSpPr>
          <p:cNvPr id="19464" name="TextBox 39"/>
          <p:cNvSpPr txBox="1">
            <a:spLocks noChangeArrowheads="1"/>
          </p:cNvSpPr>
          <p:nvPr/>
        </p:nvSpPr>
        <p:spPr bwMode="auto">
          <a:xfrm>
            <a:off x="785813" y="2273300"/>
            <a:ext cx="890587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Adobe 黑体 Std R" pitchFamily="34" charset="-122"/>
                <a:ea typeface="Adobe 黑体 Std R" pitchFamily="34" charset="-122"/>
              </a:rPr>
              <a:t>考向</a:t>
            </a:r>
          </a:p>
        </p:txBody>
      </p:sp>
      <p:sp>
        <p:nvSpPr>
          <p:cNvPr id="12" name="矩形 8"/>
          <p:cNvSpPr>
            <a:spLocks noChangeArrowheads="1"/>
          </p:cNvSpPr>
          <p:nvPr/>
        </p:nvSpPr>
        <p:spPr bwMode="auto">
          <a:xfrm>
            <a:off x="1463675" y="2238375"/>
            <a:ext cx="6553200" cy="148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“have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 一段时间 ＋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for 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sth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”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意为“有时间做某事”，可以和“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have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＋ 一段时间 ＋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to do 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sth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”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结构互换。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838200" y="3582988"/>
            <a:ext cx="7620000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627380" indent="-627380">
              <a:lnSpc>
                <a:spcPct val="150000"/>
              </a:lnSpc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have no time for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TV. 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＝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have no time to watch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TV. </a:t>
            </a:r>
            <a:r>
              <a:rPr lang="zh-CN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我没有时间看电视。</a:t>
            </a:r>
            <a:endParaRPr lang="zh-CN" altLang="en-US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/>
      <p:bldP spid="12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3400" y="666750"/>
            <a:ext cx="8208963" cy="40417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一、根据首字母或汉语提示完成单词</a:t>
            </a:r>
          </a:p>
          <a:p>
            <a:pPr marL="361950" indent="-361950">
              <a:lnSpc>
                <a:spcPct val="12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1. Do you often play table t</a:t>
            </a:r>
            <a:r>
              <a:rPr lang="zh-CN" altLang="en-US" sz="24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　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</a:t>
            </a:r>
          </a:p>
          <a:p>
            <a:pPr marL="361950" indent="-361950">
              <a:lnSpc>
                <a:spcPct val="12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2. Both of the jackets look nice on me.  I can't decide which one to</a:t>
            </a:r>
            <a:r>
              <a:rPr lang="en-US" altLang="zh-CN" sz="24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4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　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（选择）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（海南）</a:t>
            </a:r>
          </a:p>
          <a:p>
            <a:pPr marL="361950" indent="-361950">
              <a:lnSpc>
                <a:spcPct val="12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3. I think </a:t>
            </a:r>
            <a:r>
              <a:rPr lang="zh-CN" altLang="en-US" sz="24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　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（物理）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is very interesting. I like it best. </a:t>
            </a:r>
          </a:p>
          <a:p>
            <a:pPr marL="361950" indent="-361950">
              <a:lnSpc>
                <a:spcPct val="12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4. I like to get up late, so my </a:t>
            </a:r>
            <a:r>
              <a:rPr lang="zh-CN" altLang="en-US" sz="24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（理想的）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school starts at 9 a. m. </a:t>
            </a:r>
          </a:p>
          <a:p>
            <a:pPr marL="361950" indent="-361950">
              <a:lnSpc>
                <a:spcPct val="12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5. We are planning to go on a t</a:t>
            </a:r>
            <a:r>
              <a:rPr lang="zh-CN" altLang="en-US" sz="24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　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to Shanghai during the coming holiday. 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3875088" y="1123950"/>
            <a:ext cx="8350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ennis</a:t>
            </a:r>
            <a:endParaRPr lang="zh-CN" altLang="en-US"/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1416050" y="2017713"/>
            <a:ext cx="10382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choose</a:t>
            </a:r>
            <a:endParaRPr lang="zh-CN" altLang="en-US"/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1935163" y="2457450"/>
            <a:ext cx="1108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physics</a:t>
            </a:r>
            <a:endParaRPr lang="zh-CN" altLang="en-US"/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4267200" y="2897188"/>
            <a:ext cx="781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ideal</a:t>
            </a:r>
            <a:endParaRPr lang="zh-CN" alt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4278313" y="3757613"/>
            <a:ext cx="5254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rip</a:t>
            </a:r>
            <a:endParaRPr lang="zh-C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85800" y="638175"/>
            <a:ext cx="8001000" cy="39036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二、单项选择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6. Must I finish </a:t>
            </a:r>
            <a:r>
              <a:rPr lang="zh-CN" altLang="en-US" sz="24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　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this picture tomorrow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A. draw         B. to draw         C. draws          D. drawing</a:t>
            </a:r>
          </a:p>
          <a:p>
            <a:pPr marL="265430" indent="-265430">
              <a:lnSpc>
                <a:spcPct val="150000"/>
              </a:lnSpc>
              <a:defRPr/>
            </a:pP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265430" indent="-265430"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7. I found </a:t>
            </a:r>
            <a:r>
              <a:rPr lang="zh-CN" altLang="en-US" sz="24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　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had changed a lot when I went to my  hometown again. 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（泰安） </a:t>
            </a:r>
            <a:endParaRPr lang="en-US" altLang="zh-CN" sz="24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265430" indent="-265430">
              <a:lnSpc>
                <a:spcPct val="15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A.  there          B.  It               C.  he               D.  this</a:t>
            </a: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3189288" y="1312863"/>
            <a:ext cx="4079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zh-CN" alt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2506663" y="2924175"/>
            <a:ext cx="388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/>
          </a:p>
        </p:txBody>
      </p:sp>
      <p:sp>
        <p:nvSpPr>
          <p:cNvPr id="14" name="圆角矩形标注 13"/>
          <p:cNvSpPr>
            <a:spLocks noChangeArrowheads="1"/>
          </p:cNvSpPr>
          <p:nvPr/>
        </p:nvSpPr>
        <p:spPr bwMode="auto">
          <a:xfrm>
            <a:off x="1025525" y="2374900"/>
            <a:ext cx="6811963" cy="506413"/>
          </a:xfrm>
          <a:prstGeom prst="wedgeRoundRectCallout">
            <a:avLst>
              <a:gd name="adj1" fmla="val -26306"/>
              <a:gd name="adj2" fmla="val 493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anchor="ctr"/>
          <a:lstStyle/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5" name="TextBox 33"/>
          <p:cNvSpPr txBox="1">
            <a:spLocks noChangeArrowheads="1"/>
          </p:cNvSpPr>
          <p:nvPr/>
        </p:nvSpPr>
        <p:spPr bwMode="auto">
          <a:xfrm>
            <a:off x="1023938" y="2378075"/>
            <a:ext cx="678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点拨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】finish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后接名词、代词或动名词作宾语。</a:t>
            </a:r>
            <a:endParaRPr lang="zh-CN" altLang="en-US" sz="22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09600" y="712788"/>
            <a:ext cx="7848600" cy="21605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1950" indent="-361950">
              <a:lnSpc>
                <a:spcPct val="14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8. —Do you know </a:t>
            </a:r>
            <a:r>
              <a:rPr lang="zh-CN" altLang="en-US" sz="24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　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he is going to stay in Shenzhen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 </a:t>
            </a:r>
          </a:p>
          <a:p>
            <a:pPr marL="361950" indent="-97155">
              <a:lnSpc>
                <a:spcPct val="14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—Sorry,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don't know. Maybe a few weeks, but I'm not sure. </a:t>
            </a:r>
            <a:r>
              <a:rPr lang="zh-CN" altLang="en-US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（泰安）</a:t>
            </a:r>
          </a:p>
          <a:p>
            <a:pPr marL="361950" indent="-361950">
              <a:lnSpc>
                <a:spcPct val="140000"/>
              </a:lnSpc>
              <a:defRPr/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A. when        B. how long       C. what time     D. how soon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429000" y="790575"/>
            <a:ext cx="390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/>
          </a:p>
        </p:txBody>
      </p:sp>
      <p:sp>
        <p:nvSpPr>
          <p:cNvPr id="7" name="圆角矩形标注 6"/>
          <p:cNvSpPr>
            <a:spLocks noChangeArrowheads="1"/>
          </p:cNvSpPr>
          <p:nvPr/>
        </p:nvSpPr>
        <p:spPr bwMode="auto">
          <a:xfrm>
            <a:off x="1036638" y="2932113"/>
            <a:ext cx="7073900" cy="1314450"/>
          </a:xfrm>
          <a:prstGeom prst="wedgeRoundRectCallout">
            <a:avLst>
              <a:gd name="adj1" fmla="val -26306"/>
              <a:gd name="adj2" fmla="val 493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anchor="ctr"/>
          <a:lstStyle/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8" name="TextBox 33"/>
          <p:cNvSpPr txBox="1">
            <a:spLocks noChangeArrowheads="1"/>
          </p:cNvSpPr>
          <p:nvPr/>
        </p:nvSpPr>
        <p:spPr bwMode="auto">
          <a:xfrm>
            <a:off x="1035050" y="2935288"/>
            <a:ext cx="70421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点拨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】when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用于提问时间；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how long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用于提问一段时间；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 time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用于提问具体时间；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how soon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表示“多久以后”。由后面答语中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 few weeks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可知答案为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sz="22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矩形 1"/>
          <p:cNvSpPr>
            <a:spLocks noChangeArrowheads="1"/>
          </p:cNvSpPr>
          <p:nvPr/>
        </p:nvSpPr>
        <p:spPr bwMode="auto">
          <a:xfrm>
            <a:off x="685800" y="766763"/>
            <a:ext cx="78486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61950" indent="-361950"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9. —Why do you look unhappy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</a:t>
            </a:r>
          </a:p>
          <a:p>
            <a:pPr marL="361950" indent="-361950"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—</a:t>
            </a:r>
            <a:r>
              <a:rPr lang="zh-CN" altLang="en-US" sz="2400" u="sng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</a:t>
            </a:r>
            <a:r>
              <a:rPr lang="en-US" altLang="zh-CN" sz="2400" u="sng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zh-CN" altLang="en-US" sz="2400" u="sng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didn't pass the English test. </a:t>
            </a:r>
          </a:p>
          <a:p>
            <a:pPr marL="361950" indent="-361950"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A. Because of	            B. Because        </a:t>
            </a:r>
          </a:p>
          <a:p>
            <a:pPr marL="361950" indent="-361950"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C. Or                                   D. So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743075" y="1423988"/>
            <a:ext cx="390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/>
          </a:p>
        </p:txBody>
      </p:sp>
      <p:sp>
        <p:nvSpPr>
          <p:cNvPr id="7" name="圆角矩形标注 6"/>
          <p:cNvSpPr>
            <a:spLocks noChangeArrowheads="1"/>
          </p:cNvSpPr>
          <p:nvPr/>
        </p:nvSpPr>
        <p:spPr bwMode="auto">
          <a:xfrm>
            <a:off x="1036638" y="3017838"/>
            <a:ext cx="6811962" cy="544512"/>
          </a:xfrm>
          <a:prstGeom prst="wedgeRoundRectCallout">
            <a:avLst>
              <a:gd name="adj1" fmla="val -26306"/>
              <a:gd name="adj2" fmla="val 493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anchor="ctr"/>
          <a:lstStyle/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8" name="TextBox 33"/>
          <p:cNvSpPr txBox="1">
            <a:spLocks noChangeArrowheads="1"/>
          </p:cNvSpPr>
          <p:nvPr/>
        </p:nvSpPr>
        <p:spPr bwMode="auto">
          <a:xfrm>
            <a:off x="1035050" y="3063875"/>
            <a:ext cx="6630988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点拨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】why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提问，用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because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回答。</a:t>
            </a:r>
            <a:endParaRPr lang="zh-CN" altLang="en-US" sz="22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矩形 1"/>
          <p:cNvSpPr>
            <a:spLocks noChangeArrowheads="1"/>
          </p:cNvSpPr>
          <p:nvPr/>
        </p:nvSpPr>
        <p:spPr bwMode="auto">
          <a:xfrm>
            <a:off x="609600" y="619125"/>
            <a:ext cx="78486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61950" indent="-361950"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10. —Did you have fun </a:t>
            </a:r>
            <a:r>
              <a:rPr lang="zh-CN" altLang="en-US" sz="2400" u="sng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　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with your friends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</a:t>
            </a:r>
          </a:p>
          <a:p>
            <a:pPr marL="361950" indent="-361950"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—Yes. We don't have much time </a:t>
            </a:r>
            <a:r>
              <a:rPr lang="zh-CN" altLang="en-US" sz="2400" u="sng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　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together now. </a:t>
            </a:r>
          </a:p>
          <a:p>
            <a:pPr marL="361950" indent="-361950"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A. chatting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getting           B. to chat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to get</a:t>
            </a:r>
          </a:p>
          <a:p>
            <a:pPr marL="361950" indent="-361950">
              <a:lnSpc>
                <a:spcPct val="150000"/>
              </a:lnSpc>
            </a:pP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C. chatting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to get              D. to chat</a:t>
            </a:r>
            <a:r>
              <a:rPr lang="zh-CN" altLang="en-US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 </a:t>
            </a:r>
            <a:r>
              <a:rPr lang="en-US" altLang="zh-CN" sz="24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getting</a:t>
            </a:r>
          </a:p>
          <a:p>
            <a:pPr marL="361950" indent="-361950">
              <a:lnSpc>
                <a:spcPct val="150000"/>
              </a:lnSpc>
            </a:pPr>
            <a:endParaRPr lang="en-US" altLang="zh-CN" sz="240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4059238" y="722313"/>
            <a:ext cx="3905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/>
          </a:p>
        </p:txBody>
      </p:sp>
      <p:sp>
        <p:nvSpPr>
          <p:cNvPr id="9" name="圆角矩形标注 8"/>
          <p:cNvSpPr>
            <a:spLocks noChangeArrowheads="1"/>
          </p:cNvSpPr>
          <p:nvPr/>
        </p:nvSpPr>
        <p:spPr bwMode="auto">
          <a:xfrm>
            <a:off x="1036638" y="2933700"/>
            <a:ext cx="6811962" cy="857250"/>
          </a:xfrm>
          <a:prstGeom prst="wedgeRoundRectCallout">
            <a:avLst>
              <a:gd name="adj1" fmla="val -26306"/>
              <a:gd name="adj2" fmla="val 493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anchor="ctr"/>
          <a:lstStyle/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0" name="TextBox 33"/>
          <p:cNvSpPr txBox="1">
            <a:spLocks noChangeArrowheads="1"/>
          </p:cNvSpPr>
          <p:nvPr/>
        </p:nvSpPr>
        <p:spPr bwMode="auto">
          <a:xfrm>
            <a:off x="1035050" y="2924175"/>
            <a:ext cx="6781800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点拨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】have fun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后接动名词形式， 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have time to do sth.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意为“有时间做某事”。</a:t>
            </a:r>
            <a:endParaRPr lang="zh-CN" altLang="en-US" sz="22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1"/>
          <p:cNvSpPr txBox="1">
            <a:spLocks noChangeArrowheads="1"/>
          </p:cNvSpPr>
          <p:nvPr/>
        </p:nvSpPr>
        <p:spPr bwMode="auto">
          <a:xfrm>
            <a:off x="990600" y="960438"/>
            <a:ext cx="7162800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本节课主要学习了以下知识点，请同学们及时巩固练习：</a:t>
            </a:r>
            <a:endParaRPr lang="en-US" altLang="zh-CN" sz="2800" b="1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finish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physics</a:t>
            </a:r>
          </a:p>
          <a:p>
            <a:pPr algn="just" eaLnBrk="1" hangingPunct="1">
              <a:lnSpc>
                <a:spcPct val="150000"/>
              </a:lnSpc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have lots of time for. .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2057400" y="971550"/>
            <a:ext cx="5181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What’s your ideal school?</a:t>
            </a:r>
            <a:endParaRPr lang="zh-CN" altLang="en-US" sz="32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10243" name="Picture 5" descr="C:\Users\Administrator\Desktop\图片\1257d4e4c9c7186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1962150"/>
            <a:ext cx="3517900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6" descr="C:\Users\Administrator\Desktop\图片\e72e23061e711417a4d119e7c51ee865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14988" y="1619250"/>
            <a:ext cx="2638425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图片 39"/>
          <p:cNvPicPr>
            <a:picLocks noChangeAspect="1"/>
          </p:cNvPicPr>
          <p:nvPr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87713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矩形 1"/>
          <p:cNvSpPr>
            <a:spLocks noChangeArrowheads="1"/>
          </p:cNvSpPr>
          <p:nvPr/>
        </p:nvSpPr>
        <p:spPr bwMode="auto">
          <a:xfrm>
            <a:off x="531813" y="590550"/>
            <a:ext cx="7850187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46405" indent="-446405" algn="just">
              <a:lnSpc>
                <a:spcPct val="11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What do you like or dislike about your school? Read the questionnaire below and write your answers. </a:t>
            </a:r>
          </a:p>
          <a:p>
            <a:pPr marL="446405" indent="-446405" algn="just">
              <a:lnSpc>
                <a:spcPct val="110000"/>
              </a:lnSpc>
            </a:pP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6405" indent="-446405" algn="just">
              <a:lnSpc>
                <a:spcPct val="11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time does your school start?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             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</a:p>
          <a:p>
            <a:pPr marL="446405" indent="-446405" algn="just">
              <a:lnSpc>
                <a:spcPct val="11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Do you think this is too early or too late?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  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</a:p>
          <a:p>
            <a:pPr marL="446405" indent="-446405" algn="just">
              <a:lnSpc>
                <a:spcPct val="11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When do you finish school?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6405" indent="-446405" algn="just">
              <a:lnSpc>
                <a:spcPct val="11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Do you think this is too early or too late?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___________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</a:p>
          <a:p>
            <a:pPr marL="446405" indent="-446405" algn="just">
              <a:lnSpc>
                <a:spcPct val="11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How long is lunchtime at your school?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  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  <a:p>
            <a:pPr marL="446405" indent="-446405" algn="just">
              <a:lnSpc>
                <a:spcPct val="11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Do you like your school uniform?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or why not?</a:t>
            </a:r>
          </a:p>
          <a:p>
            <a:pPr marL="446405" indent="-446405" algn="just">
              <a:lnSpc>
                <a:spcPct val="11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图片 39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7713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609600" y="666750"/>
            <a:ext cx="7772400" cy="40941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265430" indent="-265430">
              <a:defRPr/>
            </a:pP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7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Below are some subjects, sports and after­school activities. Put a tick  </a:t>
            </a: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√</a:t>
            </a: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in the box next to the ones you like. </a:t>
            </a:r>
            <a:endParaRPr lang="zh-CN" altLang="zh-CN" sz="20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Subjects</a:t>
            </a: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　　　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Sports</a:t>
            </a: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             Clubs</a:t>
            </a:r>
            <a:endParaRPr lang="zh-CN" altLang="zh-CN" sz="20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□Chinese</a:t>
            </a: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　　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□Badminton                □Art Club</a:t>
            </a:r>
            <a:endParaRPr lang="zh-CN" altLang="zh-CN" sz="20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□English                      □Basketball                 □Chess Club</a:t>
            </a:r>
            <a:endParaRPr lang="zh-CN" altLang="zh-CN" sz="20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□Geography                □Football                     □Dance Club</a:t>
            </a:r>
            <a:endParaRPr lang="zh-CN" altLang="zh-CN" sz="20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□History                      □Table tennis               □English Club</a:t>
            </a:r>
            <a:endParaRPr lang="zh-CN" altLang="zh-CN" sz="20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□</a:t>
            </a:r>
            <a:r>
              <a:rPr lang="en-US" altLang="zh-CN" sz="2000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Maths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              □Tennis                        □Reading Club</a:t>
            </a:r>
            <a:endParaRPr lang="zh-CN" altLang="zh-CN" sz="20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□Physics                      □Volleyball                  □Singing Club</a:t>
            </a:r>
            <a:endParaRPr lang="zh-CN" altLang="zh-CN" sz="20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□</a:t>
            </a:r>
            <a:r>
              <a:rPr lang="zh-CN" altLang="zh-CN" sz="20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　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        □</a:t>
            </a:r>
            <a:r>
              <a:rPr lang="zh-CN" altLang="zh-CN" sz="20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</a:t>
            </a:r>
            <a:r>
              <a:rPr lang="en-US" altLang="zh-CN" sz="20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       □__________</a:t>
            </a:r>
            <a:r>
              <a:rPr lang="zh-CN" altLang="zh-CN" sz="20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</a:t>
            </a: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zh-CN" altLang="zh-CN" sz="20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</a:t>
            </a:r>
            <a:endParaRPr lang="zh-CN" altLang="zh-CN" sz="20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8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How often do you go on school trips</a:t>
            </a: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_________________</a:t>
            </a:r>
            <a:endParaRPr lang="zh-CN" altLang="zh-CN" sz="20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zh-CN" sz="20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9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Do you think your school is a good one?</a:t>
            </a: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Why or why not</a:t>
            </a:r>
            <a:r>
              <a:rPr lang="zh-CN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？</a:t>
            </a:r>
            <a:endParaRPr lang="en-US" altLang="zh-CN" sz="20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zh-CN" sz="20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________________________________________________</a:t>
            </a:r>
            <a:r>
              <a:rPr lang="zh-CN" altLang="zh-CN" sz="2000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　</a:t>
            </a:r>
            <a:endParaRPr lang="zh-CN" altLang="en-US" sz="2000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图片 39"/>
          <p:cNvPicPr>
            <a:picLocks noChangeAspect="1"/>
          </p:cNvPicPr>
          <p:nvPr/>
        </p:nvPicPr>
        <p:blipFill>
          <a:blip r:embed="rId2" cstate="email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287713" y="52388"/>
            <a:ext cx="2574925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矩形 1"/>
          <p:cNvSpPr>
            <a:spLocks noChangeArrowheads="1"/>
          </p:cNvSpPr>
          <p:nvPr/>
        </p:nvSpPr>
        <p:spPr bwMode="auto">
          <a:xfrm>
            <a:off x="1295400" y="819150"/>
            <a:ext cx="6400800" cy="3638550"/>
          </a:xfrm>
          <a:prstGeom prst="rect">
            <a:avLst/>
          </a:prstGeom>
          <a:solidFill>
            <a:srgbClr val="D9FBE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46405" indent="-446405" algn="ctr">
              <a:lnSpc>
                <a:spcPct val="12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Useful expressions</a:t>
            </a:r>
          </a:p>
          <a:p>
            <a:pPr marL="446405" indent="-446405" algn="just">
              <a:lnSpc>
                <a:spcPct val="12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My ideal school starts at. . . and finishes at. . . . </a:t>
            </a:r>
          </a:p>
          <a:p>
            <a:pPr marL="446405" indent="-446405" algn="just">
              <a:lnSpc>
                <a:spcPct val="12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We have an hour for. . . . </a:t>
            </a:r>
          </a:p>
          <a:p>
            <a:pPr marL="446405" indent="-446405" algn="just">
              <a:lnSpc>
                <a:spcPct val="12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I have. . . because I think. . . is very interesting. </a:t>
            </a:r>
          </a:p>
          <a:p>
            <a:pPr marL="446405" indent="-446405" algn="just">
              <a:lnSpc>
                <a:spcPct val="12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I love. . . , so I have. . . every day. </a:t>
            </a:r>
          </a:p>
          <a:p>
            <a:pPr marL="446405" indent="-446405" algn="just">
              <a:lnSpc>
                <a:spcPct val="12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There is . . . . </a:t>
            </a:r>
          </a:p>
          <a:p>
            <a:pPr marL="446405" indent="-446405" algn="just">
              <a:lnSpc>
                <a:spcPct val="12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We have lots of . . . . </a:t>
            </a:r>
          </a:p>
          <a:p>
            <a:pPr marL="446405" indent="-446405" algn="just">
              <a:lnSpc>
                <a:spcPct val="12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Every. . . , we go on a school trip.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839788" y="777875"/>
            <a:ext cx="7385050" cy="56356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4339" name="TextBox 39"/>
          <p:cNvSpPr txBox="1">
            <a:spLocks noChangeArrowheads="1"/>
          </p:cNvSpPr>
          <p:nvPr/>
        </p:nvSpPr>
        <p:spPr bwMode="auto">
          <a:xfrm>
            <a:off x="2617788" y="776288"/>
            <a:ext cx="5586412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finish /'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fɪnɪʃ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v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结束；完成</a:t>
            </a:r>
          </a:p>
        </p:txBody>
      </p:sp>
      <p:sp>
        <p:nvSpPr>
          <p:cNvPr id="14340" name="AutoShape 2"/>
          <p:cNvSpPr>
            <a:spLocks noChangeArrowheads="1"/>
          </p:cNvSpPr>
          <p:nvPr/>
        </p:nvSpPr>
        <p:spPr bwMode="gray">
          <a:xfrm flipH="1">
            <a:off x="850900" y="879475"/>
            <a:ext cx="1450975" cy="344488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1" name="文本框 24"/>
          <p:cNvSpPr txBox="1">
            <a:spLocks noChangeArrowheads="1"/>
          </p:cNvSpPr>
          <p:nvPr/>
        </p:nvSpPr>
        <p:spPr bwMode="auto">
          <a:xfrm>
            <a:off x="952500" y="812800"/>
            <a:ext cx="133826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 dirty="0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7" name="菱形 6"/>
          <p:cNvSpPr/>
          <p:nvPr/>
        </p:nvSpPr>
        <p:spPr>
          <a:xfrm>
            <a:off x="2114550" y="873125"/>
            <a:ext cx="563563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225" name="矩形 9"/>
          <p:cNvSpPr>
            <a:spLocks noChangeArrowheads="1"/>
          </p:cNvSpPr>
          <p:nvPr/>
        </p:nvSpPr>
        <p:spPr bwMode="auto">
          <a:xfrm>
            <a:off x="914400" y="1352550"/>
            <a:ext cx="72231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When will the meeting finish?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会议何时结束？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2863850" y="2001838"/>
            <a:ext cx="54530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627380" indent="-627380"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finish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后接名词、代词或动名词作宾语。</a:t>
            </a:r>
          </a:p>
        </p:txBody>
      </p:sp>
      <p:sp>
        <p:nvSpPr>
          <p:cNvPr id="14345" name="TextBox 39"/>
          <p:cNvSpPr txBox="1">
            <a:spLocks noChangeArrowheads="1"/>
          </p:cNvSpPr>
          <p:nvPr/>
        </p:nvSpPr>
        <p:spPr bwMode="auto">
          <a:xfrm>
            <a:off x="889000" y="2047875"/>
            <a:ext cx="12954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Adobe 黑体 Std R" pitchFamily="34" charset="-122"/>
                <a:ea typeface="Adobe 黑体 Std R" pitchFamily="34" charset="-122"/>
              </a:rPr>
              <a:t>考向一</a:t>
            </a:r>
          </a:p>
        </p:txBody>
      </p:sp>
      <p:sp>
        <p:nvSpPr>
          <p:cNvPr id="14346" name="矩形 11"/>
          <p:cNvSpPr>
            <a:spLocks noChangeArrowheads="1"/>
          </p:cNvSpPr>
          <p:nvPr/>
        </p:nvSpPr>
        <p:spPr bwMode="auto">
          <a:xfrm>
            <a:off x="1701800" y="2109788"/>
            <a:ext cx="1422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</a:t>
            </a:r>
            <a:r>
              <a: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endParaRPr lang="zh-CN" altLang="en-US" sz="2400">
              <a:ea typeface="黑体" panose="02010609060101010101" pitchFamily="49" charset="-122"/>
            </a:endParaRPr>
          </a:p>
        </p:txBody>
      </p:sp>
      <p:sp>
        <p:nvSpPr>
          <p:cNvPr id="11" name="矩形 9"/>
          <p:cNvSpPr>
            <a:spLocks noChangeArrowheads="1"/>
          </p:cNvSpPr>
          <p:nvPr/>
        </p:nvSpPr>
        <p:spPr bwMode="auto">
          <a:xfrm>
            <a:off x="1001713" y="2722563"/>
            <a:ext cx="7135812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627380" indent="-627380">
              <a:lnSpc>
                <a:spcPct val="150000"/>
              </a:lnSpc>
              <a:defRPr/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When you finish reading the book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， 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I'll take you to the zoo. </a:t>
            </a:r>
          </a:p>
          <a:p>
            <a:pPr marL="627380">
              <a:lnSpc>
                <a:spcPct val="150000"/>
              </a:lnSpc>
              <a:defRPr/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当你读完这本书时，我将带你去动物园。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4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矩形 14"/>
          <p:cNvSpPr>
            <a:spLocks noChangeArrowheads="1"/>
          </p:cNvSpPr>
          <p:nvPr/>
        </p:nvSpPr>
        <p:spPr bwMode="auto">
          <a:xfrm>
            <a:off x="762000" y="889000"/>
            <a:ext cx="803275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典例</a:t>
            </a:r>
          </a:p>
        </p:txBody>
      </p:sp>
      <p:sp>
        <p:nvSpPr>
          <p:cNvPr id="15363" name="矩形 7"/>
          <p:cNvSpPr>
            <a:spLocks noChangeArrowheads="1"/>
          </p:cNvSpPr>
          <p:nvPr/>
        </p:nvSpPr>
        <p:spPr bwMode="auto">
          <a:xfrm>
            <a:off x="1509713" y="819150"/>
            <a:ext cx="6624637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读完故事后， 布莱克先生让我们彼此分享看法。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After we finished </a:t>
            </a:r>
            <a:r>
              <a:rPr lang="zh-CN" altLang="en-US" sz="2400" b="1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　　　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story, 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Mr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Black asked us to share ideas with </a:t>
            </a:r>
            <a:r>
              <a:rPr lang="zh-CN" altLang="en-US" sz="2400" b="1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</a:t>
            </a:r>
            <a:r>
              <a:rPr lang="en-US" altLang="zh-CN" sz="2400" b="1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zh-CN" altLang="en-US" sz="2400" b="1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</a:t>
            </a:r>
            <a:r>
              <a:rPr lang="en-US" altLang="zh-CN" sz="2400" b="1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</a:t>
            </a:r>
            <a:r>
              <a:rPr lang="zh-CN" altLang="en-US" sz="2400" b="1" u="sng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　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（淮安）</a:t>
            </a:r>
          </a:p>
        </p:txBody>
      </p:sp>
      <p:sp>
        <p:nvSpPr>
          <p:cNvPr id="20" name="Text Box 44"/>
          <p:cNvSpPr txBox="1">
            <a:spLocks noChangeArrowheads="1"/>
          </p:cNvSpPr>
          <p:nvPr/>
        </p:nvSpPr>
        <p:spPr bwMode="auto">
          <a:xfrm>
            <a:off x="3962400" y="1449388"/>
            <a:ext cx="1295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reading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圆角矩形标注 9"/>
          <p:cNvSpPr>
            <a:spLocks noChangeArrowheads="1"/>
          </p:cNvSpPr>
          <p:nvPr/>
        </p:nvSpPr>
        <p:spPr bwMode="auto">
          <a:xfrm>
            <a:off x="1566863" y="2765425"/>
            <a:ext cx="6157912" cy="636588"/>
          </a:xfrm>
          <a:prstGeom prst="wedgeRoundRectCallout">
            <a:avLst>
              <a:gd name="adj1" fmla="val -26306"/>
              <a:gd name="adj2" fmla="val 4932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anchor="ctr"/>
          <a:lstStyle/>
          <a:p>
            <a: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1" name="TextBox 33"/>
          <p:cNvSpPr txBox="1">
            <a:spLocks noChangeArrowheads="1"/>
          </p:cNvSpPr>
          <p:nvPr/>
        </p:nvSpPr>
        <p:spPr bwMode="auto">
          <a:xfrm>
            <a:off x="1565275" y="2800350"/>
            <a:ext cx="6130925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点拨</a:t>
            </a:r>
            <a:r>
              <a:rPr lang="en-US" altLang="zh-CN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】finish</a:t>
            </a:r>
            <a:r>
              <a:rPr lang="zh-CN" altLang="en-US" sz="22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后接动名词形式。</a:t>
            </a:r>
            <a:endParaRPr lang="zh-CN" altLang="en-US" sz="22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3" name="Text Box 44"/>
          <p:cNvSpPr txBox="1">
            <a:spLocks noChangeArrowheads="1"/>
          </p:cNvSpPr>
          <p:nvPr/>
        </p:nvSpPr>
        <p:spPr bwMode="auto">
          <a:xfrm>
            <a:off x="5233988" y="2020888"/>
            <a:ext cx="15525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each other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39"/>
          <p:cNvSpPr txBox="1">
            <a:spLocks noChangeArrowheads="1"/>
          </p:cNvSpPr>
          <p:nvPr/>
        </p:nvSpPr>
        <p:spPr bwMode="auto">
          <a:xfrm>
            <a:off x="793750" y="546100"/>
            <a:ext cx="1295400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3500"/>
              </a:lnSpc>
            </a:pPr>
            <a:r>
              <a:rPr lang="zh-CN" altLang="en-US" sz="2200" b="1">
                <a:solidFill>
                  <a:srgbClr val="FF0000"/>
                </a:solidFill>
                <a:latin typeface="Adobe 黑体 Std R" pitchFamily="34" charset="-122"/>
                <a:ea typeface="Adobe 黑体 Std R" pitchFamily="34" charset="-122"/>
              </a:rPr>
              <a:t>考向二</a:t>
            </a:r>
          </a:p>
        </p:txBody>
      </p:sp>
      <p:sp>
        <p:nvSpPr>
          <p:cNvPr id="16387" name="矩形 11"/>
          <p:cNvSpPr>
            <a:spLocks noChangeArrowheads="1"/>
          </p:cNvSpPr>
          <p:nvPr/>
        </p:nvSpPr>
        <p:spPr bwMode="auto">
          <a:xfrm>
            <a:off x="1606550" y="608013"/>
            <a:ext cx="16033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易错点</a:t>
            </a:r>
            <a:r>
              <a:rPr lang="en-US" altLang="zh-CN" sz="22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endParaRPr lang="zh-CN" altLang="en-US" sz="2200">
              <a:ea typeface="黑体" panose="02010609060101010101" pitchFamily="49" charset="-122"/>
            </a:endParaRPr>
          </a:p>
        </p:txBody>
      </p:sp>
      <p:sp>
        <p:nvSpPr>
          <p:cNvPr id="16388" name="矩形 3"/>
          <p:cNvSpPr>
            <a:spLocks noChangeArrowheads="1"/>
          </p:cNvSpPr>
          <p:nvPr/>
        </p:nvSpPr>
        <p:spPr bwMode="auto">
          <a:xfrm>
            <a:off x="3181350" y="612775"/>
            <a:ext cx="34591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2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辨析：</a:t>
            </a:r>
            <a:r>
              <a:rPr lang="en-US" altLang="zh-CN" sz="22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end, finish</a:t>
            </a:r>
            <a:r>
              <a:rPr lang="zh-CN" altLang="zh-CN" sz="22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与</a:t>
            </a:r>
            <a:r>
              <a:rPr lang="en-US" altLang="zh-CN" sz="22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be over</a:t>
            </a:r>
            <a:endParaRPr lang="zh-CN" altLang="zh-CN" sz="22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863600" y="1036638"/>
          <a:ext cx="7442200" cy="3657600"/>
        </p:xfrm>
        <a:graphic>
          <a:graphicData uri="http://schemas.openxmlformats.org/drawingml/2006/table">
            <a:tbl>
              <a:tblPr/>
              <a:tblGrid>
                <a:gridCol w="81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词条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含义及用法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示例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end</a:t>
                      </a:r>
                      <a:endParaRPr lang="zh-CN" sz="2000" b="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意为</a:t>
                      </a:r>
                      <a:r>
                        <a:rPr lang="en-US" sz="20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20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结束，了结，终止</a:t>
                      </a:r>
                      <a:r>
                        <a:rPr lang="en-US" sz="20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sz="20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，强调某事的终止。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The speech ended with some interesting stories. </a:t>
                      </a:r>
                      <a:r>
                        <a:rPr lang="zh-CN" sz="2000" b="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演讲</a:t>
                      </a:r>
                      <a:r>
                        <a:rPr lang="zh-CN" sz="20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以一些有趣的故事结尾。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finish</a:t>
                      </a:r>
                      <a:endParaRPr lang="zh-CN" sz="2000" b="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表示</a:t>
                      </a:r>
                      <a:r>
                        <a:rPr lang="en-US" sz="20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“</a:t>
                      </a:r>
                      <a:r>
                        <a:rPr lang="zh-CN" sz="20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完成，完毕，结束</a:t>
                      </a:r>
                      <a:r>
                        <a:rPr lang="en-US" sz="20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”</a:t>
                      </a:r>
                      <a:r>
                        <a:rPr lang="zh-CN" sz="20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，强调做某事动作的结束。</a:t>
                      </a:r>
                      <a:r>
                        <a:rPr lang="en-US" sz="20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finish</a:t>
                      </a:r>
                      <a:r>
                        <a:rPr lang="zh-CN" sz="20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常用作及物动词，后接名词、代词或动名词。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Can you finish your work </a:t>
                      </a:r>
                      <a:r>
                        <a:rPr lang="en-US" sz="2000" b="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today</a:t>
                      </a:r>
                      <a:r>
                        <a:rPr lang="en-US" altLang="zh-CN" sz="2000" b="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?</a:t>
                      </a:r>
                      <a:r>
                        <a:rPr lang="zh-CN" sz="2000" b="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 </a:t>
                      </a:r>
                      <a:endParaRPr lang="zh-CN" sz="2000" b="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今天你能完成你的工作吗？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be</a:t>
                      </a:r>
                      <a:endParaRPr lang="zh-CN" sz="2000" b="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over</a:t>
                      </a:r>
                      <a:endParaRPr lang="zh-CN" sz="2000" b="0" kern="100" dirty="0">
                        <a:effectLst/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强调状态。句中含有表示一段时间的状语时，要用</a:t>
                      </a:r>
                      <a:r>
                        <a:rPr lang="en-US" sz="20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be over</a:t>
                      </a:r>
                      <a:r>
                        <a:rPr lang="zh-CN" sz="20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，而不能用</a:t>
                      </a:r>
                      <a:r>
                        <a:rPr lang="en-US" sz="20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finish</a:t>
                      </a:r>
                      <a:r>
                        <a:rPr lang="zh-CN" sz="20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或</a:t>
                      </a:r>
                      <a:r>
                        <a:rPr lang="en-US" sz="20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end</a:t>
                      </a:r>
                      <a:r>
                        <a:rPr lang="zh-CN" sz="20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You are too late. The meeting has been over for ten minutes. </a:t>
                      </a:r>
                      <a:r>
                        <a:rPr lang="zh-CN" sz="2000" b="0" kern="100" dirty="0" smtClean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你</a:t>
                      </a:r>
                      <a:r>
                        <a:rPr lang="zh-CN" sz="20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来得太晚了，会议已经结束</a:t>
                      </a:r>
                      <a:r>
                        <a:rPr lang="en-US" sz="20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zh-CN" sz="2000" b="0" kern="100" dirty="0">
                          <a:effectLst/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分钟了。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839788" y="777875"/>
            <a:ext cx="7385050" cy="56356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1" lang="zh-CN" altLang="en-US"/>
          </a:p>
        </p:txBody>
      </p:sp>
      <p:sp>
        <p:nvSpPr>
          <p:cNvPr id="17411" name="TextBox 39"/>
          <p:cNvSpPr txBox="1">
            <a:spLocks noChangeArrowheads="1"/>
          </p:cNvSpPr>
          <p:nvPr/>
        </p:nvSpPr>
        <p:spPr bwMode="auto">
          <a:xfrm>
            <a:off x="2617788" y="765175"/>
            <a:ext cx="5586412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physics /'</a:t>
            </a: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fɪzɪks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 </a:t>
            </a:r>
            <a:r>
              <a:rPr lang="en-US" altLang="zh-CN" sz="2400" b="1" i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n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.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物理（学）</a:t>
            </a:r>
          </a:p>
        </p:txBody>
      </p:sp>
      <p:sp>
        <p:nvSpPr>
          <p:cNvPr id="17412" name="AutoShape 2"/>
          <p:cNvSpPr>
            <a:spLocks noChangeArrowheads="1"/>
          </p:cNvSpPr>
          <p:nvPr/>
        </p:nvSpPr>
        <p:spPr bwMode="gray">
          <a:xfrm flipH="1">
            <a:off x="850900" y="879475"/>
            <a:ext cx="1450975" cy="344488"/>
          </a:xfrm>
          <a:prstGeom prst="roundRect">
            <a:avLst>
              <a:gd name="adj" fmla="val 47681"/>
            </a:avLst>
          </a:prstGeom>
          <a:gradFill rotWithShape="1">
            <a:gsLst>
              <a:gs pos="0">
                <a:srgbClr val="FF0000"/>
              </a:gs>
              <a:gs pos="100000">
                <a:srgbClr val="FF66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13" name="文本框 24"/>
          <p:cNvSpPr txBox="1">
            <a:spLocks noChangeArrowheads="1"/>
          </p:cNvSpPr>
          <p:nvPr/>
        </p:nvSpPr>
        <p:spPr bwMode="auto">
          <a:xfrm>
            <a:off x="952500" y="812800"/>
            <a:ext cx="133826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2400" b="1">
                <a:solidFill>
                  <a:schemeClr val="bg1"/>
                </a:solidFill>
                <a:latin typeface="Adobe 黑体 Std R" pitchFamily="34" charset="-122"/>
                <a:ea typeface="Adobe 黑体 Std R" pitchFamily="34" charset="-122"/>
              </a:rPr>
              <a:t>知识点</a:t>
            </a:r>
          </a:p>
        </p:txBody>
      </p:sp>
      <p:sp>
        <p:nvSpPr>
          <p:cNvPr id="7" name="菱形 6"/>
          <p:cNvSpPr/>
          <p:nvPr/>
        </p:nvSpPr>
        <p:spPr>
          <a:xfrm>
            <a:off x="2114550" y="873125"/>
            <a:ext cx="563563" cy="355600"/>
          </a:xfrm>
          <a:prstGeom prst="diamond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1"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endParaRPr kumimoji="1"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225" name="矩形 9"/>
          <p:cNvSpPr>
            <a:spLocks noChangeArrowheads="1"/>
          </p:cNvSpPr>
          <p:nvPr/>
        </p:nvSpPr>
        <p:spPr bwMode="auto">
          <a:xfrm>
            <a:off x="1143000" y="1352550"/>
            <a:ext cx="71405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err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eg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Physics is a difficult subject to many students. 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对许多学生而言，物理是一门难的学科。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1555750" y="2571750"/>
            <a:ext cx="6781800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627380" indent="-627380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作为一门学科，虽以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­s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结尾，但并不是复数形式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627380" indent="-627380">
              <a:lnSpc>
                <a:spcPct val="15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作主语时，谓语动词用第三人称单数形式。</a:t>
            </a:r>
          </a:p>
        </p:txBody>
      </p:sp>
      <p:sp>
        <p:nvSpPr>
          <p:cNvPr id="17417" name="TextBox 39"/>
          <p:cNvSpPr txBox="1">
            <a:spLocks noChangeArrowheads="1"/>
          </p:cNvSpPr>
          <p:nvPr/>
        </p:nvSpPr>
        <p:spPr bwMode="auto">
          <a:xfrm>
            <a:off x="785813" y="2616200"/>
            <a:ext cx="890587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3500"/>
              </a:lnSpc>
            </a:pPr>
            <a:r>
              <a:rPr lang="zh-CN" altLang="en-US" sz="2400" b="1">
                <a:solidFill>
                  <a:srgbClr val="FF0000"/>
                </a:solidFill>
                <a:latin typeface="Adobe 黑体 Std R" pitchFamily="34" charset="-122"/>
                <a:ea typeface="Adobe 黑体 Std R" pitchFamily="34" charset="-122"/>
              </a:rPr>
              <a:t>考向</a:t>
            </a:r>
          </a:p>
        </p:txBody>
      </p:sp>
      <p:sp>
        <p:nvSpPr>
          <p:cNvPr id="17418" name="矩形 21"/>
          <p:cNvSpPr>
            <a:spLocks noChangeArrowheads="1"/>
          </p:cNvSpPr>
          <p:nvPr/>
        </p:nvSpPr>
        <p:spPr bwMode="auto">
          <a:xfrm>
            <a:off x="838200" y="3884613"/>
            <a:ext cx="8032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ts val="3500"/>
              </a:lnSpc>
            </a:pPr>
            <a:r>
              <a:rPr lang="zh-CN" altLang="en-US" sz="24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Adobe 黑体 Std R" pitchFamily="34" charset="-122"/>
              </a:rPr>
              <a:t>拓展</a:t>
            </a:r>
          </a:p>
        </p:txBody>
      </p:sp>
      <p:sp>
        <p:nvSpPr>
          <p:cNvPr id="2" name="矩形 1"/>
          <p:cNvSpPr>
            <a:spLocks noChangeArrowheads="1"/>
          </p:cNvSpPr>
          <p:nvPr/>
        </p:nvSpPr>
        <p:spPr bwMode="auto">
          <a:xfrm>
            <a:off x="1616075" y="3943350"/>
            <a:ext cx="48355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类似这样的词还有：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politics</a:t>
            </a:r>
            <a:r>
              <a:rPr lang="zh-CN" altLang="zh-CN" sz="24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政治。</a:t>
            </a:r>
            <a:endParaRPr lang="zh-CN" altLang="en-US" sz="2400" b="1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5" grpId="0"/>
      <p:bldP spid="4" grpId="0"/>
      <p:bldP spid="2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941</Words>
  <Application>Microsoft Office PowerPoint</Application>
  <PresentationFormat>全屏显示(16:9)</PresentationFormat>
  <Paragraphs>131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Adobe 黑体 Std R</vt:lpstr>
      <vt:lpstr>黑体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2018-04-27T09:43:00Z</dcterms:created>
  <dcterms:modified xsi:type="dcterms:W3CDTF">2023-01-17T03:02:43Z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09ED726F500F432C879FBCD302ABE634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