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22" y="114"/>
      </p:cViewPr>
      <p:guideLst>
        <p:guide pos="416"/>
        <p:guide pos="7256"/>
        <p:guide orient="horz" pos="648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2" t="2180" r="28660" b="4200"/>
          <a:stretch>
            <a:fillRect/>
          </a:stretch>
        </p:blipFill>
        <p:spPr>
          <a:xfrm>
            <a:off x="-17898" y="-16044"/>
            <a:ext cx="4764714" cy="6893710"/>
          </a:xfrm>
          <a:custGeom>
            <a:avLst/>
            <a:gdLst>
              <a:gd name="connsiteX0" fmla="*/ 2720195 w 4764714"/>
              <a:gd name="connsiteY0" fmla="*/ 0 h 6893710"/>
              <a:gd name="connsiteX1" fmla="*/ 4764714 w 4764714"/>
              <a:gd name="connsiteY1" fmla="*/ 6893710 h 6893710"/>
              <a:gd name="connsiteX2" fmla="*/ 23135 w 4764714"/>
              <a:gd name="connsiteY2" fmla="*/ 6877691 h 6893710"/>
              <a:gd name="connsiteX3" fmla="*/ 0 w 4764714"/>
              <a:gd name="connsiteY3" fmla="*/ 14644 h 6893710"/>
              <a:gd name="connsiteX4" fmla="*/ 2720195 w 4764714"/>
              <a:gd name="connsiteY4" fmla="*/ 0 h 6893710"/>
              <a:gd name="connsiteX5" fmla="*/ 11433 w 4764714"/>
              <a:gd name="connsiteY5" fmla="*/ 251765 h 6893710"/>
              <a:gd name="connsiteX6" fmla="*/ 30349 w 4764714"/>
              <a:gd name="connsiteY6" fmla="*/ 6507296 h 6893710"/>
              <a:gd name="connsiteX7" fmla="*/ 3061043 w 4764714"/>
              <a:gd name="connsiteY7" fmla="*/ 4496182 h 6893710"/>
              <a:gd name="connsiteX8" fmla="*/ 11433 w 4764714"/>
              <a:gd name="connsiteY8" fmla="*/ 251765 h 68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714" h="6893710">
                <a:moveTo>
                  <a:pt x="2720195" y="0"/>
                </a:moveTo>
                <a:lnTo>
                  <a:pt x="4764714" y="6893710"/>
                </a:lnTo>
                <a:lnTo>
                  <a:pt x="23135" y="6877691"/>
                </a:lnTo>
                <a:lnTo>
                  <a:pt x="0" y="14644"/>
                </a:lnTo>
                <a:lnTo>
                  <a:pt x="2720195" y="0"/>
                </a:lnTo>
                <a:close/>
                <a:moveTo>
                  <a:pt x="11433" y="251765"/>
                </a:moveTo>
                <a:lnTo>
                  <a:pt x="30349" y="6507296"/>
                </a:lnTo>
                <a:lnTo>
                  <a:pt x="3061043" y="4496182"/>
                </a:lnTo>
                <a:lnTo>
                  <a:pt x="11433" y="251765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1" t="12140" r="46134" b="13443"/>
          <a:stretch>
            <a:fillRect/>
          </a:stretch>
        </p:blipFill>
        <p:spPr>
          <a:xfrm>
            <a:off x="149910" y="717374"/>
            <a:ext cx="2666857" cy="5479743"/>
          </a:xfrm>
          <a:custGeom>
            <a:avLst/>
            <a:gdLst>
              <a:gd name="connsiteX0" fmla="*/ 1906 w 2666857"/>
              <a:gd name="connsiteY0" fmla="*/ 0 h 5479743"/>
              <a:gd name="connsiteX1" fmla="*/ 2666857 w 2666857"/>
              <a:gd name="connsiteY1" fmla="*/ 3709053 h 5479743"/>
              <a:gd name="connsiteX2" fmla="*/ 0 w 2666857"/>
              <a:gd name="connsiteY2" fmla="*/ 5479743 h 5479743"/>
              <a:gd name="connsiteX3" fmla="*/ 1906 w 2666857"/>
              <a:gd name="connsiteY3" fmla="*/ 0 h 547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857" h="5479743">
                <a:moveTo>
                  <a:pt x="1906" y="0"/>
                </a:moveTo>
                <a:lnTo>
                  <a:pt x="2666857" y="3709053"/>
                </a:lnTo>
                <a:lnTo>
                  <a:pt x="0" y="5479743"/>
                </a:lnTo>
                <a:lnTo>
                  <a:pt x="1906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5" t="2381" r="12876" b="72766"/>
          <a:stretch>
            <a:fillRect/>
          </a:stretch>
        </p:blipFill>
        <p:spPr>
          <a:xfrm>
            <a:off x="2871819" y="-1197"/>
            <a:ext cx="3618385" cy="1830021"/>
          </a:xfrm>
          <a:custGeom>
            <a:avLst/>
            <a:gdLst>
              <a:gd name="connsiteX0" fmla="*/ 0 w 3618385"/>
              <a:gd name="connsiteY0" fmla="*/ 0 h 1830021"/>
              <a:gd name="connsiteX1" fmla="*/ 3618385 w 3618385"/>
              <a:gd name="connsiteY1" fmla="*/ 51 h 1830021"/>
              <a:gd name="connsiteX2" fmla="*/ 582987 w 3618385"/>
              <a:gd name="connsiteY2" fmla="*/ 1830021 h 1830021"/>
              <a:gd name="connsiteX3" fmla="*/ 0 w 3618385"/>
              <a:gd name="connsiteY3" fmla="*/ 0 h 183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8385" h="1830021">
                <a:moveTo>
                  <a:pt x="0" y="0"/>
                </a:moveTo>
                <a:lnTo>
                  <a:pt x="3618385" y="51"/>
                </a:lnTo>
                <a:lnTo>
                  <a:pt x="582987" y="183002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651410" y="2300042"/>
            <a:ext cx="7136336" cy="2719112"/>
            <a:chOff x="6130370" y="2972786"/>
            <a:chExt cx="5112385" cy="1947938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415199"/>
              <a:ext cx="5033249" cy="1505525"/>
              <a:chOff x="-4714868" y="2194264"/>
              <a:chExt cx="5033249" cy="150552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D5C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94264"/>
                <a:ext cx="5033249" cy="920209"/>
                <a:chOff x="-4714868" y="2194264"/>
                <a:chExt cx="5033249" cy="92020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14868" y="219426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6CD5C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4.4  </a:t>
                  </a:r>
                  <a:r>
                    <a:rPr lang="zh-CN" altLang="en-US" sz="5400" b="1" dirty="0">
                      <a:solidFill>
                        <a:srgbClr val="6CD5C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连续退位减法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30370" y="2972786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万以内加法和减法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D5C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2290"/>
          <p:cNvSpPr>
            <a:spLocks noGrp="1" noChangeArrowheads="1"/>
          </p:cNvSpPr>
          <p:nvPr/>
        </p:nvSpPr>
        <p:spPr bwMode="auto">
          <a:xfrm>
            <a:off x="3245645" y="2934337"/>
            <a:ext cx="5660071" cy="81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这节课你学会了什么？你有什么收获？</a:t>
            </a:r>
          </a:p>
          <a:p>
            <a:endParaRPr lang="en-US" altLang="zh-CN" sz="2400" b="0" kern="0" dirty="0">
              <a:solidFill>
                <a:srgbClr val="1C1C1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2" t="2180" r="28660" b="4200"/>
          <a:stretch>
            <a:fillRect/>
          </a:stretch>
        </p:blipFill>
        <p:spPr>
          <a:xfrm>
            <a:off x="-17898" y="-16044"/>
            <a:ext cx="4764714" cy="6893710"/>
          </a:xfrm>
          <a:custGeom>
            <a:avLst/>
            <a:gdLst>
              <a:gd name="connsiteX0" fmla="*/ 2720195 w 4764714"/>
              <a:gd name="connsiteY0" fmla="*/ 0 h 6893710"/>
              <a:gd name="connsiteX1" fmla="*/ 4764714 w 4764714"/>
              <a:gd name="connsiteY1" fmla="*/ 6893710 h 6893710"/>
              <a:gd name="connsiteX2" fmla="*/ 23135 w 4764714"/>
              <a:gd name="connsiteY2" fmla="*/ 6877691 h 6893710"/>
              <a:gd name="connsiteX3" fmla="*/ 0 w 4764714"/>
              <a:gd name="connsiteY3" fmla="*/ 14644 h 6893710"/>
              <a:gd name="connsiteX4" fmla="*/ 2720195 w 4764714"/>
              <a:gd name="connsiteY4" fmla="*/ 0 h 6893710"/>
              <a:gd name="connsiteX5" fmla="*/ 11433 w 4764714"/>
              <a:gd name="connsiteY5" fmla="*/ 251765 h 6893710"/>
              <a:gd name="connsiteX6" fmla="*/ 30349 w 4764714"/>
              <a:gd name="connsiteY6" fmla="*/ 6507296 h 6893710"/>
              <a:gd name="connsiteX7" fmla="*/ 3061043 w 4764714"/>
              <a:gd name="connsiteY7" fmla="*/ 4496182 h 6893710"/>
              <a:gd name="connsiteX8" fmla="*/ 11433 w 4764714"/>
              <a:gd name="connsiteY8" fmla="*/ 251765 h 689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714" h="6893710">
                <a:moveTo>
                  <a:pt x="2720195" y="0"/>
                </a:moveTo>
                <a:lnTo>
                  <a:pt x="4764714" y="6893710"/>
                </a:lnTo>
                <a:lnTo>
                  <a:pt x="23135" y="6877691"/>
                </a:lnTo>
                <a:lnTo>
                  <a:pt x="0" y="14644"/>
                </a:lnTo>
                <a:lnTo>
                  <a:pt x="2720195" y="0"/>
                </a:lnTo>
                <a:close/>
                <a:moveTo>
                  <a:pt x="11433" y="251765"/>
                </a:moveTo>
                <a:lnTo>
                  <a:pt x="30349" y="6507296"/>
                </a:lnTo>
                <a:lnTo>
                  <a:pt x="3061043" y="4496182"/>
                </a:lnTo>
                <a:lnTo>
                  <a:pt x="11433" y="251765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1" t="12140" r="46134" b="13443"/>
          <a:stretch>
            <a:fillRect/>
          </a:stretch>
        </p:blipFill>
        <p:spPr>
          <a:xfrm>
            <a:off x="149910" y="717374"/>
            <a:ext cx="2666857" cy="5479743"/>
          </a:xfrm>
          <a:custGeom>
            <a:avLst/>
            <a:gdLst>
              <a:gd name="connsiteX0" fmla="*/ 1906 w 2666857"/>
              <a:gd name="connsiteY0" fmla="*/ 0 h 5479743"/>
              <a:gd name="connsiteX1" fmla="*/ 2666857 w 2666857"/>
              <a:gd name="connsiteY1" fmla="*/ 3709053 h 5479743"/>
              <a:gd name="connsiteX2" fmla="*/ 0 w 2666857"/>
              <a:gd name="connsiteY2" fmla="*/ 5479743 h 5479743"/>
              <a:gd name="connsiteX3" fmla="*/ 1906 w 2666857"/>
              <a:gd name="connsiteY3" fmla="*/ 0 h 547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857" h="5479743">
                <a:moveTo>
                  <a:pt x="1906" y="0"/>
                </a:moveTo>
                <a:lnTo>
                  <a:pt x="2666857" y="3709053"/>
                </a:lnTo>
                <a:lnTo>
                  <a:pt x="0" y="5479743"/>
                </a:lnTo>
                <a:lnTo>
                  <a:pt x="1906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5" t="2381" r="12876" b="72766"/>
          <a:stretch>
            <a:fillRect/>
          </a:stretch>
        </p:blipFill>
        <p:spPr>
          <a:xfrm>
            <a:off x="2871819" y="-1197"/>
            <a:ext cx="3618385" cy="1830021"/>
          </a:xfrm>
          <a:custGeom>
            <a:avLst/>
            <a:gdLst>
              <a:gd name="connsiteX0" fmla="*/ 0 w 3618385"/>
              <a:gd name="connsiteY0" fmla="*/ 0 h 1830021"/>
              <a:gd name="connsiteX1" fmla="*/ 3618385 w 3618385"/>
              <a:gd name="connsiteY1" fmla="*/ 51 h 1830021"/>
              <a:gd name="connsiteX2" fmla="*/ 582987 w 3618385"/>
              <a:gd name="connsiteY2" fmla="*/ 1830021 h 1830021"/>
              <a:gd name="connsiteX3" fmla="*/ 0 w 3618385"/>
              <a:gd name="connsiteY3" fmla="*/ 0 h 183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8385" h="1830021">
                <a:moveTo>
                  <a:pt x="0" y="0"/>
                </a:moveTo>
                <a:lnTo>
                  <a:pt x="3618385" y="51"/>
                </a:lnTo>
                <a:lnTo>
                  <a:pt x="582987" y="183002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6CD5C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6CD5C7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万以内加法和减法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6CD5C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"/>
          <p:cNvSpPr>
            <a:spLocks noChangeArrowheads="1"/>
          </p:cNvSpPr>
          <p:nvPr/>
        </p:nvSpPr>
        <p:spPr bwMode="auto">
          <a:xfrm>
            <a:off x="660400" y="1130300"/>
            <a:ext cx="10967287" cy="455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知识与技能：掌握三位数减两、三位数的笔算方法，并能正确计算。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过程与方法：通过小组合作探究，经历三位数的连续退位减法的计算方法的形成过程，体验归纳概括的方法与策略。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情感态度与价值观：养成认真计算的好习惯，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让学生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在和谐学习的氛围中增强公平竞争意识。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激发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学习数学的兴趣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zh-CN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文本占位符 7170"/>
          <p:cNvSpPr>
            <a:spLocks noGrp="1" noChangeArrowheads="1"/>
          </p:cNvSpPr>
          <p:nvPr>
            <p:ph idx="4294967295"/>
          </p:nvPr>
        </p:nvSpPr>
        <p:spPr>
          <a:xfrm>
            <a:off x="562708" y="1462018"/>
            <a:ext cx="11113476" cy="4525962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掌握三位数加三位数不连续进位加的计算方法。 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（重点）</a:t>
            </a:r>
          </a:p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理解三位数减三位数的算理。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（难点）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学习难点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6275" y="1251046"/>
            <a:ext cx="6130925" cy="503237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预习：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4176259"/>
            <a:ext cx="8785225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13467"/>
          <a:stretch>
            <a:fillRect/>
          </a:stretch>
        </p:blipFill>
        <p:spPr bwMode="auto">
          <a:xfrm>
            <a:off x="401639" y="1787238"/>
            <a:ext cx="90900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2923784" y="1775218"/>
            <a:ext cx="1525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322</a:t>
            </a:r>
            <a:endParaRPr lang="zh-CN" altLang="en-US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378023" y="2245057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435</a:t>
            </a:r>
            <a:endParaRPr lang="zh-CN" altLang="en-US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998538" y="2645167"/>
            <a:ext cx="1008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78023" y="2652473"/>
            <a:ext cx="1008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2009</a:t>
            </a:r>
            <a:endParaRPr lang="zh-CN" altLang="en-US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78515" y="3537779"/>
            <a:ext cx="1008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2249096" y="4140968"/>
            <a:ext cx="2200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435-322</a:t>
            </a:r>
            <a:endParaRPr lang="zh-CN" altLang="en-US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289923" y="5066154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4 3 5</a:t>
            </a:r>
            <a:endParaRPr lang="zh-CN" altLang="en-US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1289923" y="5426517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3 2 2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1274048" y="5810692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1 1 3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2505816" y="5066154"/>
            <a:ext cx="27924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相同数位</a:t>
            </a: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2829798" y="5466264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7391400" y="1791931"/>
            <a:ext cx="1525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86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6866498" y="2245057"/>
            <a:ext cx="152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435</a:t>
            </a:r>
            <a:endParaRPr lang="zh-CN" altLang="en-US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5430813" y="2703195"/>
            <a:ext cx="1008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2005</a:t>
            </a:r>
            <a:endParaRPr lang="zh-CN" altLang="en-US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6920708" y="2629268"/>
            <a:ext cx="1008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975476" y="3556453"/>
            <a:ext cx="1008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</a:t>
            </a:r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6721861" y="4123227"/>
            <a:ext cx="2200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435-86</a:t>
            </a:r>
            <a:endParaRPr lang="zh-CN" altLang="en-US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6089418" y="5006915"/>
            <a:ext cx="1525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4 3 5</a:t>
            </a:r>
            <a:endParaRPr lang="zh-CN" altLang="en-US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5902093" y="5348228"/>
            <a:ext cx="1525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8 6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6103704" y="5733990"/>
            <a:ext cx="1525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3 4 9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8379349" y="4604893"/>
            <a:ext cx="492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7435048" y="5006915"/>
            <a:ext cx="492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9"/>
          <p:cNvSpPr txBox="1">
            <a:spLocks noChangeArrowheads="1"/>
          </p:cNvSpPr>
          <p:nvPr/>
        </p:nvSpPr>
        <p:spPr bwMode="auto">
          <a:xfrm>
            <a:off x="8207436" y="5426517"/>
            <a:ext cx="912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</a:t>
            </a:r>
          </a:p>
        </p:txBody>
      </p:sp>
      <p:sp>
        <p:nvSpPr>
          <p:cNvPr id="30" name="TextBox 9"/>
          <p:cNvSpPr txBox="1">
            <a:spLocks noChangeArrowheads="1"/>
          </p:cNvSpPr>
          <p:nvPr/>
        </p:nvSpPr>
        <p:spPr bwMode="auto">
          <a:xfrm>
            <a:off x="7927173" y="5835590"/>
            <a:ext cx="657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8791636" y="5848031"/>
            <a:ext cx="657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3"/>
          <p:cNvSpPr>
            <a:spLocks noChangeArrowheads="1"/>
          </p:cNvSpPr>
          <p:nvPr/>
        </p:nvSpPr>
        <p:spPr bwMode="auto">
          <a:xfrm>
            <a:off x="672465" y="3135512"/>
            <a:ext cx="80645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笔算减法时应注意：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相同数位要（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                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       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）减起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endParaRPr lang="en-US" altLang="zh-CN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1" hangingPunct="1"/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哪一位上的数不够减，要从（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）位退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当（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  <a:endParaRPr lang="zh-CN" altLang="en-US" sz="2400" b="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660400" y="2589064"/>
            <a:ext cx="375443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小结：</a:t>
            </a:r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2827021" y="3506350"/>
            <a:ext cx="2790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相同数位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16849" y="3877535"/>
            <a:ext cx="1525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4855052" y="4250313"/>
            <a:ext cx="1525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前一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7211377" y="4250313"/>
            <a:ext cx="1525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72465" y="1190705"/>
            <a:ext cx="8785225" cy="158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65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小组交流</a:t>
            </a:r>
          </a:p>
          <a:p>
            <a:pPr>
              <a:lnSpc>
                <a:spcPts val="3365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讨论案中的的计算题的计算方法，一组展示，其余补充。</a:t>
            </a:r>
          </a:p>
          <a:p>
            <a:pPr>
              <a:lnSpc>
                <a:spcPts val="3365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笔算三位数减三位数连续退位减法是如何算的，要注意什么？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1196936"/>
            <a:ext cx="6130925" cy="850900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自测：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859598"/>
            <a:ext cx="8229600" cy="266382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竖式计算。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547-413=                   532-74=                    581-94=	</a:t>
            </a: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2069784" y="2525385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134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4905216" y="2525385"/>
            <a:ext cx="1150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458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7737475" y="2525385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487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179" y="1297742"/>
            <a:ext cx="3122613" cy="588962"/>
          </a:xfrm>
        </p:spPr>
        <p:txBody>
          <a:bodyPr/>
          <a:lstStyle/>
          <a:p>
            <a:r>
              <a: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探究：</a:t>
            </a:r>
          </a:p>
        </p:txBody>
      </p:sp>
      <p:grpSp>
        <p:nvGrpSpPr>
          <p:cNvPr id="10243" name="Group 3"/>
          <p:cNvGrpSpPr/>
          <p:nvPr/>
        </p:nvGrpSpPr>
        <p:grpSpPr bwMode="auto">
          <a:xfrm>
            <a:off x="2939217" y="2699342"/>
            <a:ext cx="1835150" cy="1512888"/>
            <a:chOff x="1920" y="586"/>
            <a:chExt cx="1200" cy="953"/>
          </a:xfrm>
        </p:grpSpPr>
        <p:sp>
          <p:nvSpPr>
            <p:cNvPr id="10265" name="Line 4"/>
            <p:cNvSpPr>
              <a:spLocks noChangeShapeType="1"/>
            </p:cNvSpPr>
            <p:nvPr/>
          </p:nvSpPr>
          <p:spPr bwMode="auto">
            <a:xfrm>
              <a:off x="1920" y="1248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66" name="Text Box 5"/>
            <p:cNvSpPr txBox="1">
              <a:spLocks noChangeArrowheads="1"/>
            </p:cNvSpPr>
            <p:nvPr/>
          </p:nvSpPr>
          <p:spPr bwMode="auto">
            <a:xfrm>
              <a:off x="2202" y="586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0267" name="Rectangle 6"/>
            <p:cNvSpPr>
              <a:spLocks noChangeArrowheads="1"/>
            </p:cNvSpPr>
            <p:nvPr/>
          </p:nvSpPr>
          <p:spPr bwMode="auto">
            <a:xfrm>
              <a:off x="2448" y="62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68" name="Text Box 7"/>
            <p:cNvSpPr txBox="1">
              <a:spLocks noChangeArrowheads="1"/>
            </p:cNvSpPr>
            <p:nvPr/>
          </p:nvSpPr>
          <p:spPr bwMode="auto">
            <a:xfrm>
              <a:off x="2736" y="586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269" name="Text Box 8"/>
            <p:cNvSpPr txBox="1">
              <a:spLocks noChangeArrowheads="1"/>
            </p:cNvSpPr>
            <p:nvPr/>
          </p:nvSpPr>
          <p:spPr bwMode="auto">
            <a:xfrm>
              <a:off x="2216" y="892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0270" name="Text Box 9"/>
            <p:cNvSpPr txBox="1">
              <a:spLocks noChangeArrowheads="1"/>
            </p:cNvSpPr>
            <p:nvPr/>
          </p:nvSpPr>
          <p:spPr bwMode="auto">
            <a:xfrm>
              <a:off x="2448" y="894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0271" name="Rectangle 10"/>
            <p:cNvSpPr>
              <a:spLocks noChangeArrowheads="1"/>
            </p:cNvSpPr>
            <p:nvPr/>
          </p:nvSpPr>
          <p:spPr bwMode="auto">
            <a:xfrm>
              <a:off x="2736" y="912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72" name="Text Box 11"/>
            <p:cNvSpPr txBox="1">
              <a:spLocks noChangeArrowheads="1"/>
            </p:cNvSpPr>
            <p:nvPr/>
          </p:nvSpPr>
          <p:spPr bwMode="auto">
            <a:xfrm>
              <a:off x="2035" y="886"/>
              <a:ext cx="3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</a:t>
              </a:r>
            </a:p>
          </p:txBody>
        </p:sp>
        <p:sp>
          <p:nvSpPr>
            <p:cNvPr id="10273" name="Rectangle 12"/>
            <p:cNvSpPr>
              <a:spLocks noChangeArrowheads="1"/>
            </p:cNvSpPr>
            <p:nvPr/>
          </p:nvSpPr>
          <p:spPr bwMode="auto">
            <a:xfrm>
              <a:off x="2208" y="1296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74" name="Text Box 13"/>
            <p:cNvSpPr txBox="1">
              <a:spLocks noChangeArrowheads="1"/>
            </p:cNvSpPr>
            <p:nvPr/>
          </p:nvSpPr>
          <p:spPr bwMode="auto">
            <a:xfrm>
              <a:off x="2448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0275" name="Text Box 14"/>
            <p:cNvSpPr txBox="1">
              <a:spLocks noChangeArrowheads="1"/>
            </p:cNvSpPr>
            <p:nvPr/>
          </p:nvSpPr>
          <p:spPr bwMode="auto">
            <a:xfrm>
              <a:off x="2736" y="1248"/>
              <a:ext cx="23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10244" name="Rectangle 15"/>
          <p:cNvSpPr>
            <a:spLocks noChangeArrowheads="1"/>
          </p:cNvSpPr>
          <p:nvPr/>
        </p:nvSpPr>
        <p:spPr bwMode="auto">
          <a:xfrm>
            <a:off x="663048" y="1807530"/>
            <a:ext cx="57912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r>
              <a:rPr lang="zh-CN" altLang="en-US" sz="2400" b="0" kern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在□里填上合适的数。</a:t>
            </a:r>
          </a:p>
        </p:txBody>
      </p:sp>
      <p:grpSp>
        <p:nvGrpSpPr>
          <p:cNvPr id="10245" name="Group 30"/>
          <p:cNvGrpSpPr/>
          <p:nvPr/>
        </p:nvGrpSpPr>
        <p:grpSpPr bwMode="auto">
          <a:xfrm>
            <a:off x="6868529" y="2694579"/>
            <a:ext cx="1905000" cy="1512888"/>
            <a:chOff x="3168" y="1271"/>
            <a:chExt cx="1200" cy="953"/>
          </a:xfrm>
        </p:grpSpPr>
        <p:sp>
          <p:nvSpPr>
            <p:cNvPr id="10254" name="Line 17"/>
            <p:cNvSpPr>
              <a:spLocks noChangeShapeType="1"/>
            </p:cNvSpPr>
            <p:nvPr/>
          </p:nvSpPr>
          <p:spPr bwMode="auto">
            <a:xfrm>
              <a:off x="3168" y="1925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55" name="Text Box 18"/>
            <p:cNvSpPr txBox="1">
              <a:spLocks noChangeArrowheads="1"/>
            </p:cNvSpPr>
            <p:nvPr/>
          </p:nvSpPr>
          <p:spPr bwMode="auto">
            <a:xfrm>
              <a:off x="3440" y="1271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10256" name="Rectangle 19"/>
            <p:cNvSpPr>
              <a:spLocks noChangeArrowheads="1"/>
            </p:cNvSpPr>
            <p:nvPr/>
          </p:nvSpPr>
          <p:spPr bwMode="auto">
            <a:xfrm>
              <a:off x="3696" y="1301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57" name="Text Box 20"/>
            <p:cNvSpPr txBox="1">
              <a:spLocks noChangeArrowheads="1"/>
            </p:cNvSpPr>
            <p:nvPr/>
          </p:nvSpPr>
          <p:spPr bwMode="auto">
            <a:xfrm>
              <a:off x="3989" y="1271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0258" name="Text Box 22"/>
            <p:cNvSpPr txBox="1">
              <a:spLocks noChangeArrowheads="1"/>
            </p:cNvSpPr>
            <p:nvPr/>
          </p:nvSpPr>
          <p:spPr bwMode="auto">
            <a:xfrm>
              <a:off x="3751" y="1583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10259" name="Rectangle 23"/>
            <p:cNvSpPr>
              <a:spLocks noChangeArrowheads="1"/>
            </p:cNvSpPr>
            <p:nvPr/>
          </p:nvSpPr>
          <p:spPr bwMode="auto">
            <a:xfrm>
              <a:off x="3984" y="1627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60" name="Text Box 24"/>
            <p:cNvSpPr txBox="1">
              <a:spLocks noChangeArrowheads="1"/>
            </p:cNvSpPr>
            <p:nvPr/>
          </p:nvSpPr>
          <p:spPr bwMode="auto">
            <a:xfrm>
              <a:off x="3264" y="1541"/>
              <a:ext cx="1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</a:t>
              </a:r>
            </a:p>
          </p:txBody>
        </p:sp>
        <p:sp>
          <p:nvSpPr>
            <p:cNvPr id="10261" name="Rectangle 25"/>
            <p:cNvSpPr>
              <a:spLocks noChangeArrowheads="1"/>
            </p:cNvSpPr>
            <p:nvPr/>
          </p:nvSpPr>
          <p:spPr bwMode="auto">
            <a:xfrm>
              <a:off x="3470" y="1616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endParaRPr lang="zh-CN" altLang="en-US" sz="2400" b="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62" name="Text Box 26"/>
            <p:cNvSpPr txBox="1">
              <a:spLocks noChangeArrowheads="1"/>
            </p:cNvSpPr>
            <p:nvPr/>
          </p:nvSpPr>
          <p:spPr bwMode="auto">
            <a:xfrm>
              <a:off x="3751" y="1916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0263" name="Text Box 27"/>
            <p:cNvSpPr txBox="1">
              <a:spLocks noChangeArrowheads="1"/>
            </p:cNvSpPr>
            <p:nvPr/>
          </p:nvSpPr>
          <p:spPr bwMode="auto">
            <a:xfrm>
              <a:off x="3984" y="1925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10264" name="Text Box 29"/>
            <p:cNvSpPr txBox="1">
              <a:spLocks noChangeArrowheads="1"/>
            </p:cNvSpPr>
            <p:nvPr/>
          </p:nvSpPr>
          <p:spPr bwMode="auto">
            <a:xfrm>
              <a:off x="3470" y="1933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66271" y="316915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29584" y="253761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·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65387" y="273034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387320" y="378613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149642" y="321637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478129" y="2556331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·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735804" y="270748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343941" y="319201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1004890"/>
            <a:ext cx="7921625" cy="15113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我会判断。</a:t>
            </a:r>
            <a:b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下面的计算对吗，把不对的改正过来。</a:t>
            </a:r>
          </a:p>
        </p:txBody>
      </p:sp>
      <p:grpSp>
        <p:nvGrpSpPr>
          <p:cNvPr id="11267" name="Group 9"/>
          <p:cNvGrpSpPr/>
          <p:nvPr/>
        </p:nvGrpSpPr>
        <p:grpSpPr bwMode="auto">
          <a:xfrm>
            <a:off x="2677351" y="2918460"/>
            <a:ext cx="1943100" cy="2119313"/>
            <a:chOff x="366" y="940"/>
            <a:chExt cx="1224" cy="1335"/>
          </a:xfrm>
        </p:grpSpPr>
        <p:sp>
          <p:nvSpPr>
            <p:cNvPr id="11282" name="Text Box 4"/>
            <p:cNvSpPr txBox="1">
              <a:spLocks noChangeArrowheads="1"/>
            </p:cNvSpPr>
            <p:nvPr/>
          </p:nvSpPr>
          <p:spPr bwMode="auto">
            <a:xfrm>
              <a:off x="703" y="940"/>
              <a:ext cx="5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8 3 5</a:t>
              </a:r>
            </a:p>
          </p:txBody>
        </p:sp>
        <p:sp>
          <p:nvSpPr>
            <p:cNvPr id="11283" name="Text Box 5"/>
            <p:cNvSpPr txBox="1">
              <a:spLocks noChangeArrowheads="1"/>
            </p:cNvSpPr>
            <p:nvPr/>
          </p:nvSpPr>
          <p:spPr bwMode="auto">
            <a:xfrm>
              <a:off x="631" y="1195"/>
              <a:ext cx="6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-3 6 8</a:t>
              </a:r>
            </a:p>
          </p:txBody>
        </p:sp>
        <p:sp>
          <p:nvSpPr>
            <p:cNvPr id="11284" name="Line 6"/>
            <p:cNvSpPr>
              <a:spLocks noChangeShapeType="1"/>
            </p:cNvSpPr>
            <p:nvPr/>
          </p:nvSpPr>
          <p:spPr bwMode="auto">
            <a:xfrm>
              <a:off x="366" y="1580"/>
              <a:ext cx="12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85" name="Text Box 7"/>
            <p:cNvSpPr txBox="1">
              <a:spLocks noChangeArrowheads="1"/>
            </p:cNvSpPr>
            <p:nvPr/>
          </p:nvSpPr>
          <p:spPr bwMode="auto">
            <a:xfrm>
              <a:off x="703" y="1616"/>
              <a:ext cx="5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5 6 7</a:t>
              </a:r>
            </a:p>
          </p:txBody>
        </p:sp>
        <p:sp>
          <p:nvSpPr>
            <p:cNvPr id="11286" name="Text Box 8"/>
            <p:cNvSpPr txBox="1">
              <a:spLocks noChangeArrowheads="1"/>
            </p:cNvSpPr>
            <p:nvPr/>
          </p:nvSpPr>
          <p:spPr bwMode="auto">
            <a:xfrm>
              <a:off x="550" y="1984"/>
              <a:ext cx="8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zh-CN" altLang="en-US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      ）</a:t>
              </a:r>
            </a:p>
          </p:txBody>
        </p:sp>
      </p:grpSp>
      <p:grpSp>
        <p:nvGrpSpPr>
          <p:cNvPr id="11268" name="Group 10"/>
          <p:cNvGrpSpPr/>
          <p:nvPr/>
        </p:nvGrpSpPr>
        <p:grpSpPr bwMode="auto">
          <a:xfrm>
            <a:off x="6969938" y="3024029"/>
            <a:ext cx="1943100" cy="2016125"/>
            <a:chOff x="352" y="861"/>
            <a:chExt cx="1224" cy="1270"/>
          </a:xfrm>
        </p:grpSpPr>
        <p:sp>
          <p:nvSpPr>
            <p:cNvPr id="11277" name="Text Box 11"/>
            <p:cNvSpPr txBox="1">
              <a:spLocks noChangeArrowheads="1"/>
            </p:cNvSpPr>
            <p:nvPr/>
          </p:nvSpPr>
          <p:spPr bwMode="auto">
            <a:xfrm>
              <a:off x="690" y="861"/>
              <a:ext cx="5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6 1 5</a:t>
              </a:r>
            </a:p>
          </p:txBody>
        </p:sp>
        <p:sp>
          <p:nvSpPr>
            <p:cNvPr id="11278" name="Text Box 12"/>
            <p:cNvSpPr txBox="1">
              <a:spLocks noChangeArrowheads="1"/>
            </p:cNvSpPr>
            <p:nvPr/>
          </p:nvSpPr>
          <p:spPr bwMode="auto">
            <a:xfrm>
              <a:off x="638" y="1130"/>
              <a:ext cx="6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-4 2 7</a:t>
              </a:r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>
              <a:off x="352" y="1436"/>
              <a:ext cx="12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80" name="Text Box 14"/>
            <p:cNvSpPr txBox="1">
              <a:spLocks noChangeArrowheads="1"/>
            </p:cNvSpPr>
            <p:nvPr/>
          </p:nvSpPr>
          <p:spPr bwMode="auto">
            <a:xfrm>
              <a:off x="676" y="1474"/>
              <a:ext cx="5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1 9 2</a:t>
              </a:r>
            </a:p>
          </p:txBody>
        </p:sp>
        <p:sp>
          <p:nvSpPr>
            <p:cNvPr id="11281" name="Text Box 15"/>
            <p:cNvSpPr txBox="1">
              <a:spLocks noChangeArrowheads="1"/>
            </p:cNvSpPr>
            <p:nvPr/>
          </p:nvSpPr>
          <p:spPr bwMode="auto">
            <a:xfrm>
              <a:off x="598" y="1840"/>
              <a:ext cx="7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zh-CN" altLang="en-US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     ）</a:t>
              </a: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84385" y="4559603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zh-CN" altLang="en-US" sz="2400" b="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5030622" y="2941677"/>
            <a:ext cx="1598613" cy="1569660"/>
            <a:chOff x="4700387" y="338695"/>
            <a:chExt cx="1599418" cy="1569126"/>
          </a:xfrm>
        </p:grpSpPr>
        <p:sp>
          <p:nvSpPr>
            <p:cNvPr id="11275" name="TextBox 1"/>
            <p:cNvSpPr txBox="1">
              <a:spLocks noChangeArrowheads="1"/>
            </p:cNvSpPr>
            <p:nvPr/>
          </p:nvSpPr>
          <p:spPr bwMode="auto">
            <a:xfrm>
              <a:off x="4831828" y="338695"/>
              <a:ext cx="972230" cy="1569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400" b="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8 3 5</a:t>
              </a:r>
            </a:p>
            <a:p>
              <a:pPr eaLnBrk="1" hangingPunct="1"/>
              <a:r>
                <a:rPr lang="en-US" altLang="zh-CN" sz="2400" b="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-3 6 8</a:t>
              </a:r>
            </a:p>
            <a:p>
              <a:pPr eaLnBrk="1" hangingPunct="1"/>
              <a:endPara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eaLnBrk="1" hangingPunct="1"/>
              <a:r>
                <a:rPr lang="en-US" altLang="zh-CN" sz="2400" b="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4 6 7</a:t>
              </a:r>
              <a:endPara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4700387" y="1328425"/>
              <a:ext cx="159941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 bwMode="auto">
          <a:xfrm>
            <a:off x="9275965" y="2989628"/>
            <a:ext cx="1598613" cy="1569660"/>
            <a:chOff x="4899029" y="361785"/>
            <a:chExt cx="1599486" cy="1569126"/>
          </a:xfrm>
        </p:grpSpPr>
        <p:sp>
          <p:nvSpPr>
            <p:cNvPr id="11273" name="TextBox 1"/>
            <p:cNvSpPr txBox="1">
              <a:spLocks noChangeArrowheads="1"/>
            </p:cNvSpPr>
            <p:nvPr/>
          </p:nvSpPr>
          <p:spPr bwMode="auto">
            <a:xfrm>
              <a:off x="5233598" y="361785"/>
              <a:ext cx="972272" cy="1569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en-US" altLang="zh-CN" sz="2400" b="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400" b="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6 1 5</a:t>
              </a:r>
            </a:p>
            <a:p>
              <a:pPr eaLnBrk="1" hangingPunct="1"/>
              <a:r>
                <a:rPr lang="en-US" altLang="zh-CN" sz="2400" b="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-4 2 7</a:t>
              </a:r>
            </a:p>
            <a:p>
              <a:pPr eaLnBrk="1" hangingPunct="1"/>
              <a:endPara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eaLnBrk="1" hangingPunct="1"/>
              <a:r>
                <a:rPr lang="en-US" altLang="zh-CN" sz="2400" b="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1 8 8</a:t>
              </a:r>
              <a:endPara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4899029" y="1296684"/>
              <a:ext cx="159948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743604" y="4559288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endParaRPr lang="zh-CN" altLang="en-US" sz="2400" b="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660400" y="1784485"/>
            <a:ext cx="11531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914400" algn="l"/>
              </a:tabLs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tabLst>
                <a:tab pos="914400" algn="l"/>
              </a:tabLs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tabLst>
                <a:tab pos="914400" algn="l"/>
              </a:tabLs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tabLst>
                <a:tab pos="914400" algn="l"/>
              </a:tabLs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tabLst>
                <a:tab pos="914400" algn="l"/>
              </a:tabLs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914400" algn="l"/>
              </a:tabLs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914400" algn="l"/>
              </a:tabLs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914400" algn="l"/>
              </a:tabLs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914400" algn="l"/>
              </a:tabLs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苹果树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416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棵，梨树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358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棵，桃树</a:t>
            </a:r>
            <a:r>
              <a:rPr lang="en-US" altLang="zh-CN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169</a:t>
            </a: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棵。提出用减法解决的数学问题？</a:t>
            </a:r>
          </a:p>
          <a:p>
            <a:pPr>
              <a:lnSpc>
                <a:spcPct val="150000"/>
              </a:lnSpc>
            </a:pPr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</a:p>
          <a:p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660400" y="1310889"/>
            <a:ext cx="309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针对性练习：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68931" y="2892480"/>
            <a:ext cx="3658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苹果树比梨树多多少棵？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99093" y="3573574"/>
            <a:ext cx="29995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416</a:t>
            </a: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358=58</a:t>
            </a:r>
            <a:r>
              <a:rPr lang="zh-CN" altLang="en-US" sz="2400" b="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（棵）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9093" y="4389494"/>
            <a:ext cx="4001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答：苹果树比梨树多</a:t>
            </a:r>
            <a:r>
              <a:rPr lang="en-US" altLang="zh-CN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58</a:t>
            </a:r>
            <a:r>
              <a:rPr lang="zh-CN" altLang="en-US" sz="2400" b="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棵。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宽屏</PresentationFormat>
  <Paragraphs>119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FandolFang R</vt:lpstr>
      <vt:lpstr>思源黑体 CN Medium</vt:lpstr>
      <vt:lpstr>思源黑体 CN Regular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预习：</vt:lpstr>
      <vt:lpstr>PowerPoint 演示文稿</vt:lpstr>
      <vt:lpstr>自测：</vt:lpstr>
      <vt:lpstr>探究：</vt:lpstr>
      <vt:lpstr>我会判断。 下面的计算对吗，把不对的改正过来。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2020-06-23T01:35:00Z</dcterms:created>
  <dcterms:modified xsi:type="dcterms:W3CDTF">2023-01-17T03:02:56Z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3930A9B4A90241C58E827DA5F51A44E2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