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441" r:id="rId2"/>
    <p:sldId id="434" r:id="rId3"/>
    <p:sldId id="435" r:id="rId4"/>
    <p:sldId id="436" r:id="rId5"/>
    <p:sldId id="437" r:id="rId6"/>
    <p:sldId id="438" r:id="rId7"/>
    <p:sldId id="439" r:id="rId8"/>
    <p:sldId id="440" r:id="rId9"/>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40" d="100"/>
          <a:sy n="140" d="100"/>
        </p:scale>
        <p:origin x="-804" y="-330"/>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47BFAA98-818D-41D3-B79B-E6B16659B6BE}"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78674E23-84E1-4788-9315-20C2E333480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1AD2353C-FA5D-4A9A-86EA-6E0CD7956B3D}"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C1D1F014-C774-4F94-B431-8EEB31E8CFEC}"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47913" y="1889522"/>
            <a:ext cx="5850731"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5</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What an adventure!</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0" y="451598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22659" y="3219828"/>
            <a:ext cx="8498681"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smtClean="0">
                <a:latin typeface="宋体" panose="02010600030101010101" pitchFamily="2" charset="-122"/>
                <a:cs typeface="Times New Roman" panose="02020603050405020304"/>
              </a:rPr>
              <a:t>Ⅳ</a:t>
            </a:r>
            <a:r>
              <a:rPr lang="en-US" altLang="zh-CN" sz="2400" kern="100" dirty="0">
                <a:latin typeface="Times New Roman" panose="02020603050405020304"/>
                <a:cs typeface="Times New Roman" panose="02020603050405020304"/>
              </a:rPr>
              <a:t> </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Listening</a:t>
            </a:r>
            <a:r>
              <a:rPr lang="en-US" altLang="zh-CN" sz="2400" b="1" kern="100" dirty="0">
                <a:latin typeface="Times New Roman" panose="02020603050405020304"/>
                <a:cs typeface="Courier New" panose="02070309020205020404"/>
              </a:rPr>
              <a:t>——</a:t>
            </a:r>
            <a:r>
              <a:rPr lang="zh-CN" altLang="zh-CN" sz="2400" kern="100" dirty="0">
                <a:latin typeface="Times New Roman" panose="02020603050405020304"/>
                <a:cs typeface="Times New Roman" panose="02020603050405020304"/>
              </a:rPr>
              <a:t>如何突破故事类独白</a:t>
            </a:r>
            <a:endParaRPr lang="zh-CN" altLang="zh-CN" sz="900" kern="100" dirty="0">
              <a:latin typeface="宋体" panose="02010600030101010101" pitchFamily="2" charset="-122"/>
              <a:cs typeface="Courier New" panose="020703090202050204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925117"/>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zh-CN" altLang="zh-CN" kern="100" dirty="0">
                <a:latin typeface="Times New Roman" panose="02020603050405020304"/>
                <a:cs typeface="Times New Roman" panose="02020603050405020304"/>
              </a:rPr>
              <a:t>听在英语诸多交际功能中占主导地位。听力测试最后一段一般为独白，它对考生的记忆理解能力要求较高，题材涉及历史、文化、新闻时事和人物等方面。它既要求考生掌握材料的主旨大意，也要求获取有效的事实细节，并根据材料进行简单的推理。这道题如果做得得心应手，考生就会有拔开云雾见日月的感觉，就可以满怀信心地解答笔试部分的题了。故事类独白具有如下主要特点：</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3381" y="701279"/>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经常将不定的时间，或虚构的、不确定的人物置于故事的开头，考生听到开头的一、两句话，便可确定文章的题材为故事。</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经常通过人物的语言来交代事情的经过、情节的发展和人物的思想活动。这些语言对理解故事的情节和人物的思想感情起了很重要的作用，因此也就常常成为考查的重点。</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故事不仅仅向听者讲述已经发生的事情，更重要的是通过丰富的想像力和一些不同寻常的情节给人留下风趣幽默、耐人寻味的结尾，这就是故事的内涵，也常常是最后一个问题的提问内容。</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矩形 1"/>
          <p:cNvSpPr>
            <a:spLocks noChangeArrowheads="1"/>
          </p:cNvSpPr>
          <p:nvPr/>
        </p:nvSpPr>
        <p:spPr bwMode="auto">
          <a:xfrm>
            <a:off x="314325" y="54768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240" indent="-269240" algn="just">
              <a:lnSpc>
                <a:spcPct val="150000"/>
              </a:lnSpc>
            </a:pPr>
            <a:r>
              <a:rPr lang="zh-CN" altLang="zh-CN" dirty="0">
                <a:latin typeface="Times New Roman" panose="02020603050405020304" pitchFamily="18" charset="0"/>
                <a:ea typeface="黑体" panose="02010609060101010101" pitchFamily="49" charset="-122"/>
              </a:rPr>
              <a:t>【典题印证】　</a:t>
            </a:r>
            <a:r>
              <a:rPr lang="en-US" altLang="zh-CN" dirty="0">
                <a:latin typeface="Times New Roman" panose="02020603050405020304" pitchFamily="18" charset="0"/>
                <a:ea typeface="楷体_GB2312"/>
                <a:cs typeface="楷体_GB2312"/>
              </a:rPr>
              <a:t>(2018·</a:t>
            </a:r>
            <a:r>
              <a:rPr lang="zh-CN" altLang="zh-CN" dirty="0">
                <a:latin typeface="Times New Roman" panose="02020603050405020304" pitchFamily="18" charset="0"/>
                <a:ea typeface="楷体_GB2312"/>
                <a:cs typeface="楷体_GB2312"/>
              </a:rPr>
              <a:t>全国卷</a:t>
            </a:r>
            <a:r>
              <a:rPr lang="en-US" altLang="zh-CN" dirty="0">
                <a:latin typeface="宋体" panose="02010600030101010101" pitchFamily="2" charset="-122"/>
                <a:ea typeface="楷体_GB2312"/>
                <a:cs typeface="楷体_GB2312"/>
              </a:rPr>
              <a:t>Ⅲ</a:t>
            </a:r>
            <a:r>
              <a:rPr lang="en-US" altLang="zh-CN" dirty="0">
                <a:latin typeface="Times New Roman" panose="02020603050405020304" pitchFamily="18" charset="0"/>
                <a:ea typeface="楷体_GB2312"/>
                <a:cs typeface="楷体_GB2312"/>
              </a:rPr>
              <a:t>)</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17.At what age did Emily start learning ballet?</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	</a:t>
            </a:r>
            <a:r>
              <a:rPr lang="en-US" altLang="zh-CN" dirty="0" err="1">
                <a:latin typeface="Times New Roman" panose="02020603050405020304" pitchFamily="18" charset="0"/>
              </a:rPr>
              <a:t>A.Five</a:t>
            </a:r>
            <a:r>
              <a:rPr lang="en-US" altLang="zh-CN" dirty="0">
                <a:latin typeface="Times New Roman" panose="02020603050405020304" pitchFamily="18" charset="0"/>
              </a:rPr>
              <a:t>.  </a:t>
            </a:r>
            <a:r>
              <a:rPr lang="en-US" altLang="zh-CN" dirty="0" smtClean="0">
                <a:latin typeface="Times New Roman" panose="02020603050405020304" pitchFamily="18" charset="0"/>
              </a:rPr>
              <a:t>    </a:t>
            </a:r>
            <a:r>
              <a:rPr lang="en-US" altLang="zh-CN" dirty="0" err="1" smtClean="0">
                <a:latin typeface="Times New Roman" panose="02020603050405020304" pitchFamily="18" charset="0"/>
              </a:rPr>
              <a:t>B.Six</a:t>
            </a:r>
            <a:r>
              <a:rPr lang="en-US" altLang="zh-CN" dirty="0">
                <a:latin typeface="Times New Roman" panose="02020603050405020304" pitchFamily="18" charset="0"/>
              </a:rPr>
              <a:t>.  </a:t>
            </a:r>
            <a:r>
              <a:rPr lang="en-US" altLang="zh-CN" dirty="0" smtClean="0">
                <a:latin typeface="Times New Roman" panose="02020603050405020304" pitchFamily="18" charset="0"/>
              </a:rPr>
              <a:t>   </a:t>
            </a:r>
            <a:r>
              <a:rPr lang="en-US" altLang="zh-CN" dirty="0" err="1" smtClean="0">
                <a:latin typeface="Times New Roman" panose="02020603050405020304" pitchFamily="18" charset="0"/>
              </a:rPr>
              <a:t>C.Nine</a:t>
            </a:r>
            <a:r>
              <a:rPr lang="en-US" altLang="zh-CN" dirty="0">
                <a:latin typeface="Times New Roman" panose="02020603050405020304" pitchFamily="18" charset="0"/>
              </a:rPr>
              <a:t>.</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18.Why did Emily move to Toronto?</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	</a:t>
            </a:r>
            <a:r>
              <a:rPr lang="en-US" altLang="zh-CN" dirty="0" err="1">
                <a:latin typeface="Times New Roman" panose="02020603050405020304" pitchFamily="18" charset="0"/>
              </a:rPr>
              <a:t>A.To</a:t>
            </a:r>
            <a:r>
              <a:rPr lang="en-US" altLang="zh-CN" dirty="0">
                <a:latin typeface="Times New Roman" panose="02020603050405020304" pitchFamily="18" charset="0"/>
              </a:rPr>
              <a:t> work for a dance school.</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	</a:t>
            </a:r>
            <a:r>
              <a:rPr lang="en-US" altLang="zh-CN" dirty="0" err="1">
                <a:latin typeface="Times New Roman" panose="02020603050405020304" pitchFamily="18" charset="0"/>
              </a:rPr>
              <a:t>B.To</a:t>
            </a:r>
            <a:r>
              <a:rPr lang="en-US" altLang="zh-CN" dirty="0">
                <a:latin typeface="Times New Roman" panose="02020603050405020304" pitchFamily="18" charset="0"/>
              </a:rPr>
              <a:t> perform at a dance theater.</a:t>
            </a:r>
            <a:endParaRPr lang="zh-CN" altLang="zh-CN" sz="800" dirty="0">
              <a:latin typeface="宋体" panose="02010600030101010101" pitchFamily="2" charset="-122"/>
            </a:endParaRPr>
          </a:p>
          <a:p>
            <a:pPr marL="269240" indent="-269240" algn="just">
              <a:lnSpc>
                <a:spcPct val="150000"/>
              </a:lnSpc>
            </a:pPr>
            <a:r>
              <a:rPr lang="en-US" altLang="zh-CN" dirty="0">
                <a:latin typeface="Times New Roman" panose="02020603050405020304" pitchFamily="18" charset="0"/>
              </a:rPr>
              <a:t>	</a:t>
            </a:r>
            <a:r>
              <a:rPr lang="en-US" altLang="zh-CN" dirty="0" err="1">
                <a:latin typeface="Times New Roman" panose="02020603050405020304" pitchFamily="18" charset="0"/>
              </a:rPr>
              <a:t>C.To</a:t>
            </a:r>
            <a:r>
              <a:rPr lang="en-US" altLang="zh-CN" dirty="0">
                <a:latin typeface="Times New Roman" panose="02020603050405020304" pitchFamily="18" charset="0"/>
              </a:rPr>
              <a:t> learn contemporary dance.</a:t>
            </a:r>
            <a:endParaRPr lang="zh-CN" altLang="zh-CN" sz="800" dirty="0">
              <a:latin typeface="宋体" panose="02010600030101010101" pitchFamily="2" charset="-122"/>
              <a:cs typeface="Courier New" panose="020703090202050204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728662"/>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spcAft>
                <a:spcPts val="0"/>
              </a:spcAft>
              <a:defRPr/>
            </a:pPr>
            <a:r>
              <a:rPr lang="en-US" altLang="zh-CN" kern="100" dirty="0">
                <a:latin typeface="Times New Roman" panose="02020603050405020304"/>
                <a:cs typeface="Courier New" panose="02070309020205020404"/>
              </a:rPr>
              <a:t>19.Why did Emily quit dancing?</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A.She</a:t>
            </a:r>
            <a:r>
              <a:rPr lang="en-US" altLang="zh-CN" kern="100" dirty="0">
                <a:latin typeface="Times New Roman" panose="02020603050405020304"/>
                <a:cs typeface="Courier New" panose="02070309020205020404"/>
              </a:rPr>
              <a:t> was too old to dance.</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B.She</a:t>
            </a:r>
            <a:r>
              <a:rPr lang="en-US" altLang="zh-CN" kern="100" dirty="0">
                <a:latin typeface="Times New Roman" panose="02020603050405020304"/>
                <a:cs typeface="Courier New" panose="02070309020205020404"/>
              </a:rPr>
              <a:t> failed to get a scholarship.</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C.She</a:t>
            </a:r>
            <a:r>
              <a:rPr lang="en-US" altLang="zh-CN" kern="100" dirty="0">
                <a:latin typeface="Times New Roman" panose="02020603050405020304"/>
                <a:cs typeface="Courier New" panose="02070309020205020404"/>
              </a:rPr>
              <a:t> lost interest in it.</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20.How does Emily feel about stopping training?</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A.She’s</a:t>
            </a:r>
            <a:r>
              <a:rPr lang="en-US" altLang="zh-CN" kern="100" dirty="0">
                <a:latin typeface="Times New Roman" panose="02020603050405020304"/>
                <a:cs typeface="Courier New" panose="02070309020205020404"/>
              </a:rPr>
              <a:t> pleased.  </a:t>
            </a:r>
            <a:r>
              <a:rPr lang="zh-CN" altLang="zh-CN" kern="100" dirty="0">
                <a:latin typeface="Times New Roman" panose="02020603050405020304"/>
                <a:cs typeface="Times New Roman" panose="02020603050405020304"/>
              </a:rPr>
              <a:t>　　　</a:t>
            </a:r>
            <a:r>
              <a:rPr lang="en-US" altLang="zh-CN" kern="100" dirty="0" err="1">
                <a:latin typeface="Times New Roman" panose="02020603050405020304"/>
                <a:cs typeface="Courier New" panose="02070309020205020404"/>
              </a:rPr>
              <a:t>B.She’s</a:t>
            </a:r>
            <a:r>
              <a:rPr lang="en-US" altLang="zh-CN" kern="100" dirty="0">
                <a:latin typeface="Times New Roman" panose="02020603050405020304"/>
                <a:cs typeface="Courier New" panose="02070309020205020404"/>
              </a:rPr>
              <a:t> regretful.</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C.She’s</a:t>
            </a:r>
            <a:r>
              <a:rPr lang="en-US" altLang="zh-CN" kern="100" dirty="0">
                <a:latin typeface="Times New Roman" panose="02020603050405020304"/>
                <a:cs typeface="Courier New" panose="02070309020205020404"/>
              </a:rPr>
              <a:t> upset.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59569" y="523875"/>
            <a:ext cx="8317706" cy="402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240" indent="-269240" algn="just">
              <a:lnSpc>
                <a:spcPct val="130000"/>
              </a:lnSpc>
            </a:pPr>
            <a:r>
              <a:rPr lang="zh-CN" altLang="zh-CN" dirty="0">
                <a:solidFill>
                  <a:srgbClr val="FF0000"/>
                </a:solidFill>
                <a:latin typeface="Times New Roman" panose="02020603050405020304" pitchFamily="18" charset="0"/>
                <a:ea typeface="黑体" panose="02010609060101010101" pitchFamily="49" charset="-122"/>
              </a:rPr>
              <a:t>【解题思路】</a:t>
            </a:r>
            <a:endParaRPr lang="zh-CN" altLang="zh-CN" sz="800" dirty="0">
              <a:solidFill>
                <a:srgbClr val="FF0000"/>
              </a:solidFill>
              <a:latin typeface="宋体" panose="02010600030101010101" pitchFamily="2" charset="-122"/>
              <a:ea typeface="黑体" panose="02010609060101010101" pitchFamily="49" charset="-122"/>
            </a:endParaRPr>
          </a:p>
          <a:p>
            <a:pPr marL="269240" indent="-269240" algn="just">
              <a:lnSpc>
                <a:spcPct val="130000"/>
              </a:lnSpc>
            </a:pPr>
            <a:r>
              <a:rPr lang="en-US" altLang="zh-CN" dirty="0">
                <a:solidFill>
                  <a:srgbClr val="FF0000"/>
                </a:solidFill>
                <a:latin typeface="Times New Roman" panose="02020603050405020304" pitchFamily="18" charset="0"/>
                <a:ea typeface="黑体" panose="02010609060101010101" pitchFamily="49" charset="-122"/>
              </a:rPr>
              <a:t>17.B</a:t>
            </a:r>
            <a:r>
              <a:rPr lang="zh-CN" altLang="zh-CN" dirty="0">
                <a:solidFill>
                  <a:srgbClr val="FF0000"/>
                </a:solidFill>
                <a:latin typeface="Times New Roman" panose="02020603050405020304" pitchFamily="18" charset="0"/>
                <a:ea typeface="黑体" panose="02010609060101010101" pitchFamily="49" charset="-122"/>
              </a:rPr>
              <a:t>　</a:t>
            </a:r>
            <a:r>
              <a:rPr lang="en-US" altLang="zh-CN" dirty="0">
                <a:solidFill>
                  <a:srgbClr val="FF0000"/>
                </a:solidFill>
                <a:latin typeface="Times New Roman" panose="02020603050405020304" pitchFamily="18" charset="0"/>
                <a:ea typeface="仿宋_GB2312"/>
                <a:cs typeface="仿宋_GB2312"/>
              </a:rPr>
              <a:t>[</a:t>
            </a:r>
            <a:r>
              <a:rPr lang="zh-CN" altLang="zh-CN" dirty="0">
                <a:solidFill>
                  <a:srgbClr val="FF0000"/>
                </a:solidFill>
                <a:latin typeface="Times New Roman" panose="02020603050405020304" pitchFamily="18" charset="0"/>
                <a:ea typeface="仿宋_GB2312"/>
                <a:cs typeface="仿宋_GB2312"/>
              </a:rPr>
              <a:t>事实细节题。根据</a:t>
            </a:r>
            <a:r>
              <a:rPr lang="en-US" altLang="zh-CN" dirty="0">
                <a:solidFill>
                  <a:srgbClr val="FF0000"/>
                </a:solidFill>
                <a:latin typeface="Times New Roman" panose="02020603050405020304" pitchFamily="18" charset="0"/>
                <a:ea typeface="仿宋_GB2312"/>
                <a:cs typeface="仿宋_GB2312"/>
              </a:rPr>
              <a:t>“I started studying ballet when I was six years old.</a:t>
            </a:r>
            <a:r>
              <a:rPr lang="en-US" altLang="zh-CN" dirty="0">
                <a:solidFill>
                  <a:srgbClr val="FF0000"/>
                </a:solidFill>
                <a:latin typeface="Times New Roman" panose="02020603050405020304" pitchFamily="18" charset="0"/>
              </a:rPr>
              <a:t>”</a:t>
            </a:r>
            <a:r>
              <a:rPr lang="zh-CN" altLang="zh-CN" dirty="0">
                <a:solidFill>
                  <a:srgbClr val="FF0000"/>
                </a:solidFill>
                <a:latin typeface="Times New Roman" panose="02020603050405020304" pitchFamily="18" charset="0"/>
                <a:ea typeface="仿宋_GB2312"/>
                <a:cs typeface="仿宋_GB2312"/>
              </a:rPr>
              <a:t>可知，</a:t>
            </a:r>
            <a:r>
              <a:rPr lang="en-US" altLang="zh-CN" dirty="0">
                <a:solidFill>
                  <a:srgbClr val="FF0000"/>
                </a:solidFill>
                <a:latin typeface="Times New Roman" panose="02020603050405020304" pitchFamily="18" charset="0"/>
                <a:ea typeface="仿宋_GB2312"/>
                <a:cs typeface="仿宋_GB2312"/>
              </a:rPr>
              <a:t>Emily</a:t>
            </a:r>
            <a:r>
              <a:rPr lang="zh-CN" altLang="zh-CN" dirty="0">
                <a:solidFill>
                  <a:srgbClr val="FF0000"/>
                </a:solidFill>
                <a:latin typeface="Times New Roman" panose="02020603050405020304" pitchFamily="18" charset="0"/>
                <a:ea typeface="仿宋_GB2312"/>
                <a:cs typeface="仿宋_GB2312"/>
              </a:rPr>
              <a:t>在六岁时开始学习芭蕾舞的。故选</a:t>
            </a:r>
            <a:r>
              <a:rPr lang="en-US" altLang="zh-CN" dirty="0">
                <a:solidFill>
                  <a:srgbClr val="FF0000"/>
                </a:solidFill>
                <a:latin typeface="Times New Roman" panose="02020603050405020304" pitchFamily="18" charset="0"/>
                <a:ea typeface="仿宋_GB2312"/>
                <a:cs typeface="仿宋_GB2312"/>
              </a:rPr>
              <a:t>B</a:t>
            </a:r>
            <a:r>
              <a:rPr lang="zh-CN" altLang="zh-CN" dirty="0">
                <a:solidFill>
                  <a:srgbClr val="FF0000"/>
                </a:solidFill>
                <a:latin typeface="Times New Roman" panose="02020603050405020304" pitchFamily="18" charset="0"/>
                <a:ea typeface="仿宋_GB2312"/>
                <a:cs typeface="仿宋_GB2312"/>
              </a:rPr>
              <a:t>。</a:t>
            </a:r>
            <a:r>
              <a:rPr lang="en-US" altLang="zh-CN" dirty="0">
                <a:solidFill>
                  <a:srgbClr val="FF0000"/>
                </a:solidFill>
                <a:latin typeface="Times New Roman" panose="02020603050405020304" pitchFamily="18" charset="0"/>
                <a:ea typeface="仿宋_GB2312"/>
                <a:cs typeface="仿宋_GB2312"/>
              </a:rPr>
              <a:t>]</a:t>
            </a:r>
            <a:endParaRPr lang="zh-CN" altLang="zh-CN" sz="800" dirty="0">
              <a:solidFill>
                <a:srgbClr val="FF0000"/>
              </a:solidFill>
              <a:latin typeface="宋体" panose="02010600030101010101" pitchFamily="2" charset="-122"/>
            </a:endParaRPr>
          </a:p>
          <a:p>
            <a:pPr marL="269240" indent="-269240" algn="just">
              <a:lnSpc>
                <a:spcPct val="130000"/>
              </a:lnSpc>
            </a:pPr>
            <a:r>
              <a:rPr lang="en-US" altLang="zh-CN" dirty="0">
                <a:solidFill>
                  <a:srgbClr val="FF0000"/>
                </a:solidFill>
                <a:latin typeface="Times New Roman" panose="02020603050405020304" pitchFamily="18" charset="0"/>
              </a:rPr>
              <a:t>18.C</a:t>
            </a:r>
            <a:r>
              <a:rPr lang="zh-CN" altLang="zh-CN"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ea typeface="仿宋_GB2312"/>
                <a:cs typeface="仿宋_GB2312"/>
              </a:rPr>
              <a:t>[</a:t>
            </a:r>
            <a:r>
              <a:rPr lang="zh-CN" altLang="zh-CN" dirty="0">
                <a:solidFill>
                  <a:srgbClr val="FF0000"/>
                </a:solidFill>
                <a:latin typeface="Times New Roman" panose="02020603050405020304" pitchFamily="18" charset="0"/>
                <a:ea typeface="仿宋_GB2312"/>
                <a:cs typeface="仿宋_GB2312"/>
              </a:rPr>
              <a:t>事实细节题。根据</a:t>
            </a:r>
            <a:r>
              <a:rPr lang="en-US" altLang="zh-CN" dirty="0">
                <a:solidFill>
                  <a:srgbClr val="FF0000"/>
                </a:solidFill>
                <a:latin typeface="Times New Roman" panose="02020603050405020304" pitchFamily="18" charset="0"/>
              </a:rPr>
              <a:t>“</a:t>
            </a:r>
            <a:r>
              <a:rPr lang="en-US" altLang="zh-CN" dirty="0">
                <a:solidFill>
                  <a:srgbClr val="FF0000"/>
                </a:solidFill>
                <a:latin typeface="Times New Roman" panose="02020603050405020304" pitchFamily="18" charset="0"/>
                <a:ea typeface="仿宋_GB2312"/>
                <a:cs typeface="仿宋_GB2312"/>
              </a:rPr>
              <a:t>preferred contemporary dance</a:t>
            </a:r>
            <a:r>
              <a:rPr lang="en-US" altLang="zh-CN" dirty="0">
                <a:solidFill>
                  <a:srgbClr val="FF0000"/>
                </a:solidFill>
                <a:latin typeface="Times New Roman" panose="02020603050405020304" pitchFamily="18" charset="0"/>
              </a:rPr>
              <a:t>”</a:t>
            </a:r>
            <a:r>
              <a:rPr lang="zh-CN" altLang="zh-CN" dirty="0">
                <a:solidFill>
                  <a:srgbClr val="FF0000"/>
                </a:solidFill>
                <a:latin typeface="Times New Roman" panose="02020603050405020304" pitchFamily="18" charset="0"/>
                <a:ea typeface="仿宋_GB2312"/>
                <a:cs typeface="仿宋_GB2312"/>
              </a:rPr>
              <a:t>，</a:t>
            </a:r>
            <a:r>
              <a:rPr lang="en-US" altLang="zh-CN" dirty="0">
                <a:solidFill>
                  <a:srgbClr val="FF0000"/>
                </a:solidFill>
                <a:latin typeface="Times New Roman" panose="02020603050405020304" pitchFamily="18" charset="0"/>
              </a:rPr>
              <a:t>“</a:t>
            </a:r>
            <a:r>
              <a:rPr lang="en-US" altLang="zh-CN" dirty="0">
                <a:solidFill>
                  <a:srgbClr val="FF0000"/>
                </a:solidFill>
                <a:latin typeface="Times New Roman" panose="02020603050405020304" pitchFamily="18" charset="0"/>
                <a:ea typeface="仿宋_GB2312"/>
                <a:cs typeface="仿宋_GB2312"/>
              </a:rPr>
              <a:t>moved to Toronto to attend the program</a:t>
            </a:r>
            <a:r>
              <a:rPr lang="en-US" altLang="zh-CN" dirty="0">
                <a:solidFill>
                  <a:srgbClr val="FF0000"/>
                </a:solidFill>
                <a:latin typeface="Times New Roman" panose="02020603050405020304" pitchFamily="18" charset="0"/>
              </a:rPr>
              <a:t>”</a:t>
            </a:r>
            <a:r>
              <a:rPr lang="zh-CN" altLang="zh-CN" dirty="0">
                <a:solidFill>
                  <a:srgbClr val="FF0000"/>
                </a:solidFill>
                <a:latin typeface="Times New Roman" panose="02020603050405020304" pitchFamily="18" charset="0"/>
                <a:ea typeface="仿宋_GB2312"/>
                <a:cs typeface="仿宋_GB2312"/>
              </a:rPr>
              <a:t>可知，</a:t>
            </a:r>
            <a:r>
              <a:rPr lang="en-US" altLang="zh-CN" dirty="0">
                <a:solidFill>
                  <a:srgbClr val="FF0000"/>
                </a:solidFill>
                <a:latin typeface="Times New Roman" panose="02020603050405020304" pitchFamily="18" charset="0"/>
                <a:ea typeface="仿宋_GB2312"/>
                <a:cs typeface="仿宋_GB2312"/>
              </a:rPr>
              <a:t>Emily</a:t>
            </a:r>
            <a:r>
              <a:rPr lang="zh-CN" altLang="zh-CN" dirty="0">
                <a:solidFill>
                  <a:srgbClr val="FF0000"/>
                </a:solidFill>
                <a:latin typeface="Times New Roman" panose="02020603050405020304" pitchFamily="18" charset="0"/>
                <a:ea typeface="仿宋_GB2312"/>
                <a:cs typeface="仿宋_GB2312"/>
              </a:rPr>
              <a:t>喜欢学习现代舞，所以搬家去了多伦多参加训练项目，故选</a:t>
            </a:r>
            <a:r>
              <a:rPr lang="en-US" altLang="zh-CN" dirty="0">
                <a:solidFill>
                  <a:srgbClr val="FF0000"/>
                </a:solidFill>
                <a:latin typeface="Times New Roman" panose="02020603050405020304" pitchFamily="18" charset="0"/>
                <a:ea typeface="仿宋_GB2312"/>
                <a:cs typeface="仿宋_GB2312"/>
              </a:rPr>
              <a:t>C</a:t>
            </a:r>
            <a:r>
              <a:rPr lang="zh-CN" altLang="zh-CN" dirty="0">
                <a:solidFill>
                  <a:srgbClr val="FF0000"/>
                </a:solidFill>
                <a:latin typeface="Times New Roman" panose="02020603050405020304" pitchFamily="18" charset="0"/>
                <a:ea typeface="仿宋_GB2312"/>
                <a:cs typeface="仿宋_GB2312"/>
              </a:rPr>
              <a:t>。</a:t>
            </a:r>
            <a:r>
              <a:rPr lang="en-US" altLang="zh-CN" dirty="0">
                <a:solidFill>
                  <a:srgbClr val="FF0000"/>
                </a:solidFill>
                <a:latin typeface="Times New Roman" panose="02020603050405020304" pitchFamily="18" charset="0"/>
                <a:ea typeface="仿宋_GB2312"/>
                <a:cs typeface="仿宋_GB2312"/>
              </a:rPr>
              <a:t>]</a:t>
            </a:r>
            <a:endParaRPr lang="zh-CN" altLang="zh-CN" sz="800" dirty="0">
              <a:solidFill>
                <a:srgbClr val="FF0000"/>
              </a:solidFill>
              <a:latin typeface="宋体" panose="02010600030101010101" pitchFamily="2" charset="-122"/>
            </a:endParaRPr>
          </a:p>
          <a:p>
            <a:pPr marL="269240" indent="-269240" algn="just">
              <a:lnSpc>
                <a:spcPct val="130000"/>
              </a:lnSpc>
            </a:pPr>
            <a:r>
              <a:rPr lang="en-US" altLang="zh-CN" dirty="0">
                <a:solidFill>
                  <a:srgbClr val="FF0000"/>
                </a:solidFill>
                <a:latin typeface="Times New Roman" panose="02020603050405020304" pitchFamily="18" charset="0"/>
              </a:rPr>
              <a:t>19.C</a:t>
            </a:r>
            <a:r>
              <a:rPr lang="zh-CN" altLang="zh-CN"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ea typeface="仿宋_GB2312"/>
                <a:cs typeface="仿宋_GB2312"/>
              </a:rPr>
              <a:t>[</a:t>
            </a:r>
            <a:r>
              <a:rPr lang="zh-CN" altLang="zh-CN" dirty="0">
                <a:solidFill>
                  <a:srgbClr val="FF0000"/>
                </a:solidFill>
                <a:latin typeface="Times New Roman" panose="02020603050405020304" pitchFamily="18" charset="0"/>
                <a:ea typeface="仿宋_GB2312"/>
                <a:cs typeface="仿宋_GB2312"/>
              </a:rPr>
              <a:t>事实细节题。根据</a:t>
            </a:r>
            <a:r>
              <a:rPr lang="en-US" altLang="zh-CN" dirty="0">
                <a:solidFill>
                  <a:srgbClr val="FF0000"/>
                </a:solidFill>
                <a:latin typeface="Times New Roman" panose="02020603050405020304" pitchFamily="18" charset="0"/>
              </a:rPr>
              <a:t>“</a:t>
            </a:r>
            <a:r>
              <a:rPr lang="en-US" altLang="zh-CN" dirty="0">
                <a:solidFill>
                  <a:srgbClr val="FF0000"/>
                </a:solidFill>
                <a:latin typeface="Times New Roman" panose="02020603050405020304" pitchFamily="18" charset="0"/>
                <a:ea typeface="仿宋_GB2312"/>
                <a:cs typeface="仿宋_GB2312"/>
              </a:rPr>
              <a:t>I found myself increasingly unwilling to drag myself to dance performances</a:t>
            </a:r>
            <a:r>
              <a:rPr lang="en-US" altLang="zh-CN" dirty="0">
                <a:solidFill>
                  <a:srgbClr val="FF0000"/>
                </a:solidFill>
                <a:latin typeface="Times New Roman" panose="02020603050405020304" pitchFamily="18" charset="0"/>
              </a:rPr>
              <a:t>”</a:t>
            </a:r>
            <a:r>
              <a:rPr lang="zh-CN" altLang="zh-CN" dirty="0">
                <a:solidFill>
                  <a:srgbClr val="FF0000"/>
                </a:solidFill>
                <a:latin typeface="Times New Roman" panose="02020603050405020304" pitchFamily="18" charset="0"/>
                <a:ea typeface="仿宋_GB2312"/>
                <a:cs typeface="仿宋_GB2312"/>
              </a:rPr>
              <a:t>可知，</a:t>
            </a:r>
            <a:r>
              <a:rPr lang="en-US" altLang="zh-CN" dirty="0">
                <a:solidFill>
                  <a:srgbClr val="FF0000"/>
                </a:solidFill>
                <a:latin typeface="Times New Roman" panose="02020603050405020304" pitchFamily="18" charset="0"/>
                <a:ea typeface="仿宋_GB2312"/>
                <a:cs typeface="仿宋_GB2312"/>
              </a:rPr>
              <a:t>Emily</a:t>
            </a:r>
            <a:r>
              <a:rPr lang="zh-CN" altLang="zh-CN" dirty="0">
                <a:solidFill>
                  <a:srgbClr val="FF0000"/>
                </a:solidFill>
                <a:latin typeface="Times New Roman" panose="02020603050405020304" pitchFamily="18" charset="0"/>
                <a:ea typeface="仿宋_GB2312"/>
                <a:cs typeface="仿宋_GB2312"/>
              </a:rPr>
              <a:t>失去了学习兴趣，所以退出了，故选</a:t>
            </a:r>
            <a:r>
              <a:rPr lang="en-US" altLang="zh-CN" dirty="0">
                <a:solidFill>
                  <a:srgbClr val="FF0000"/>
                </a:solidFill>
                <a:latin typeface="Times New Roman" panose="02020603050405020304" pitchFamily="18" charset="0"/>
                <a:ea typeface="仿宋_GB2312"/>
                <a:cs typeface="仿宋_GB2312"/>
              </a:rPr>
              <a:t>C</a:t>
            </a:r>
            <a:r>
              <a:rPr lang="zh-CN" altLang="zh-CN" dirty="0">
                <a:solidFill>
                  <a:srgbClr val="FF0000"/>
                </a:solidFill>
                <a:latin typeface="Times New Roman" panose="02020603050405020304" pitchFamily="18" charset="0"/>
                <a:ea typeface="仿宋_GB2312"/>
                <a:cs typeface="仿宋_GB2312"/>
              </a:rPr>
              <a:t>。</a:t>
            </a:r>
            <a:r>
              <a:rPr lang="en-US" altLang="zh-CN" dirty="0">
                <a:solidFill>
                  <a:srgbClr val="FF0000"/>
                </a:solidFill>
                <a:latin typeface="Times New Roman" panose="02020603050405020304" pitchFamily="18" charset="0"/>
                <a:ea typeface="仿宋_GB2312"/>
                <a:cs typeface="仿宋_GB2312"/>
              </a:rPr>
              <a:t>]</a:t>
            </a:r>
            <a:endParaRPr lang="zh-CN" altLang="zh-CN" sz="800" dirty="0">
              <a:solidFill>
                <a:srgbClr val="FF0000"/>
              </a:solidFill>
              <a:latin typeface="宋体" panose="02010600030101010101" pitchFamily="2" charset="-122"/>
            </a:endParaRPr>
          </a:p>
          <a:p>
            <a:pPr marL="269240" indent="-269240" algn="just">
              <a:lnSpc>
                <a:spcPct val="130000"/>
              </a:lnSpc>
            </a:pPr>
            <a:r>
              <a:rPr lang="en-US" altLang="zh-CN" dirty="0">
                <a:solidFill>
                  <a:srgbClr val="FF0000"/>
                </a:solidFill>
                <a:latin typeface="Times New Roman" panose="02020603050405020304" pitchFamily="18" charset="0"/>
              </a:rPr>
              <a:t>20.A</a:t>
            </a:r>
            <a:r>
              <a:rPr lang="zh-CN" altLang="zh-CN" dirty="0">
                <a:solidFill>
                  <a:srgbClr val="FF0000"/>
                </a:solidFill>
                <a:latin typeface="Times New Roman" panose="02020603050405020304" pitchFamily="18" charset="0"/>
              </a:rPr>
              <a:t>　</a:t>
            </a:r>
            <a:r>
              <a:rPr lang="en-US" altLang="zh-CN" dirty="0">
                <a:solidFill>
                  <a:srgbClr val="FF0000"/>
                </a:solidFill>
                <a:latin typeface="Times New Roman" panose="02020603050405020304" pitchFamily="18" charset="0"/>
                <a:ea typeface="仿宋_GB2312"/>
                <a:cs typeface="仿宋_GB2312"/>
              </a:rPr>
              <a:t>[</a:t>
            </a:r>
            <a:r>
              <a:rPr lang="zh-CN" altLang="zh-CN" dirty="0">
                <a:solidFill>
                  <a:srgbClr val="FF0000"/>
                </a:solidFill>
                <a:latin typeface="Times New Roman" panose="02020603050405020304" pitchFamily="18" charset="0"/>
                <a:ea typeface="仿宋_GB2312"/>
                <a:cs typeface="仿宋_GB2312"/>
              </a:rPr>
              <a:t>推理判断题。根据</a:t>
            </a:r>
            <a:r>
              <a:rPr lang="en-US" altLang="zh-CN" dirty="0">
                <a:solidFill>
                  <a:srgbClr val="FF0000"/>
                </a:solidFill>
                <a:latin typeface="宋体" panose="02010600030101010101" pitchFamily="2" charset="-122"/>
              </a:rPr>
              <a:t>“</a:t>
            </a:r>
            <a:r>
              <a:rPr lang="en-US" altLang="zh-CN" dirty="0">
                <a:solidFill>
                  <a:srgbClr val="FF0000"/>
                </a:solidFill>
                <a:latin typeface="Times New Roman" panose="02020603050405020304" pitchFamily="18" charset="0"/>
                <a:ea typeface="仿宋_GB2312"/>
                <a:cs typeface="仿宋_GB2312"/>
              </a:rPr>
              <a:t>But it makes me happy think that I</a:t>
            </a:r>
            <a:r>
              <a:rPr lang="en-US" altLang="zh-CN" dirty="0">
                <a:solidFill>
                  <a:srgbClr val="FF0000"/>
                </a:solidFill>
                <a:latin typeface="Times New Roman" panose="02020603050405020304" pitchFamily="18" charset="0"/>
              </a:rPr>
              <a:t>’</a:t>
            </a:r>
            <a:r>
              <a:rPr lang="en-US" altLang="zh-CN" dirty="0">
                <a:solidFill>
                  <a:srgbClr val="FF0000"/>
                </a:solidFill>
                <a:latin typeface="Times New Roman" panose="02020603050405020304" pitchFamily="18" charset="0"/>
                <a:ea typeface="仿宋_GB2312"/>
                <a:cs typeface="仿宋_GB2312"/>
              </a:rPr>
              <a:t>ll never have to go to another training session again.</a:t>
            </a:r>
            <a:r>
              <a:rPr lang="en-US" altLang="zh-CN" dirty="0">
                <a:solidFill>
                  <a:srgbClr val="FF0000"/>
                </a:solidFill>
                <a:latin typeface="宋体" panose="02010600030101010101" pitchFamily="2" charset="-122"/>
              </a:rPr>
              <a:t>”</a:t>
            </a:r>
            <a:r>
              <a:rPr lang="zh-CN" altLang="zh-CN" dirty="0">
                <a:solidFill>
                  <a:srgbClr val="FF0000"/>
                </a:solidFill>
                <a:latin typeface="Times New Roman" panose="02020603050405020304" pitchFamily="18" charset="0"/>
                <a:ea typeface="仿宋_GB2312"/>
                <a:cs typeface="仿宋_GB2312"/>
              </a:rPr>
              <a:t>可知，没有再次参加训练，使得</a:t>
            </a:r>
            <a:r>
              <a:rPr lang="en-US" altLang="zh-CN" dirty="0">
                <a:solidFill>
                  <a:srgbClr val="FF0000"/>
                </a:solidFill>
                <a:latin typeface="Times New Roman" panose="02020603050405020304" pitchFamily="18" charset="0"/>
                <a:ea typeface="仿宋_GB2312"/>
                <a:cs typeface="仿宋_GB2312"/>
              </a:rPr>
              <a:t>Emily</a:t>
            </a:r>
            <a:r>
              <a:rPr lang="zh-CN" altLang="zh-CN" dirty="0">
                <a:solidFill>
                  <a:srgbClr val="FF0000"/>
                </a:solidFill>
                <a:latin typeface="Times New Roman" panose="02020603050405020304" pitchFamily="18" charset="0"/>
                <a:ea typeface="仿宋_GB2312"/>
                <a:cs typeface="仿宋_GB2312"/>
              </a:rPr>
              <a:t>很高兴。故选</a:t>
            </a:r>
            <a:r>
              <a:rPr lang="en-US" altLang="zh-CN" dirty="0">
                <a:solidFill>
                  <a:srgbClr val="FF0000"/>
                </a:solidFill>
                <a:latin typeface="Times New Roman" panose="02020603050405020304" pitchFamily="18" charset="0"/>
                <a:ea typeface="仿宋_GB2312"/>
                <a:cs typeface="仿宋_GB2312"/>
              </a:rPr>
              <a:t>A</a:t>
            </a:r>
            <a:r>
              <a:rPr lang="zh-CN" altLang="zh-CN" dirty="0">
                <a:solidFill>
                  <a:srgbClr val="FF0000"/>
                </a:solidFill>
                <a:latin typeface="Times New Roman" panose="02020603050405020304" pitchFamily="18" charset="0"/>
                <a:ea typeface="仿宋_GB2312"/>
                <a:cs typeface="仿宋_GB2312"/>
              </a:rPr>
              <a:t>。</a:t>
            </a:r>
            <a:r>
              <a:rPr lang="en-US" altLang="zh-CN" dirty="0">
                <a:solidFill>
                  <a:srgbClr val="FF0000"/>
                </a:solidFill>
                <a:latin typeface="Times New Roman" panose="02020603050405020304" pitchFamily="18" charset="0"/>
                <a:ea typeface="仿宋_GB2312"/>
                <a:cs typeface="仿宋_GB2312"/>
              </a:rPr>
              <a:t>]</a:t>
            </a:r>
            <a:endParaRPr lang="zh-CN" altLang="zh-CN" dirty="0">
              <a:solidFill>
                <a:srgbClr val="FF0000"/>
              </a:solidFill>
              <a:latin typeface="宋体" panose="02010600030101010101" pitchFamily="2" charset="-122"/>
              <a:cs typeface="Courier New" panose="02070309020205020404"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04837"/>
            <a:ext cx="8570119" cy="402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30000"/>
              </a:lnSpc>
              <a:defRPr/>
            </a:pPr>
            <a:r>
              <a:rPr lang="zh-CN" altLang="zh-CN" dirty="0">
                <a:latin typeface="Times New Roman" panose="02020603050405020304" pitchFamily="18" charset="0"/>
                <a:ea typeface="黑体" panose="02010609060101010101" pitchFamily="49" charset="-122"/>
                <a:cs typeface="Times New Roman" panose="02020603050405020304" pitchFamily="18" charset="0"/>
              </a:rPr>
              <a:t>【听力原文】</a:t>
            </a:r>
            <a:endParaRPr lang="zh-CN" altLang="zh-CN" sz="800" dirty="0">
              <a:latin typeface="宋体" panose="02010600030101010101" pitchFamily="2" charset="-122"/>
              <a:ea typeface="黑体" panose="02010609060101010101" pitchFamily="49" charset="-122"/>
              <a:cs typeface="Courier New" panose="02070309020205020404" pitchFamily="49" charset="0"/>
            </a:endParaRPr>
          </a:p>
          <a:p>
            <a:pPr indent="540385">
              <a:lnSpc>
                <a:spcPct val="130000"/>
              </a:lnSpc>
              <a:defRPr/>
            </a:pPr>
            <a:r>
              <a:rPr lang="en-US" altLang="zh-CN" dirty="0">
                <a:latin typeface="Times New Roman" panose="02020603050405020304" pitchFamily="18" charset="0"/>
                <a:ea typeface="黑体" panose="02010609060101010101" pitchFamily="49" charset="-122"/>
                <a:cs typeface="Courier New" panose="02070309020205020404" pitchFamily="49" charset="0"/>
              </a:rPr>
              <a:t>My name is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Emily.I</a:t>
            </a:r>
            <a:r>
              <a:rPr lang="en-US" altLang="zh-CN" dirty="0">
                <a:latin typeface="Times New Roman" panose="02020603050405020304" pitchFamily="18" charset="0"/>
                <a:ea typeface="黑体" panose="02010609060101010101" pitchFamily="49" charset="-122"/>
                <a:cs typeface="Courier New" panose="02070309020205020404" pitchFamily="49" charset="0"/>
              </a:rPr>
              <a:t> had been a dancer for quite a long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time.I</a:t>
            </a:r>
            <a:r>
              <a:rPr lang="en-US" altLang="zh-CN" dirty="0">
                <a:latin typeface="Times New Roman" panose="02020603050405020304" pitchFamily="18" charset="0"/>
                <a:ea typeface="黑体" panose="02010609060101010101" pitchFamily="49" charset="-122"/>
                <a:cs typeface="Courier New" panose="02070309020205020404" pitchFamily="49" charset="0"/>
              </a:rPr>
              <a:t> started studying ballet when I was six years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old.By</a:t>
            </a:r>
            <a:r>
              <a:rPr lang="en-US" altLang="zh-CN" dirty="0">
                <a:latin typeface="Times New Roman" panose="02020603050405020304" pitchFamily="18" charset="0"/>
                <a:ea typeface="黑体" panose="02010609060101010101" pitchFamily="49" charset="-122"/>
                <a:cs typeface="Courier New" panose="02070309020205020404" pitchFamily="49" charset="0"/>
              </a:rPr>
              <a:t> the time I was nine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I was dancing five days a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week.When</a:t>
            </a:r>
            <a:r>
              <a:rPr lang="en-US" altLang="zh-CN" dirty="0">
                <a:latin typeface="Times New Roman" panose="02020603050405020304" pitchFamily="18" charset="0"/>
                <a:ea typeface="黑体" panose="02010609060101010101" pitchFamily="49" charset="-122"/>
                <a:cs typeface="Courier New" panose="02070309020205020404" pitchFamily="49" charset="0"/>
              </a:rPr>
              <a:t> I was eighteen</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I decided that I really preferred contemporary dance and that I wanted to do it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professionally.So</a:t>
            </a:r>
            <a:r>
              <a:rPr lang="en-US" altLang="zh-CN" dirty="0">
                <a:latin typeface="Times New Roman" panose="02020603050405020304" pitchFamily="18" charset="0"/>
                <a:ea typeface="黑体" panose="02010609060101010101" pitchFamily="49" charset="-122"/>
                <a:cs typeface="Courier New" panose="02070309020205020404" pitchFamily="49" charset="0"/>
              </a:rPr>
              <a:t> I applied successfully for the training program at the school of Toronto Dance Theatre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and moved to Toronto to attend the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program.That</a:t>
            </a:r>
            <a:r>
              <a:rPr lang="en-US" altLang="zh-CN" dirty="0">
                <a:latin typeface="Times New Roman" panose="02020603050405020304" pitchFamily="18" charset="0"/>
                <a:ea typeface="黑体" panose="02010609060101010101" pitchFamily="49" charset="-122"/>
                <a:cs typeface="Courier New" panose="02070309020205020404" pitchFamily="49" charset="0"/>
              </a:rPr>
              <a:t> was the period of time I enjoyed most in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Toronto.I</a:t>
            </a:r>
            <a:r>
              <a:rPr lang="en-US" altLang="zh-CN" dirty="0">
                <a:latin typeface="Times New Roman" panose="02020603050405020304" pitchFamily="18" charset="0"/>
                <a:ea typeface="黑体" panose="02010609060101010101" pitchFamily="49" charset="-122"/>
                <a:cs typeface="Courier New" panose="02070309020205020404" pitchFamily="49" charset="0"/>
              </a:rPr>
              <a:t> graduated on scholarship and danced professionally for ten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years.But</a:t>
            </a:r>
            <a:r>
              <a:rPr lang="en-US" altLang="zh-CN" dirty="0">
                <a:latin typeface="Times New Roman" panose="02020603050405020304" pitchFamily="18" charset="0"/>
                <a:ea typeface="黑体" panose="02010609060101010101" pitchFamily="49" charset="-122"/>
                <a:cs typeface="Courier New" panose="02070309020205020404" pitchFamily="49" charset="0"/>
              </a:rPr>
              <a:t> after all</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those years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I found that dance was gradually becoming something that felt like more of a burden than a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joy.I</a:t>
            </a:r>
            <a:r>
              <a:rPr lang="en-US" altLang="zh-CN" dirty="0">
                <a:latin typeface="Times New Roman" panose="02020603050405020304" pitchFamily="18" charset="0"/>
                <a:ea typeface="黑体" panose="02010609060101010101" pitchFamily="49" charset="-122"/>
                <a:cs typeface="Courier New" panose="02070309020205020404" pitchFamily="49" charset="0"/>
              </a:rPr>
              <a:t> found myself increasingly unwilling to drag myself to dance performances</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Courier New" panose="02070309020205020404" pitchFamily="49" charset="0"/>
              </a:rPr>
              <a:t>so I </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quit.I</a:t>
            </a:r>
            <a:r>
              <a:rPr lang="en-US" altLang="zh-CN" dirty="0">
                <a:latin typeface="Times New Roman" panose="02020603050405020304" pitchFamily="18" charset="0"/>
                <a:ea typeface="黑体" panose="02010609060101010101" pitchFamily="49" charset="-122"/>
                <a:cs typeface="Courier New" panose="02070309020205020404" pitchFamily="49" charset="0"/>
              </a:rPr>
              <a:t> do miss dance</a:t>
            </a:r>
            <a:r>
              <a:rPr lang="zh-CN" altLang="zh-CN"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黑体" panose="02010609060101010101" pitchFamily="49" charset="-122"/>
                <a:cs typeface="Courier New" panose="02070309020205020404" pitchFamily="49" charset="0"/>
              </a:rPr>
              <a:t>often.But</a:t>
            </a:r>
            <a:r>
              <a:rPr lang="en-US" altLang="zh-CN" dirty="0">
                <a:latin typeface="Times New Roman" panose="02020603050405020304" pitchFamily="18" charset="0"/>
                <a:ea typeface="黑体" panose="02010609060101010101" pitchFamily="49" charset="-122"/>
                <a:cs typeface="Courier New" panose="02070309020205020404" pitchFamily="49" charset="0"/>
              </a:rPr>
              <a:t> it makes me happy think that I’ll never have to go to another training session again.</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Words>
  <Application>Microsoft Office PowerPoint</Application>
  <PresentationFormat>全屏显示(16:9)</PresentationFormat>
  <Paragraphs>28</Paragraphs>
  <Slides>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仿宋_GB2312</vt:lpstr>
      <vt:lpstr>黑体</vt:lpstr>
      <vt:lpstr>华文中宋</vt:lpstr>
      <vt:lpstr>楷体_GB2312</vt:lpstr>
      <vt:lpstr>宋体</vt:lpstr>
      <vt:lpstr>微软雅黑</vt:lpstr>
      <vt:lpstr>Arial</vt:lpstr>
      <vt:lpstr>Calibri</vt:lpstr>
      <vt:lpstr>Calibri Light</vt:lpstr>
      <vt:lpstr>Courier New</vt:lpstr>
      <vt:lpstr>Impact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2023-01-17T03:03:24Z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2CB0FDCA128F4A43B0C68D89DC2C3899</vt:lpwstr>
  </property>
  <property fmtid="{A09F084E-AD41-489F-8076-AA5BE3082BCA}" pid="100">
    <vt:ui4>5</vt:ui4>
  </property>
  <property fmtid="{64440492-4C8B-11D1-8B70-080036B11A03}" pid="11">
    <vt:lpwstr>www.2ppt.com-爱PPT提供资源下载</vt:lpwstr>
  </property>
</Properties>
</file>