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81" r:id="rId3"/>
    <p:sldId id="282" r:id="rId4"/>
    <p:sldId id="258" r:id="rId5"/>
    <p:sldId id="271" r:id="rId6"/>
    <p:sldId id="294" r:id="rId7"/>
    <p:sldId id="259" r:id="rId8"/>
    <p:sldId id="260" r:id="rId9"/>
    <p:sldId id="261" r:id="rId10"/>
    <p:sldId id="272" r:id="rId11"/>
    <p:sldId id="265" r:id="rId12"/>
    <p:sldId id="268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856645"/>
    <a:srgbClr val="CC3300"/>
    <a:srgbClr val="FFFFFF"/>
    <a:srgbClr val="080808"/>
    <a:srgbClr val="FF0000"/>
    <a:srgbClr val="66FF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9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45003" cy="4500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50A64-5368-4E49-84D8-4445D3139E6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B9E93-2B91-4C35-9568-06083DA850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B9E93-2B91-4C35-9568-06083DA850A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 descr="食品1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KSO_CT2"/>
          <p:cNvSpPr>
            <a:spLocks noGrp="1"/>
          </p:cNvSpPr>
          <p:nvPr>
            <p:ph type="subTitle" idx="1"/>
          </p:nvPr>
        </p:nvSpPr>
        <p:spPr>
          <a:xfrm>
            <a:off x="769870" y="3373317"/>
            <a:ext cx="5144891" cy="467211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769870" y="1538591"/>
            <a:ext cx="5144891" cy="1720077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3600" b="0" baseline="0">
                <a:solidFill>
                  <a:schemeClr val="accent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0E3E64-12AA-4E9A-AA25-474FA52E325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2" y="533402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28"/>
            <a:ext cx="462915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2" y="21336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fld id="{E9E4C234-FFBD-4092-A811-BB2D6C6F4F7D}" type="datetime1">
              <a:rPr lang="en-US" altLang="zh-CN" smtClean="0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zh-CN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DA2D095-48AC-4E85-941D-CDE8E7EF7E49}" type="slidenum">
              <a:rPr lang="en-US" altLang="zh-CN" smtClean="0"/>
              <a:t>‹#›</a:t>
            </a:fld>
            <a:endParaRPr lang="en-US" altLang="zh-CN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alt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fld id="{E9E4C234-FFBD-4092-A811-BB2D6C6F4F7D}" type="datetime1">
              <a:rPr lang="en-US" altLang="zh-CN" smtClean="0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zh-CN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826D61EC-8CAA-4762-BCD5-A1941F2F394B}" type="slidenum">
              <a:rPr lang="en-US" altLang="zh-CN" smtClean="0"/>
              <a:t>‹#›</a:t>
            </a:fld>
            <a:endParaRPr lang="en-US" altLang="zh-CN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fld id="{E9E4C234-FFBD-4092-A811-BB2D6C6F4F7D}" type="datetime1">
              <a:rPr lang="en-US" altLang="zh-CN" smtClean="0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zh-CN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0C92494-4392-4B7D-84A2-CDFD605B530A}" type="slidenum">
              <a:rPr lang="en-US" altLang="zh-CN" smtClean="0"/>
              <a:t>‹#›</a:t>
            </a:fld>
            <a:endParaRPr lang="en-US" altLang="zh-CN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365125"/>
            <a:ext cx="886883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365125"/>
            <a:ext cx="5949952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fld id="{E9E4C234-FFBD-4092-A811-BB2D6C6F4F7D}" type="datetime1">
              <a:rPr lang="en-US" altLang="zh-CN" smtClean="0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zh-CN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CF67365-5551-46AE-8BA5-801967B6FD77}" type="slidenum">
              <a:rPr lang="en-US" altLang="zh-CN" smtClean="0"/>
              <a:t>‹#›</a:t>
            </a:fld>
            <a:endParaRPr lang="en-US" altLang="zh-CN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zh-CN" altLang="en-US" noProof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E9E4C234-FFBD-4092-A811-BB2D6C6F4F7D}" type="datetime1">
              <a:rPr lang="en-US" altLang="zh-CN" smtClean="0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CF67365-5551-46AE-8BA5-801967B6FD77}" type="slidenum">
              <a:rPr lang="en-US" altLang="zh-CN" smtClean="0"/>
              <a:t>‹#›</a:t>
            </a:fld>
            <a:endParaRPr lang="en-US" altLang="zh-CN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fld id="{E9E4C234-FFBD-4092-A811-BB2D6C6F4F7D}" type="datetime1">
              <a:rPr lang="en-US" altLang="zh-CN" smtClean="0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ea typeface="幼圆" panose="02010509060101010101" pitchFamily="49" charset="-122"/>
              </a:defRPr>
            </a:lvl1pPr>
          </a:lstStyle>
          <a:p>
            <a:fld id="{DCF67365-5551-46AE-8BA5-801967B6FD77}" type="slidenum">
              <a:rPr lang="en-US" altLang="zh-CN" smtClean="0"/>
              <a:t>‹#›</a:t>
            </a:fld>
            <a:endParaRPr lang="en-US" altLang="zh-CN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fld id="{E9E4C234-FFBD-4092-A811-BB2D6C6F4F7D}" type="datetime1">
              <a:rPr lang="en-US" altLang="zh-CN" smtClean="0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ea typeface="幼圆" panose="02010509060101010101" pitchFamily="49" charset="-122"/>
              </a:defRPr>
            </a:lvl1pPr>
          </a:lstStyle>
          <a:p>
            <a:fld id="{DCF67365-5551-46AE-8BA5-801967B6FD77}" type="slidenum">
              <a:rPr lang="en-US" altLang="zh-CN" smtClean="0"/>
              <a:t>‹#›</a:t>
            </a:fld>
            <a:endParaRPr lang="en-US" altLang="zh-CN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fld id="{E9E4C234-FFBD-4092-A811-BB2D6C6F4F7D}" type="datetime1">
              <a:rPr lang="en-US" altLang="zh-CN" smtClean="0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ea typeface="幼圆" panose="02010509060101010101" pitchFamily="49" charset="-122"/>
              </a:defRPr>
            </a:lvl1pPr>
          </a:lstStyle>
          <a:p>
            <a:fld id="{DCF67365-5551-46AE-8BA5-801967B6FD77}" type="slidenum">
              <a:rPr lang="en-US" altLang="zh-CN" smtClean="0"/>
              <a:t>‹#›</a:t>
            </a:fld>
            <a:endParaRPr lang="en-US" altLang="zh-CN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hf sldNum="0"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fld id="{E9E4C234-FFBD-4092-A811-BB2D6C6F4F7D}" type="datetime1">
              <a:rPr lang="en-US" altLang="zh-CN" smtClean="0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400"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CF67365-5551-46AE-8BA5-801967B6FD77}" type="slidenum">
              <a:rPr lang="en-US" altLang="zh-CN" smtClean="0"/>
              <a:t>‹#›</a:t>
            </a:fld>
            <a:endParaRPr lang="en-US" altLang="zh-CN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hf sldNum="0"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r>
              <a:rPr lang="zh-CN" altLang="en-US" noProof="1" smtClean="0"/>
              <a:t>单击图标添加图片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fld id="{E9E4C234-FFBD-4092-A811-BB2D6C6F4F7D}" type="datetime1">
              <a:rPr lang="en-US" altLang="zh-CN" smtClean="0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CF67365-5551-46AE-8BA5-801967B6FD77}" type="slidenum">
              <a:rPr lang="en-US" altLang="zh-CN" smtClean="0"/>
              <a:t>‹#›</a:t>
            </a:fld>
            <a:endParaRPr lang="en-US" altLang="zh-CN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SO_FN"/>
          <p:cNvSpPr txBox="1">
            <a:spLocks noChangeArrowheads="1"/>
          </p:cNvSpPr>
          <p:nvPr/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9584C3B4-34D0-4623-B585-248E1BB659EA}" type="slidenum">
              <a:rPr lang="zh-CN" altLang="zh-CN">
                <a:solidFill>
                  <a:schemeClr val="bg1"/>
                </a:solidFill>
              </a:rPr>
              <a:t>‹#›</a:t>
            </a:fld>
            <a:endParaRPr lang="zh-CN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hf sldNum="0"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E4C234-FFBD-4092-A811-BB2D6C6F4F7D}" type="datetime1">
              <a:rPr lang="en-US" altLang="zh-CN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432D60D-5BBE-4DFC-A6DB-109DA3E4C9DF}" type="slidenum">
              <a:rPr lang="en-US" altLang="zh-CN"/>
              <a:t>‹#›</a:t>
            </a:fld>
            <a:endParaRPr lang="en-US" altLang="zh-CN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" descr="食品1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1113" y="-26988"/>
            <a:ext cx="92630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KSO_CT2"/>
          <p:cNvSpPr txBox="1"/>
          <p:nvPr/>
        </p:nvSpPr>
        <p:spPr bwMode="auto">
          <a:xfrm>
            <a:off x="785813" y="3181350"/>
            <a:ext cx="5145087" cy="466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 rtl="0" eaLnBrk="0" fontAlgn="base" hangingPunct="0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None/>
              <a:defRPr lang="zh-CN" altLang="en-US" sz="1800" kern="1200">
                <a:solidFill>
                  <a:schemeClr val="accent2"/>
                </a:solidFill>
                <a:effectLst/>
                <a:latin typeface="+mn-ea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rgbClr val="F4C197"/>
              </a:buClr>
              <a:buFont typeface="幼圆" panose="02010509060101010101" pitchFamily="49" charset="-122"/>
              <a:buNone/>
              <a:defRPr sz="2000" kern="1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mtClean="0"/>
              <a:t>单击此处编辑母版副标题样式</a:t>
            </a:r>
            <a:endParaRPr dirty="0" smtClean="0"/>
          </a:p>
        </p:txBody>
      </p:sp>
      <p:sp>
        <p:nvSpPr>
          <p:cNvPr id="5" name="KSO_FN"/>
          <p:cNvSpPr txBox="1">
            <a:spLocks noChangeArrowheads="1"/>
          </p:cNvSpPr>
          <p:nvPr/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352302C8-8D7F-42EF-80CC-E2ECC1A076B0}" type="slidenum">
              <a:rPr lang="zh-CN" altLang="zh-CN">
                <a:solidFill>
                  <a:schemeClr val="bg1"/>
                </a:solidFill>
              </a:rPr>
              <a:t>‹#›</a:t>
            </a:fld>
            <a:endParaRPr lang="zh-CN" altLang="zh-CN">
              <a:solidFill>
                <a:schemeClr val="bg1"/>
              </a:solidFill>
            </a:endParaRPr>
          </a:p>
        </p:txBody>
      </p:sp>
      <p:sp>
        <p:nvSpPr>
          <p:cNvPr id="6" name="任意多边形 10"/>
          <p:cNvSpPr/>
          <p:nvPr/>
        </p:nvSpPr>
        <p:spPr bwMode="gray">
          <a:xfrm>
            <a:off x="30163" y="1508125"/>
            <a:ext cx="9164637" cy="3744913"/>
          </a:xfrm>
          <a:custGeom>
            <a:avLst/>
            <a:gdLst>
              <a:gd name="T0" fmla="*/ 1617036 w 9164638"/>
              <a:gd name="T1" fmla="*/ 1057 h 3745139"/>
              <a:gd name="T2" fmla="*/ 2073703 w 9164638"/>
              <a:gd name="T3" fmla="*/ 2012 h 3745139"/>
              <a:gd name="T4" fmla="*/ 6405427 w 9164638"/>
              <a:gd name="T5" fmla="*/ 904640 h 3745139"/>
              <a:gd name="T6" fmla="*/ 9164627 w 9164638"/>
              <a:gd name="T7" fmla="*/ 170167 h 3745139"/>
              <a:gd name="T8" fmla="*/ 9153325 w 9164638"/>
              <a:gd name="T9" fmla="*/ 3395214 h 3745139"/>
              <a:gd name="T10" fmla="*/ 6247205 w 9164638"/>
              <a:gd name="T11" fmla="*/ 3572882 h 3745139"/>
              <a:gd name="T12" fmla="*/ 3013349 w 9164638"/>
              <a:gd name="T13" fmla="*/ 2992278 h 3745139"/>
              <a:gd name="T14" fmla="*/ 50700 w 9164638"/>
              <a:gd name="T15" fmla="*/ 3723166 h 3745139"/>
              <a:gd name="T16" fmla="*/ 0 w 9164638"/>
              <a:gd name="T17" fmla="*/ 3742426 h 3745139"/>
              <a:gd name="T18" fmla="*/ 0 w 9164638"/>
              <a:gd name="T19" fmla="*/ 142891 h 3745139"/>
              <a:gd name="T20" fmla="*/ 121153 w 9164638"/>
              <a:gd name="T21" fmla="*/ 117121 h 3745139"/>
              <a:gd name="T22" fmla="*/ 1617036 w 9164638"/>
              <a:gd name="T23" fmla="*/ 1057 h 374513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164638" h="3745139">
                <a:moveTo>
                  <a:pt x="1617036" y="1057"/>
                </a:moveTo>
                <a:cubicBezTo>
                  <a:pt x="1760109" y="-568"/>
                  <a:pt x="1912252" y="-369"/>
                  <a:pt x="2073703" y="2012"/>
                </a:cubicBezTo>
                <a:cubicBezTo>
                  <a:pt x="3365312" y="19475"/>
                  <a:pt x="5284967" y="676700"/>
                  <a:pt x="6405438" y="905300"/>
                </a:cubicBezTo>
                <a:cubicBezTo>
                  <a:pt x="7525909" y="1133900"/>
                  <a:pt x="8941835" y="330625"/>
                  <a:pt x="9164638" y="170287"/>
                </a:cubicBezTo>
                <a:lnTo>
                  <a:pt x="9153336" y="3397675"/>
                </a:lnTo>
                <a:cubicBezTo>
                  <a:pt x="7906934" y="3804075"/>
                  <a:pt x="6828440" y="3651675"/>
                  <a:pt x="6247216" y="3575475"/>
                </a:cubicBezTo>
                <a:cubicBezTo>
                  <a:pt x="5665991" y="3499275"/>
                  <a:pt x="4227461" y="2956350"/>
                  <a:pt x="3013349" y="2994450"/>
                </a:cubicBezTo>
                <a:cubicBezTo>
                  <a:pt x="2150190" y="2989290"/>
                  <a:pt x="597440" y="3521754"/>
                  <a:pt x="50700" y="3725867"/>
                </a:cubicBezTo>
                <a:lnTo>
                  <a:pt x="0" y="3745139"/>
                </a:lnTo>
                <a:lnTo>
                  <a:pt x="0" y="142999"/>
                </a:lnTo>
                <a:lnTo>
                  <a:pt x="121153" y="117205"/>
                </a:lnTo>
                <a:cubicBezTo>
                  <a:pt x="413026" y="62883"/>
                  <a:pt x="901668" y="9181"/>
                  <a:pt x="1617036" y="1057"/>
                </a:cubicBezTo>
                <a:close/>
              </a:path>
            </a:pathLst>
          </a:custGeom>
          <a:solidFill>
            <a:srgbClr val="F2B483">
              <a:alpha val="41176"/>
            </a:srgbClr>
          </a:solidFill>
          <a:ln w="9525">
            <a:noFill/>
            <a:round/>
          </a:ln>
        </p:spPr>
        <p:txBody>
          <a:bodyPr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8" name="Freeform 18"/>
          <p:cNvSpPr/>
          <p:nvPr/>
        </p:nvSpPr>
        <p:spPr bwMode="gray">
          <a:xfrm>
            <a:off x="44450" y="1733550"/>
            <a:ext cx="9150350" cy="3267075"/>
          </a:xfrm>
          <a:custGeom>
            <a:avLst/>
            <a:gdLst>
              <a:gd name="T0" fmla="*/ 2147483646 w 5764"/>
              <a:gd name="T1" fmla="*/ 2147483646 h 2057"/>
              <a:gd name="T2" fmla="*/ 2147483646 w 5764"/>
              <a:gd name="T3" fmla="*/ 2147483646 h 2057"/>
              <a:gd name="T4" fmla="*/ 2147483646 w 5764"/>
              <a:gd name="T5" fmla="*/ 2147483646 h 2057"/>
              <a:gd name="T6" fmla="*/ 2147483646 w 5764"/>
              <a:gd name="T7" fmla="*/ 2147483646 h 2057"/>
              <a:gd name="T8" fmla="*/ 2147483646 w 5764"/>
              <a:gd name="T9" fmla="*/ 2147483646 h 2057"/>
              <a:gd name="T10" fmla="*/ 2147483646 w 5764"/>
              <a:gd name="T11" fmla="*/ 2147483646 h 2057"/>
              <a:gd name="T12" fmla="*/ 2147483646 w 5764"/>
              <a:gd name="T13" fmla="*/ 2147483646 h 2057"/>
              <a:gd name="T14" fmla="*/ 2147483646 w 5764"/>
              <a:gd name="T15" fmla="*/ 2147483646 h 2057"/>
              <a:gd name="T16" fmla="*/ 2147483646 w 5764"/>
              <a:gd name="T17" fmla="*/ 2147483646 h 205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64" h="2057">
                <a:moveTo>
                  <a:pt x="6" y="272"/>
                </a:moveTo>
                <a:cubicBezTo>
                  <a:pt x="144" y="233"/>
                  <a:pt x="656" y="0"/>
                  <a:pt x="1453" y="10"/>
                </a:cubicBezTo>
                <a:cubicBezTo>
                  <a:pt x="2250" y="20"/>
                  <a:pt x="3475" y="403"/>
                  <a:pt x="4182" y="482"/>
                </a:cubicBezTo>
                <a:cubicBezTo>
                  <a:pt x="4890" y="561"/>
                  <a:pt x="5626" y="237"/>
                  <a:pt x="5764" y="154"/>
                </a:cubicBezTo>
                <a:lnTo>
                  <a:pt x="5764" y="1806"/>
                </a:lnTo>
                <a:cubicBezTo>
                  <a:pt x="4919" y="2052"/>
                  <a:pt x="4485" y="2057"/>
                  <a:pt x="4005" y="1994"/>
                </a:cubicBezTo>
                <a:cubicBezTo>
                  <a:pt x="3526" y="1929"/>
                  <a:pt x="2640" y="1502"/>
                  <a:pt x="1891" y="1522"/>
                </a:cubicBezTo>
                <a:cubicBezTo>
                  <a:pt x="1234" y="1519"/>
                  <a:pt x="0" y="1962"/>
                  <a:pt x="6" y="1967"/>
                </a:cubicBezTo>
                <a:cubicBezTo>
                  <a:pt x="12" y="1972"/>
                  <a:pt x="6" y="641"/>
                  <a:pt x="6" y="272"/>
                </a:cubicBezTo>
                <a:close/>
              </a:path>
            </a:pathLst>
          </a:custGeom>
          <a:solidFill>
            <a:srgbClr val="F2B483"/>
          </a:solidFill>
          <a:ln w="9525">
            <a:noFill/>
            <a:round/>
          </a:ln>
        </p:spPr>
        <p:txBody>
          <a:bodyPr/>
          <a:lstStyle/>
          <a:p>
            <a:pPr eaLnBrk="0" hangingPunct="0">
              <a:defRPr/>
            </a:pPr>
            <a:endParaRPr lang="zh-CN" altLang="en-US"/>
          </a:p>
        </p:txBody>
      </p:sp>
      <p:grpSp>
        <p:nvGrpSpPr>
          <p:cNvPr id="9" name="Group 25"/>
          <p:cNvGrpSpPr/>
          <p:nvPr/>
        </p:nvGrpSpPr>
        <p:grpSpPr bwMode="auto">
          <a:xfrm>
            <a:off x="296863" y="3249613"/>
            <a:ext cx="1295400" cy="1371600"/>
            <a:chOff x="4992" y="816"/>
            <a:chExt cx="576" cy="576"/>
          </a:xfrm>
        </p:grpSpPr>
        <p:sp>
          <p:nvSpPr>
            <p:cNvPr id="10" name="Oval 26"/>
            <p:cNvSpPr>
              <a:spLocks noChangeArrowheads="1"/>
            </p:cNvSpPr>
            <p:nvPr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lumMod val="50000"/>
                <a:alpha val="53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 kern="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Oval 27"/>
            <p:cNvSpPr>
              <a:spLocks noChangeArrowheads="1"/>
            </p:cNvSpPr>
            <p:nvPr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19"/>
          <p:cNvGrpSpPr/>
          <p:nvPr/>
        </p:nvGrpSpPr>
        <p:grpSpPr bwMode="auto">
          <a:xfrm>
            <a:off x="7102475" y="1755775"/>
            <a:ext cx="533400" cy="533400"/>
            <a:chOff x="4752" y="1200"/>
            <a:chExt cx="288" cy="288"/>
          </a:xfrm>
        </p:grpSpPr>
        <p:sp>
          <p:nvSpPr>
            <p:cNvPr id="13" name="Oval 20"/>
            <p:cNvSpPr>
              <a:spLocks noChangeArrowheads="1"/>
            </p:cNvSpPr>
            <p:nvPr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rgbClr val="233DA9">
                    <a:gamma/>
                    <a:tint val="25490"/>
                    <a:invGamma/>
                  </a:srgbClr>
                </a:gs>
                <a:gs pos="100000">
                  <a:schemeClr val="accent1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 kern="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gray">
            <a:xfrm>
              <a:off x="4818" y="1248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5" name="Group 25"/>
          <p:cNvGrpSpPr/>
          <p:nvPr/>
        </p:nvGrpSpPr>
        <p:grpSpPr bwMode="auto">
          <a:xfrm>
            <a:off x="320675" y="3236913"/>
            <a:ext cx="1295400" cy="1371600"/>
            <a:chOff x="4992" y="816"/>
            <a:chExt cx="576" cy="576"/>
          </a:xfrm>
        </p:grpSpPr>
        <p:sp>
          <p:nvSpPr>
            <p:cNvPr id="16" name="Oval 26"/>
            <p:cNvSpPr>
              <a:spLocks noChangeArrowheads="1"/>
            </p:cNvSpPr>
            <p:nvPr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lumMod val="50000"/>
                <a:alpha val="53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 kern="0" smtClean="0">
                <a:solidFill>
                  <a:srgbClr val="000000"/>
                </a:solidFill>
              </a:endParaRPr>
            </a:p>
          </p:txBody>
        </p:sp>
        <p:sp>
          <p:nvSpPr>
            <p:cNvPr id="17" name="Oval 27"/>
            <p:cNvSpPr>
              <a:spLocks noChangeArrowheads="1"/>
            </p:cNvSpPr>
            <p:nvPr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8" name="Group 25"/>
          <p:cNvGrpSpPr/>
          <p:nvPr/>
        </p:nvGrpSpPr>
        <p:grpSpPr bwMode="auto">
          <a:xfrm>
            <a:off x="7702550" y="1112838"/>
            <a:ext cx="955675" cy="935037"/>
            <a:chOff x="4992" y="816"/>
            <a:chExt cx="576" cy="576"/>
          </a:xfrm>
        </p:grpSpPr>
        <p:sp>
          <p:nvSpPr>
            <p:cNvPr id="19" name="Oval 26"/>
            <p:cNvSpPr>
              <a:spLocks noChangeArrowheads="1"/>
            </p:cNvSpPr>
            <p:nvPr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lumMod val="50000"/>
                <a:alpha val="53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 kern="0" smtClean="0">
                <a:solidFill>
                  <a:srgbClr val="000000"/>
                </a:solidFill>
              </a:endParaRPr>
            </a:p>
          </p:txBody>
        </p:sp>
        <p:sp>
          <p:nvSpPr>
            <p:cNvPr id="20" name="Oval 27"/>
            <p:cNvSpPr>
              <a:spLocks noChangeArrowheads="1"/>
            </p:cNvSpPr>
            <p:nvPr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1891009" y="2408141"/>
            <a:ext cx="5144891" cy="1720077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3600" b="0" baseline="0">
                <a:solidFill>
                  <a:schemeClr val="accent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21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E9E4C234-FFBD-4092-A811-BB2D6C6F4F7D}" type="datetime1">
              <a:rPr lang="en-US" altLang="zh-CN" smtClean="0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22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endParaRPr lang="zh-CN" altLang="zh-CN"/>
          </a:p>
        </p:txBody>
      </p:sp>
      <p:sp>
        <p:nvSpPr>
          <p:cNvPr id="23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CF67365-5551-46AE-8BA5-801967B6FD77}" type="slidenum">
              <a:rPr lang="en-US" altLang="zh-CN" smtClean="0"/>
              <a:t>‹#›</a:t>
            </a:fld>
            <a:endParaRPr lang="en-US" altLang="zh-CN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19098" y="352329"/>
            <a:ext cx="8292045" cy="69959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9099" y="1242197"/>
            <a:ext cx="8292045" cy="510701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fld id="{E9E4C234-FFBD-4092-A811-BB2D6C6F4F7D}" type="datetime1">
              <a:rPr lang="en-US" altLang="zh-CN" smtClean="0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zh-CN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975DA6C-F898-49A5-A7DB-6A8FBCCF1248}" type="slidenum">
              <a:rPr lang="en-US" altLang="zh-CN" smtClean="0"/>
              <a:t>‹#›</a:t>
            </a:fld>
            <a:endParaRPr lang="en-US" altLang="zh-CN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2108199"/>
            <a:ext cx="5995988" cy="123507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038169" y="3400425"/>
            <a:ext cx="3067663" cy="35747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fld id="{E9E4C234-FFBD-4092-A811-BB2D6C6F4F7D}" type="datetime1">
              <a:rPr lang="en-US" altLang="zh-CN" smtClean="0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zh-CN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23F4C31-700D-46AC-A945-578D0A7D5259}" type="slidenum">
              <a:rPr lang="en-US" altLang="zh-CN" smtClean="0"/>
              <a:t>‹#›</a:t>
            </a:fld>
            <a:endParaRPr lang="en-US" altLang="zh-CN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fld id="{E9E4C234-FFBD-4092-A811-BB2D6C6F4F7D}" type="datetime1">
              <a:rPr lang="en-US" altLang="zh-CN" smtClean="0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zh-CN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A364703B-AB0C-41C6-B211-8C2BA9E06039}" type="slidenum">
              <a:rPr lang="en-US" altLang="zh-CN" smtClean="0"/>
              <a:t>‹#›</a:t>
            </a:fld>
            <a:endParaRPr lang="en-US" altLang="zh-CN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fld id="{E9E4C234-FFBD-4092-A811-BB2D6C6F4F7D}" type="datetime1">
              <a:rPr lang="en-US" altLang="zh-CN" smtClean="0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zh-CN" altLang="zh-CN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70A5766-DFF1-429B-84D7-86384FCFE14E}" type="slidenum">
              <a:rPr lang="en-US" altLang="zh-CN" smtClean="0"/>
              <a:t>‹#›</a:t>
            </a:fld>
            <a:endParaRPr lang="en-US" altLang="zh-CN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fld id="{E9E4C234-FFBD-4092-A811-BB2D6C6F4F7D}" type="datetime1">
              <a:rPr lang="en-US" altLang="zh-CN" smtClean="0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zh-CN" altLang="zh-CN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A95C0B4B-2BE0-4F2E-BA7E-A5D007816E20}" type="slidenum">
              <a:rPr lang="en-US" altLang="zh-CN" smtClean="0"/>
              <a:t>‹#›</a:t>
            </a:fld>
            <a:endParaRPr lang="en-US" altLang="zh-CN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fld id="{E9E4C234-FFBD-4092-A811-BB2D6C6F4F7D}" type="datetime1">
              <a:rPr lang="en-US" altLang="zh-CN" smtClean="0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endParaRPr lang="zh-CN" altLang="zh-CN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C954E1E-E12A-42F8-9B06-D52D0B5305DF}" type="slidenum">
              <a:rPr lang="en-US" altLang="zh-CN" smtClean="0"/>
              <a:t>‹#›</a:t>
            </a:fld>
            <a:endParaRPr lang="en-US" altLang="zh-CN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 descr="食品1_2.jpg"/>
          <p:cNvPicPr>
            <a:picLocks noChangeAspect="1" noChangeArrowheads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-11113" y="-26988"/>
            <a:ext cx="92630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图片 6" descr="食品1_2.jpg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0" y="0"/>
            <a:ext cx="9251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KSO_BC1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2113" y="1274763"/>
            <a:ext cx="8291512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29" name="KSO_BT1"/>
          <p:cNvSpPr>
            <a:spLocks noGrp="1" noChangeArrowheads="1"/>
          </p:cNvSpPr>
          <p:nvPr>
            <p:ph type="title" idx="9"/>
          </p:nvPr>
        </p:nvSpPr>
        <p:spPr bwMode="auto">
          <a:xfrm>
            <a:off x="419100" y="161925"/>
            <a:ext cx="829151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hf sldNum="0"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357505" indent="-271780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"/>
        <a:defRPr lang="zh-CN" altLang="en-US" sz="2800" kern="1200" dirty="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F4C197"/>
        </a:buClr>
        <a:buFont typeface="幼圆" panose="02010509060101010101" pitchFamily="49" charset="-122"/>
        <a:buChar char=" "/>
        <a:defRPr sz="2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/>
          </p:cNvSpPr>
          <p:nvPr/>
        </p:nvSpPr>
        <p:spPr bwMode="auto">
          <a:xfrm>
            <a:off x="431724" y="953835"/>
            <a:ext cx="5940396" cy="220514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altLang="zh-CN" sz="3600" dirty="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20.1</a:t>
            </a:r>
            <a:r>
              <a:rPr lang="zh-CN" altLang="en-US" sz="3600" dirty="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常量和变量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5859162"/>
            <a:ext cx="9144000" cy="90297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C234-FFBD-4092-A811-BB2D6C6F4F7D}" type="datetime1">
              <a:rPr lang="en-US" altLang="zh-CN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06375" y="1403350"/>
            <a:ext cx="88265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请看下面报道</a:t>
            </a:r>
          </a:p>
          <a:p>
            <a:r>
              <a:rPr lang="zh-CN" altLang="en-US" sz="2400" b="1" dirty="0">
                <a:solidFill>
                  <a:srgbClr val="FF0000"/>
                </a:solidFill>
              </a:rPr>
              <a:t>        美国“勇气号”火星车于北京时间2004年1月4日12时35分左右,在火星表面成功着陆.在着陆前的最后6分时间内,它是在耐高温表层的保护下,以1.9万千米/时的速度冲入130千米厚的火星大气层.在空气阻力的作用下,它在距火星表面8千米左右时,时速降至1600千米/时,此时直径10多米的将落伞自动打开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.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61925" y="4194051"/>
            <a:ext cx="84582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/>
              <a:t>问:火星车着陆前的最后6分时间内,火星车运动的时间、速度,</a:t>
            </a:r>
          </a:p>
          <a:p>
            <a:r>
              <a:rPr lang="zh-CN" altLang="en-US" sz="2400" b="1" dirty="0"/>
              <a:t>火星车着陆前6分时的位置到着陆点的距离,火星车所受火星的</a:t>
            </a:r>
          </a:p>
          <a:p>
            <a:r>
              <a:rPr lang="zh-CN" altLang="en-US" sz="2400" b="1" dirty="0"/>
              <a:t>引力,这些量中,哪些是变量?哪些是常量?</a:t>
            </a:r>
          </a:p>
        </p:txBody>
      </p:sp>
      <p:sp>
        <p:nvSpPr>
          <p:cNvPr id="13316" name="WordArt 4"/>
          <p:cNvSpPr>
            <a:spLocks noChangeArrowheads="1" noChangeShapeType="1"/>
          </p:cNvSpPr>
          <p:nvPr/>
        </p:nvSpPr>
        <p:spPr bwMode="auto">
          <a:xfrm>
            <a:off x="3221910" y="188913"/>
            <a:ext cx="4408740" cy="12144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zh-CN" altLang="en-US" sz="3600" dirty="0"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你知道吗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 autoUpdateAnimBg="0"/>
      <p:bldP spid="1331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C234-FFBD-4092-A811-BB2D6C6F4F7D}" type="datetime1">
              <a:rPr lang="en-US" altLang="zh-CN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305050" y="747713"/>
            <a:ext cx="6934200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指出下列过程中的常量与变量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3400" y="1892195"/>
            <a:ext cx="7848600" cy="8223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</a:rPr>
              <a:t>1.长方形的长和宽分别是</a:t>
            </a:r>
            <a:r>
              <a:rPr lang="en-US" sz="2400" b="1">
                <a:latin typeface="Arial" panose="020B0604020202020204" pitchFamily="34" charset="0"/>
              </a:rPr>
              <a:t>a</a:t>
            </a:r>
            <a:r>
              <a:rPr lang="zh-CN" altLang="en-US" sz="2400" b="1">
                <a:latin typeface="Arial" panose="020B0604020202020204" pitchFamily="34" charset="0"/>
              </a:rPr>
              <a:t>与</a:t>
            </a:r>
            <a:r>
              <a:rPr lang="en-US" sz="2400" b="1">
                <a:latin typeface="Arial" panose="020B0604020202020204" pitchFamily="34" charset="0"/>
              </a:rPr>
              <a:t>b，</a:t>
            </a:r>
            <a:r>
              <a:rPr lang="zh-CN" altLang="en-US" sz="2400" b="1">
                <a:latin typeface="Arial" panose="020B0604020202020204" pitchFamily="34" charset="0"/>
              </a:rPr>
              <a:t>周长Ｃ＝２（</a:t>
            </a:r>
            <a:r>
              <a:rPr lang="en-US" sz="2400" b="1">
                <a:latin typeface="Arial" panose="020B0604020202020204" pitchFamily="34" charset="0"/>
              </a:rPr>
              <a:t>a＋ b ），</a:t>
            </a:r>
            <a:r>
              <a:rPr lang="zh-CN" altLang="en-US" sz="2400" b="1">
                <a:latin typeface="Arial" panose="020B0604020202020204" pitchFamily="34" charset="0"/>
              </a:rPr>
              <a:t>其中常量是</a:t>
            </a:r>
            <a:r>
              <a:rPr lang="zh-CN" altLang="en-US" sz="2400" b="1" u="sng">
                <a:latin typeface="Arial" panose="020B0604020202020204" pitchFamily="34" charset="0"/>
              </a:rPr>
              <a:t>　　，</a:t>
            </a:r>
            <a:r>
              <a:rPr lang="zh-CN" altLang="en-US" sz="2400" b="1">
                <a:latin typeface="Arial" panose="020B0604020202020204" pitchFamily="34" charset="0"/>
              </a:rPr>
              <a:t>变量是</a:t>
            </a:r>
            <a:r>
              <a:rPr lang="zh-CN" altLang="en-US" sz="2400" b="1" u="sng">
                <a:latin typeface="Arial" panose="020B0604020202020204" pitchFamily="34" charset="0"/>
              </a:rPr>
              <a:t>　　　　　．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57200" y="3035195"/>
            <a:ext cx="7620000" cy="11890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</a:rPr>
              <a:t>２.圆锥体积</a:t>
            </a:r>
            <a:r>
              <a:rPr lang="en-US" sz="2400" b="1" dirty="0">
                <a:latin typeface="Arial" panose="020B0604020202020204" pitchFamily="34" charset="0"/>
              </a:rPr>
              <a:t>v</a:t>
            </a:r>
            <a:r>
              <a:rPr lang="zh-CN" altLang="en-US" sz="2400" b="1" dirty="0">
                <a:latin typeface="Arial" panose="020B0604020202020204" pitchFamily="34" charset="0"/>
              </a:rPr>
              <a:t>与圆锥底面半径</a:t>
            </a:r>
            <a:r>
              <a:rPr lang="en-US" sz="2400" b="1" dirty="0">
                <a:latin typeface="Arial" panose="020B0604020202020204" pitchFamily="34" charset="0"/>
              </a:rPr>
              <a:t>r</a:t>
            </a:r>
            <a:r>
              <a:rPr lang="zh-CN" altLang="en-US" sz="2400" b="1" dirty="0">
                <a:latin typeface="Arial" panose="020B0604020202020204" pitchFamily="34" charset="0"/>
              </a:rPr>
              <a:t>圆锥高</a:t>
            </a:r>
            <a:r>
              <a:rPr lang="en-US" sz="2400" b="1" dirty="0">
                <a:latin typeface="Arial" panose="020B0604020202020204" pitchFamily="34" charset="0"/>
              </a:rPr>
              <a:t>h</a:t>
            </a:r>
            <a:r>
              <a:rPr lang="zh-CN" altLang="en-US" sz="2400" b="1" dirty="0">
                <a:latin typeface="Arial" panose="020B0604020202020204" pitchFamily="34" charset="0"/>
              </a:rPr>
              <a:t>之间存在关系式</a:t>
            </a:r>
            <a:r>
              <a:rPr lang="en-US" sz="2400" b="1" dirty="0">
                <a:latin typeface="Arial" panose="020B0604020202020204" pitchFamily="34" charset="0"/>
              </a:rPr>
              <a:t>v＝（１／３）πr</a:t>
            </a:r>
            <a:r>
              <a:rPr lang="en-US" sz="2400" b="1" baseline="30000" dirty="0">
                <a:latin typeface="Arial" panose="020B0604020202020204" pitchFamily="34" charset="0"/>
              </a:rPr>
              <a:t>２</a:t>
            </a:r>
            <a:r>
              <a:rPr lang="en-US" sz="2400" b="1" dirty="0">
                <a:latin typeface="Arial" panose="020B0604020202020204" pitchFamily="34" charset="0"/>
              </a:rPr>
              <a:t>h，</a:t>
            </a:r>
            <a:r>
              <a:rPr lang="zh-CN" altLang="en-US" sz="2400" b="1" dirty="0">
                <a:latin typeface="Arial" panose="020B0604020202020204" pitchFamily="34" charset="0"/>
              </a:rPr>
              <a:t>其中常量是</a:t>
            </a:r>
            <a:r>
              <a:rPr lang="zh-CN" altLang="en-US" sz="2400" b="1" u="sng" dirty="0">
                <a:latin typeface="Arial" panose="020B0604020202020204" pitchFamily="34" charset="0"/>
              </a:rPr>
              <a:t>　　　　     ，</a:t>
            </a:r>
            <a:r>
              <a:rPr lang="zh-CN" altLang="en-US" sz="2400" b="1" dirty="0">
                <a:latin typeface="Arial" panose="020B0604020202020204" pitchFamily="34" charset="0"/>
              </a:rPr>
              <a:t>变量是</a:t>
            </a:r>
            <a:r>
              <a:rPr lang="zh-CN" altLang="en-US" sz="2400" b="1" u="sng" dirty="0">
                <a:latin typeface="Arial" panose="020B0604020202020204" pitchFamily="34" charset="0"/>
              </a:rPr>
              <a:t>　　　　　　．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4406795"/>
            <a:ext cx="7924800" cy="8223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</a:rPr>
              <a:t>     ３.某种报纸每份</a:t>
            </a:r>
            <a:r>
              <a:rPr lang="en-US" sz="2400" b="1" dirty="0">
                <a:latin typeface="Arial" panose="020B0604020202020204" pitchFamily="34" charset="0"/>
              </a:rPr>
              <a:t>a</a:t>
            </a:r>
            <a:r>
              <a:rPr lang="zh-CN" altLang="en-US" sz="2400" b="1" dirty="0">
                <a:latin typeface="Arial" panose="020B0604020202020204" pitchFamily="34" charset="0"/>
              </a:rPr>
              <a:t>元，购买</a:t>
            </a:r>
            <a:r>
              <a:rPr lang="en-US" sz="2400" b="1" dirty="0">
                <a:latin typeface="Arial" panose="020B0604020202020204" pitchFamily="34" charset="0"/>
              </a:rPr>
              <a:t>x</a:t>
            </a:r>
            <a:r>
              <a:rPr lang="zh-CN" altLang="en-US" sz="2400" b="1" dirty="0">
                <a:latin typeface="Arial" panose="020B0604020202020204" pitchFamily="34" charset="0"/>
              </a:rPr>
              <a:t>份此种报纸共需</a:t>
            </a:r>
            <a:r>
              <a:rPr lang="en-US" sz="2400" b="1" dirty="0">
                <a:latin typeface="Arial" panose="020B0604020202020204" pitchFamily="34" charset="0"/>
              </a:rPr>
              <a:t>y</a:t>
            </a:r>
            <a:r>
              <a:rPr lang="zh-CN" altLang="en-US" sz="2400" b="1" dirty="0">
                <a:latin typeface="Arial" panose="020B0604020202020204" pitchFamily="34" charset="0"/>
              </a:rPr>
              <a:t>元，则    </a:t>
            </a:r>
            <a:r>
              <a:rPr lang="en-US" sz="2400" b="1" dirty="0" err="1">
                <a:latin typeface="Arial" panose="020B0604020202020204" pitchFamily="34" charset="0"/>
              </a:rPr>
              <a:t>y＝ax</a:t>
            </a:r>
            <a:r>
              <a:rPr lang="zh-CN" altLang="en-US" sz="2400" b="1" dirty="0">
                <a:latin typeface="Arial" panose="020B0604020202020204" pitchFamily="34" charset="0"/>
              </a:rPr>
              <a:t>中的常量是</a:t>
            </a:r>
            <a:r>
              <a:rPr lang="zh-CN" altLang="en-US" sz="2400" b="1" u="sng" dirty="0">
                <a:latin typeface="Arial" panose="020B0604020202020204" pitchFamily="34" charset="0"/>
              </a:rPr>
              <a:t>　　　　，</a:t>
            </a:r>
            <a:r>
              <a:rPr lang="zh-CN" altLang="en-US" sz="2400" b="1" dirty="0">
                <a:latin typeface="Arial" panose="020B0604020202020204" pitchFamily="34" charset="0"/>
              </a:rPr>
              <a:t>变量是</a:t>
            </a:r>
            <a:r>
              <a:rPr lang="zh-CN" altLang="en-US" sz="2400" b="1" u="sng" dirty="0">
                <a:latin typeface="Arial" panose="020B0604020202020204" pitchFamily="34" charset="0"/>
              </a:rPr>
              <a:t>　　　　　　．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057400" y="2273195"/>
            <a:ext cx="865188" cy="5175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 dirty="0">
                <a:solidFill>
                  <a:srgbClr val="FF0066"/>
                </a:solidFill>
                <a:latin typeface="Arial" panose="020B0604020202020204" pitchFamily="34" charset="0"/>
              </a:rPr>
              <a:t>２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114800" y="2196995"/>
            <a:ext cx="1403350" cy="5175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  <a:latin typeface="Arial" panose="020B0604020202020204" pitchFamily="34" charset="0"/>
              </a:rPr>
              <a:t>C,a,b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105400" y="3416195"/>
            <a:ext cx="2016125" cy="5175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  <a:latin typeface="Arial" panose="020B0604020202020204" pitchFamily="34" charset="0"/>
              </a:rPr>
              <a:t>１／３,</a:t>
            </a:r>
            <a:r>
              <a:rPr lang="en-US" sz="2800" b="1">
                <a:solidFill>
                  <a:srgbClr val="FF0066"/>
                </a:solidFill>
                <a:latin typeface="Arial" panose="020B0604020202020204" pitchFamily="34" charset="0"/>
              </a:rPr>
              <a:t>π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219200" y="3720995"/>
            <a:ext cx="1296988" cy="5175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  <a:latin typeface="Arial" panose="020B0604020202020204" pitchFamily="34" charset="0"/>
              </a:rPr>
              <a:t>v,r,h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276600" y="4711595"/>
            <a:ext cx="611188" cy="5175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5943600" y="4711595"/>
            <a:ext cx="792163" cy="5175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  <a:latin typeface="Arial" panose="020B0604020202020204" pitchFamily="34" charset="0"/>
              </a:rPr>
              <a:t>y,x</a:t>
            </a:r>
          </a:p>
        </p:txBody>
      </p:sp>
      <p:sp>
        <p:nvSpPr>
          <p:cNvPr id="14348" name="WordArt 12"/>
          <p:cNvSpPr>
            <a:spLocks noChangeArrowheads="1" noChangeShapeType="1"/>
          </p:cNvSpPr>
          <p:nvPr/>
        </p:nvSpPr>
        <p:spPr bwMode="auto">
          <a:xfrm>
            <a:off x="161868" y="368796"/>
            <a:ext cx="2114550" cy="98901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 cmpd="sng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07763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我能行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 autoUpdateAnimBg="0"/>
      <p:bldP spid="14340" grpId="0" animBg="1" autoUpdateAnimBg="0"/>
      <p:bldP spid="14341" grpId="0" animBg="1" autoUpdateAnimBg="0"/>
      <p:bldP spid="14342" grpId="0" animBg="1" autoUpdateAnimBg="0"/>
      <p:bldP spid="14343" grpId="0" animBg="1" autoUpdateAnimBg="0"/>
      <p:bldP spid="14344" grpId="0" animBg="1" autoUpdateAnimBg="0"/>
      <p:bldP spid="14345" grpId="0" animBg="1" autoUpdateAnimBg="0"/>
      <p:bldP spid="14346" grpId="0" animBg="1" autoUpdateAnimBg="0"/>
      <p:bldP spid="14347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C234-FFBD-4092-A811-BB2D6C6F4F7D}" type="datetime1">
              <a:rPr lang="en-US" altLang="zh-CN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15362" name="WordArt 2"/>
          <p:cNvSpPr>
            <a:spLocks noChangeArrowheads="1" noChangeShapeType="1"/>
          </p:cNvSpPr>
          <p:nvPr/>
        </p:nvSpPr>
        <p:spPr bwMode="auto">
          <a:xfrm>
            <a:off x="533400" y="457200"/>
            <a:ext cx="4037013" cy="16414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zh-CN" altLang="en-US" sz="3600">
                <a:ln w="9525" cmpd="sng">
                  <a:solidFill>
                    <a:srgbClr val="FF00FF"/>
                  </a:solidFill>
                  <a:round/>
                </a:ln>
                <a:solidFill>
                  <a:srgbClr val="339966">
                    <a:alpha val="5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你能预测自己将来的身高吗</a:t>
            </a:r>
            <a:r>
              <a:rPr lang="en-US" altLang="zh-CN" sz="3600">
                <a:ln w="9525" cmpd="sng">
                  <a:solidFill>
                    <a:srgbClr val="FF00FF"/>
                  </a:solidFill>
                  <a:round/>
                </a:ln>
                <a:solidFill>
                  <a:srgbClr val="339966">
                    <a:alpha val="5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  <a:endParaRPr lang="zh-CN" altLang="en-US" sz="3600">
              <a:ln w="9525" cmpd="sng">
                <a:solidFill>
                  <a:srgbClr val="FF00FF"/>
                </a:solidFill>
                <a:round/>
              </a:ln>
              <a:solidFill>
                <a:srgbClr val="339966">
                  <a:alpha val="5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547813" y="2060575"/>
            <a:ext cx="5975350" cy="2082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若</a:t>
            </a:r>
            <a:r>
              <a:rPr lang="en-US" sz="2800" b="1" dirty="0" err="1">
                <a:solidFill>
                  <a:schemeClr val="tx2"/>
                </a:solidFill>
                <a:latin typeface="Arial" panose="020B0604020202020204" pitchFamily="34" charset="0"/>
              </a:rPr>
              <a:t>a，b</a:t>
            </a:r>
            <a:r>
              <a:rPr lang="zh-CN" alt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分别表示父母的身高,</a:t>
            </a:r>
            <a:r>
              <a:rPr 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h</a:t>
            </a:r>
            <a:r>
              <a:rPr lang="zh-CN" altLang="en-US" sz="2800" b="1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男，</a:t>
            </a:r>
            <a:r>
              <a:rPr 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h</a:t>
            </a:r>
            <a:r>
              <a:rPr lang="zh-CN" altLang="en-US" sz="2800" b="1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女</a:t>
            </a:r>
            <a:r>
              <a:rPr lang="zh-CN" alt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分别表示儿女成人时的身高，则有关系式： </a:t>
            </a:r>
            <a:r>
              <a:rPr 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h</a:t>
            </a:r>
            <a:r>
              <a:rPr lang="zh-CN" altLang="en-US" sz="2800" b="1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男</a:t>
            </a:r>
            <a:r>
              <a:rPr lang="zh-CN" alt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＝０.５４（</a:t>
            </a:r>
            <a:r>
              <a:rPr lang="en-US" sz="2800" b="1" dirty="0" err="1">
                <a:solidFill>
                  <a:schemeClr val="tx2"/>
                </a:solidFill>
                <a:latin typeface="Arial" panose="020B0604020202020204" pitchFamily="34" charset="0"/>
              </a:rPr>
              <a:t>a+b</a:t>
            </a:r>
            <a:r>
              <a:rPr 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 ）</a:t>
            </a:r>
          </a:p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　　h</a:t>
            </a:r>
            <a:r>
              <a:rPr lang="zh-CN" altLang="en-US" sz="2800" b="1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女</a:t>
            </a:r>
            <a:r>
              <a:rPr lang="zh-CN" alt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＝０.９７５（</a:t>
            </a:r>
            <a:r>
              <a:rPr lang="en-US" sz="2800" b="1" dirty="0" err="1">
                <a:solidFill>
                  <a:schemeClr val="tx2"/>
                </a:solidFill>
                <a:latin typeface="Arial" panose="020B0604020202020204" pitchFamily="34" charset="0"/>
              </a:rPr>
              <a:t>a+b</a:t>
            </a:r>
            <a:r>
              <a:rPr 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）÷２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284663" y="2133600"/>
            <a:ext cx="1800225" cy="5175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en-US" sz="2800" b="1">
              <a:latin typeface="Arial" panose="020B0604020202020204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867400" y="2565400"/>
            <a:ext cx="1943100" cy="5175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en-US" sz="2800" b="1">
              <a:latin typeface="Arial" panose="020B0604020202020204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763713" y="4365625"/>
            <a:ext cx="6337300" cy="9445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你们能预测出全班同学成人时的身高吗？这里什么是常量？什么是变量？</a:t>
            </a:r>
          </a:p>
        </p:txBody>
      </p:sp>
      <p:pic>
        <p:nvPicPr>
          <p:cNvPr id="15367" name="Picture 7" descr="080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8CFBDC"/>
              </a:clrFrom>
              <a:clrTo>
                <a:srgbClr val="8CFB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59563" y="260350"/>
            <a:ext cx="21907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b="0">
                <a:solidFill>
                  <a:srgbClr val="FF0000"/>
                </a:solidFill>
              </a:rPr>
              <a:t>课堂小结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736" y="1866106"/>
            <a:ext cx="6950075" cy="707837"/>
          </a:xfrm>
        </p:spPr>
        <p:txBody>
          <a:bodyPr/>
          <a:lstStyle/>
          <a:p>
            <a:r>
              <a:rPr lang="zh-CN" altLang="en-US" sz="3200" b="1" dirty="0">
                <a:solidFill>
                  <a:srgbClr val="FF0066"/>
                </a:solidFill>
              </a:rPr>
              <a:t>今天这节课你学了什么知识？</a:t>
            </a:r>
          </a:p>
        </p:txBody>
      </p:sp>
      <p:pic>
        <p:nvPicPr>
          <p:cNvPr id="16388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 rot="1980000">
            <a:off x="449263" y="4854575"/>
            <a:ext cx="2009775" cy="20097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C234-FFBD-4092-A811-BB2D6C6F4F7D}" type="datetime1">
              <a:rPr lang="en-US" altLang="zh-CN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" y="3519488"/>
            <a:ext cx="1219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/>
          </p:cNvSpPr>
          <p:nvPr/>
        </p:nvSpPr>
        <p:spPr bwMode="auto">
          <a:xfrm>
            <a:off x="387350" y="368300"/>
            <a:ext cx="3048000" cy="86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b="1" i="1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布置作业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413000" y="1673225"/>
            <a:ext cx="4049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/>
              <a:t>1.课本作业题</a:t>
            </a:r>
            <a:r>
              <a:rPr lang="en-US" sz="2800" b="1"/>
              <a:t>A、B</a:t>
            </a:r>
            <a:r>
              <a:rPr lang="zh-CN" altLang="en-US" sz="2800" b="1"/>
              <a:t>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/>
              <a:t>学习目标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6721" y="1268856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800" dirty="0">
                <a:solidFill>
                  <a:srgbClr val="FF0000"/>
                </a:solidFill>
              </a:rPr>
              <a:t>1.通过实例，让学生了解常量和变量的意义，能举出现实中的常量和变量。</a:t>
            </a:r>
          </a:p>
          <a:p>
            <a:pPr>
              <a:lnSpc>
                <a:spcPct val="90000"/>
              </a:lnSpc>
            </a:pPr>
            <a:r>
              <a:rPr lang="zh-CN" altLang="en-US" sz="2800" dirty="0">
                <a:solidFill>
                  <a:srgbClr val="FF0000"/>
                </a:solidFill>
              </a:rPr>
              <a:t>2、通过探索两个数量之间关系和变化规律，发展学生的抽象思维和符号感。</a:t>
            </a:r>
          </a:p>
          <a:p>
            <a:pPr>
              <a:lnSpc>
                <a:spcPct val="90000"/>
              </a:lnSpc>
            </a:pPr>
            <a:r>
              <a:rPr lang="zh-CN" altLang="en-US" sz="3200" dirty="0">
                <a:solidFill>
                  <a:schemeClr val="hlink"/>
                </a:solidFill>
              </a:rPr>
              <a:t>重点：理解变量和敞亮的概念以及相互之间的关系。</a:t>
            </a:r>
          </a:p>
          <a:p>
            <a:pPr>
              <a:lnSpc>
                <a:spcPct val="90000"/>
              </a:lnSpc>
            </a:pPr>
            <a:r>
              <a:rPr lang="zh-CN" altLang="en-US" sz="3200" dirty="0">
                <a:solidFill>
                  <a:schemeClr val="tx2"/>
                </a:solidFill>
              </a:rPr>
              <a:t>难点：根据常量和变量之间的关系列出关系式。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C234-FFBD-4092-A811-BB2D6C6F4F7D}" type="datetime1">
              <a:rPr lang="en-US" altLang="zh-CN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C234-FFBD-4092-A811-BB2D6C6F4F7D}" type="datetime1">
              <a:rPr lang="en-US" altLang="zh-CN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6146" name="WordArt 2"/>
          <p:cNvSpPr>
            <a:spLocks noChangeArrowheads="1" noChangeShapeType="1"/>
          </p:cNvSpPr>
          <p:nvPr/>
        </p:nvSpPr>
        <p:spPr bwMode="auto">
          <a:xfrm>
            <a:off x="1094490" y="773823"/>
            <a:ext cx="3421063" cy="15303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0660"/>
              </a:avLst>
            </a:prstTxWarp>
          </a:bodyPr>
          <a:lstStyle/>
          <a:p>
            <a:pPr algn="ctr"/>
            <a:r>
              <a:rPr lang="zh-CN" altLang="en-US" sz="3600" dirty="0">
                <a:ln w="9525" cmpd="sng">
                  <a:solidFill>
                    <a:srgbClr val="99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6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一、自主学习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71550" y="2484438"/>
            <a:ext cx="7065963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</a:rPr>
              <a:t>1、自学课本60页到61页。</a:t>
            </a:r>
          </a:p>
          <a:p>
            <a:r>
              <a:rPr lang="zh-CN" altLang="en-US" sz="4800" b="1" dirty="0">
                <a:solidFill>
                  <a:srgbClr val="FF0000"/>
                </a:solidFill>
              </a:rPr>
              <a:t>2、初步了解常量和变量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C234-FFBD-4092-A811-BB2D6C6F4F7D}" type="datetime1">
              <a:rPr lang="en-US" altLang="zh-CN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31800" y="954088"/>
            <a:ext cx="79248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</a:rPr>
              <a:t>1.根据科学研究表明，一个</a:t>
            </a:r>
            <a:r>
              <a:rPr lang="zh-CN" altLang="en-US" sz="2400" b="1" dirty="0"/>
              <a:t>10</a:t>
            </a:r>
            <a:r>
              <a:rPr lang="zh-CN" altLang="en-US" sz="2400" b="1" dirty="0">
                <a:latin typeface="宋体" panose="02010600030101010101" pitchFamily="2" charset="-122"/>
              </a:rPr>
              <a:t>岁至</a:t>
            </a:r>
            <a:r>
              <a:rPr lang="zh-CN" altLang="en-US" sz="2400" b="1" dirty="0"/>
              <a:t>50</a:t>
            </a:r>
            <a:r>
              <a:rPr lang="zh-CN" altLang="en-US" sz="2400" b="1" dirty="0">
                <a:latin typeface="宋体" panose="02010600030101010101" pitchFamily="2" charset="-122"/>
              </a:rPr>
              <a:t>岁的人每天所</a:t>
            </a:r>
          </a:p>
          <a:p>
            <a:r>
              <a:rPr lang="zh-CN" altLang="en-US" sz="2400" b="1" dirty="0">
                <a:latin typeface="宋体" panose="02010600030101010101" pitchFamily="2" charset="-122"/>
              </a:rPr>
              <a:t>需睡眠时间（</a:t>
            </a:r>
            <a:r>
              <a:rPr lang="en-US" sz="2400" b="1" dirty="0"/>
              <a:t>H</a:t>
            </a:r>
            <a:r>
              <a:rPr lang="zh-CN" altLang="en-US" sz="2400" b="1" dirty="0">
                <a:latin typeface="宋体" panose="02010600030101010101" pitchFamily="2" charset="-122"/>
              </a:rPr>
              <a:t>小时）可用公式</a:t>
            </a:r>
            <a:r>
              <a:rPr lang="en-US" sz="2400" b="1" dirty="0"/>
              <a:t>H=</a:t>
            </a:r>
            <a:r>
              <a:rPr lang="en-US" sz="2400" b="1" dirty="0">
                <a:latin typeface="宋体" panose="02010600030101010101" pitchFamily="2" charset="-122"/>
              </a:rPr>
              <a:t>（</a:t>
            </a:r>
            <a:r>
              <a:rPr lang="en-US" sz="2400" b="1" dirty="0"/>
              <a:t>110-N</a:t>
            </a:r>
            <a:r>
              <a:rPr lang="en-US" sz="2400" b="1" dirty="0">
                <a:latin typeface="宋体" panose="02010600030101010101" pitchFamily="2" charset="-122"/>
              </a:rPr>
              <a:t>）</a:t>
            </a:r>
            <a:r>
              <a:rPr lang="en-US" sz="2400" b="1" dirty="0"/>
              <a:t>/10</a:t>
            </a:r>
          </a:p>
          <a:p>
            <a:r>
              <a:rPr lang="zh-CN" altLang="en-US" sz="2400" b="1" dirty="0">
                <a:latin typeface="宋体" panose="02010600030101010101" pitchFamily="2" charset="-122"/>
              </a:rPr>
              <a:t>计算出来，其中</a:t>
            </a:r>
            <a:r>
              <a:rPr lang="en-US" sz="2400" b="1" dirty="0"/>
              <a:t>N</a:t>
            </a:r>
            <a:r>
              <a:rPr lang="zh-CN" altLang="en-US" sz="2400" b="1" dirty="0">
                <a:latin typeface="宋体" panose="02010600030101010101" pitchFamily="2" charset="-122"/>
              </a:rPr>
              <a:t>代表这个人的岁数，</a:t>
            </a:r>
          </a:p>
          <a:p>
            <a:r>
              <a:rPr lang="zh-CN" altLang="en-US" sz="2400" b="1" dirty="0">
                <a:latin typeface="宋体" panose="02010600030101010101" pitchFamily="2" charset="-122"/>
              </a:rPr>
              <a:t>请赶紧算算你所需的睡眠时间吧！</a:t>
            </a:r>
            <a:r>
              <a:rPr lang="zh-CN" altLang="en-US" sz="2400" b="1" dirty="0"/>
              <a:t> 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33400" y="0"/>
            <a:ext cx="5187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 sz="4000" b="1">
              <a:solidFill>
                <a:schemeClr val="accent2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28600" y="3810000"/>
            <a:ext cx="72390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   2.圆的面积公式为</a:t>
            </a:r>
            <a:r>
              <a:rPr lang="en-US" sz="2800" b="1" dirty="0">
                <a:latin typeface="Arial" panose="020B0604020202020204" pitchFamily="34" charset="0"/>
              </a:rPr>
              <a:t>S=πr</a:t>
            </a:r>
            <a:r>
              <a:rPr lang="en-US" sz="2800" b="1" baseline="30000" dirty="0">
                <a:latin typeface="Arial" panose="020B0604020202020204" pitchFamily="34" charset="0"/>
              </a:rPr>
              <a:t>2</a:t>
            </a:r>
            <a:endParaRPr 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>
                <a:latin typeface="Arial" panose="020B0604020202020204" pitchFamily="34" charset="0"/>
              </a:rPr>
              <a:t>   </a:t>
            </a:r>
            <a:r>
              <a:rPr lang="zh-CN" altLang="en-US" sz="2800" b="1" dirty="0">
                <a:latin typeface="Arial" panose="020B0604020202020204" pitchFamily="34" charset="0"/>
              </a:rPr>
              <a:t>请取</a:t>
            </a:r>
            <a:r>
              <a:rPr lang="en-US" sz="2800" b="1" dirty="0">
                <a:latin typeface="Arial" panose="020B0604020202020204" pitchFamily="34" charset="0"/>
              </a:rPr>
              <a:t>r</a:t>
            </a:r>
            <a:r>
              <a:rPr lang="zh-CN" altLang="en-US" sz="2800" b="1" dirty="0">
                <a:latin typeface="Arial" panose="020B0604020202020204" pitchFamily="34" charset="0"/>
              </a:rPr>
              <a:t>的一些不同的值,算出相应的</a:t>
            </a:r>
            <a:r>
              <a:rPr lang="en-US" sz="2800" b="1" dirty="0">
                <a:latin typeface="Arial" panose="020B0604020202020204" pitchFamily="34" charset="0"/>
              </a:rPr>
              <a:t>S</a:t>
            </a:r>
            <a:r>
              <a:rPr lang="zh-CN" altLang="en-US" sz="2800" b="1" dirty="0">
                <a:latin typeface="Arial" panose="020B0604020202020204" pitchFamily="34" charset="0"/>
              </a:rPr>
              <a:t>的值: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838200" y="1993900"/>
            <a:ext cx="24384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不会变的量</a:t>
            </a:r>
            <a:r>
              <a:rPr lang="zh-CN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是：会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变化的量是：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505200" y="3124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H</a:t>
            </a:r>
            <a:r>
              <a:rPr lang="zh-CN" altLang="en-US" sz="2400" b="1" dirty="0"/>
              <a:t>和</a:t>
            </a:r>
            <a:r>
              <a:rPr lang="en-US" sz="2400" b="1" dirty="0"/>
              <a:t>N</a:t>
            </a:r>
            <a:r>
              <a:rPr lang="en-US" sz="2400" dirty="0"/>
              <a:t>。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429000" y="27432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/>
              <a:t>110和10。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276600" y="5943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S</a:t>
            </a:r>
            <a:r>
              <a:rPr lang="zh-CN" altLang="en-US" sz="2400" b="1" dirty="0"/>
              <a:t>和</a:t>
            </a:r>
            <a:r>
              <a:rPr lang="en-US" sz="2400" b="1" dirty="0"/>
              <a:t>r</a:t>
            </a:r>
            <a:endParaRPr lang="en-US" sz="2400" dirty="0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352800" y="5257800"/>
            <a:ext cx="1295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latin typeface="Arial" panose="020B0604020202020204" pitchFamily="34" charset="0"/>
              </a:rPr>
              <a:t>π</a:t>
            </a:r>
            <a:endParaRPr lang="zh-CN" altLang="en-US" sz="4400" b="1" dirty="0">
              <a:latin typeface="Arial" panose="020B0604020202020204" pitchFamily="34" charset="0"/>
            </a:endParaRPr>
          </a:p>
        </p:txBody>
      </p:sp>
      <p:pic>
        <p:nvPicPr>
          <p:cNvPr id="7178" name="Picture 10" descr="li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37500" y="1752600"/>
            <a:ext cx="12065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838200" y="4724400"/>
            <a:ext cx="24384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不会变的量</a:t>
            </a:r>
            <a:r>
              <a:rPr lang="zh-CN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是：会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变化的量是：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87400" y="254000"/>
            <a:ext cx="284003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chemeClr val="hlink"/>
                </a:solidFill>
              </a:rPr>
              <a:t>二、一起探究</a:t>
            </a:r>
          </a:p>
        </p:txBody>
      </p:sp>
      <p:sp>
        <p:nvSpPr>
          <p:cNvPr id="7181" name="WordArt 13"/>
          <p:cNvSpPr>
            <a:spLocks noChangeArrowheads="1" noChangeShapeType="1"/>
          </p:cNvSpPr>
          <p:nvPr/>
        </p:nvSpPr>
        <p:spPr bwMode="auto">
          <a:xfrm rot="4380000">
            <a:off x="5700713" y="1941513"/>
            <a:ext cx="4114800" cy="5207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zh-CN" altLang="en-US" sz="3600">
                <a:ln w="9525" cmpd="sng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你知道常量和变量吗</a:t>
            </a:r>
          </a:p>
        </p:txBody>
      </p:sp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128000" y="4105275"/>
            <a:ext cx="1023938" cy="170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  <p:bldP spid="7171" grpId="0" animBg="1" autoUpdateAnimBg="0"/>
      <p:bldP spid="7172" grpId="0" animBg="1" autoUpdateAnimBg="0"/>
      <p:bldP spid="7173" grpId="0" animBg="1" autoUpdateAnimBg="0"/>
      <p:bldP spid="7174" grpId="0" animBg="1" autoUpdateAnimBg="0"/>
      <p:bldP spid="7175" grpId="0" animBg="1" autoUpdateAnimBg="0"/>
      <p:bldP spid="7176" grpId="0" animBg="1" autoUpdateAnimBg="0"/>
      <p:bldP spid="7177" grpId="0" animBg="1" autoUpdateAnimBg="0"/>
      <p:bldP spid="717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C234-FFBD-4092-A811-BB2D6C6F4F7D}" type="datetime1">
              <a:rPr lang="en-US" altLang="zh-CN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78486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3.假设钟点工的工作标准为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元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时，设工作时数为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，</a:t>
            </a:r>
          </a:p>
          <a:p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应得工资额为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，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则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m=6t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取一些不同的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的值,求出相应的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的值</a:t>
            </a:r>
            <a:endParaRPr lang="zh-CN" altLang="en-US" sz="2800" b="1" dirty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22725" y="2514600"/>
            <a:ext cx="309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24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196975" y="2349500"/>
            <a:ext cx="243840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不会变的量是:会变化的量是：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582988" y="3024188"/>
            <a:ext cx="1096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/>
              <a:t>6元/时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582988" y="3384550"/>
            <a:ext cx="10715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m,  t</a:t>
            </a:r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81850" y="2528888"/>
            <a:ext cx="1981200" cy="197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363537" y="4006850"/>
            <a:ext cx="2851150" cy="28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 autoUpdateAnimBg="0"/>
      <p:bldP spid="8196" grpId="0" animBg="1" autoUpdateAnimBg="0"/>
      <p:bldP spid="8197" grpId="0" animBg="1" autoUpdateAnimBg="0"/>
      <p:bldP spid="819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dirty="0">
                <a:solidFill>
                  <a:schemeClr val="folHlink"/>
                </a:solidFill>
              </a:rPr>
              <a:t>4.独立完成课本60页一起探究1题小明上学的问题。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21730" y="1448868"/>
            <a:ext cx="8292045" cy="67504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FF0000"/>
                </a:solidFill>
              </a:rPr>
              <a:t>合作交流</a:t>
            </a:r>
            <a:r>
              <a:rPr lang="zh-CN" altLang="en-US" sz="3200" dirty="0" smtClean="0">
                <a:solidFill>
                  <a:srgbClr val="FF0000"/>
                </a:solidFill>
              </a:rPr>
              <a:t>: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C234-FFBD-4092-A811-BB2D6C6F4F7D}" type="datetime1">
              <a:rPr lang="en-US" altLang="zh-CN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38919" y="2708952"/>
            <a:ext cx="76955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800" dirty="0"/>
              <a:t>各组根据自己的理解举出两个实际例子，并说明含有几个不同的量，其中哪些是不变的，哪些是变化的。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C234-FFBD-4092-A811-BB2D6C6F4F7D}" type="datetime1">
              <a:rPr lang="en-US" altLang="zh-CN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10242" name="WordArt 2"/>
          <p:cNvSpPr>
            <a:spLocks noChangeArrowheads="1" noChangeShapeType="1"/>
          </p:cNvSpPr>
          <p:nvPr/>
        </p:nvSpPr>
        <p:spPr bwMode="auto">
          <a:xfrm>
            <a:off x="838200" y="381000"/>
            <a:ext cx="14224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dirty="0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概念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-241300" y="1557338"/>
            <a:ext cx="4165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什么叫常量?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55650" y="2205038"/>
            <a:ext cx="63357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在一个过程中</a:t>
            </a:r>
            <a:r>
              <a:rPr lang="zh-CN" altLang="en-US" sz="2800" b="1" dirty="0">
                <a:latin typeface="Arial" panose="020B0604020202020204" pitchFamily="34" charset="0"/>
              </a:rPr>
              <a:t>,固定不变的量称为</a:t>
            </a:r>
            <a:r>
              <a:rPr lang="zh-CN" altLang="en-US" sz="2800" b="1" u="sng" dirty="0">
                <a:latin typeface="Arial" panose="020B0604020202020204" pitchFamily="34" charset="0"/>
              </a:rPr>
              <a:t>常量</a:t>
            </a:r>
            <a:r>
              <a:rPr lang="zh-CN" altLang="en-US" sz="2800" b="1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2997200"/>
            <a:ext cx="388778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什么叫变量?</a:t>
            </a:r>
          </a:p>
          <a:p>
            <a:pPr algn="ctr">
              <a:spcBef>
                <a:spcPct val="50000"/>
              </a:spcBef>
            </a:pPr>
            <a:endParaRPr lang="zh-CN" altLang="en-US" sz="4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95288" y="3644900"/>
            <a:ext cx="813752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在一个过程中</a:t>
            </a:r>
            <a:r>
              <a:rPr lang="zh-CN" altLang="en-US" sz="2800" b="1" dirty="0">
                <a:latin typeface="Arial" panose="020B0604020202020204" pitchFamily="34" charset="0"/>
              </a:rPr>
              <a:t>,可以取不同数值的量称为</a:t>
            </a:r>
            <a:r>
              <a:rPr lang="zh-CN" altLang="en-US" sz="2800" b="1" u="sng" dirty="0">
                <a:solidFill>
                  <a:schemeClr val="tx2"/>
                </a:solidFill>
                <a:latin typeface="Arial" panose="020B0604020202020204" pitchFamily="34" charset="0"/>
              </a:rPr>
              <a:t>变量.</a:t>
            </a:r>
          </a:p>
          <a:p>
            <a:pPr algn="ctr">
              <a:spcBef>
                <a:spcPct val="50000"/>
              </a:spcBef>
            </a:pPr>
            <a:endParaRPr lang="zh-CN" altLang="en-US" sz="28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95288" y="4437063"/>
            <a:ext cx="66960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chemeClr val="tx2"/>
                </a:solidFill>
                <a:latin typeface="Arial" panose="020B0604020202020204" pitchFamily="34" charset="0"/>
              </a:rPr>
              <a:t>比如:刚才的110和10,</a:t>
            </a:r>
            <a:r>
              <a:rPr lang="en-US" sz="3200" b="1" dirty="0">
                <a:solidFill>
                  <a:schemeClr val="tx2"/>
                </a:solidFill>
                <a:latin typeface="Arial" panose="020B0604020202020204" pitchFamily="34" charset="0"/>
              </a:rPr>
              <a:t>π</a:t>
            </a:r>
            <a:r>
              <a:rPr lang="zh-CN" altLang="en-US" sz="3200" b="1" dirty="0">
                <a:solidFill>
                  <a:schemeClr val="tx2"/>
                </a:solidFill>
                <a:latin typeface="Arial" panose="020B0604020202020204" pitchFamily="34" charset="0"/>
              </a:rPr>
              <a:t>是常量</a:t>
            </a:r>
          </a:p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chemeClr val="tx2"/>
                </a:solidFill>
                <a:latin typeface="Arial" panose="020B0604020202020204" pitchFamily="34" charset="0"/>
              </a:rPr>
              <a:t>　　</a:t>
            </a:r>
            <a:r>
              <a:rPr lang="en-US" sz="3200" b="1" dirty="0">
                <a:solidFill>
                  <a:schemeClr val="tx2"/>
                </a:solidFill>
                <a:latin typeface="Arial" panose="020B0604020202020204" pitchFamily="34" charset="0"/>
              </a:rPr>
              <a:t>H</a:t>
            </a:r>
            <a:r>
              <a:rPr lang="zh-CN" altLang="en-US" sz="3200" b="1" dirty="0">
                <a:solidFill>
                  <a:schemeClr val="tx2"/>
                </a:solidFill>
                <a:latin typeface="Arial" panose="020B0604020202020204" pitchFamily="34" charset="0"/>
              </a:rPr>
              <a:t>与</a:t>
            </a:r>
            <a:r>
              <a:rPr lang="en-US" sz="3200" b="1" dirty="0">
                <a:solidFill>
                  <a:schemeClr val="tx2"/>
                </a:solidFill>
                <a:latin typeface="Arial" panose="020B0604020202020204" pitchFamily="34" charset="0"/>
              </a:rPr>
              <a:t>N，s</a:t>
            </a:r>
            <a:r>
              <a:rPr lang="zh-CN" altLang="en-US" sz="3200" b="1" dirty="0">
                <a:solidFill>
                  <a:schemeClr val="tx2"/>
                </a:solidFill>
                <a:latin typeface="Arial" panose="020B0604020202020204" pitchFamily="34" charset="0"/>
              </a:rPr>
              <a:t>与</a:t>
            </a:r>
            <a:r>
              <a:rPr lang="en-US" sz="3200" b="1" dirty="0">
                <a:solidFill>
                  <a:schemeClr val="tx2"/>
                </a:solidFill>
                <a:latin typeface="Arial" panose="020B0604020202020204" pitchFamily="34" charset="0"/>
              </a:rPr>
              <a:t>r</a:t>
            </a:r>
            <a:r>
              <a:rPr lang="zh-CN" altLang="en-US" sz="3200" b="1" dirty="0">
                <a:solidFill>
                  <a:schemeClr val="tx2"/>
                </a:solidFill>
                <a:latin typeface="Arial" panose="020B0604020202020204" pitchFamily="34" charset="0"/>
              </a:rPr>
              <a:t>是变量</a:t>
            </a:r>
          </a:p>
        </p:txBody>
      </p:sp>
      <p:sp>
        <p:nvSpPr>
          <p:cNvPr id="10248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949950"/>
            <a:ext cx="792163" cy="503238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9525" cmpd="sng">
            <a:solidFill>
              <a:srgbClr val="FFCC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9560000">
            <a:off x="6597650" y="144463"/>
            <a:ext cx="2474913" cy="247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 autoUpdateAnimBg="0"/>
      <p:bldP spid="10246" grpId="0" animBg="1" autoUpdateAnimBg="0"/>
      <p:bldP spid="1024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C234-FFBD-4092-A811-BB2D6C6F4F7D}" type="datetime1">
              <a:rPr lang="en-US" altLang="zh-CN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939800"/>
            <a:ext cx="9144000" cy="293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                  指出下列事件过程中的常量与变量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⒈某水果店橘子的单价为２.５元／千克，买Ｋ千橘子的 总价为Ｓ元，其中</a:t>
            </a:r>
            <a:r>
              <a:rPr lang="zh-CN" altLang="en-US" sz="2800" b="1" dirty="0">
                <a:solidFill>
                  <a:srgbClr val="008000"/>
                </a:solidFill>
                <a:latin typeface="Arial" panose="020B0604020202020204" pitchFamily="34" charset="0"/>
              </a:rPr>
              <a:t>常量</a:t>
            </a:r>
            <a:r>
              <a:rPr lang="zh-CN" altLang="en-US" sz="2800" b="1" dirty="0">
                <a:latin typeface="Arial" panose="020B0604020202020204" pitchFamily="34" charset="0"/>
              </a:rPr>
              <a:t>是</a:t>
            </a:r>
            <a:r>
              <a:rPr lang="zh-CN" altLang="en-US" sz="2800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——————</a:t>
            </a:r>
            <a:r>
              <a:rPr lang="zh-CN" altLang="en-US" sz="2800" b="1" dirty="0">
                <a:solidFill>
                  <a:srgbClr val="FF0066"/>
                </a:solidFill>
                <a:latin typeface="Arial" panose="020B0604020202020204" pitchFamily="34" charset="0"/>
              </a:rPr>
              <a:t>变量</a:t>
            </a:r>
            <a:r>
              <a:rPr lang="zh-CN" altLang="en-US" sz="2800" b="1" dirty="0">
                <a:latin typeface="Arial" panose="020B0604020202020204" pitchFamily="34" charset="0"/>
              </a:rPr>
              <a:t>是</a:t>
            </a:r>
            <a:r>
              <a:rPr lang="zh-CN" altLang="en-US" sz="2800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—————</a:t>
            </a:r>
            <a:endParaRPr lang="zh-CN" altLang="en-US" sz="2800" b="1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800" b="1" u="sng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　</a:t>
            </a:r>
            <a:endParaRPr lang="zh-CN" altLang="en-US" sz="2800" baseline="-25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749675" y="1995488"/>
            <a:ext cx="1584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8000"/>
                </a:solidFill>
                <a:latin typeface="Arial" panose="020B0604020202020204" pitchFamily="34" charset="0"/>
              </a:rPr>
              <a:t>２.５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318250" y="1919288"/>
            <a:ext cx="1835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  <a:latin typeface="Arial" panose="020B0604020202020204" pitchFamily="34" charset="0"/>
              </a:rPr>
              <a:t>Ｋ，Ｓ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828800" y="3200400"/>
            <a:ext cx="17049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8000"/>
                </a:solidFill>
                <a:latin typeface="Arial" panose="020B0604020202020204" pitchFamily="34" charset="0"/>
              </a:rPr>
              <a:t>２，</a:t>
            </a:r>
            <a:r>
              <a:rPr lang="en-US" sz="2800" b="1">
                <a:solidFill>
                  <a:srgbClr val="008000"/>
                </a:solidFill>
                <a:latin typeface="Arial" panose="020B0604020202020204" pitchFamily="34" charset="0"/>
              </a:rPr>
              <a:t>π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800600" y="3290888"/>
            <a:ext cx="15478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FF0066"/>
                </a:solidFill>
                <a:latin typeface="Arial" panose="020B0604020202020204" pitchFamily="34" charset="0"/>
              </a:rPr>
              <a:t>Ｃ， </a:t>
            </a:r>
            <a:r>
              <a:rPr lang="en-US" sz="2800" b="1">
                <a:solidFill>
                  <a:srgbClr val="FF0066"/>
                </a:solidFill>
                <a:latin typeface="Arial" panose="020B0604020202020204" pitchFamily="34" charset="0"/>
              </a:rPr>
              <a:t>r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14400" y="5334000"/>
            <a:ext cx="20161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Arial" panose="020B0604020202020204" pitchFamily="34" charset="0"/>
              </a:rPr>
              <a:t>V，t</a:t>
            </a:r>
          </a:p>
        </p:txBody>
      </p:sp>
      <p:sp>
        <p:nvSpPr>
          <p:cNvPr id="11272" name="WordArt 8"/>
          <p:cNvSpPr>
            <a:spLocks noChangeArrowheads="1" noChangeShapeType="1"/>
          </p:cNvSpPr>
          <p:nvPr/>
        </p:nvSpPr>
        <p:spPr bwMode="auto">
          <a:xfrm>
            <a:off x="0" y="152400"/>
            <a:ext cx="2514600" cy="1066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dirty="0">
                <a:ln w="9525" cmpd="sng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小试牛刀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87313" y="2667000"/>
            <a:ext cx="8675687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⒉　圆周长Ｃ与圆的半径</a:t>
            </a:r>
            <a:r>
              <a:rPr lang="en-US" sz="2800" b="1" dirty="0">
                <a:latin typeface="Arial" panose="020B0604020202020204" pitchFamily="34" charset="0"/>
              </a:rPr>
              <a:t>r</a:t>
            </a:r>
            <a:r>
              <a:rPr lang="zh-CN" altLang="en-US" sz="2800" b="1" dirty="0">
                <a:latin typeface="Arial" panose="020B0604020202020204" pitchFamily="34" charset="0"/>
              </a:rPr>
              <a:t>之间的关系式是Ｃ＝２</a:t>
            </a:r>
            <a:r>
              <a:rPr lang="en-US" sz="2800" b="1" dirty="0">
                <a:latin typeface="Arial" panose="020B0604020202020204" pitchFamily="34" charset="0"/>
              </a:rPr>
              <a:t>πr，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其中</a:t>
            </a:r>
            <a:r>
              <a:rPr lang="zh-CN" altLang="en-US" sz="2800" b="1" dirty="0">
                <a:solidFill>
                  <a:srgbClr val="008000"/>
                </a:solidFill>
                <a:latin typeface="Arial" panose="020B0604020202020204" pitchFamily="34" charset="0"/>
              </a:rPr>
              <a:t>常量是</a:t>
            </a:r>
            <a:r>
              <a:rPr lang="zh-CN" altLang="en-US" sz="2800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——————，</a:t>
            </a:r>
            <a:r>
              <a:rPr lang="zh-CN" altLang="en-US" sz="2800" b="1" dirty="0">
                <a:solidFill>
                  <a:srgbClr val="FF0066"/>
                </a:solidFill>
                <a:latin typeface="Arial" panose="020B0604020202020204" pitchFamily="34" charset="0"/>
              </a:rPr>
              <a:t>变量是</a:t>
            </a:r>
            <a:r>
              <a:rPr lang="zh-CN" altLang="en-US" sz="2800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——————</a:t>
            </a:r>
            <a:r>
              <a:rPr lang="zh-CN" altLang="en-US" sz="2800" b="1" dirty="0">
                <a:latin typeface="Arial" panose="020B0604020202020204" pitchFamily="34" charset="0"/>
              </a:rPr>
              <a:t> 。</a:t>
            </a:r>
          </a:p>
          <a:p>
            <a:endParaRPr lang="zh-CN" altLang="en-US" sz="2400" dirty="0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76200" y="4065588"/>
            <a:ext cx="8709025" cy="187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⒊声音在空气中传播的速度</a:t>
            </a:r>
            <a:r>
              <a:rPr lang="en-US" sz="2800" b="1" dirty="0" err="1">
                <a:latin typeface="Arial" panose="020B0604020202020204" pitchFamily="34" charset="0"/>
              </a:rPr>
              <a:t>v（m</a:t>
            </a:r>
            <a:r>
              <a:rPr lang="en-US" sz="2800" b="1" dirty="0">
                <a:latin typeface="Arial" panose="020B0604020202020204" pitchFamily="34" charset="0"/>
              </a:rPr>
              <a:t>/s）</a:t>
            </a:r>
            <a:r>
              <a:rPr lang="zh-CN" altLang="en-US" sz="2800" b="1" dirty="0">
                <a:latin typeface="Arial" panose="020B0604020202020204" pitchFamily="34" charset="0"/>
              </a:rPr>
              <a:t>与温度</a:t>
            </a:r>
            <a:r>
              <a:rPr lang="en-US" sz="2800" b="1" dirty="0">
                <a:latin typeface="Arial" panose="020B0604020202020204" pitchFamily="34" charset="0"/>
              </a:rPr>
              <a:t>t（</a:t>
            </a:r>
            <a:r>
              <a:rPr lang="en-US" sz="2800" b="1" baseline="30000" dirty="0">
                <a:latin typeface="Arial" panose="020B0604020202020204" pitchFamily="34" charset="0"/>
              </a:rPr>
              <a:t>。</a:t>
            </a:r>
            <a:r>
              <a:rPr lang="zh-CN" altLang="en-US" sz="2800" b="1" dirty="0">
                <a:latin typeface="Arial" panose="020B0604020202020204" pitchFamily="34" charset="0"/>
              </a:rPr>
              <a:t>Ｃ）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之间的关系式是</a:t>
            </a:r>
            <a:r>
              <a:rPr lang="en-US" sz="2800" b="1" dirty="0">
                <a:latin typeface="Arial" panose="020B0604020202020204" pitchFamily="34" charset="0"/>
              </a:rPr>
              <a:t>v＝３３１＋０.６t，</a:t>
            </a:r>
            <a:r>
              <a:rPr lang="zh-CN" altLang="en-US" sz="2800" b="1" dirty="0">
                <a:latin typeface="Arial" panose="020B0604020202020204" pitchFamily="34" charset="0"/>
              </a:rPr>
              <a:t>其中</a:t>
            </a:r>
            <a:r>
              <a:rPr lang="zh-CN" altLang="en-US" sz="2800" b="1" dirty="0">
                <a:solidFill>
                  <a:srgbClr val="008000"/>
                </a:solidFill>
                <a:latin typeface="Arial" panose="020B0604020202020204" pitchFamily="34" charset="0"/>
              </a:rPr>
              <a:t>常量</a:t>
            </a:r>
            <a:r>
              <a:rPr lang="zh-CN" altLang="en-US" sz="2800" b="1" dirty="0">
                <a:latin typeface="Arial" panose="020B0604020202020204" pitchFamily="34" charset="0"/>
              </a:rPr>
              <a:t>是</a:t>
            </a:r>
            <a:r>
              <a:rPr lang="zh-CN" altLang="en-US" sz="2800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———，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66"/>
                </a:solidFill>
                <a:latin typeface="Arial" panose="020B0604020202020204" pitchFamily="34" charset="0"/>
              </a:rPr>
              <a:t>变量</a:t>
            </a:r>
            <a:r>
              <a:rPr lang="zh-CN" altLang="en-US" sz="2800" b="1" dirty="0">
                <a:latin typeface="Arial" panose="020B0604020202020204" pitchFamily="34" charset="0"/>
              </a:rPr>
              <a:t>是</a:t>
            </a:r>
            <a:r>
              <a:rPr lang="zh-CN" altLang="en-US" sz="2800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—————。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604125" y="4689475"/>
            <a:ext cx="124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</a:rPr>
              <a:t>331,0.6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 autoUpdateAnimBg="0"/>
      <p:bldP spid="11268" grpId="0" animBg="1" autoUpdateAnimBg="0"/>
      <p:bldP spid="11269" grpId="0" animBg="1" autoUpdateAnimBg="0"/>
      <p:bldP spid="11270" grpId="0" animBg="1" autoUpdateAnimBg="0"/>
      <p:bldP spid="1127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C234-FFBD-4092-A811-BB2D6C6F4F7D}" type="datetime1">
              <a:rPr lang="en-US" altLang="zh-CN"/>
              <a:t>1/17/2023</a:t>
            </a:fld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258888" y="981075"/>
            <a:ext cx="6985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chemeClr val="tx2"/>
                </a:solidFill>
                <a:latin typeface="Arial" panose="020B0604020202020204" pitchFamily="34" charset="0"/>
              </a:rPr>
              <a:t>阅读并完成下面一段叙述：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09600" y="1773238"/>
            <a:ext cx="8534400" cy="265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当汽车在匀速行驶的过程中，其中常量是</a:t>
            </a:r>
            <a:r>
              <a:rPr lang="zh-CN" altLang="en-US" sz="2800" dirty="0">
                <a:latin typeface="Arial" panose="020B0604020202020204" pitchFamily="34" charset="0"/>
              </a:rPr>
              <a:t>_____</a:t>
            </a:r>
            <a:r>
              <a:rPr lang="zh-CN" altLang="en-US" sz="2800" b="1" dirty="0">
                <a:latin typeface="Arial" panose="020B0604020202020204" pitchFamily="34" charset="0"/>
              </a:rPr>
              <a:t>变量是</a:t>
            </a:r>
            <a:r>
              <a:rPr lang="zh-CN" altLang="en-US" sz="2800" dirty="0">
                <a:latin typeface="Arial" panose="020B0604020202020204" pitchFamily="34" charset="0"/>
              </a:rPr>
              <a:t>_______。</a:t>
            </a:r>
            <a:r>
              <a:rPr lang="zh-CN" altLang="en-US" sz="2800" b="1" dirty="0">
                <a:latin typeface="Arial" panose="020B0604020202020204" pitchFamily="34" charset="0"/>
              </a:rPr>
              <a:t>当在另一个过程中，如一辆汽车从</a:t>
            </a:r>
            <a:r>
              <a:rPr lang="en-US" sz="2800" b="1" dirty="0">
                <a:latin typeface="Arial" panose="020B0604020202020204" pitchFamily="34" charset="0"/>
              </a:rPr>
              <a:t>A</a:t>
            </a:r>
            <a:r>
              <a:rPr lang="zh-CN" altLang="en-US" sz="2800" b="1" dirty="0">
                <a:latin typeface="Arial" panose="020B0604020202020204" pitchFamily="34" charset="0"/>
              </a:rPr>
              <a:t>地向</a:t>
            </a:r>
            <a:r>
              <a:rPr lang="en-US" sz="2800" b="1" dirty="0">
                <a:latin typeface="Arial" panose="020B0604020202020204" pitchFamily="34" charset="0"/>
              </a:rPr>
              <a:t>B</a:t>
            </a:r>
            <a:r>
              <a:rPr lang="zh-CN" altLang="en-US" sz="2800" b="1" dirty="0">
                <a:latin typeface="Arial" panose="020B0604020202020204" pitchFamily="34" charset="0"/>
              </a:rPr>
              <a:t>地行驶，其中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常量</a:t>
            </a:r>
            <a:r>
              <a:rPr lang="zh-CN" altLang="en-US" sz="2800" b="1" dirty="0">
                <a:latin typeface="Arial" panose="020B0604020202020204" pitchFamily="34" charset="0"/>
              </a:rPr>
              <a:t>是</a:t>
            </a:r>
            <a:r>
              <a:rPr lang="zh-CN" altLang="en-US" sz="2800" b="1" u="sng" dirty="0">
                <a:latin typeface="Arial" panose="020B0604020202020204" pitchFamily="34" charset="0"/>
              </a:rPr>
              <a:t>　　　，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变量</a:t>
            </a:r>
            <a:r>
              <a:rPr lang="zh-CN" altLang="en-US" sz="2800" b="1" dirty="0">
                <a:latin typeface="Arial" panose="020B0604020202020204" pitchFamily="34" charset="0"/>
              </a:rPr>
              <a:t>是</a:t>
            </a:r>
            <a:r>
              <a:rPr lang="zh-CN" altLang="en-US" sz="2800" b="1" u="sng" dirty="0">
                <a:latin typeface="Arial" panose="020B0604020202020204" pitchFamily="34" charset="0"/>
              </a:rPr>
              <a:t>　　　　．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zh-CN" altLang="en-US" sz="2800" b="1" dirty="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14400" y="5805488"/>
            <a:ext cx="741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Arial" panose="020B0604020202020204" pitchFamily="34" charset="0"/>
              </a:rPr>
              <a:t>　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43000" y="3429000"/>
            <a:ext cx="727233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根据上面的叙述，写出一句关于常量与变量的结论</a:t>
            </a:r>
            <a:r>
              <a:rPr lang="zh-CN" altLang="en-US" sz="2800" b="1" u="sng" dirty="0">
                <a:solidFill>
                  <a:schemeClr val="tx2"/>
                </a:solidFill>
                <a:latin typeface="Arial" panose="020B0604020202020204" pitchFamily="34" charset="0"/>
              </a:rPr>
              <a:t>　　　　　　　　　　　　	　　　．</a:t>
            </a:r>
            <a:endParaRPr lang="zh-CN" altLang="en-US" sz="28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457450" y="3879850"/>
            <a:ext cx="7110413" cy="5175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>
                <a:solidFill>
                  <a:srgbClr val="00FF00"/>
                </a:solidFill>
                <a:latin typeface="Arial" panose="020B0604020202020204" pitchFamily="34" charset="0"/>
              </a:rPr>
              <a:t>在不同的条件下，常量与变量是相对的．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14400" y="2087563"/>
            <a:ext cx="1873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t，s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724400" y="2514600"/>
            <a:ext cx="936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315200" y="2514600"/>
            <a:ext cx="11160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V,t</a:t>
            </a:r>
          </a:p>
        </p:txBody>
      </p:sp>
      <p:sp>
        <p:nvSpPr>
          <p:cNvPr id="12298" name="AutoShap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949950"/>
            <a:ext cx="792163" cy="574675"/>
          </a:xfrm>
          <a:prstGeom prst="star4">
            <a:avLst>
              <a:gd name="adj" fmla="val 12500"/>
            </a:avLst>
          </a:prstGeom>
          <a:solidFill>
            <a:srgbClr val="FF00FF"/>
          </a:solidFill>
          <a:ln w="9525" cmpd="sng">
            <a:solidFill>
              <a:srgbClr val="FF99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9" name="WordArt 11"/>
          <p:cNvSpPr>
            <a:spLocks noChangeArrowheads="1" noChangeShapeType="1"/>
          </p:cNvSpPr>
          <p:nvPr/>
        </p:nvSpPr>
        <p:spPr bwMode="auto">
          <a:xfrm>
            <a:off x="381000" y="323793"/>
            <a:ext cx="1543050" cy="10461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4000" b="1" dirty="0">
                <a:ln w="9525" cmpd="sng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想一想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7315200" y="1676400"/>
            <a:ext cx="334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bldLvl="0" animBg="1" autoUpdateAnimBg="0"/>
      <p:bldP spid="12295" grpId="0" animBg="1" autoUpdateAnimBg="0"/>
      <p:bldP spid="12296" grpId="0" animBg="1" autoUpdateAnimBg="0"/>
      <p:bldP spid="12297" grpId="0" animBg="1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自定义 1">
      <a:dk1>
        <a:srgbClr val="4E4A4A"/>
      </a:dk1>
      <a:lt1>
        <a:sysClr val="window" lastClr="FFFFFF"/>
      </a:lt1>
      <a:dk2>
        <a:srgbClr val="4E4A4A"/>
      </a:dk2>
      <a:lt2>
        <a:srgbClr val="FFFFFF"/>
      </a:lt2>
      <a:accent1>
        <a:srgbClr val="FF4B2D"/>
      </a:accent1>
      <a:accent2>
        <a:srgbClr val="ED9851"/>
      </a:accent2>
      <a:accent3>
        <a:srgbClr val="EF57A3"/>
      </a:accent3>
      <a:accent4>
        <a:srgbClr val="FCBD3E"/>
      </a:accent4>
      <a:accent5>
        <a:srgbClr val="F66B16"/>
      </a:accent5>
      <a:accent6>
        <a:srgbClr val="EB8596"/>
      </a:accent6>
      <a:hlink>
        <a:srgbClr val="CC9900"/>
      </a:hlink>
      <a:folHlink>
        <a:srgbClr val="96A9A9"/>
      </a:folHlink>
    </a:clrScheme>
    <a:fontScheme name="自定义 7">
      <a:majorFont>
        <a:latin typeface="Arial"/>
        <a:ea typeface="微软雅黑"/>
        <a:cs typeface=""/>
      </a:majorFont>
      <a:minorFont>
        <a:latin typeface="Arial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主题37</Template>
  <TotalTime>0</TotalTime>
  <Words>915</Words>
  <Application>Microsoft Office PowerPoint</Application>
  <PresentationFormat>全屏显示(4:3)</PresentationFormat>
  <Paragraphs>106</Paragraphs>
  <Slides>14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黑体</vt:lpstr>
      <vt:lpstr>华文行楷</vt:lpstr>
      <vt:lpstr>宋体</vt:lpstr>
      <vt:lpstr>微软雅黑</vt:lpstr>
      <vt:lpstr>幼圆</vt:lpstr>
      <vt:lpstr>Arial</vt:lpstr>
      <vt:lpstr>Calibri</vt:lpstr>
      <vt:lpstr>Times New Roman</vt:lpstr>
      <vt:lpstr>Wingdings 2</vt:lpstr>
      <vt:lpstr>WWW.2PPT.COM
</vt:lpstr>
      <vt:lpstr>PowerPoint 演示文稿</vt:lpstr>
      <vt:lpstr>学习目标</vt:lpstr>
      <vt:lpstr>PowerPoint 演示文稿</vt:lpstr>
      <vt:lpstr>PowerPoint 演示文稿</vt:lpstr>
      <vt:lpstr>PowerPoint 演示文稿</vt:lpstr>
      <vt:lpstr>4.独立完成课本60页一起探究1题小明上学的问题。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课堂小结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2022-01-07T08:33:08Z</dcterms:created>
  <dcterms:modified xsi:type="dcterms:W3CDTF">2023-01-17T03:03:50Z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4F187C608AFC41E5B410FB945668F917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