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notesSlides/notesSlide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4AFF1-9FB3-4D73-8426-9DE611F79D2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767E0-1B41-45ED-AD2D-9888E52591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8838" y="1020763"/>
            <a:ext cx="4902200" cy="27574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6FAD-165F-4D8A-BF2B-EEE03F71E240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2046" y="1021201"/>
            <a:ext cx="5296368" cy="2757241"/>
          </a:xfrm>
          <a:noFill/>
          <a:ln w="12700">
            <a:solidFill>
              <a:srgbClr val="000000"/>
            </a:solidFill>
            <a:miter lim="800000"/>
          </a:ln>
        </p:spPr>
      </p:sp>
      <p:sp>
        <p:nvSpPr>
          <p:cNvPr id="4198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988" name="灯片编号占位符 3"/>
          <p:cNvSpPr txBox="1">
            <a:spLocks noGrp="1" noChangeArrowheads="1"/>
          </p:cNvSpPr>
          <p:nvPr/>
        </p:nvSpPr>
        <p:spPr bwMode="auto">
          <a:xfrm>
            <a:off x="3750062" y="7759706"/>
            <a:ext cx="2868866" cy="40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r" defTabSz="843915"/>
            <a:fld id="{63F37A3B-8494-4EC4-99C3-1FD2B991FAED}" type="slidenum">
              <a:rPr lang="zh-CN" altLang="en-US" sz="11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1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8838" y="1020763"/>
            <a:ext cx="4902200" cy="27574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6FAD-165F-4D8A-BF2B-EEE03F71E240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767E0-1B41-45ED-AD2D-9888E525916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858838" y="1020763"/>
            <a:ext cx="4902200" cy="27574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6FAD-165F-4D8A-BF2B-EEE03F71E240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62046" y="1021201"/>
            <a:ext cx="5296368" cy="2757241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6FAD-165F-4D8A-BF2B-EEE03F71E240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2046" y="1021201"/>
            <a:ext cx="5296368" cy="2757241"/>
          </a:xfrm>
          <a:noFill/>
          <a:ln w="12700">
            <a:solidFill>
              <a:srgbClr val="000000"/>
            </a:solidFill>
            <a:miter lim="800000"/>
          </a:ln>
        </p:spPr>
      </p:sp>
      <p:sp>
        <p:nvSpPr>
          <p:cNvPr id="48131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8132" name="灯片编号占位符 3"/>
          <p:cNvSpPr txBox="1">
            <a:spLocks noGrp="1" noChangeArrowheads="1"/>
          </p:cNvSpPr>
          <p:nvPr/>
        </p:nvSpPr>
        <p:spPr bwMode="auto">
          <a:xfrm>
            <a:off x="3750062" y="7759706"/>
            <a:ext cx="2868866" cy="40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r" defTabSz="843915"/>
            <a:fld id="{87416076-4A6A-42E9-A977-EB537B1E243E}" type="slidenum">
              <a:rPr lang="zh-CN" altLang="en-US" sz="11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zh-CN" altLang="en-US" sz="11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9296" y="3194826"/>
            <a:ext cx="4561691" cy="825976"/>
          </a:xfrm>
        </p:spPr>
        <p:txBody>
          <a:bodyPr anchor="ctr" anchorCtr="0">
            <a:normAutofit/>
          </a:bodyPr>
          <a:lstStyle>
            <a:lvl1pPr algn="ctr">
              <a:defRPr sz="4100" b="1"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9296" y="4052572"/>
            <a:ext cx="4561691" cy="526401"/>
          </a:xfrm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747280" y="791309"/>
            <a:ext cx="768071" cy="384141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791309"/>
            <a:ext cx="7058339" cy="384141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</p:spPr>
        <p:txBody>
          <a:bodyPr/>
          <a:lstStyle/>
          <a:p>
            <a:fld id="{13D0CE79-49FB-443D-BEF8-6B709DE8FD0C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</p:spPr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</p:spPr>
        <p:txBody>
          <a:bodyPr/>
          <a:lstStyle/>
          <a:p>
            <a:fld id="{EF906490-237C-474C-BA2E-D98840BC1F8F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2" y="428629"/>
            <a:ext cx="7886701" cy="4237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>
                <a:solidFill>
                  <a:schemeClr val="tx1"/>
                </a:solidFill>
              </a:defRPr>
            </a:lvl2pPr>
            <a:lvl3pPr marL="685800" indent="0">
              <a:buNone/>
              <a:defRPr>
                <a:solidFill>
                  <a:schemeClr val="tx1"/>
                </a:solidFill>
              </a:defRPr>
            </a:lvl3pPr>
            <a:lvl4pPr marL="1028700" indent="0">
              <a:buNone/>
              <a:defRPr>
                <a:solidFill>
                  <a:schemeClr val="tx1"/>
                </a:solidFill>
              </a:defRPr>
            </a:lvl4pPr>
            <a:lvl5pPr marL="13716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69" y="1382665"/>
            <a:ext cx="6016664" cy="1438241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69" y="2917636"/>
            <a:ext cx="6016664" cy="75633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57351" y="2850728"/>
            <a:ext cx="6016664" cy="618300"/>
          </a:xfrm>
          <a:prstGeom prst="rect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</p:spPr>
        <p:txBody>
          <a:bodyPr vert="horz" lIns="68579" tIns="34289" rIns="68579" bIns="34289" rtlCol="0" anchor="t" anchorCtr="0">
            <a:normAutofit/>
          </a:bodyPr>
          <a:lstStyle>
            <a:defPPr>
              <a:defRPr lang="zh-CN"/>
            </a:defPPr>
            <a:lvl1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indent="0" defTabSz="914400" eaLnBrk="1" latinLnBrk="0" hangingPunct="1">
              <a:lnSpc>
                <a:spcPct val="90000"/>
              </a:lnSpc>
              <a:spcBef>
                <a:spcPts val="5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2pPr>
            <a:lvl3pPr indent="0" defTabSz="914400" eaLnBrk="1" latinLnBrk="0" hangingPunct="1">
              <a:lnSpc>
                <a:spcPct val="90000"/>
              </a:lnSpc>
              <a:spcBef>
                <a:spcPts val="5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3pPr>
            <a:lvl4pPr indent="0" defTabSz="914400" eaLnBrk="1" latinLnBrk="0" hangingPunct="1">
              <a:lnSpc>
                <a:spcPct val="90000"/>
              </a:lnSpc>
              <a:spcBef>
                <a:spcPts val="500"/>
              </a:spcBef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4pPr>
            <a:lvl5pPr indent="0" defTabSz="914400" eaLnBrk="1" latinLnBrk="0" hangingPunct="1">
              <a:lnSpc>
                <a:spcPct val="90000"/>
              </a:lnSpc>
              <a:spcBef>
                <a:spcPts val="500"/>
              </a:spcBef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D2689D">
                  <a:lumMod val="50000"/>
                </a:srgbClr>
              </a:buClr>
            </a:pPr>
            <a:endParaRPr lang="zh-CN" altLang="en-US" dirty="0">
              <a:solidFill>
                <a:srgbClr val="3D3F41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7730" y="1506826"/>
            <a:ext cx="3496643" cy="309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7452" y="1506826"/>
            <a:ext cx="3496643" cy="309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21452"/>
            <a:ext cx="7886700" cy="446564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3626"/>
            <a:ext cx="3868340" cy="4929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52151"/>
            <a:ext cx="3868340" cy="2790096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13626"/>
            <a:ext cx="3887391" cy="4929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52151"/>
            <a:ext cx="3887391" cy="279009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711315" y="711065"/>
            <a:ext cx="3721373" cy="3721373"/>
            <a:chOff x="3593148" y="948085"/>
            <a:chExt cx="4961831" cy="4961831"/>
          </a:xfrm>
        </p:grpSpPr>
        <p:sp>
          <p:nvSpPr>
            <p:cNvPr id="11" name="椭圆 2"/>
            <p:cNvSpPr>
              <a:spLocks noChangeArrowheads="1"/>
            </p:cNvSpPr>
            <p:nvPr/>
          </p:nvSpPr>
          <p:spPr bwMode="auto">
            <a:xfrm>
              <a:off x="3754015" y="1108952"/>
              <a:ext cx="4638007" cy="4640097"/>
            </a:xfrm>
            <a:prstGeom prst="ellipse">
              <a:avLst/>
            </a:prstGeom>
            <a:solidFill>
              <a:srgbClr val="FFC2E0"/>
            </a:solidFill>
            <a:ln w="3175" cmpd="sng">
              <a:solidFill>
                <a:srgbClr val="FF85C2"/>
              </a:solidFill>
              <a:round/>
            </a:ln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12" name="椭圆 3"/>
            <p:cNvSpPr>
              <a:spLocks noChangeArrowheads="1"/>
            </p:cNvSpPr>
            <p:nvPr/>
          </p:nvSpPr>
          <p:spPr bwMode="auto">
            <a:xfrm>
              <a:off x="3593148" y="948085"/>
              <a:ext cx="4961831" cy="4961831"/>
            </a:xfrm>
            <a:prstGeom prst="ellipse">
              <a:avLst/>
            </a:prstGeom>
            <a:noFill/>
            <a:ln w="3175" cmpd="sng">
              <a:solidFill>
                <a:srgbClr val="FF85C2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13" name="圆角矩形 4"/>
          <p:cNvSpPr>
            <a:spLocks noChangeArrowheads="1"/>
          </p:cNvSpPr>
          <p:nvPr/>
        </p:nvSpPr>
        <p:spPr bwMode="auto">
          <a:xfrm>
            <a:off x="2362680" y="2125970"/>
            <a:ext cx="4418642" cy="71920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>
            <a:normAutofit fontScale="90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/>
            <a:endParaRPr lang="zh-CN" altLang="en-US" sz="4500" dirty="0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4252354" y="3056704"/>
            <a:ext cx="863358" cy="1043552"/>
          </a:xfrm>
          <a:custGeom>
            <a:avLst/>
            <a:gdLst>
              <a:gd name="T0" fmla="*/ 86328 w 968375"/>
              <a:gd name="T1" fmla="*/ 968447 h 1170887"/>
              <a:gd name="T2" fmla="*/ 416627 w 968375"/>
              <a:gd name="T3" fmla="*/ 1114654 h 1170887"/>
              <a:gd name="T4" fmla="*/ 743172 w 968375"/>
              <a:gd name="T5" fmla="*/ 975945 h 1170887"/>
              <a:gd name="T6" fmla="*/ 791966 w 968375"/>
              <a:gd name="T7" fmla="*/ 998438 h 1170887"/>
              <a:gd name="T8" fmla="*/ 416627 w 968375"/>
              <a:gd name="T9" fmla="*/ 1170887 h 1170887"/>
              <a:gd name="T10" fmla="*/ 33780 w 968375"/>
              <a:gd name="T11" fmla="*/ 990941 h 1170887"/>
              <a:gd name="T12" fmla="*/ 86328 w 968375"/>
              <a:gd name="T13" fmla="*/ 968447 h 1170887"/>
              <a:gd name="T14" fmla="*/ 870787 w 968375"/>
              <a:gd name="T15" fmla="*/ 619801 h 1170887"/>
              <a:gd name="T16" fmla="*/ 968375 w 968375"/>
              <a:gd name="T17" fmla="*/ 739765 h 1170887"/>
              <a:gd name="T18" fmla="*/ 844513 w 968375"/>
              <a:gd name="T19" fmla="*/ 863478 h 1170887"/>
              <a:gd name="T20" fmla="*/ 799473 w 968375"/>
              <a:gd name="T21" fmla="*/ 855981 h 1170887"/>
              <a:gd name="T22" fmla="*/ 829500 w 968375"/>
              <a:gd name="T23" fmla="*/ 807245 h 1170887"/>
              <a:gd name="T24" fmla="*/ 844513 w 968375"/>
              <a:gd name="T25" fmla="*/ 810994 h 1170887"/>
              <a:gd name="T26" fmla="*/ 912074 w 968375"/>
              <a:gd name="T27" fmla="*/ 739765 h 1170887"/>
              <a:gd name="T28" fmla="*/ 867034 w 968375"/>
              <a:gd name="T29" fmla="*/ 676034 h 1170887"/>
              <a:gd name="T30" fmla="*/ 870787 w 968375"/>
              <a:gd name="T31" fmla="*/ 619801 h 1170887"/>
              <a:gd name="T32" fmla="*/ 821993 w 968375"/>
              <a:gd name="T33" fmla="*/ 537325 h 1170887"/>
              <a:gd name="T34" fmla="*/ 829500 w 968375"/>
              <a:gd name="T35" fmla="*/ 612303 h 1170887"/>
              <a:gd name="T36" fmla="*/ 416627 w 968375"/>
              <a:gd name="T37" fmla="*/ 1024681 h 1170887"/>
              <a:gd name="T38" fmla="*/ 0 w 968375"/>
              <a:gd name="T39" fmla="*/ 612303 h 1170887"/>
              <a:gd name="T40" fmla="*/ 7507 w 968375"/>
              <a:gd name="T41" fmla="*/ 544823 h 1170887"/>
              <a:gd name="T42" fmla="*/ 416627 w 968375"/>
              <a:gd name="T43" fmla="*/ 758510 h 1170887"/>
              <a:gd name="T44" fmla="*/ 821993 w 968375"/>
              <a:gd name="T45" fmla="*/ 544823 h 1170887"/>
              <a:gd name="T46" fmla="*/ 821993 w 968375"/>
              <a:gd name="T47" fmla="*/ 537325 h 1170887"/>
              <a:gd name="T48" fmla="*/ 416627 w 968375"/>
              <a:gd name="T49" fmla="*/ 372374 h 1170887"/>
              <a:gd name="T50" fmla="*/ 776952 w 968375"/>
              <a:gd name="T51" fmla="*/ 544823 h 1170887"/>
              <a:gd name="T52" fmla="*/ 773199 w 968375"/>
              <a:gd name="T53" fmla="*/ 571065 h 1170887"/>
              <a:gd name="T54" fmla="*/ 416627 w 968375"/>
              <a:gd name="T55" fmla="*/ 451101 h 1170887"/>
              <a:gd name="T56" fmla="*/ 56301 w 968375"/>
              <a:gd name="T57" fmla="*/ 571065 h 1170887"/>
              <a:gd name="T58" fmla="*/ 52547 w 968375"/>
              <a:gd name="T59" fmla="*/ 544823 h 1170887"/>
              <a:gd name="T60" fmla="*/ 416627 w 968375"/>
              <a:gd name="T61" fmla="*/ 372374 h 1170887"/>
              <a:gd name="T62" fmla="*/ 543902 w 968375"/>
              <a:gd name="T63" fmla="*/ 62096 h 1170887"/>
              <a:gd name="T64" fmla="*/ 554238 w 968375"/>
              <a:gd name="T65" fmla="*/ 372576 h 1170887"/>
              <a:gd name="T66" fmla="*/ 543902 w 968375"/>
              <a:gd name="T67" fmla="*/ 62096 h 1170887"/>
              <a:gd name="T68" fmla="*/ 275155 w 968375"/>
              <a:gd name="T69" fmla="*/ 41398 h 1170887"/>
              <a:gd name="T70" fmla="*/ 285491 w 968375"/>
              <a:gd name="T71" fmla="*/ 351878 h 1170887"/>
              <a:gd name="T72" fmla="*/ 275155 w 968375"/>
              <a:gd name="T73" fmla="*/ 41398 h 1170887"/>
              <a:gd name="T74" fmla="*/ 409528 w 968375"/>
              <a:gd name="T75" fmla="*/ 0 h 1170887"/>
              <a:gd name="T76" fmla="*/ 419865 w 968375"/>
              <a:gd name="T77" fmla="*/ 310480 h 1170887"/>
              <a:gd name="T78" fmla="*/ 409528 w 968375"/>
              <a:gd name="T79" fmla="*/ 0 h 1170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8375" h="1170887">
                <a:moveTo>
                  <a:pt x="86328" y="968447"/>
                </a:moveTo>
                <a:cubicBezTo>
                  <a:pt x="120108" y="1054672"/>
                  <a:pt x="258984" y="1114654"/>
                  <a:pt x="416627" y="1114654"/>
                </a:cubicBezTo>
                <a:cubicBezTo>
                  <a:pt x="566762" y="1114654"/>
                  <a:pt x="701884" y="1058421"/>
                  <a:pt x="743172" y="975945"/>
                </a:cubicBezTo>
                <a:cubicBezTo>
                  <a:pt x="791966" y="998438"/>
                  <a:pt x="791966" y="998438"/>
                  <a:pt x="791966" y="998438"/>
                </a:cubicBezTo>
                <a:cubicBezTo>
                  <a:pt x="743172" y="1103407"/>
                  <a:pt x="589283" y="1170887"/>
                  <a:pt x="416627" y="1170887"/>
                </a:cubicBezTo>
                <a:cubicBezTo>
                  <a:pt x="236464" y="1170887"/>
                  <a:pt x="78821" y="1095909"/>
                  <a:pt x="33780" y="990941"/>
                </a:cubicBezTo>
                <a:cubicBezTo>
                  <a:pt x="86328" y="968447"/>
                  <a:pt x="86328" y="968447"/>
                  <a:pt x="86328" y="968447"/>
                </a:cubicBezTo>
                <a:close/>
                <a:moveTo>
                  <a:pt x="870787" y="619801"/>
                </a:moveTo>
                <a:cubicBezTo>
                  <a:pt x="927088" y="634796"/>
                  <a:pt x="968375" y="683532"/>
                  <a:pt x="968375" y="739765"/>
                </a:cubicBezTo>
                <a:cubicBezTo>
                  <a:pt x="968375" y="810994"/>
                  <a:pt x="912074" y="863478"/>
                  <a:pt x="844513" y="863478"/>
                </a:cubicBezTo>
                <a:cubicBezTo>
                  <a:pt x="829500" y="863478"/>
                  <a:pt x="814486" y="863478"/>
                  <a:pt x="799473" y="855981"/>
                </a:cubicBezTo>
                <a:cubicBezTo>
                  <a:pt x="810733" y="840985"/>
                  <a:pt x="821993" y="822241"/>
                  <a:pt x="829500" y="807245"/>
                </a:cubicBezTo>
                <a:cubicBezTo>
                  <a:pt x="833253" y="807245"/>
                  <a:pt x="840760" y="810994"/>
                  <a:pt x="844513" y="810994"/>
                </a:cubicBezTo>
                <a:cubicBezTo>
                  <a:pt x="882047" y="810994"/>
                  <a:pt x="912074" y="777254"/>
                  <a:pt x="912074" y="739765"/>
                </a:cubicBezTo>
                <a:cubicBezTo>
                  <a:pt x="912074" y="713523"/>
                  <a:pt x="893307" y="687281"/>
                  <a:pt x="867034" y="676034"/>
                </a:cubicBezTo>
                <a:cubicBezTo>
                  <a:pt x="870787" y="661038"/>
                  <a:pt x="870787" y="642294"/>
                  <a:pt x="870787" y="619801"/>
                </a:cubicBezTo>
                <a:close/>
                <a:moveTo>
                  <a:pt x="821993" y="537325"/>
                </a:moveTo>
                <a:cubicBezTo>
                  <a:pt x="825746" y="556070"/>
                  <a:pt x="829500" y="582312"/>
                  <a:pt x="829500" y="612303"/>
                </a:cubicBezTo>
                <a:cubicBezTo>
                  <a:pt x="829500" y="840985"/>
                  <a:pt x="645584" y="1024681"/>
                  <a:pt x="416627" y="1024681"/>
                </a:cubicBezTo>
                <a:cubicBezTo>
                  <a:pt x="187669" y="1024681"/>
                  <a:pt x="0" y="840985"/>
                  <a:pt x="0" y="612303"/>
                </a:cubicBezTo>
                <a:cubicBezTo>
                  <a:pt x="0" y="586061"/>
                  <a:pt x="3753" y="563567"/>
                  <a:pt x="7507" y="544823"/>
                </a:cubicBezTo>
                <a:cubicBezTo>
                  <a:pt x="7507" y="664787"/>
                  <a:pt x="187669" y="758510"/>
                  <a:pt x="416627" y="758510"/>
                </a:cubicBezTo>
                <a:cubicBezTo>
                  <a:pt x="641830" y="758510"/>
                  <a:pt x="821993" y="664787"/>
                  <a:pt x="821993" y="544823"/>
                </a:cubicBezTo>
                <a:cubicBezTo>
                  <a:pt x="821993" y="541074"/>
                  <a:pt x="821993" y="541074"/>
                  <a:pt x="821993" y="537325"/>
                </a:cubicBezTo>
                <a:close/>
                <a:moveTo>
                  <a:pt x="416627" y="372374"/>
                </a:moveTo>
                <a:cubicBezTo>
                  <a:pt x="611803" y="372374"/>
                  <a:pt x="776952" y="451101"/>
                  <a:pt x="776952" y="544823"/>
                </a:cubicBezTo>
                <a:cubicBezTo>
                  <a:pt x="776952" y="556070"/>
                  <a:pt x="776952" y="563567"/>
                  <a:pt x="773199" y="571065"/>
                </a:cubicBezTo>
                <a:cubicBezTo>
                  <a:pt x="716898" y="499836"/>
                  <a:pt x="578023" y="451101"/>
                  <a:pt x="416627" y="451101"/>
                </a:cubicBezTo>
                <a:cubicBezTo>
                  <a:pt x="251477" y="451101"/>
                  <a:pt x="112601" y="499836"/>
                  <a:pt x="56301" y="571065"/>
                </a:cubicBezTo>
                <a:cubicBezTo>
                  <a:pt x="52547" y="563567"/>
                  <a:pt x="52547" y="556070"/>
                  <a:pt x="52547" y="544823"/>
                </a:cubicBezTo>
                <a:cubicBezTo>
                  <a:pt x="52547" y="451101"/>
                  <a:pt x="217696" y="372374"/>
                  <a:pt x="416627" y="372374"/>
                </a:cubicBezTo>
                <a:close/>
                <a:moveTo>
                  <a:pt x="543902" y="62096"/>
                </a:moveTo>
                <a:cubicBezTo>
                  <a:pt x="636930" y="186288"/>
                  <a:pt x="492220" y="196637"/>
                  <a:pt x="554238" y="372576"/>
                </a:cubicBezTo>
                <a:cubicBezTo>
                  <a:pt x="409528" y="155240"/>
                  <a:pt x="585248" y="196637"/>
                  <a:pt x="543902" y="62096"/>
                </a:cubicBezTo>
                <a:close/>
                <a:moveTo>
                  <a:pt x="275155" y="41398"/>
                </a:moveTo>
                <a:cubicBezTo>
                  <a:pt x="368183" y="175939"/>
                  <a:pt x="223472" y="175939"/>
                  <a:pt x="285491" y="351878"/>
                </a:cubicBezTo>
                <a:cubicBezTo>
                  <a:pt x="140780" y="144891"/>
                  <a:pt x="316500" y="186288"/>
                  <a:pt x="275155" y="41398"/>
                </a:cubicBezTo>
                <a:close/>
                <a:moveTo>
                  <a:pt x="409528" y="0"/>
                </a:moveTo>
                <a:cubicBezTo>
                  <a:pt x="502556" y="124192"/>
                  <a:pt x="357846" y="134542"/>
                  <a:pt x="419865" y="310480"/>
                </a:cubicBezTo>
                <a:cubicBezTo>
                  <a:pt x="275155" y="103493"/>
                  <a:pt x="450874" y="144891"/>
                  <a:pt x="409528" y="0"/>
                </a:cubicBezTo>
                <a:close/>
              </a:path>
            </a:pathLst>
          </a:custGeom>
          <a:solidFill>
            <a:srgbClr val="FF85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79" tIns="34289" rIns="68579" bIns="34289">
            <a:normAutofit/>
          </a:bodyPr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15512" y="2125969"/>
            <a:ext cx="3478505" cy="719204"/>
          </a:xfrm>
        </p:spPr>
        <p:txBody>
          <a:bodyPr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0" y="62346"/>
            <a:ext cx="9144000" cy="50811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/>
            <a:endParaRPr lang="zh-CN" altLang="en-US" sz="1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0" y="-1"/>
            <a:ext cx="9144000" cy="29087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819152"/>
            <a:ext cx="7886700" cy="506016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B1ABD5F9-081B-4062-9F80-0E315FE959E4}" type="datetimeFigureOut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E184178-5E95-48FE-8FA5-5746B779089E}" type="slidenum">
              <a:rPr lang="zh-CN" altLang="en-US" smtClean="0">
                <a:solidFill>
                  <a:srgbClr val="3D3F41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3D3F4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gradFill>
            <a:gsLst>
              <a:gs pos="100000">
                <a:schemeClr val="accent2">
                  <a:lumMod val="75000"/>
                </a:schemeClr>
              </a:gs>
              <a:gs pos="60000">
                <a:schemeClr val="accent1"/>
              </a:gs>
              <a:gs pos="0">
                <a:schemeClr val="accent3"/>
              </a:gs>
            </a:gsLst>
            <a:path path="circle">
              <a:fillToRect l="50000" t="50000" r="50000" b="50000"/>
            </a:path>
          </a:gra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50000"/>
          </a:schemeClr>
        </a:buClr>
        <a:buFont typeface="Wingdings" panose="05000000000000000000" pitchFamily="2" charset="2"/>
        <a:buChar char="n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00075" indent="-25717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25717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42695" indent="-21399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85595" indent="-21399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4.xml"/><Relationship Id="rId6" Type="http://schemas.openxmlformats.org/officeDocument/2006/relationships/slide" Target="slide15.xml"/><Relationship Id="rId5" Type="http://schemas.openxmlformats.org/officeDocument/2006/relationships/slide" Target="slide1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3.wmf"/><Relationship Id="rId12" Type="http://schemas.openxmlformats.org/officeDocument/2006/relationships/image" Target="../media/image7.jpeg"/><Relationship Id="rId2" Type="http://schemas.openxmlformats.org/officeDocument/2006/relationships/tags" Target="../tags/tag5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slide" Target="slide15.xml"/><Relationship Id="rId5" Type="http://schemas.openxmlformats.org/officeDocument/2006/relationships/image" Target="../media/image12.wmf"/><Relationship Id="rId10" Type="http://schemas.openxmlformats.org/officeDocument/2006/relationships/slide" Target="slide12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6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8.xml"/><Relationship Id="rId6" Type="http://schemas.openxmlformats.org/officeDocument/2006/relationships/image" Target="../media/image7.jpeg"/><Relationship Id="rId5" Type="http://schemas.openxmlformats.org/officeDocument/2006/relationships/slide" Target="slide15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9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image" Target="../media/image6.png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image" Target="../media/image5.png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slide" Target="slide1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slide" Target="slide14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slide" Target="slide9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slide" Target="slide10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notesSlide" Target="../notesSlides/notesSlide2.xml"/><Relationship Id="rId30" Type="http://schemas.openxmlformats.org/officeDocument/2006/relationships/slide" Target="slide11.xml"/><Relationship Id="rId35" Type="http://schemas.openxmlformats.org/officeDocument/2006/relationships/slide" Target="slide15.xml"/><Relationship Id="rId8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10" Type="http://schemas.openxmlformats.org/officeDocument/2006/relationships/image" Target="../media/image7.jpeg"/><Relationship Id="rId4" Type="http://schemas.openxmlformats.org/officeDocument/2006/relationships/tags" Target="../tags/tag35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4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Relationship Id="rId6" Type="http://schemas.openxmlformats.org/officeDocument/2006/relationships/image" Target="../media/image9.jpeg"/><Relationship Id="rId5" Type="http://schemas.openxmlformats.org/officeDocument/2006/relationships/slide" Target="slide3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image" Target="../media/image7.jpeg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6.xml"/><Relationship Id="rId12" Type="http://schemas.openxmlformats.org/officeDocument/2006/relationships/slide" Target="slide1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9.jpeg"/><Relationship Id="rId5" Type="http://schemas.openxmlformats.org/officeDocument/2006/relationships/tags" Target="../tags/tag43.xml"/><Relationship Id="rId10" Type="http://schemas.openxmlformats.org/officeDocument/2006/relationships/slide" Target="slide12.xml"/><Relationship Id="rId4" Type="http://schemas.openxmlformats.org/officeDocument/2006/relationships/tags" Target="../tags/tag42.xml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5.xml"/><Relationship Id="rId6" Type="http://schemas.openxmlformats.org/officeDocument/2006/relationships/image" Target="../media/image7.jpeg"/><Relationship Id="rId5" Type="http://schemas.openxmlformats.org/officeDocument/2006/relationships/slide" Target="slide1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6.xml"/><Relationship Id="rId6" Type="http://schemas.openxmlformats.org/officeDocument/2006/relationships/slide" Target="slide8.xml"/><Relationship Id="rId5" Type="http://schemas.openxmlformats.org/officeDocument/2006/relationships/image" Target="../media/image9.jpeg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49.xml"/><Relationship Id="rId7" Type="http://schemas.openxmlformats.org/officeDocument/2006/relationships/slideLayout" Target="../slideLayouts/slideLayout5.xml"/><Relationship Id="rId12" Type="http://schemas.openxmlformats.org/officeDocument/2006/relationships/image" Target="../media/image7.jpe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" Target="slide15.xml"/><Relationship Id="rId5" Type="http://schemas.openxmlformats.org/officeDocument/2006/relationships/tags" Target="../tags/tag51.xml"/><Relationship Id="rId10" Type="http://schemas.openxmlformats.org/officeDocument/2006/relationships/image" Target="../media/image9.jpeg"/><Relationship Id="rId4" Type="http://schemas.openxmlformats.org/officeDocument/2006/relationships/tags" Target="../tags/tag50.xml"/><Relationship Id="rId9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3.xml"/><Relationship Id="rId6" Type="http://schemas.openxmlformats.org/officeDocument/2006/relationships/image" Target="../media/image7.jpeg"/><Relationship Id="rId5" Type="http://schemas.openxmlformats.org/officeDocument/2006/relationships/slide" Target="slide1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82309" y="3147814"/>
            <a:ext cx="4561691" cy="825976"/>
          </a:xfrm>
        </p:spPr>
        <p:txBody>
          <a:bodyPr>
            <a:noAutofit/>
          </a:bodyPr>
          <a:lstStyle/>
          <a:p>
            <a:r>
              <a:rPr lang="zh-CN" altLang="en-US" sz="6000" dirty="0"/>
              <a:t>数轴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573436" y="195486"/>
            <a:ext cx="4561691" cy="526401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新人教版七年级上册第一章</a:t>
            </a:r>
            <a:r>
              <a:rPr lang="en-US" altLang="zh-CN" dirty="0">
                <a:solidFill>
                  <a:schemeClr val="tx1"/>
                </a:solidFill>
              </a:rPr>
              <a:t>1.2.2</a:t>
            </a:r>
          </a:p>
        </p:txBody>
      </p:sp>
      <p:sp>
        <p:nvSpPr>
          <p:cNvPr id="6" name="矩形 5"/>
          <p:cNvSpPr/>
          <p:nvPr/>
        </p:nvSpPr>
        <p:spPr>
          <a:xfrm>
            <a:off x="3408984" y="444395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：判断下面所画数轴是否正确，并说明理由</a:t>
            </a:r>
            <a:endParaRPr lang="zh-CN" altLang="en-US" dirty="0"/>
          </a:p>
        </p:txBody>
      </p:sp>
      <p:sp>
        <p:nvSpPr>
          <p:cNvPr id="6" name="WordArt 3"/>
          <p:cNvSpPr>
            <a:spLocks noTextEdit="1"/>
          </p:cNvSpPr>
          <p:nvPr/>
        </p:nvSpPr>
        <p:spPr>
          <a:xfrm>
            <a:off x="1657350" y="1786414"/>
            <a:ext cx="209550" cy="136922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</a:p>
        </p:txBody>
      </p:sp>
      <p:sp>
        <p:nvSpPr>
          <p:cNvPr id="7" name="Freeform 4"/>
          <p:cNvSpPr/>
          <p:nvPr/>
        </p:nvSpPr>
        <p:spPr>
          <a:xfrm>
            <a:off x="2057400" y="1786414"/>
            <a:ext cx="1714500" cy="171450"/>
          </a:xfrm>
          <a:custGeom>
            <a:avLst/>
            <a:gdLst/>
            <a:ahLst/>
            <a:cxnLst>
              <a:cxn ang="0">
                <a:pos x="0" y="221226"/>
              </a:cxn>
              <a:cxn ang="0">
                <a:pos x="679622" y="0"/>
              </a:cxn>
              <a:cxn ang="0">
                <a:pos x="1359243" y="221226"/>
              </a:cxn>
              <a:cxn ang="0">
                <a:pos x="2286000" y="44245"/>
              </a:cxn>
            </a:cxnLst>
            <a:rect l="0" t="0" r="0" b="0"/>
            <a:pathLst>
              <a:path w="1776" h="248">
                <a:moveTo>
                  <a:pt x="0" y="240"/>
                </a:moveTo>
                <a:cubicBezTo>
                  <a:pt x="176" y="120"/>
                  <a:pt x="352" y="0"/>
                  <a:pt x="528" y="0"/>
                </a:cubicBezTo>
                <a:cubicBezTo>
                  <a:pt x="704" y="0"/>
                  <a:pt x="848" y="232"/>
                  <a:pt x="1056" y="240"/>
                </a:cubicBezTo>
                <a:cubicBezTo>
                  <a:pt x="1264" y="248"/>
                  <a:pt x="1656" y="80"/>
                  <a:pt x="1776" y="48"/>
                </a:cubicBezTo>
              </a:path>
            </a:pathLst>
          </a:custGeom>
          <a:noFill/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8" name="Line 5"/>
          <p:cNvSpPr/>
          <p:nvPr/>
        </p:nvSpPr>
        <p:spPr>
          <a:xfrm flipV="1">
            <a:off x="3657600" y="1786414"/>
            <a:ext cx="457200" cy="5715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6"/>
          <p:cNvSpPr/>
          <p:nvPr/>
        </p:nvSpPr>
        <p:spPr>
          <a:xfrm>
            <a:off x="6115052" y="3960495"/>
            <a:ext cx="1191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7"/>
          <p:cNvSpPr/>
          <p:nvPr/>
        </p:nvSpPr>
        <p:spPr>
          <a:xfrm>
            <a:off x="3028950" y="18435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Line 8"/>
          <p:cNvSpPr/>
          <p:nvPr/>
        </p:nvSpPr>
        <p:spPr>
          <a:xfrm>
            <a:off x="3486150" y="17864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Line 9"/>
          <p:cNvSpPr/>
          <p:nvPr/>
        </p:nvSpPr>
        <p:spPr>
          <a:xfrm>
            <a:off x="2571750" y="16721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WordArt 10"/>
          <p:cNvSpPr>
            <a:spLocks noTextEdit="1"/>
          </p:cNvSpPr>
          <p:nvPr/>
        </p:nvSpPr>
        <p:spPr>
          <a:xfrm>
            <a:off x="2971802" y="2047163"/>
            <a:ext cx="104775" cy="139303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4" name="WordArt 11"/>
          <p:cNvSpPr>
            <a:spLocks noTextEdit="1"/>
          </p:cNvSpPr>
          <p:nvPr/>
        </p:nvSpPr>
        <p:spPr>
          <a:xfrm>
            <a:off x="3438527" y="1957864"/>
            <a:ext cx="104775" cy="139304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" name="WordArt 12"/>
          <p:cNvSpPr>
            <a:spLocks noTextEdit="1"/>
          </p:cNvSpPr>
          <p:nvPr/>
        </p:nvSpPr>
        <p:spPr>
          <a:xfrm>
            <a:off x="2419350" y="1875713"/>
            <a:ext cx="209550" cy="139303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16" name="Freeform 13"/>
          <p:cNvSpPr/>
          <p:nvPr/>
        </p:nvSpPr>
        <p:spPr>
          <a:xfrm>
            <a:off x="2152650" y="1881664"/>
            <a:ext cx="1714500" cy="171450"/>
          </a:xfrm>
          <a:custGeom>
            <a:avLst/>
            <a:gdLst/>
            <a:ahLst/>
            <a:cxnLst>
              <a:cxn ang="0">
                <a:pos x="0" y="220663"/>
              </a:cxn>
              <a:cxn ang="0">
                <a:pos x="679450" y="0"/>
              </a:cxn>
              <a:cxn ang="0">
                <a:pos x="1358900" y="220663"/>
              </a:cxn>
              <a:cxn ang="0">
                <a:pos x="2286000" y="44450"/>
              </a:cxn>
            </a:cxnLst>
            <a:rect l="0" t="0" r="0" b="0"/>
            <a:pathLst>
              <a:path w="1440" h="144">
                <a:moveTo>
                  <a:pt x="0" y="139"/>
                </a:moveTo>
                <a:cubicBezTo>
                  <a:pt x="143" y="70"/>
                  <a:pt x="285" y="0"/>
                  <a:pt x="428" y="0"/>
                </a:cubicBezTo>
                <a:cubicBezTo>
                  <a:pt x="571" y="0"/>
                  <a:pt x="688" y="135"/>
                  <a:pt x="856" y="139"/>
                </a:cubicBezTo>
                <a:cubicBezTo>
                  <a:pt x="1025" y="144"/>
                  <a:pt x="1343" y="46"/>
                  <a:pt x="1440" y="28"/>
                </a:cubicBez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17" name="Line 14"/>
          <p:cNvSpPr/>
          <p:nvPr/>
        </p:nvSpPr>
        <p:spPr>
          <a:xfrm flipV="1">
            <a:off x="3752850" y="1881664"/>
            <a:ext cx="457200" cy="57150"/>
          </a:xfrm>
          <a:prstGeom prst="line">
            <a:avLst/>
          </a:prstGeom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WordArt 15"/>
          <p:cNvSpPr>
            <a:spLocks noTextEdit="1"/>
          </p:cNvSpPr>
          <p:nvPr/>
        </p:nvSpPr>
        <p:spPr>
          <a:xfrm>
            <a:off x="3829052" y="192214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19" name="WordArt 16"/>
          <p:cNvSpPr>
            <a:spLocks noTextEdit="1"/>
          </p:cNvSpPr>
          <p:nvPr/>
        </p:nvSpPr>
        <p:spPr>
          <a:xfrm>
            <a:off x="4514850" y="178641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</a:p>
        </p:txBody>
      </p:sp>
      <p:sp>
        <p:nvSpPr>
          <p:cNvPr id="20" name="WordArt 17"/>
          <p:cNvSpPr>
            <a:spLocks noTextEdit="1"/>
          </p:cNvSpPr>
          <p:nvPr/>
        </p:nvSpPr>
        <p:spPr>
          <a:xfrm>
            <a:off x="4514850" y="247221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</a:p>
        </p:txBody>
      </p:sp>
      <p:sp>
        <p:nvSpPr>
          <p:cNvPr id="21" name="WordArt 18"/>
          <p:cNvSpPr>
            <a:spLocks noTextEdit="1"/>
          </p:cNvSpPr>
          <p:nvPr/>
        </p:nvSpPr>
        <p:spPr>
          <a:xfrm>
            <a:off x="4514850" y="321516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</a:p>
        </p:txBody>
      </p:sp>
      <p:sp>
        <p:nvSpPr>
          <p:cNvPr id="22" name="WordArt 20"/>
          <p:cNvSpPr>
            <a:spLocks noTextEdit="1"/>
          </p:cNvSpPr>
          <p:nvPr/>
        </p:nvSpPr>
        <p:spPr>
          <a:xfrm>
            <a:off x="1657350" y="247221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</a:p>
        </p:txBody>
      </p:sp>
      <p:sp>
        <p:nvSpPr>
          <p:cNvPr id="23" name="WordArt 21"/>
          <p:cNvSpPr>
            <a:spLocks noTextEdit="1"/>
          </p:cNvSpPr>
          <p:nvPr/>
        </p:nvSpPr>
        <p:spPr>
          <a:xfrm>
            <a:off x="1657350" y="390096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</a:t>
            </a:r>
          </a:p>
        </p:txBody>
      </p:sp>
      <p:sp>
        <p:nvSpPr>
          <p:cNvPr id="24" name="WordArt 22"/>
          <p:cNvSpPr>
            <a:spLocks noTextEdit="1"/>
          </p:cNvSpPr>
          <p:nvPr/>
        </p:nvSpPr>
        <p:spPr>
          <a:xfrm>
            <a:off x="1657350" y="3215164"/>
            <a:ext cx="2286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</a:p>
        </p:txBody>
      </p:sp>
      <p:sp>
        <p:nvSpPr>
          <p:cNvPr id="25" name="WordArt 24"/>
          <p:cNvSpPr>
            <a:spLocks noTextEdit="1"/>
          </p:cNvSpPr>
          <p:nvPr/>
        </p:nvSpPr>
        <p:spPr>
          <a:xfrm>
            <a:off x="4457700" y="3958114"/>
            <a:ext cx="34290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9525" cap="flat" cmpd="sng">
                  <a:solidFill>
                    <a:srgbClr val="FF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</a:p>
        </p:txBody>
      </p:sp>
      <p:sp>
        <p:nvSpPr>
          <p:cNvPr id="26" name="Line 25"/>
          <p:cNvSpPr/>
          <p:nvPr/>
        </p:nvSpPr>
        <p:spPr>
          <a:xfrm>
            <a:off x="4857750" y="1729264"/>
            <a:ext cx="628650" cy="28575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26"/>
          <p:cNvSpPr/>
          <p:nvPr/>
        </p:nvSpPr>
        <p:spPr>
          <a:xfrm flipV="1">
            <a:off x="5486400" y="1729264"/>
            <a:ext cx="1543050" cy="28575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27"/>
          <p:cNvSpPr/>
          <p:nvPr/>
        </p:nvSpPr>
        <p:spPr>
          <a:xfrm>
            <a:off x="4953000" y="1824514"/>
            <a:ext cx="628650" cy="285750"/>
          </a:xfrm>
          <a:prstGeom prst="line">
            <a:avLst/>
          </a:prstGeom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28"/>
          <p:cNvSpPr/>
          <p:nvPr/>
        </p:nvSpPr>
        <p:spPr>
          <a:xfrm flipV="1">
            <a:off x="5581650" y="1824514"/>
            <a:ext cx="1543050" cy="285750"/>
          </a:xfrm>
          <a:prstGeom prst="line">
            <a:avLst/>
          </a:prstGeom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29"/>
          <p:cNvSpPr/>
          <p:nvPr/>
        </p:nvSpPr>
        <p:spPr>
          <a:xfrm>
            <a:off x="5829300" y="18435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Line 30"/>
          <p:cNvSpPr/>
          <p:nvPr/>
        </p:nvSpPr>
        <p:spPr>
          <a:xfrm>
            <a:off x="6400800" y="17292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Line 31"/>
          <p:cNvSpPr/>
          <p:nvPr/>
        </p:nvSpPr>
        <p:spPr>
          <a:xfrm>
            <a:off x="5314950" y="18435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WordArt 32"/>
          <p:cNvSpPr>
            <a:spLocks noTextEdit="1"/>
          </p:cNvSpPr>
          <p:nvPr/>
        </p:nvSpPr>
        <p:spPr>
          <a:xfrm>
            <a:off x="5029200" y="2015014"/>
            <a:ext cx="285750" cy="171450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34" name="WordArt 33"/>
          <p:cNvSpPr>
            <a:spLocks noTextEdit="1"/>
          </p:cNvSpPr>
          <p:nvPr/>
        </p:nvSpPr>
        <p:spPr>
          <a:xfrm>
            <a:off x="5772150" y="2015016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5" name="WordArt 34"/>
          <p:cNvSpPr>
            <a:spLocks noTextEdit="1"/>
          </p:cNvSpPr>
          <p:nvPr/>
        </p:nvSpPr>
        <p:spPr>
          <a:xfrm>
            <a:off x="6343652" y="1900716"/>
            <a:ext cx="142875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36" name="WordArt 35"/>
          <p:cNvSpPr>
            <a:spLocks noTextEdit="1"/>
          </p:cNvSpPr>
          <p:nvPr/>
        </p:nvSpPr>
        <p:spPr>
          <a:xfrm>
            <a:off x="6800852" y="192214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37" name="Line 36"/>
          <p:cNvSpPr/>
          <p:nvPr/>
        </p:nvSpPr>
        <p:spPr>
          <a:xfrm>
            <a:off x="2057400" y="2586514"/>
            <a:ext cx="2057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Line 37"/>
          <p:cNvSpPr/>
          <p:nvPr/>
        </p:nvSpPr>
        <p:spPr>
          <a:xfrm>
            <a:off x="3200400" y="24722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Line 38"/>
          <p:cNvSpPr/>
          <p:nvPr/>
        </p:nvSpPr>
        <p:spPr>
          <a:xfrm>
            <a:off x="3657600" y="24722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Line 39"/>
          <p:cNvSpPr/>
          <p:nvPr/>
        </p:nvSpPr>
        <p:spPr>
          <a:xfrm>
            <a:off x="2743200" y="24722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Line 40"/>
          <p:cNvSpPr/>
          <p:nvPr/>
        </p:nvSpPr>
        <p:spPr>
          <a:xfrm>
            <a:off x="2286000" y="24722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WordArt 41"/>
          <p:cNvSpPr>
            <a:spLocks noTextEdit="1"/>
          </p:cNvSpPr>
          <p:nvPr/>
        </p:nvSpPr>
        <p:spPr>
          <a:xfrm>
            <a:off x="3600450" y="2698435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43" name="WordArt 42"/>
          <p:cNvSpPr>
            <a:spLocks noTextEdit="1"/>
          </p:cNvSpPr>
          <p:nvPr/>
        </p:nvSpPr>
        <p:spPr>
          <a:xfrm>
            <a:off x="2571750" y="2700816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44" name="WordArt 43"/>
          <p:cNvSpPr>
            <a:spLocks noTextEdit="1"/>
          </p:cNvSpPr>
          <p:nvPr/>
        </p:nvSpPr>
        <p:spPr>
          <a:xfrm>
            <a:off x="3429000" y="4127185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45" name="WordArt 44"/>
          <p:cNvSpPr>
            <a:spLocks noTextEdit="1"/>
          </p:cNvSpPr>
          <p:nvPr/>
        </p:nvSpPr>
        <p:spPr>
          <a:xfrm>
            <a:off x="3143250" y="2700816"/>
            <a:ext cx="5715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46" name="Line 45"/>
          <p:cNvSpPr/>
          <p:nvPr/>
        </p:nvSpPr>
        <p:spPr>
          <a:xfrm>
            <a:off x="4972050" y="2586514"/>
            <a:ext cx="2057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Line 46"/>
          <p:cNvSpPr/>
          <p:nvPr/>
        </p:nvSpPr>
        <p:spPr>
          <a:xfrm>
            <a:off x="5657850" y="247221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AutoShape 47"/>
          <p:cNvSpPr/>
          <p:nvPr/>
        </p:nvSpPr>
        <p:spPr>
          <a:xfrm>
            <a:off x="2914650" y="2529364"/>
            <a:ext cx="114300" cy="57150"/>
          </a:xfrm>
          <a:prstGeom prst="flowChartConnector">
            <a:avLst/>
          </a:prstGeom>
          <a:noFill/>
          <a:ln w="9525">
            <a:noFill/>
          </a:ln>
        </p:spPr>
        <p:txBody>
          <a:bodyPr wrap="none" lIns="68577" tIns="34289" rIns="68577" bIns="34289" anchor="ctr"/>
          <a:lstStyle/>
          <a:p>
            <a:pPr defTabSz="685800"/>
            <a:endParaRPr lang="zh-CN" altLang="zh-CN" sz="1400" dirty="0">
              <a:solidFill>
                <a:srgbClr val="3D3F4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9" name="WordArt 48"/>
          <p:cNvSpPr>
            <a:spLocks noTextEdit="1"/>
          </p:cNvSpPr>
          <p:nvPr/>
        </p:nvSpPr>
        <p:spPr>
          <a:xfrm>
            <a:off x="3829052" y="272224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50" name="AutoShape 49"/>
          <p:cNvSpPr/>
          <p:nvPr/>
        </p:nvSpPr>
        <p:spPr>
          <a:xfrm>
            <a:off x="6286500" y="2529364"/>
            <a:ext cx="114300" cy="57150"/>
          </a:xfrm>
          <a:prstGeom prst="flowChartConnector">
            <a:avLst/>
          </a:prstGeom>
          <a:noFill/>
          <a:ln w="9525">
            <a:noFill/>
          </a:ln>
        </p:spPr>
        <p:txBody>
          <a:bodyPr wrap="none" lIns="68577" tIns="34289" rIns="68577" bIns="34289" anchor="ctr"/>
          <a:lstStyle/>
          <a:p>
            <a:pPr defTabSz="685800"/>
            <a:endParaRPr lang="zh-CN" altLang="zh-CN" sz="1400" dirty="0">
              <a:solidFill>
                <a:srgbClr val="3D3F4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" name="WordArt 50"/>
          <p:cNvSpPr>
            <a:spLocks noTextEdit="1"/>
          </p:cNvSpPr>
          <p:nvPr/>
        </p:nvSpPr>
        <p:spPr>
          <a:xfrm>
            <a:off x="5600700" y="2698435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52" name="WordArt 51"/>
          <p:cNvSpPr>
            <a:spLocks noTextEdit="1"/>
          </p:cNvSpPr>
          <p:nvPr/>
        </p:nvSpPr>
        <p:spPr>
          <a:xfrm>
            <a:off x="6800852" y="2700815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53" name="Line 52"/>
          <p:cNvSpPr/>
          <p:nvPr/>
        </p:nvSpPr>
        <p:spPr>
          <a:xfrm>
            <a:off x="2057400" y="3329464"/>
            <a:ext cx="2057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WordArt 53"/>
          <p:cNvSpPr>
            <a:spLocks noTextEdit="1"/>
          </p:cNvSpPr>
          <p:nvPr/>
        </p:nvSpPr>
        <p:spPr>
          <a:xfrm>
            <a:off x="3543300" y="3441385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55" name="WordArt 54"/>
          <p:cNvSpPr>
            <a:spLocks noTextEdit="1"/>
          </p:cNvSpPr>
          <p:nvPr/>
        </p:nvSpPr>
        <p:spPr>
          <a:xfrm>
            <a:off x="2228850" y="3441385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56" name="WordArt 55"/>
          <p:cNvSpPr>
            <a:spLocks noTextEdit="1"/>
          </p:cNvSpPr>
          <p:nvPr/>
        </p:nvSpPr>
        <p:spPr>
          <a:xfrm>
            <a:off x="3200400" y="3441385"/>
            <a:ext cx="5715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57" name="WordArt 56"/>
          <p:cNvSpPr>
            <a:spLocks noTextEdit="1"/>
          </p:cNvSpPr>
          <p:nvPr/>
        </p:nvSpPr>
        <p:spPr>
          <a:xfrm>
            <a:off x="2743200" y="3443766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58" name="Line 57"/>
          <p:cNvSpPr/>
          <p:nvPr/>
        </p:nvSpPr>
        <p:spPr>
          <a:xfrm>
            <a:off x="240030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Line 58"/>
          <p:cNvSpPr/>
          <p:nvPr/>
        </p:nvSpPr>
        <p:spPr>
          <a:xfrm>
            <a:off x="320040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" name="Line 59"/>
          <p:cNvSpPr/>
          <p:nvPr/>
        </p:nvSpPr>
        <p:spPr>
          <a:xfrm>
            <a:off x="360045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" name="Line 60"/>
          <p:cNvSpPr/>
          <p:nvPr/>
        </p:nvSpPr>
        <p:spPr>
          <a:xfrm>
            <a:off x="280035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" name="Line 61"/>
          <p:cNvSpPr/>
          <p:nvPr/>
        </p:nvSpPr>
        <p:spPr>
          <a:xfrm>
            <a:off x="4857750" y="3329464"/>
            <a:ext cx="222885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3" name="WordArt 62"/>
          <p:cNvSpPr>
            <a:spLocks noTextEdit="1"/>
          </p:cNvSpPr>
          <p:nvPr/>
        </p:nvSpPr>
        <p:spPr>
          <a:xfrm>
            <a:off x="6686550" y="3441385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4" name="WordArt 63"/>
          <p:cNvSpPr>
            <a:spLocks noTextEdit="1"/>
          </p:cNvSpPr>
          <p:nvPr/>
        </p:nvSpPr>
        <p:spPr>
          <a:xfrm>
            <a:off x="5029200" y="3441385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65" name="WordArt 64"/>
          <p:cNvSpPr>
            <a:spLocks noTextEdit="1"/>
          </p:cNvSpPr>
          <p:nvPr/>
        </p:nvSpPr>
        <p:spPr>
          <a:xfrm>
            <a:off x="5657850" y="3443766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66" name="Line 65"/>
          <p:cNvSpPr/>
          <p:nvPr/>
        </p:nvSpPr>
        <p:spPr>
          <a:xfrm>
            <a:off x="520065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7" name="Line 66"/>
          <p:cNvSpPr/>
          <p:nvPr/>
        </p:nvSpPr>
        <p:spPr>
          <a:xfrm>
            <a:off x="622935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8" name="Line 67"/>
          <p:cNvSpPr/>
          <p:nvPr/>
        </p:nvSpPr>
        <p:spPr>
          <a:xfrm>
            <a:off x="674370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" name="Line 68"/>
          <p:cNvSpPr/>
          <p:nvPr/>
        </p:nvSpPr>
        <p:spPr>
          <a:xfrm>
            <a:off x="5715000" y="32151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" name="AutoShape 69"/>
          <p:cNvSpPr/>
          <p:nvPr/>
        </p:nvSpPr>
        <p:spPr>
          <a:xfrm>
            <a:off x="4000500" y="3272314"/>
            <a:ext cx="114300" cy="57150"/>
          </a:xfrm>
          <a:prstGeom prst="flowChartConnector">
            <a:avLst/>
          </a:prstGeom>
          <a:noFill/>
          <a:ln w="9525">
            <a:noFill/>
          </a:ln>
        </p:spPr>
        <p:txBody>
          <a:bodyPr wrap="none" lIns="68577" tIns="34289" rIns="68577" bIns="34289" anchor="ctr"/>
          <a:lstStyle/>
          <a:p>
            <a:pPr defTabSz="685800"/>
            <a:endParaRPr lang="zh-CN" altLang="zh-CN" sz="1400" dirty="0">
              <a:solidFill>
                <a:srgbClr val="3D3F4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" name="WordArt 70"/>
          <p:cNvSpPr>
            <a:spLocks noTextEdit="1"/>
          </p:cNvSpPr>
          <p:nvPr/>
        </p:nvSpPr>
        <p:spPr>
          <a:xfrm>
            <a:off x="3850484" y="340804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72" name="AutoShape 71"/>
          <p:cNvSpPr/>
          <p:nvPr/>
        </p:nvSpPr>
        <p:spPr>
          <a:xfrm>
            <a:off x="4857750" y="3272314"/>
            <a:ext cx="114300" cy="57150"/>
          </a:xfrm>
          <a:prstGeom prst="flowChartConnector">
            <a:avLst/>
          </a:prstGeom>
          <a:noFill/>
          <a:ln w="9525">
            <a:noFill/>
          </a:ln>
        </p:spPr>
        <p:txBody>
          <a:bodyPr wrap="none" lIns="68577" tIns="34289" rIns="68577" bIns="34289" anchor="ctr"/>
          <a:lstStyle/>
          <a:p>
            <a:pPr defTabSz="685800"/>
            <a:endParaRPr lang="zh-CN" altLang="zh-CN" sz="1400" dirty="0">
              <a:solidFill>
                <a:srgbClr val="3D3F4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WordArt 72"/>
          <p:cNvSpPr>
            <a:spLocks noTextEdit="1"/>
          </p:cNvSpPr>
          <p:nvPr/>
        </p:nvSpPr>
        <p:spPr>
          <a:xfrm>
            <a:off x="6800852" y="346519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74" name="Line 73"/>
          <p:cNvSpPr/>
          <p:nvPr/>
        </p:nvSpPr>
        <p:spPr>
          <a:xfrm>
            <a:off x="2000250" y="4015264"/>
            <a:ext cx="2057400" cy="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Line 74"/>
          <p:cNvSpPr/>
          <p:nvPr/>
        </p:nvSpPr>
        <p:spPr>
          <a:xfrm>
            <a:off x="2686050" y="39009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WordArt 75"/>
          <p:cNvSpPr>
            <a:spLocks noTextEdit="1"/>
          </p:cNvSpPr>
          <p:nvPr/>
        </p:nvSpPr>
        <p:spPr>
          <a:xfrm>
            <a:off x="2628900" y="4127185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77" name="WordArt 76"/>
          <p:cNvSpPr>
            <a:spLocks noTextEdit="1"/>
          </p:cNvSpPr>
          <p:nvPr/>
        </p:nvSpPr>
        <p:spPr>
          <a:xfrm>
            <a:off x="3850484" y="415099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33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错</a:t>
            </a:r>
          </a:p>
        </p:txBody>
      </p:sp>
      <p:sp>
        <p:nvSpPr>
          <p:cNvPr id="78" name="WordArt 77"/>
          <p:cNvSpPr>
            <a:spLocks noTextEdit="1"/>
          </p:cNvSpPr>
          <p:nvPr/>
        </p:nvSpPr>
        <p:spPr>
          <a:xfrm>
            <a:off x="2228850" y="4127185"/>
            <a:ext cx="5715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9" name="Line 78"/>
          <p:cNvSpPr/>
          <p:nvPr/>
        </p:nvSpPr>
        <p:spPr>
          <a:xfrm>
            <a:off x="2228850" y="39009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0" name="Line 79"/>
          <p:cNvSpPr/>
          <p:nvPr/>
        </p:nvSpPr>
        <p:spPr>
          <a:xfrm>
            <a:off x="3143250" y="39009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Line 80"/>
          <p:cNvSpPr/>
          <p:nvPr/>
        </p:nvSpPr>
        <p:spPr>
          <a:xfrm>
            <a:off x="3600450" y="3900964"/>
            <a:ext cx="0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WordArt 81"/>
          <p:cNvSpPr>
            <a:spLocks noTextEdit="1"/>
          </p:cNvSpPr>
          <p:nvPr/>
        </p:nvSpPr>
        <p:spPr>
          <a:xfrm>
            <a:off x="2971800" y="4127185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83" name="Line 82"/>
          <p:cNvSpPr/>
          <p:nvPr/>
        </p:nvSpPr>
        <p:spPr>
          <a:xfrm>
            <a:off x="2971800" y="4358164"/>
            <a:ext cx="800100" cy="0"/>
          </a:xfrm>
          <a:prstGeom prst="line">
            <a:avLst/>
          </a:prstGeom>
          <a:ln w="9525" cap="flat" cmpd="sng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" name="Line 83"/>
          <p:cNvSpPr/>
          <p:nvPr/>
        </p:nvSpPr>
        <p:spPr>
          <a:xfrm>
            <a:off x="2000250" y="4358164"/>
            <a:ext cx="514350" cy="0"/>
          </a:xfrm>
          <a:prstGeom prst="line">
            <a:avLst/>
          </a:prstGeom>
          <a:ln w="9525" cap="flat" cmpd="sng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5" name="Line 105"/>
          <p:cNvSpPr/>
          <p:nvPr/>
        </p:nvSpPr>
        <p:spPr>
          <a:xfrm>
            <a:off x="4914900" y="4074796"/>
            <a:ext cx="2057400" cy="1191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Line 106"/>
          <p:cNvSpPr/>
          <p:nvPr/>
        </p:nvSpPr>
        <p:spPr>
          <a:xfrm>
            <a:off x="5715002" y="3960495"/>
            <a:ext cx="1191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WordArt 107"/>
          <p:cNvSpPr>
            <a:spLocks noTextEdit="1"/>
          </p:cNvSpPr>
          <p:nvPr/>
        </p:nvSpPr>
        <p:spPr>
          <a:xfrm>
            <a:off x="5657850" y="4186716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88" name="Line 108"/>
          <p:cNvSpPr/>
          <p:nvPr/>
        </p:nvSpPr>
        <p:spPr>
          <a:xfrm>
            <a:off x="6515102" y="3960495"/>
            <a:ext cx="1191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" name="Line 109"/>
          <p:cNvSpPr/>
          <p:nvPr/>
        </p:nvSpPr>
        <p:spPr>
          <a:xfrm>
            <a:off x="5314952" y="3960495"/>
            <a:ext cx="1191" cy="1143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WordArt 110"/>
          <p:cNvSpPr>
            <a:spLocks noTextEdit="1"/>
          </p:cNvSpPr>
          <p:nvPr/>
        </p:nvSpPr>
        <p:spPr>
          <a:xfrm>
            <a:off x="6057900" y="4186716"/>
            <a:ext cx="5715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91" name="WordArt 111"/>
          <p:cNvSpPr>
            <a:spLocks noTextEdit="1"/>
          </p:cNvSpPr>
          <p:nvPr/>
        </p:nvSpPr>
        <p:spPr>
          <a:xfrm>
            <a:off x="6172200" y="3443766"/>
            <a:ext cx="5715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92" name="WordArt 112"/>
          <p:cNvSpPr>
            <a:spLocks noTextEdit="1"/>
          </p:cNvSpPr>
          <p:nvPr/>
        </p:nvSpPr>
        <p:spPr>
          <a:xfrm>
            <a:off x="5143500" y="4186716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</a:t>
            </a:r>
          </a:p>
        </p:txBody>
      </p:sp>
      <p:sp>
        <p:nvSpPr>
          <p:cNvPr id="93" name="WordArt 113"/>
          <p:cNvSpPr>
            <a:spLocks noTextEdit="1"/>
          </p:cNvSpPr>
          <p:nvPr/>
        </p:nvSpPr>
        <p:spPr>
          <a:xfrm>
            <a:off x="6457950" y="4189098"/>
            <a:ext cx="1143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94" name="WordArt 114"/>
          <p:cNvSpPr>
            <a:spLocks noTextEdit="1"/>
          </p:cNvSpPr>
          <p:nvPr/>
        </p:nvSpPr>
        <p:spPr>
          <a:xfrm>
            <a:off x="6800852" y="4246247"/>
            <a:ext cx="264319" cy="264319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60000" lnSpcReduction="10000"/>
          </a:bodyPr>
          <a:lstStyle/>
          <a:p>
            <a:pPr algn="ctr" defTabSz="685800"/>
            <a:r>
              <a:rPr lang="zh-CN" altLang="en-US" sz="2100"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对</a:t>
            </a:r>
          </a:p>
        </p:txBody>
      </p:sp>
      <p:sp>
        <p:nvSpPr>
          <p:cNvPr id="95" name="WordArt 115"/>
          <p:cNvSpPr>
            <a:spLocks noTextEdit="1"/>
          </p:cNvSpPr>
          <p:nvPr/>
        </p:nvSpPr>
        <p:spPr>
          <a:xfrm>
            <a:off x="2114550" y="2698435"/>
            <a:ext cx="228600" cy="173831"/>
          </a:xfrm>
          <a:prstGeom prst="rect">
            <a:avLst/>
          </a:prstGeom>
        </p:spPr>
        <p:txBody>
          <a:bodyPr wrap="none" lIns="68577" tIns="34289" rIns="68577" bIns="34289" fromWordArt="1">
            <a:prstTxWarp prst="textPlain">
              <a:avLst>
                <a:gd name="adj" fmla="val 50000"/>
              </a:avLst>
            </a:prstTxWarp>
            <a:normAutofit fontScale="25000" lnSpcReduction="10000"/>
          </a:bodyPr>
          <a:lstStyle/>
          <a:p>
            <a:pPr algn="ctr" defTabSz="685800"/>
            <a:r>
              <a:rPr lang="zh-CN" altLang="en-US" sz="2700"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</a:t>
            </a:r>
          </a:p>
        </p:txBody>
      </p:sp>
      <p:pic>
        <p:nvPicPr>
          <p:cNvPr id="96" name="图片 95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97" name="图片 96" descr="tim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427722" y="4647725"/>
            <a:ext cx="367665" cy="367665"/>
          </a:xfrm>
          <a:prstGeom prst="rect">
            <a:avLst/>
          </a:prstGeom>
        </p:spPr>
      </p:pic>
      <p:pic>
        <p:nvPicPr>
          <p:cNvPr id="99" name="图片 98" descr="timg (1)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0"/>
      <p:bldP spid="50" grpId="0" bldLvl="0"/>
      <p:bldP spid="70" grpId="0" bldLvl="0"/>
      <p:bldP spid="72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>
                <a:latin typeface="Times New Roman" panose="02020603050405020304" pitchFamily="18" charset="0"/>
                <a:sym typeface="+mn-ea"/>
              </a:rPr>
              <a:t>例</a:t>
            </a:r>
            <a:r>
              <a:rPr lang="en-US" altLang="zh-CN" b="1" dirty="0">
                <a:latin typeface="Times New Roman" panose="02020603050405020304" pitchFamily="18" charset="0"/>
                <a:sym typeface="+mn-ea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  <a:sym typeface="+mn-ea"/>
              </a:rPr>
              <a:t>：画出数轴，并用数轴上的点表示下列各数</a:t>
            </a:r>
            <a:endParaRPr lang="zh-CN" altLang="en-US" dirty="0"/>
          </a:p>
        </p:txBody>
      </p:sp>
      <p:sp>
        <p:nvSpPr>
          <p:cNvPr id="88072" name="直接连接符 88071"/>
          <p:cNvSpPr/>
          <p:nvPr/>
        </p:nvSpPr>
        <p:spPr>
          <a:xfrm>
            <a:off x="16356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73" name="直接连接符 88072"/>
          <p:cNvSpPr/>
          <p:nvPr/>
        </p:nvSpPr>
        <p:spPr>
          <a:xfrm>
            <a:off x="20928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74" name="直接连接符 88073"/>
          <p:cNvSpPr/>
          <p:nvPr/>
        </p:nvSpPr>
        <p:spPr>
          <a:xfrm flipV="1">
            <a:off x="728427" y="3338991"/>
            <a:ext cx="6101953" cy="32147"/>
          </a:xfrm>
          <a:prstGeom prst="line">
            <a:avLst/>
          </a:prstGeom>
          <a:ln w="5715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75" name="直接连接符 88074"/>
          <p:cNvSpPr/>
          <p:nvPr/>
        </p:nvSpPr>
        <p:spPr>
          <a:xfrm>
            <a:off x="6776800" y="3338989"/>
            <a:ext cx="171450" cy="0"/>
          </a:xfrm>
          <a:prstGeom prst="line">
            <a:avLst/>
          </a:prstGeom>
          <a:ln w="57150" cap="flat" cmpd="sng">
            <a:solidFill>
              <a:schemeClr val="tx2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76" name="直接连接符 88075"/>
          <p:cNvSpPr/>
          <p:nvPr/>
        </p:nvSpPr>
        <p:spPr>
          <a:xfrm>
            <a:off x="3806190" y="3122297"/>
            <a:ext cx="0" cy="2381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77" name="文本框 88076"/>
          <p:cNvSpPr txBox="1"/>
          <p:nvPr/>
        </p:nvSpPr>
        <p:spPr>
          <a:xfrm>
            <a:off x="3687282" y="3357602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88078" name="文本框 88077"/>
          <p:cNvSpPr txBox="1"/>
          <p:nvPr/>
        </p:nvSpPr>
        <p:spPr>
          <a:xfrm>
            <a:off x="4111145" y="3345694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88079" name="直接连接符 88078"/>
          <p:cNvSpPr/>
          <p:nvPr/>
        </p:nvSpPr>
        <p:spPr>
          <a:xfrm>
            <a:off x="51789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80" name="直接连接符 88079"/>
          <p:cNvSpPr/>
          <p:nvPr/>
        </p:nvSpPr>
        <p:spPr>
          <a:xfrm flipH="1">
            <a:off x="4721784" y="3122297"/>
            <a:ext cx="2381" cy="2381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81" name="直接连接符 88080"/>
          <p:cNvSpPr/>
          <p:nvPr/>
        </p:nvSpPr>
        <p:spPr>
          <a:xfrm>
            <a:off x="42645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82" name="文本框 88081"/>
          <p:cNvSpPr txBox="1"/>
          <p:nvPr/>
        </p:nvSpPr>
        <p:spPr>
          <a:xfrm>
            <a:off x="4568345" y="3345694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88083" name="文本框 88082"/>
          <p:cNvSpPr txBox="1"/>
          <p:nvPr/>
        </p:nvSpPr>
        <p:spPr>
          <a:xfrm>
            <a:off x="5025545" y="3345694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88086" name="流程图: 联系 88085"/>
          <p:cNvSpPr/>
          <p:nvPr/>
        </p:nvSpPr>
        <p:spPr>
          <a:xfrm>
            <a:off x="1577340" y="3303270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88088" name="文本框 88087"/>
          <p:cNvSpPr txBox="1"/>
          <p:nvPr/>
        </p:nvSpPr>
        <p:spPr>
          <a:xfrm>
            <a:off x="720091" y="2674620"/>
            <a:ext cx="871538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解：</a:t>
            </a:r>
            <a:endParaRPr lang="zh-CN" altLang="en-US" b="1">
              <a:solidFill>
                <a:srgbClr val="3D3F4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92" name="文本框 88091"/>
          <p:cNvSpPr txBox="1"/>
          <p:nvPr/>
        </p:nvSpPr>
        <p:spPr>
          <a:xfrm>
            <a:off x="2034542" y="1531620"/>
            <a:ext cx="1381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 anchor="t">
            <a:spAutoFit/>
          </a:bodyPr>
          <a:lstStyle/>
          <a:p>
            <a:pPr defTabSz="685800"/>
            <a:endParaRPr dirty="0">
              <a:solidFill>
                <a:srgbClr val="3D3F4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96" name="文本框 88095"/>
          <p:cNvSpPr txBox="1"/>
          <p:nvPr/>
        </p:nvSpPr>
        <p:spPr>
          <a:xfrm>
            <a:off x="980599" y="1633064"/>
            <a:ext cx="3798570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 anchor="t">
            <a:spAutoFit/>
          </a:bodyPr>
          <a:lstStyle/>
          <a:p>
            <a:pPr defTabSz="685800"/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-5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 ，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2.3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-    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2  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， 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88097" name="直接连接符 88096"/>
          <p:cNvSpPr/>
          <p:nvPr/>
        </p:nvSpPr>
        <p:spPr>
          <a:xfrm>
            <a:off x="5577840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098" name="文本框 88097"/>
          <p:cNvSpPr txBox="1"/>
          <p:nvPr/>
        </p:nvSpPr>
        <p:spPr>
          <a:xfrm>
            <a:off x="5425595" y="3345694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88099" name="直接连接符 88098"/>
          <p:cNvSpPr/>
          <p:nvPr/>
        </p:nvSpPr>
        <p:spPr>
          <a:xfrm>
            <a:off x="59790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00" name="文本框 88099"/>
          <p:cNvSpPr txBox="1"/>
          <p:nvPr/>
        </p:nvSpPr>
        <p:spPr>
          <a:xfrm>
            <a:off x="5825645" y="3345694"/>
            <a:ext cx="290207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88101" name="文本框 88100"/>
          <p:cNvSpPr txBox="1"/>
          <p:nvPr/>
        </p:nvSpPr>
        <p:spPr>
          <a:xfrm>
            <a:off x="1348151" y="3357602"/>
            <a:ext cx="444095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-5</a:t>
            </a:r>
          </a:p>
        </p:txBody>
      </p:sp>
      <p:sp>
        <p:nvSpPr>
          <p:cNvPr id="88102" name="直接连接符 88101"/>
          <p:cNvSpPr/>
          <p:nvPr/>
        </p:nvSpPr>
        <p:spPr>
          <a:xfrm>
            <a:off x="2550081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03" name="文本框 88102"/>
          <p:cNvSpPr txBox="1"/>
          <p:nvPr/>
        </p:nvSpPr>
        <p:spPr>
          <a:xfrm>
            <a:off x="1805351" y="3357602"/>
            <a:ext cx="444095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-4</a:t>
            </a:r>
          </a:p>
        </p:txBody>
      </p:sp>
      <p:sp>
        <p:nvSpPr>
          <p:cNvPr id="88104" name="文本框 88103"/>
          <p:cNvSpPr txBox="1"/>
          <p:nvPr/>
        </p:nvSpPr>
        <p:spPr>
          <a:xfrm>
            <a:off x="2262551" y="3357602"/>
            <a:ext cx="444095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-3</a:t>
            </a:r>
          </a:p>
        </p:txBody>
      </p:sp>
      <p:sp>
        <p:nvSpPr>
          <p:cNvPr id="88105" name="直接连接符 88104"/>
          <p:cNvSpPr/>
          <p:nvPr/>
        </p:nvSpPr>
        <p:spPr>
          <a:xfrm>
            <a:off x="2948940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06" name="文本框 88105"/>
          <p:cNvSpPr txBox="1"/>
          <p:nvPr/>
        </p:nvSpPr>
        <p:spPr>
          <a:xfrm>
            <a:off x="2662601" y="3357602"/>
            <a:ext cx="444095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88107" name="直接连接符 88106"/>
          <p:cNvSpPr/>
          <p:nvPr/>
        </p:nvSpPr>
        <p:spPr>
          <a:xfrm>
            <a:off x="3406140" y="313182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108" name="文本框 88107"/>
          <p:cNvSpPr txBox="1"/>
          <p:nvPr/>
        </p:nvSpPr>
        <p:spPr>
          <a:xfrm>
            <a:off x="3119801" y="3357602"/>
            <a:ext cx="444095" cy="440217"/>
          </a:xfrm>
          <a:prstGeom prst="rect">
            <a:avLst/>
          </a:prstGeom>
          <a:noFill/>
          <a:ln w="57150">
            <a:noFill/>
          </a:ln>
        </p:spPr>
        <p:txBody>
          <a:bodyPr wrap="none" lIns="67497" tIns="35098" rIns="67497" bIns="35098" anchor="ctr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en-US" altLang="zh-CN" sz="2400">
                <a:solidFill>
                  <a:srgbClr val="3D3F41"/>
                </a:solidFill>
                <a:latin typeface="宋体" panose="02010600030101010101" pitchFamily="2" charset="-122"/>
              </a:rPr>
              <a:t>-1</a:t>
            </a: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529014" y="2697483"/>
          <a:ext cx="191453" cy="34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27000" imgH="228600" progId="Equation.KSEE3">
                  <p:embed/>
                </p:oleObj>
              </mc:Choice>
              <mc:Fallback>
                <p:oleObj r:id="rId4" imgW="1270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29014" y="2697483"/>
                        <a:ext cx="191453" cy="345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91753" y="1546386"/>
          <a:ext cx="198120" cy="51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1753" y="1546386"/>
                        <a:ext cx="198120" cy="511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流程图: 联系 2"/>
          <p:cNvSpPr/>
          <p:nvPr/>
        </p:nvSpPr>
        <p:spPr>
          <a:xfrm>
            <a:off x="3572828" y="3326606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4" name="流程图: 联系 3"/>
          <p:cNvSpPr/>
          <p:nvPr/>
        </p:nvSpPr>
        <p:spPr>
          <a:xfrm>
            <a:off x="3760470" y="3325654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8" name="流程图: 联系 7"/>
          <p:cNvSpPr/>
          <p:nvPr/>
        </p:nvSpPr>
        <p:spPr>
          <a:xfrm>
            <a:off x="4656296" y="3303270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9" name="流程图: 联系 8"/>
          <p:cNvSpPr/>
          <p:nvPr/>
        </p:nvSpPr>
        <p:spPr>
          <a:xfrm>
            <a:off x="5711190" y="3303270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10" name="流程图: 联系 9"/>
          <p:cNvSpPr/>
          <p:nvPr/>
        </p:nvSpPr>
        <p:spPr>
          <a:xfrm>
            <a:off x="4779169" y="3304699"/>
            <a:ext cx="114300" cy="57150"/>
          </a:xfrm>
          <a:prstGeom prst="flowChartConnector">
            <a:avLst/>
          </a:prstGeom>
          <a:solidFill>
            <a:srgbClr val="FF3300"/>
          </a:solidFill>
          <a:ln w="952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 lIns="68577" tIns="34289" rIns="68577" bIns="34289"/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7340" y="2674623"/>
            <a:ext cx="5083016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 anchor="t">
            <a:spAutoFit/>
          </a:bodyPr>
          <a:lstStyle/>
          <a:p>
            <a:pPr defTabSz="685800"/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-5   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  <a:sym typeface="+mn-ea"/>
              </a:rPr>
              <a:t>-    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2.3       </a:t>
            </a:r>
            <a:r>
              <a:rPr lang="zh-CN" altLang="en-US">
                <a:solidFill>
                  <a:srgbClr val="3D3F4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>
                <a:solidFill>
                  <a:srgbClr val="3D3F41"/>
                </a:solidFill>
                <a:latin typeface="Times New Roman" panose="02020603050405020304" pitchFamily="18" charset="0"/>
              </a:rPr>
              <a:t>4.5</a:t>
            </a:r>
          </a:p>
        </p:txBody>
      </p:sp>
      <p:pic>
        <p:nvPicPr>
          <p:cNvPr id="15" name="图片 14" descr="tim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16" name="图片 15" descr="tim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flipH="1">
            <a:off x="8427722" y="4659632"/>
            <a:ext cx="367665" cy="367665"/>
          </a:xfrm>
          <a:prstGeom prst="rect">
            <a:avLst/>
          </a:prstGeom>
        </p:spPr>
      </p:pic>
      <p:pic>
        <p:nvPicPr>
          <p:cNvPr id="18" name="图片 17" descr="timg (1)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7" grpId="0"/>
      <p:bldP spid="88078" grpId="0"/>
      <p:bldP spid="88082" grpId="0"/>
      <p:bldP spid="88083" grpId="0"/>
      <p:bldP spid="88086" grpId="0" animBg="1"/>
      <p:bldP spid="88088" grpId="0"/>
      <p:bldP spid="88098" grpId="0"/>
      <p:bldP spid="88100" grpId="0"/>
      <p:bldP spid="88101" grpId="0"/>
      <p:bldP spid="88103" grpId="0"/>
      <p:bldP spid="88104" grpId="0"/>
      <p:bldP spid="88106" grpId="0"/>
      <p:bldP spid="88108" grpId="0"/>
      <p:bldP spid="3" grpId="0" animBg="1"/>
      <p:bldP spid="4" grpId="0" animBg="1"/>
      <p:bldP spid="8" grpId="0" animBg="1"/>
      <p:bldP spid="9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</a:t>
            </a:r>
            <a:r>
              <a:rPr lang="en-US" altLang="zh-CN" dirty="0"/>
              <a:t>4-1</a:t>
            </a:r>
            <a:r>
              <a:rPr lang="zh-CN" altLang="en-US" dirty="0"/>
              <a:t>：选一选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下列说法中正确的是（     ）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在数轴上的点表示的数不是正数就是负数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数轴的长度是有限的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一个有理数总可以在数轴上找到一个表示它的点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D.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所有整数都可以用数轴上的点表示，但分数就不一定能找到表示它的点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097055" y="1369219"/>
            <a:ext cx="361317" cy="438582"/>
          </a:xfrm>
          <a:prstGeom prst="rect">
            <a:avLst/>
          </a:prstGeom>
          <a:noFill/>
        </p:spPr>
        <p:txBody>
          <a:bodyPr wrap="none" lIns="68577" tIns="34289" rIns="68577" bIns="34289" rtlCol="0">
            <a:spAutoFit/>
          </a:bodyPr>
          <a:lstStyle/>
          <a:p>
            <a:pPr defTabSz="685800"/>
            <a:r>
              <a:rPr lang="en-US" altLang="zh-CN" sz="2400">
                <a:solidFill>
                  <a:srgbClr val="3D3F41"/>
                </a:solidFill>
              </a:rPr>
              <a:t>C</a:t>
            </a:r>
          </a:p>
        </p:txBody>
      </p:sp>
      <p:pic>
        <p:nvPicPr>
          <p:cNvPr id="8" name="图片 7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49026" y="4675346"/>
            <a:ext cx="367665" cy="367665"/>
          </a:xfrm>
          <a:prstGeom prst="rect">
            <a:avLst/>
          </a:prstGeom>
        </p:spPr>
      </p:pic>
      <p:pic>
        <p:nvPicPr>
          <p:cNvPr id="9" name="图片 8" descr="tim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427722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</a:t>
            </a:r>
            <a:r>
              <a:rPr lang="en-US" altLang="zh-CN" dirty="0"/>
              <a:t>4-2</a:t>
            </a:r>
            <a:r>
              <a:rPr lang="zh-CN" altLang="en-US" dirty="0"/>
              <a:t>：选一选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、点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为数轴上表示－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的动点，当点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沿数轴移动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个单位长度到点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时，点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所表示的数为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      )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A.2                   B.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6             C.2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或－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6          D.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不同于以上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328386" y="1874044"/>
            <a:ext cx="361317" cy="438582"/>
          </a:xfrm>
          <a:prstGeom prst="rect">
            <a:avLst/>
          </a:prstGeom>
          <a:noFill/>
        </p:spPr>
        <p:txBody>
          <a:bodyPr wrap="none" lIns="68577" tIns="34289" rIns="68577" bIns="34289" rtlCol="0">
            <a:spAutoFit/>
          </a:bodyPr>
          <a:lstStyle/>
          <a:p>
            <a:pPr defTabSz="685800"/>
            <a:r>
              <a:rPr lang="en-US" altLang="zh-CN" sz="2400">
                <a:solidFill>
                  <a:srgbClr val="3D3F41"/>
                </a:solidFill>
              </a:rPr>
              <a:t>C</a:t>
            </a:r>
          </a:p>
        </p:txBody>
      </p:sp>
      <p:pic>
        <p:nvPicPr>
          <p:cNvPr id="8" name="图片 7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9" name="图片 8" descr="tim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421053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练一练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pPr>
              <a:lnSpc>
                <a:spcPct val="130000"/>
              </a:lnSpc>
            </a:pPr>
            <a:r>
              <a:rPr lang="zh-CN" altLang="en-US" dirty="0"/>
              <a:t>1、在数轴上,表示数-3，2.6，0，-1的点中,在原点左边的点有</a:t>
            </a:r>
            <a:r>
              <a:rPr lang="zh-CN" altLang="en-US" u="sng" dirty="0"/>
              <a:t>       </a:t>
            </a:r>
            <a:r>
              <a:rPr lang="zh-CN" altLang="en-US" dirty="0"/>
              <a:t>个。</a:t>
            </a:r>
          </a:p>
          <a:p>
            <a:pPr>
              <a:lnSpc>
                <a:spcPct val="130000"/>
              </a:lnSpc>
            </a:pPr>
            <a:r>
              <a:rPr lang="zh-CN" altLang="en-US" dirty="0"/>
              <a:t>2、在数轴上点A表示-4,如果把原点O向正方向移动1个单位,那么在新数轴上点A表示的数是(  </a:t>
            </a:r>
            <a:r>
              <a:rPr lang="zh-CN" altLang="en-US" dirty="0">
                <a:solidFill>
                  <a:schemeClr val="accent1"/>
                </a:solidFill>
              </a:rPr>
              <a:t> </a:t>
            </a:r>
            <a:r>
              <a:rPr lang="zh-CN" altLang="en-US" dirty="0"/>
              <a:t>)</a:t>
            </a:r>
          </a:p>
          <a:p>
            <a:pPr>
              <a:lnSpc>
                <a:spcPct val="130000"/>
              </a:lnSpc>
            </a:pPr>
            <a:r>
              <a:rPr lang="zh-CN" altLang="en-US" dirty="0"/>
              <a:t>A.-5，      B.-4        C.-3       D.-2</a:t>
            </a:r>
          </a:p>
          <a:p>
            <a:pPr>
              <a:lnSpc>
                <a:spcPct val="130000"/>
              </a:lnSpc>
            </a:pPr>
            <a:r>
              <a:rPr lang="zh-CN" altLang="en-US" dirty="0"/>
              <a:t> 3、思考：你觉得数轴上的点表示数的大小与点的位置有什么关系?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解：</a:t>
            </a:r>
            <a:r>
              <a:rPr lang="en-US" altLang="zh-CN" dirty="0">
                <a:solidFill>
                  <a:schemeClr val="accent1"/>
                </a:solidFill>
              </a:rPr>
              <a:t>1</a:t>
            </a:r>
            <a:r>
              <a:rPr lang="zh-CN" altLang="en-US" dirty="0">
                <a:solidFill>
                  <a:schemeClr val="accent1"/>
                </a:solidFill>
              </a:rPr>
              <a:t>、</a:t>
            </a:r>
            <a:r>
              <a:rPr lang="en-US" altLang="zh-CN" dirty="0">
                <a:solidFill>
                  <a:schemeClr val="accent1"/>
                </a:solidFill>
              </a:rPr>
              <a:t>2</a:t>
            </a:r>
            <a:r>
              <a:rPr lang="zh-CN" altLang="en-US" dirty="0">
                <a:solidFill>
                  <a:schemeClr val="accent1"/>
                </a:solidFill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        </a:t>
            </a:r>
            <a:r>
              <a:rPr lang="en-US" altLang="zh-CN" dirty="0">
                <a:solidFill>
                  <a:schemeClr val="accent1"/>
                </a:solidFill>
              </a:rPr>
              <a:t>2</a:t>
            </a:r>
            <a:r>
              <a:rPr lang="zh-CN" altLang="en-US" dirty="0">
                <a:solidFill>
                  <a:schemeClr val="accent1"/>
                </a:solidFill>
              </a:rPr>
              <a:t>、</a:t>
            </a:r>
            <a:r>
              <a:rPr lang="en-US" altLang="zh-CN" dirty="0">
                <a:solidFill>
                  <a:schemeClr val="accent1"/>
                </a:solidFill>
              </a:rPr>
              <a:t>A</a:t>
            </a:r>
            <a:r>
              <a:rPr lang="zh-CN" altLang="en-US" dirty="0">
                <a:solidFill>
                  <a:schemeClr val="accent1"/>
                </a:solidFill>
              </a:rPr>
              <a:t>；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accent1"/>
                </a:solidFill>
              </a:rPr>
              <a:t>        </a:t>
            </a:r>
            <a:r>
              <a:rPr lang="en-US" altLang="zh-CN" dirty="0">
                <a:solidFill>
                  <a:schemeClr val="accent1"/>
                </a:solidFill>
              </a:rPr>
              <a:t>3</a:t>
            </a:r>
            <a:r>
              <a:rPr lang="zh-CN" altLang="en-US" dirty="0">
                <a:solidFill>
                  <a:schemeClr val="accent1"/>
                </a:solidFill>
              </a:rPr>
              <a:t>、数轴上的点与实数一一对应；原点的左边的位置所示的数小于0，原点右边的位置所示的数大于0，原点处所示的数等于0；数轴右边的数大于在左边的。</a:t>
            </a:r>
          </a:p>
        </p:txBody>
      </p:sp>
      <p:pic>
        <p:nvPicPr>
          <p:cNvPr id="8" name="图片 7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知识点小结</a:t>
            </a:r>
          </a:p>
        </p:txBody>
      </p:sp>
      <p:sp>
        <p:nvSpPr>
          <p:cNvPr id="86020" name="文本框 86019"/>
          <p:cNvSpPr txBox="1"/>
          <p:nvPr/>
        </p:nvSpPr>
        <p:spPr>
          <a:xfrm>
            <a:off x="846774" y="1580200"/>
            <a:ext cx="7567613" cy="2839237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 anchor="t">
            <a:spAutoFit/>
          </a:bodyPr>
          <a:lstStyle/>
          <a:p>
            <a:pPr marL="257175" indent="-257175" defTabSz="685800">
              <a:lnSpc>
                <a:spcPct val="170000"/>
              </a:lnSpc>
              <a:spcBef>
                <a:spcPct val="50000"/>
              </a:spcBef>
              <a:buFont typeface="Wingdings" panose="05000000000000000000" charset="0"/>
              <a:buChar char=""/>
            </a:pPr>
            <a:r>
              <a:rPr lang="zh-CN" altLang="en-US" b="1" dirty="0">
                <a:solidFill>
                  <a:srgbClr val="D2689D"/>
                </a:solidFill>
                <a:latin typeface="黑体" panose="02010609060101010101" pitchFamily="49" charset="-122"/>
              </a:rPr>
              <a:t>数轴概念：一般地，在数学中人们用画图把数“直观化”</a:t>
            </a:r>
            <a:r>
              <a:rPr lang="en-US" altLang="zh-CN" b="1" dirty="0">
                <a:solidFill>
                  <a:srgbClr val="D2689D"/>
                </a:solidFill>
                <a:latin typeface="黑体" panose="02010609060101010101" pitchFamily="49" charset="-122"/>
              </a:rPr>
              <a:t>.</a:t>
            </a:r>
            <a:r>
              <a:rPr lang="zh-CN" altLang="en-US" b="1" dirty="0">
                <a:solidFill>
                  <a:srgbClr val="D2689D"/>
                </a:solidFill>
                <a:latin typeface="黑体" panose="02010609060101010101" pitchFamily="49" charset="-122"/>
              </a:rPr>
              <a:t>通常用一条直线上的点表示数，这条直线叫做数轴；</a:t>
            </a:r>
          </a:p>
          <a:p>
            <a:pPr marL="257175" indent="-257175" defTabSz="685800">
              <a:lnSpc>
                <a:spcPct val="170000"/>
              </a:lnSpc>
              <a:spcBef>
                <a:spcPct val="50000"/>
              </a:spcBef>
              <a:buFont typeface="Wingdings" panose="05000000000000000000" charset="0"/>
              <a:buChar char=""/>
            </a:pPr>
            <a:r>
              <a:rPr lang="zh-CN" altLang="en-US" b="1" dirty="0">
                <a:solidFill>
                  <a:srgbClr val="D2689D"/>
                </a:solidFill>
                <a:latin typeface="黑体" panose="02010609060101010101" pitchFamily="49" charset="-122"/>
                <a:sym typeface="+mn-ea"/>
              </a:rPr>
              <a:t>数轴的三要素：原点、正方向、长度单位；</a:t>
            </a:r>
          </a:p>
          <a:p>
            <a:pPr marL="257175" indent="-257175" defTabSz="685800">
              <a:lnSpc>
                <a:spcPct val="170000"/>
              </a:lnSpc>
              <a:spcBef>
                <a:spcPct val="50000"/>
              </a:spcBef>
              <a:buFont typeface="Wingdings" panose="05000000000000000000" charset="0"/>
              <a:buChar char=""/>
            </a:pPr>
            <a:r>
              <a:rPr lang="zh-CN" altLang="en-US" b="1" dirty="0">
                <a:solidFill>
                  <a:srgbClr val="D2689D"/>
                </a:solidFill>
                <a:latin typeface="黑体" panose="02010609060101010101" pitchFamily="49" charset="-122"/>
                <a:sym typeface="+mn-ea"/>
              </a:rPr>
              <a:t>画数轴的步骤：一画、二取、三定、四标；</a:t>
            </a:r>
          </a:p>
          <a:p>
            <a:pPr marL="257175" indent="-257175" defTabSz="685800">
              <a:lnSpc>
                <a:spcPct val="170000"/>
              </a:lnSpc>
              <a:spcBef>
                <a:spcPct val="50000"/>
              </a:spcBef>
              <a:buFont typeface="Wingdings" panose="05000000000000000000" charset="0"/>
              <a:buChar char=""/>
            </a:pPr>
            <a:r>
              <a:rPr lang="zh-CN" altLang="en-US" b="1" dirty="0">
                <a:solidFill>
                  <a:srgbClr val="D2689D"/>
                </a:solidFill>
                <a:latin typeface="黑体" panose="02010609060101010101" pitchFamily="49" charset="-122"/>
                <a:sym typeface="+mn-ea"/>
              </a:rPr>
              <a:t>数与形的关系：一 一对应的关系</a:t>
            </a:r>
            <a:r>
              <a:rPr lang="zh-CN" altLang="en-US" b="1" dirty="0" smtClean="0">
                <a:solidFill>
                  <a:srgbClr val="D2689D"/>
                </a:solidFill>
                <a:latin typeface="黑体" panose="02010609060101010101" pitchFamily="49" charset="-122"/>
                <a:sym typeface="+mn-ea"/>
              </a:rPr>
              <a:t>。</a:t>
            </a:r>
            <a:endParaRPr lang="zh-CN" altLang="en-US" b="1" dirty="0">
              <a:solidFill>
                <a:srgbClr val="D2689D"/>
              </a:solidFill>
              <a:latin typeface="黑体" panose="02010609060101010101" pitchFamily="49" charset="-122"/>
              <a:sym typeface="+mn-ea"/>
            </a:endParaRPr>
          </a:p>
        </p:txBody>
      </p:sp>
      <p:pic>
        <p:nvPicPr>
          <p:cNvPr id="12" name="图片 11" descr="timg (1)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/>
              <a:t>谢谢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Freeform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8883751">
            <a:off x="6051590" y="2257308"/>
            <a:ext cx="742950" cy="1232297"/>
          </a:xfrm>
          <a:custGeom>
            <a:avLst/>
            <a:gdLst>
              <a:gd name="T0" fmla="*/ 988578 w 1470"/>
              <a:gd name="T1" fmla="*/ 872658 h 2346"/>
              <a:gd name="T2" fmla="*/ 973079 w 1470"/>
              <a:gd name="T3" fmla="*/ 973511 h 2346"/>
              <a:gd name="T4" fmla="*/ 943429 w 1470"/>
              <a:gd name="T5" fmla="*/ 1070862 h 2346"/>
              <a:gd name="T6" fmla="*/ 902322 w 1470"/>
              <a:gd name="T7" fmla="*/ 1164011 h 2346"/>
              <a:gd name="T8" fmla="*/ 853803 w 1470"/>
              <a:gd name="T9" fmla="*/ 1249456 h 2346"/>
              <a:gd name="T10" fmla="*/ 799893 w 1470"/>
              <a:gd name="T11" fmla="*/ 1329298 h 2346"/>
              <a:gd name="T12" fmla="*/ 742613 w 1470"/>
              <a:gd name="T13" fmla="*/ 1402136 h 2346"/>
              <a:gd name="T14" fmla="*/ 686681 w 1470"/>
              <a:gd name="T15" fmla="*/ 1466570 h 2346"/>
              <a:gd name="T16" fmla="*/ 632771 w 1470"/>
              <a:gd name="T17" fmla="*/ 1522600 h 2346"/>
              <a:gd name="T18" fmla="*/ 583578 w 1470"/>
              <a:gd name="T19" fmla="*/ 1568124 h 2346"/>
              <a:gd name="T20" fmla="*/ 543145 w 1470"/>
              <a:gd name="T21" fmla="*/ 1603842 h 2346"/>
              <a:gd name="T22" fmla="*/ 514169 w 1470"/>
              <a:gd name="T23" fmla="*/ 1628355 h 2346"/>
              <a:gd name="T24" fmla="*/ 497996 w 1470"/>
              <a:gd name="T25" fmla="*/ 1640962 h 2346"/>
              <a:gd name="T26" fmla="*/ 493278 w 1470"/>
              <a:gd name="T27" fmla="*/ 1640962 h 2346"/>
              <a:gd name="T28" fmla="*/ 477779 w 1470"/>
              <a:gd name="T29" fmla="*/ 1628355 h 2346"/>
              <a:gd name="T30" fmla="*/ 448129 w 1470"/>
              <a:gd name="T31" fmla="*/ 1603842 h 2346"/>
              <a:gd name="T32" fmla="*/ 407022 w 1470"/>
              <a:gd name="T33" fmla="*/ 1568124 h 2346"/>
              <a:gd name="T34" fmla="*/ 358503 w 1470"/>
              <a:gd name="T35" fmla="*/ 1522600 h 2346"/>
              <a:gd name="T36" fmla="*/ 304593 w 1470"/>
              <a:gd name="T37" fmla="*/ 1466570 h 2346"/>
              <a:gd name="T38" fmla="*/ 247313 w 1470"/>
              <a:gd name="T39" fmla="*/ 1402136 h 2346"/>
              <a:gd name="T40" fmla="*/ 191381 w 1470"/>
              <a:gd name="T41" fmla="*/ 1329298 h 2346"/>
              <a:gd name="T42" fmla="*/ 137471 w 1470"/>
              <a:gd name="T43" fmla="*/ 1249456 h 2346"/>
              <a:gd name="T44" fmla="*/ 88278 w 1470"/>
              <a:gd name="T45" fmla="*/ 1164011 h 2346"/>
              <a:gd name="T46" fmla="*/ 47845 w 1470"/>
              <a:gd name="T47" fmla="*/ 1070862 h 2346"/>
              <a:gd name="T48" fmla="*/ 18195 w 1470"/>
              <a:gd name="T49" fmla="*/ 973511 h 2346"/>
              <a:gd name="T50" fmla="*/ 2696 w 1470"/>
              <a:gd name="T51" fmla="*/ 872658 h 2346"/>
              <a:gd name="T52" fmla="*/ 2696 w 1470"/>
              <a:gd name="T53" fmla="*/ 769004 h 2346"/>
              <a:gd name="T54" fmla="*/ 18195 w 1470"/>
              <a:gd name="T55" fmla="*/ 668151 h 2346"/>
              <a:gd name="T56" fmla="*/ 47845 w 1470"/>
              <a:gd name="T57" fmla="*/ 570800 h 2346"/>
              <a:gd name="T58" fmla="*/ 88278 w 1470"/>
              <a:gd name="T59" fmla="*/ 479052 h 2346"/>
              <a:gd name="T60" fmla="*/ 137471 w 1470"/>
              <a:gd name="T61" fmla="*/ 392206 h 2346"/>
              <a:gd name="T62" fmla="*/ 191381 w 1470"/>
              <a:gd name="T63" fmla="*/ 312364 h 2346"/>
              <a:gd name="T64" fmla="*/ 247313 w 1470"/>
              <a:gd name="T65" fmla="*/ 240226 h 2346"/>
              <a:gd name="T66" fmla="*/ 304593 w 1470"/>
              <a:gd name="T67" fmla="*/ 175792 h 2346"/>
              <a:gd name="T68" fmla="*/ 358503 w 1470"/>
              <a:gd name="T69" fmla="*/ 119063 h 2346"/>
              <a:gd name="T70" fmla="*/ 407022 w 1470"/>
              <a:gd name="T71" fmla="*/ 73539 h 2346"/>
              <a:gd name="T72" fmla="*/ 448129 w 1470"/>
              <a:gd name="T73" fmla="*/ 38520 h 2346"/>
              <a:gd name="T74" fmla="*/ 477779 w 1470"/>
              <a:gd name="T75" fmla="*/ 13307 h 2346"/>
              <a:gd name="T76" fmla="*/ 493278 w 1470"/>
              <a:gd name="T77" fmla="*/ 700 h 2346"/>
              <a:gd name="T78" fmla="*/ 497996 w 1470"/>
              <a:gd name="T79" fmla="*/ 700 h 2346"/>
              <a:gd name="T80" fmla="*/ 514169 w 1470"/>
              <a:gd name="T81" fmla="*/ 13307 h 2346"/>
              <a:gd name="T82" fmla="*/ 543145 w 1470"/>
              <a:gd name="T83" fmla="*/ 38520 h 2346"/>
              <a:gd name="T84" fmla="*/ 583578 w 1470"/>
              <a:gd name="T85" fmla="*/ 73539 h 2346"/>
              <a:gd name="T86" fmla="*/ 632771 w 1470"/>
              <a:gd name="T87" fmla="*/ 119063 h 2346"/>
              <a:gd name="T88" fmla="*/ 686681 w 1470"/>
              <a:gd name="T89" fmla="*/ 175792 h 2346"/>
              <a:gd name="T90" fmla="*/ 742613 w 1470"/>
              <a:gd name="T91" fmla="*/ 240226 h 2346"/>
              <a:gd name="T92" fmla="*/ 799893 w 1470"/>
              <a:gd name="T93" fmla="*/ 312364 h 2346"/>
              <a:gd name="T94" fmla="*/ 853803 w 1470"/>
              <a:gd name="T95" fmla="*/ 392206 h 2346"/>
              <a:gd name="T96" fmla="*/ 902322 w 1470"/>
              <a:gd name="T97" fmla="*/ 479052 h 2346"/>
              <a:gd name="T98" fmla="*/ 943429 w 1470"/>
              <a:gd name="T99" fmla="*/ 570800 h 2346"/>
              <a:gd name="T100" fmla="*/ 973079 w 1470"/>
              <a:gd name="T101" fmla="*/ 668151 h 2346"/>
              <a:gd name="T102" fmla="*/ 988578 w 1470"/>
              <a:gd name="T103" fmla="*/ 769004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134994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>
              <a:lnSpc>
                <a:spcPct val="120000"/>
              </a:lnSpc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  <a:hlinkClick r:id="rId28" action="ppaction://hlinksldjump"/>
              </a:rPr>
              <a:t>说</a:t>
            </a:r>
            <a:endParaRPr lang="zh-CN" altLang="en-US" b="1" dirty="0">
              <a:solidFill>
                <a:srgbClr val="FFFFFF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40967" name="Freeform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2683752">
            <a:off x="6053376" y="3211593"/>
            <a:ext cx="742950" cy="1232297"/>
          </a:xfrm>
          <a:custGeom>
            <a:avLst/>
            <a:gdLst>
              <a:gd name="T0" fmla="*/ 988578 w 1470"/>
              <a:gd name="T1" fmla="*/ 872658 h 2346"/>
              <a:gd name="T2" fmla="*/ 973079 w 1470"/>
              <a:gd name="T3" fmla="*/ 973511 h 2346"/>
              <a:gd name="T4" fmla="*/ 943429 w 1470"/>
              <a:gd name="T5" fmla="*/ 1070862 h 2346"/>
              <a:gd name="T6" fmla="*/ 902322 w 1470"/>
              <a:gd name="T7" fmla="*/ 1164011 h 2346"/>
              <a:gd name="T8" fmla="*/ 853803 w 1470"/>
              <a:gd name="T9" fmla="*/ 1249456 h 2346"/>
              <a:gd name="T10" fmla="*/ 799893 w 1470"/>
              <a:gd name="T11" fmla="*/ 1329297 h 2346"/>
              <a:gd name="T12" fmla="*/ 742613 w 1470"/>
              <a:gd name="T13" fmla="*/ 1402136 h 2346"/>
              <a:gd name="T14" fmla="*/ 686681 w 1470"/>
              <a:gd name="T15" fmla="*/ 1466569 h 2346"/>
              <a:gd name="T16" fmla="*/ 632771 w 1470"/>
              <a:gd name="T17" fmla="*/ 1522599 h 2346"/>
              <a:gd name="T18" fmla="*/ 583578 w 1470"/>
              <a:gd name="T19" fmla="*/ 1568123 h 2346"/>
              <a:gd name="T20" fmla="*/ 543145 w 1470"/>
              <a:gd name="T21" fmla="*/ 1603841 h 2346"/>
              <a:gd name="T22" fmla="*/ 514169 w 1470"/>
              <a:gd name="T23" fmla="*/ 1628354 h 2346"/>
              <a:gd name="T24" fmla="*/ 497996 w 1470"/>
              <a:gd name="T25" fmla="*/ 1640961 h 2346"/>
              <a:gd name="T26" fmla="*/ 493278 w 1470"/>
              <a:gd name="T27" fmla="*/ 1640961 h 2346"/>
              <a:gd name="T28" fmla="*/ 477779 w 1470"/>
              <a:gd name="T29" fmla="*/ 1628354 h 2346"/>
              <a:gd name="T30" fmla="*/ 448129 w 1470"/>
              <a:gd name="T31" fmla="*/ 1603841 h 2346"/>
              <a:gd name="T32" fmla="*/ 407022 w 1470"/>
              <a:gd name="T33" fmla="*/ 1568123 h 2346"/>
              <a:gd name="T34" fmla="*/ 358503 w 1470"/>
              <a:gd name="T35" fmla="*/ 1522599 h 2346"/>
              <a:gd name="T36" fmla="*/ 304593 w 1470"/>
              <a:gd name="T37" fmla="*/ 1466569 h 2346"/>
              <a:gd name="T38" fmla="*/ 247313 w 1470"/>
              <a:gd name="T39" fmla="*/ 1402136 h 2346"/>
              <a:gd name="T40" fmla="*/ 191381 w 1470"/>
              <a:gd name="T41" fmla="*/ 1329297 h 2346"/>
              <a:gd name="T42" fmla="*/ 137471 w 1470"/>
              <a:gd name="T43" fmla="*/ 1249456 h 2346"/>
              <a:gd name="T44" fmla="*/ 88278 w 1470"/>
              <a:gd name="T45" fmla="*/ 1164011 h 2346"/>
              <a:gd name="T46" fmla="*/ 47845 w 1470"/>
              <a:gd name="T47" fmla="*/ 1070862 h 2346"/>
              <a:gd name="T48" fmla="*/ 18195 w 1470"/>
              <a:gd name="T49" fmla="*/ 973511 h 2346"/>
              <a:gd name="T50" fmla="*/ 2696 w 1470"/>
              <a:gd name="T51" fmla="*/ 872658 h 2346"/>
              <a:gd name="T52" fmla="*/ 2696 w 1470"/>
              <a:gd name="T53" fmla="*/ 769003 h 2346"/>
              <a:gd name="T54" fmla="*/ 18195 w 1470"/>
              <a:gd name="T55" fmla="*/ 668151 h 2346"/>
              <a:gd name="T56" fmla="*/ 47845 w 1470"/>
              <a:gd name="T57" fmla="*/ 570799 h 2346"/>
              <a:gd name="T58" fmla="*/ 88278 w 1470"/>
              <a:gd name="T59" fmla="*/ 479051 h 2346"/>
              <a:gd name="T60" fmla="*/ 137471 w 1470"/>
              <a:gd name="T61" fmla="*/ 392206 h 2346"/>
              <a:gd name="T62" fmla="*/ 191381 w 1470"/>
              <a:gd name="T63" fmla="*/ 312364 h 2346"/>
              <a:gd name="T64" fmla="*/ 247313 w 1470"/>
              <a:gd name="T65" fmla="*/ 240226 h 2346"/>
              <a:gd name="T66" fmla="*/ 304593 w 1470"/>
              <a:gd name="T67" fmla="*/ 175792 h 2346"/>
              <a:gd name="T68" fmla="*/ 358503 w 1470"/>
              <a:gd name="T69" fmla="*/ 119062 h 2346"/>
              <a:gd name="T70" fmla="*/ 407022 w 1470"/>
              <a:gd name="T71" fmla="*/ 73539 h 2346"/>
              <a:gd name="T72" fmla="*/ 448129 w 1470"/>
              <a:gd name="T73" fmla="*/ 38520 h 2346"/>
              <a:gd name="T74" fmla="*/ 477779 w 1470"/>
              <a:gd name="T75" fmla="*/ 13307 h 2346"/>
              <a:gd name="T76" fmla="*/ 493278 w 1470"/>
              <a:gd name="T77" fmla="*/ 700 h 2346"/>
              <a:gd name="T78" fmla="*/ 497996 w 1470"/>
              <a:gd name="T79" fmla="*/ 700 h 2346"/>
              <a:gd name="T80" fmla="*/ 514169 w 1470"/>
              <a:gd name="T81" fmla="*/ 13307 h 2346"/>
              <a:gd name="T82" fmla="*/ 543145 w 1470"/>
              <a:gd name="T83" fmla="*/ 38520 h 2346"/>
              <a:gd name="T84" fmla="*/ 583578 w 1470"/>
              <a:gd name="T85" fmla="*/ 73539 h 2346"/>
              <a:gd name="T86" fmla="*/ 632771 w 1470"/>
              <a:gd name="T87" fmla="*/ 119062 h 2346"/>
              <a:gd name="T88" fmla="*/ 686681 w 1470"/>
              <a:gd name="T89" fmla="*/ 175792 h 2346"/>
              <a:gd name="T90" fmla="*/ 742613 w 1470"/>
              <a:gd name="T91" fmla="*/ 240226 h 2346"/>
              <a:gd name="T92" fmla="*/ 799893 w 1470"/>
              <a:gd name="T93" fmla="*/ 312364 h 2346"/>
              <a:gd name="T94" fmla="*/ 853803 w 1470"/>
              <a:gd name="T95" fmla="*/ 392206 h 2346"/>
              <a:gd name="T96" fmla="*/ 902322 w 1470"/>
              <a:gd name="T97" fmla="*/ 479051 h 2346"/>
              <a:gd name="T98" fmla="*/ 943429 w 1470"/>
              <a:gd name="T99" fmla="*/ 570799 h 2346"/>
              <a:gd name="T100" fmla="*/ 973079 w 1470"/>
              <a:gd name="T101" fmla="*/ 668151 h 2346"/>
              <a:gd name="T102" fmla="*/ 988578 w 1470"/>
              <a:gd name="T103" fmla="*/ 769003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0" tIns="134994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>
              <a:lnSpc>
                <a:spcPct val="120000"/>
              </a:lnSpc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  <a:hlinkClick r:id="rId29" action="ppaction://hlinksldjump"/>
              </a:rPr>
              <a:t>选</a:t>
            </a:r>
            <a:endParaRPr lang="zh-CN" altLang="en-US" b="1" dirty="0">
              <a:solidFill>
                <a:srgbClr val="FFFFFF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40968" name="Freeform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8883751">
            <a:off x="7010043" y="3207426"/>
            <a:ext cx="742950" cy="1232297"/>
          </a:xfrm>
          <a:custGeom>
            <a:avLst/>
            <a:gdLst>
              <a:gd name="T0" fmla="*/ 988578 w 1470"/>
              <a:gd name="T1" fmla="*/ 872658 h 2346"/>
              <a:gd name="T2" fmla="*/ 973079 w 1470"/>
              <a:gd name="T3" fmla="*/ 973511 h 2346"/>
              <a:gd name="T4" fmla="*/ 943429 w 1470"/>
              <a:gd name="T5" fmla="*/ 1070862 h 2346"/>
              <a:gd name="T6" fmla="*/ 902322 w 1470"/>
              <a:gd name="T7" fmla="*/ 1164011 h 2346"/>
              <a:gd name="T8" fmla="*/ 853803 w 1470"/>
              <a:gd name="T9" fmla="*/ 1249456 h 2346"/>
              <a:gd name="T10" fmla="*/ 799893 w 1470"/>
              <a:gd name="T11" fmla="*/ 1329297 h 2346"/>
              <a:gd name="T12" fmla="*/ 742613 w 1470"/>
              <a:gd name="T13" fmla="*/ 1402136 h 2346"/>
              <a:gd name="T14" fmla="*/ 686681 w 1470"/>
              <a:gd name="T15" fmla="*/ 1466569 h 2346"/>
              <a:gd name="T16" fmla="*/ 632771 w 1470"/>
              <a:gd name="T17" fmla="*/ 1522599 h 2346"/>
              <a:gd name="T18" fmla="*/ 583578 w 1470"/>
              <a:gd name="T19" fmla="*/ 1568123 h 2346"/>
              <a:gd name="T20" fmla="*/ 543145 w 1470"/>
              <a:gd name="T21" fmla="*/ 1603841 h 2346"/>
              <a:gd name="T22" fmla="*/ 514169 w 1470"/>
              <a:gd name="T23" fmla="*/ 1628354 h 2346"/>
              <a:gd name="T24" fmla="*/ 497996 w 1470"/>
              <a:gd name="T25" fmla="*/ 1640961 h 2346"/>
              <a:gd name="T26" fmla="*/ 493278 w 1470"/>
              <a:gd name="T27" fmla="*/ 1640961 h 2346"/>
              <a:gd name="T28" fmla="*/ 477779 w 1470"/>
              <a:gd name="T29" fmla="*/ 1628354 h 2346"/>
              <a:gd name="T30" fmla="*/ 448129 w 1470"/>
              <a:gd name="T31" fmla="*/ 1603841 h 2346"/>
              <a:gd name="T32" fmla="*/ 407022 w 1470"/>
              <a:gd name="T33" fmla="*/ 1568123 h 2346"/>
              <a:gd name="T34" fmla="*/ 358503 w 1470"/>
              <a:gd name="T35" fmla="*/ 1522599 h 2346"/>
              <a:gd name="T36" fmla="*/ 304593 w 1470"/>
              <a:gd name="T37" fmla="*/ 1466569 h 2346"/>
              <a:gd name="T38" fmla="*/ 247313 w 1470"/>
              <a:gd name="T39" fmla="*/ 1402136 h 2346"/>
              <a:gd name="T40" fmla="*/ 191381 w 1470"/>
              <a:gd name="T41" fmla="*/ 1329297 h 2346"/>
              <a:gd name="T42" fmla="*/ 137471 w 1470"/>
              <a:gd name="T43" fmla="*/ 1249456 h 2346"/>
              <a:gd name="T44" fmla="*/ 88278 w 1470"/>
              <a:gd name="T45" fmla="*/ 1164011 h 2346"/>
              <a:gd name="T46" fmla="*/ 47845 w 1470"/>
              <a:gd name="T47" fmla="*/ 1070862 h 2346"/>
              <a:gd name="T48" fmla="*/ 18195 w 1470"/>
              <a:gd name="T49" fmla="*/ 973511 h 2346"/>
              <a:gd name="T50" fmla="*/ 2696 w 1470"/>
              <a:gd name="T51" fmla="*/ 872658 h 2346"/>
              <a:gd name="T52" fmla="*/ 2696 w 1470"/>
              <a:gd name="T53" fmla="*/ 769003 h 2346"/>
              <a:gd name="T54" fmla="*/ 18195 w 1470"/>
              <a:gd name="T55" fmla="*/ 668151 h 2346"/>
              <a:gd name="T56" fmla="*/ 47845 w 1470"/>
              <a:gd name="T57" fmla="*/ 570799 h 2346"/>
              <a:gd name="T58" fmla="*/ 88278 w 1470"/>
              <a:gd name="T59" fmla="*/ 479051 h 2346"/>
              <a:gd name="T60" fmla="*/ 137471 w 1470"/>
              <a:gd name="T61" fmla="*/ 392206 h 2346"/>
              <a:gd name="T62" fmla="*/ 191381 w 1470"/>
              <a:gd name="T63" fmla="*/ 312364 h 2346"/>
              <a:gd name="T64" fmla="*/ 247313 w 1470"/>
              <a:gd name="T65" fmla="*/ 240226 h 2346"/>
              <a:gd name="T66" fmla="*/ 304593 w 1470"/>
              <a:gd name="T67" fmla="*/ 175792 h 2346"/>
              <a:gd name="T68" fmla="*/ 358503 w 1470"/>
              <a:gd name="T69" fmla="*/ 119062 h 2346"/>
              <a:gd name="T70" fmla="*/ 407022 w 1470"/>
              <a:gd name="T71" fmla="*/ 73539 h 2346"/>
              <a:gd name="T72" fmla="*/ 448129 w 1470"/>
              <a:gd name="T73" fmla="*/ 38520 h 2346"/>
              <a:gd name="T74" fmla="*/ 477779 w 1470"/>
              <a:gd name="T75" fmla="*/ 13307 h 2346"/>
              <a:gd name="T76" fmla="*/ 493278 w 1470"/>
              <a:gd name="T77" fmla="*/ 700 h 2346"/>
              <a:gd name="T78" fmla="*/ 497996 w 1470"/>
              <a:gd name="T79" fmla="*/ 700 h 2346"/>
              <a:gd name="T80" fmla="*/ 514169 w 1470"/>
              <a:gd name="T81" fmla="*/ 13307 h 2346"/>
              <a:gd name="T82" fmla="*/ 543145 w 1470"/>
              <a:gd name="T83" fmla="*/ 38520 h 2346"/>
              <a:gd name="T84" fmla="*/ 583578 w 1470"/>
              <a:gd name="T85" fmla="*/ 73539 h 2346"/>
              <a:gd name="T86" fmla="*/ 632771 w 1470"/>
              <a:gd name="T87" fmla="*/ 119062 h 2346"/>
              <a:gd name="T88" fmla="*/ 686681 w 1470"/>
              <a:gd name="T89" fmla="*/ 175792 h 2346"/>
              <a:gd name="T90" fmla="*/ 742613 w 1470"/>
              <a:gd name="T91" fmla="*/ 240226 h 2346"/>
              <a:gd name="T92" fmla="*/ 799893 w 1470"/>
              <a:gd name="T93" fmla="*/ 312364 h 2346"/>
              <a:gd name="T94" fmla="*/ 853803 w 1470"/>
              <a:gd name="T95" fmla="*/ 392206 h 2346"/>
              <a:gd name="T96" fmla="*/ 902322 w 1470"/>
              <a:gd name="T97" fmla="*/ 479051 h 2346"/>
              <a:gd name="T98" fmla="*/ 943429 w 1470"/>
              <a:gd name="T99" fmla="*/ 570799 h 2346"/>
              <a:gd name="T100" fmla="*/ 973079 w 1470"/>
              <a:gd name="T101" fmla="*/ 668151 h 2346"/>
              <a:gd name="T102" fmla="*/ 988578 w 1470"/>
              <a:gd name="T103" fmla="*/ 769003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0" tIns="134994" rIns="0" bIns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>
              <a:lnSpc>
                <a:spcPct val="120000"/>
              </a:lnSpc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  <a:hlinkClick r:id="rId30" action="ppaction://hlinksldjump"/>
              </a:rPr>
              <a:t>画</a:t>
            </a:r>
            <a:endParaRPr lang="zh-CN" altLang="en-US" b="1" dirty="0">
              <a:solidFill>
                <a:srgbClr val="FFFFFF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40969" name="Freeform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2683752">
            <a:off x="7005876" y="2250760"/>
            <a:ext cx="742950" cy="1232297"/>
          </a:xfrm>
          <a:custGeom>
            <a:avLst/>
            <a:gdLst>
              <a:gd name="T0" fmla="*/ 988578 w 1470"/>
              <a:gd name="T1" fmla="*/ 872658 h 2346"/>
              <a:gd name="T2" fmla="*/ 973079 w 1470"/>
              <a:gd name="T3" fmla="*/ 973511 h 2346"/>
              <a:gd name="T4" fmla="*/ 943429 w 1470"/>
              <a:gd name="T5" fmla="*/ 1070862 h 2346"/>
              <a:gd name="T6" fmla="*/ 902322 w 1470"/>
              <a:gd name="T7" fmla="*/ 1164011 h 2346"/>
              <a:gd name="T8" fmla="*/ 853803 w 1470"/>
              <a:gd name="T9" fmla="*/ 1249456 h 2346"/>
              <a:gd name="T10" fmla="*/ 799893 w 1470"/>
              <a:gd name="T11" fmla="*/ 1329298 h 2346"/>
              <a:gd name="T12" fmla="*/ 742613 w 1470"/>
              <a:gd name="T13" fmla="*/ 1402136 h 2346"/>
              <a:gd name="T14" fmla="*/ 686681 w 1470"/>
              <a:gd name="T15" fmla="*/ 1466570 h 2346"/>
              <a:gd name="T16" fmla="*/ 632771 w 1470"/>
              <a:gd name="T17" fmla="*/ 1522600 h 2346"/>
              <a:gd name="T18" fmla="*/ 583578 w 1470"/>
              <a:gd name="T19" fmla="*/ 1568124 h 2346"/>
              <a:gd name="T20" fmla="*/ 543145 w 1470"/>
              <a:gd name="T21" fmla="*/ 1603842 h 2346"/>
              <a:gd name="T22" fmla="*/ 514169 w 1470"/>
              <a:gd name="T23" fmla="*/ 1628355 h 2346"/>
              <a:gd name="T24" fmla="*/ 497996 w 1470"/>
              <a:gd name="T25" fmla="*/ 1640962 h 2346"/>
              <a:gd name="T26" fmla="*/ 493278 w 1470"/>
              <a:gd name="T27" fmla="*/ 1640962 h 2346"/>
              <a:gd name="T28" fmla="*/ 477779 w 1470"/>
              <a:gd name="T29" fmla="*/ 1628355 h 2346"/>
              <a:gd name="T30" fmla="*/ 448129 w 1470"/>
              <a:gd name="T31" fmla="*/ 1603842 h 2346"/>
              <a:gd name="T32" fmla="*/ 407022 w 1470"/>
              <a:gd name="T33" fmla="*/ 1568124 h 2346"/>
              <a:gd name="T34" fmla="*/ 358503 w 1470"/>
              <a:gd name="T35" fmla="*/ 1522600 h 2346"/>
              <a:gd name="T36" fmla="*/ 304593 w 1470"/>
              <a:gd name="T37" fmla="*/ 1466570 h 2346"/>
              <a:gd name="T38" fmla="*/ 247313 w 1470"/>
              <a:gd name="T39" fmla="*/ 1402136 h 2346"/>
              <a:gd name="T40" fmla="*/ 191381 w 1470"/>
              <a:gd name="T41" fmla="*/ 1329298 h 2346"/>
              <a:gd name="T42" fmla="*/ 137471 w 1470"/>
              <a:gd name="T43" fmla="*/ 1249456 h 2346"/>
              <a:gd name="T44" fmla="*/ 88278 w 1470"/>
              <a:gd name="T45" fmla="*/ 1164011 h 2346"/>
              <a:gd name="T46" fmla="*/ 47845 w 1470"/>
              <a:gd name="T47" fmla="*/ 1070862 h 2346"/>
              <a:gd name="T48" fmla="*/ 18195 w 1470"/>
              <a:gd name="T49" fmla="*/ 973511 h 2346"/>
              <a:gd name="T50" fmla="*/ 2696 w 1470"/>
              <a:gd name="T51" fmla="*/ 872658 h 2346"/>
              <a:gd name="T52" fmla="*/ 2696 w 1470"/>
              <a:gd name="T53" fmla="*/ 769004 h 2346"/>
              <a:gd name="T54" fmla="*/ 18195 w 1470"/>
              <a:gd name="T55" fmla="*/ 668151 h 2346"/>
              <a:gd name="T56" fmla="*/ 47845 w 1470"/>
              <a:gd name="T57" fmla="*/ 570800 h 2346"/>
              <a:gd name="T58" fmla="*/ 88278 w 1470"/>
              <a:gd name="T59" fmla="*/ 479052 h 2346"/>
              <a:gd name="T60" fmla="*/ 137471 w 1470"/>
              <a:gd name="T61" fmla="*/ 392206 h 2346"/>
              <a:gd name="T62" fmla="*/ 191381 w 1470"/>
              <a:gd name="T63" fmla="*/ 312364 h 2346"/>
              <a:gd name="T64" fmla="*/ 247313 w 1470"/>
              <a:gd name="T65" fmla="*/ 240226 h 2346"/>
              <a:gd name="T66" fmla="*/ 304593 w 1470"/>
              <a:gd name="T67" fmla="*/ 175792 h 2346"/>
              <a:gd name="T68" fmla="*/ 358503 w 1470"/>
              <a:gd name="T69" fmla="*/ 119063 h 2346"/>
              <a:gd name="T70" fmla="*/ 407022 w 1470"/>
              <a:gd name="T71" fmla="*/ 73539 h 2346"/>
              <a:gd name="T72" fmla="*/ 448129 w 1470"/>
              <a:gd name="T73" fmla="*/ 38520 h 2346"/>
              <a:gd name="T74" fmla="*/ 477779 w 1470"/>
              <a:gd name="T75" fmla="*/ 13307 h 2346"/>
              <a:gd name="T76" fmla="*/ 493278 w 1470"/>
              <a:gd name="T77" fmla="*/ 700 h 2346"/>
              <a:gd name="T78" fmla="*/ 497996 w 1470"/>
              <a:gd name="T79" fmla="*/ 700 h 2346"/>
              <a:gd name="T80" fmla="*/ 514169 w 1470"/>
              <a:gd name="T81" fmla="*/ 13307 h 2346"/>
              <a:gd name="T82" fmla="*/ 543145 w 1470"/>
              <a:gd name="T83" fmla="*/ 38520 h 2346"/>
              <a:gd name="T84" fmla="*/ 583578 w 1470"/>
              <a:gd name="T85" fmla="*/ 73539 h 2346"/>
              <a:gd name="T86" fmla="*/ 632771 w 1470"/>
              <a:gd name="T87" fmla="*/ 119063 h 2346"/>
              <a:gd name="T88" fmla="*/ 686681 w 1470"/>
              <a:gd name="T89" fmla="*/ 175792 h 2346"/>
              <a:gd name="T90" fmla="*/ 742613 w 1470"/>
              <a:gd name="T91" fmla="*/ 240226 h 2346"/>
              <a:gd name="T92" fmla="*/ 799893 w 1470"/>
              <a:gd name="T93" fmla="*/ 312364 h 2346"/>
              <a:gd name="T94" fmla="*/ 853803 w 1470"/>
              <a:gd name="T95" fmla="*/ 392206 h 2346"/>
              <a:gd name="T96" fmla="*/ 902322 w 1470"/>
              <a:gd name="T97" fmla="*/ 479052 h 2346"/>
              <a:gd name="T98" fmla="*/ 943429 w 1470"/>
              <a:gd name="T99" fmla="*/ 570800 h 2346"/>
              <a:gd name="T100" fmla="*/ 973079 w 1470"/>
              <a:gd name="T101" fmla="*/ 668151 h 2346"/>
              <a:gd name="T102" fmla="*/ 988578 w 1470"/>
              <a:gd name="T103" fmla="*/ 769004 h 234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70"/>
              <a:gd name="T157" fmla="*/ 0 h 2346"/>
              <a:gd name="T158" fmla="*/ 1470 w 1470"/>
              <a:gd name="T159" fmla="*/ 2346 h 234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134994"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>
              <a:lnSpc>
                <a:spcPct val="120000"/>
              </a:lnSpc>
            </a:pPr>
            <a:r>
              <a: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  <a:hlinkClick r:id="rId31" action="ppaction://hlinksldjump"/>
              </a:rPr>
              <a:t>判</a:t>
            </a:r>
            <a:endParaRPr lang="zh-CN" altLang="en-US" b="1" dirty="0">
              <a:solidFill>
                <a:srgbClr val="FFFFFF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40970" name="KSO_GT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77264" y="3123485"/>
            <a:ext cx="447675" cy="4476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0" tIns="0" rIns="0" bIns="0" anchor="ctr"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>
              <a:lnSpc>
                <a:spcPct val="120000"/>
              </a:lnSpc>
            </a:pPr>
            <a:endParaRPr lang="zh-CN" altLang="en-US" b="1">
              <a:solidFill>
                <a:srgbClr val="454545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>
            <a:off x="6659406" y="2966085"/>
            <a:ext cx="465773" cy="624840"/>
          </a:xfrm>
          <a:prstGeom prst="rect">
            <a:avLst/>
          </a:prstGeom>
        </p:spPr>
        <p:txBody>
          <a:bodyPr vert="horz" lIns="68577" tIns="34289" rIns="68577" bIns="34289" rtlCol="0" anchor="b">
            <a:normAutofit/>
          </a:bodyPr>
          <a:lstStyle>
            <a:lvl1pPr algn="r" defTabSz="914400" eaLnBrk="1" latinLnBrk="0" hangingPunct="1">
              <a:lnSpc>
                <a:spcPct val="90000"/>
              </a:lnSpc>
              <a:buNone/>
              <a:defRPr sz="3000" b="1" i="0" baseline="0">
                <a:gradFill flip="none" rotWithShape="1">
                  <a:gsLst>
                    <a:gs pos="100000">
                      <a:schemeClr val="accent2">
                        <a:lumMod val="75000"/>
                      </a:schemeClr>
                    </a:gs>
                    <a:gs pos="60000">
                      <a:schemeClr val="accent1"/>
                    </a:gs>
                    <a:gs pos="0">
                      <a:schemeClr val="accent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a typeface="黑体" panose="02010609060101010101" pitchFamily="49" charset="-122"/>
                <a:cs typeface="+mj-cs"/>
              </a:defRPr>
            </a:lvl1pPr>
          </a:lstStyle>
          <a:p>
            <a:pPr algn="l"/>
            <a:r>
              <a:rPr lang="zh-CN" altLang="en-US" sz="2700" dirty="0">
                <a:gradFill flip="none" rotWithShape="1">
                  <a:gsLst>
                    <a:gs pos="100000">
                      <a:srgbClr val="D37051">
                        <a:lumMod val="75000"/>
                      </a:srgbClr>
                    </a:gs>
                    <a:gs pos="60000">
                      <a:srgbClr val="D2689D"/>
                    </a:gs>
                    <a:gs pos="0">
                      <a:srgbClr val="F2871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a typeface="黑体" panose="02010609060101010101" pitchFamily="49" charset="-122"/>
                <a:hlinkClick r:id="rId32" action="ppaction://hlinksldjump"/>
              </a:rPr>
              <a:t>练</a:t>
            </a:r>
            <a:endParaRPr lang="zh-CN" altLang="en-US" sz="2700" dirty="0">
              <a:gradFill flip="none" rotWithShape="1">
                <a:gsLst>
                  <a:gs pos="100000">
                    <a:srgbClr val="D37051">
                      <a:lumMod val="75000"/>
                    </a:srgbClr>
                  </a:gs>
                  <a:gs pos="60000">
                    <a:srgbClr val="D2689D"/>
                  </a:gs>
                  <a:gs pos="0">
                    <a:srgbClr val="F28711"/>
                  </a:gs>
                </a:gsLst>
                <a:path path="circle">
                  <a:fillToRect l="50000" t="50000" r="50000" b="50000"/>
                </a:path>
                <a:tileRect/>
              </a:gradFill>
              <a:ea typeface="黑体" panose="02010609060101010101" pitchFamily="49" charset="-122"/>
            </a:endParaRPr>
          </a:p>
        </p:txBody>
      </p:sp>
      <p:sp>
        <p:nvSpPr>
          <p:cNvPr id="7" name="矩形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1800" y="1498629"/>
            <a:ext cx="5400000" cy="16669"/>
          </a:xfrm>
          <a:prstGeom prst="rect">
            <a:avLst/>
          </a:prstGeom>
          <a:gradFill rotWithShape="0">
            <a:gsLst>
              <a:gs pos="0">
                <a:srgbClr val="F2F2F2"/>
              </a:gs>
              <a:gs pos="2000">
                <a:srgbClr val="F2F2F2"/>
              </a:gs>
              <a:gs pos="49628">
                <a:srgbClr val="A2A4A6"/>
              </a:gs>
              <a:gs pos="100000">
                <a:srgbClr val="F2F2F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7" tIns="34289" rIns="68577" bIns="34289" anchor="ctr">
            <a:normAutofit fontScale="2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defTabSz="685800"/>
            <a:endParaRPr lang="zh-CN" altLang="en-US" sz="1100">
              <a:solidFill>
                <a:srgbClr val="FFFFFF"/>
              </a:solidFill>
              <a:latin typeface="Arial" panose="020B0604020202020204"/>
              <a:ea typeface="黑体" panose="02010609060101010101" pitchFamily="49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9"/>
            </p:custDataLst>
          </p:nvPr>
        </p:nvGrpSpPr>
        <p:grpSpPr>
          <a:xfrm>
            <a:off x="1470150" y="1498761"/>
            <a:ext cx="1265908" cy="2779871"/>
            <a:chOff x="5453929" y="2198729"/>
            <a:chExt cx="1270721" cy="3706812"/>
          </a:xfrm>
        </p:grpSpPr>
        <p:grpSp>
          <p:nvGrpSpPr>
            <p:cNvPr id="9" name="组合 5"/>
            <p:cNvGrpSpPr/>
            <p:nvPr>
              <p:custDataLst>
                <p:tags r:id="rId21"/>
              </p:custDataLst>
            </p:nvPr>
          </p:nvGrpSpPr>
          <p:grpSpPr bwMode="auto">
            <a:xfrm>
              <a:off x="5467350" y="2198729"/>
              <a:ext cx="1257300" cy="3706812"/>
              <a:chOff x="0" y="0"/>
              <a:chExt cx="1257002" cy="3706830"/>
            </a:xfrm>
          </p:grpSpPr>
          <p:pic>
            <p:nvPicPr>
              <p:cNvPr id="10" name="任意多边形 23"/>
              <p:cNvPicPr>
                <a:picLocks noChangeArrowheads="1"/>
              </p:cNvPicPr>
              <p:nvPr>
                <p:custDataLst>
                  <p:tags r:id="rId23"/>
                </p:custDataLst>
              </p:nvPr>
            </p:nvPicPr>
            <p:blipFill>
              <a:blip r:embed="rId33" cstate="email"/>
              <a:srcRect/>
              <a:stretch>
                <a:fillRect/>
              </a:stretch>
            </p:blipFill>
            <p:spPr bwMode="auto">
              <a:xfrm>
                <a:off x="-26283" y="1074869"/>
                <a:ext cx="1310329" cy="2657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椭圆 3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582475" y="1238256"/>
                <a:ext cx="99988" cy="100012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rgbClr val="5F5F5F"/>
                </a:solidFill>
                <a:round/>
              </a:ln>
            </p:spPr>
            <p:txBody>
              <a:bodyPr lIns="68580" tIns="34290" rIns="68580" bIns="34290" anchor="ctr">
                <a:normAutofit fontScale="25000" lnSpcReduction="20000"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ctr" defTabSz="685800"/>
                <a:endParaRPr lang="zh-CN" altLang="en-US" sz="90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</a:endParaRPr>
              </a:p>
            </p:txBody>
          </p:sp>
          <p:cxnSp>
            <p:nvCxnSpPr>
              <p:cNvPr id="12" name="直接连接符 40"/>
              <p:cNvCxnSpPr>
                <a:cxnSpLocks noChangeShapeType="1"/>
                <a:endCxn id="11" idx="0"/>
              </p:cNvCxnSpPr>
              <p:nvPr>
                <p:custDataLst>
                  <p:tags r:id="rId25"/>
                </p:custDataLst>
              </p:nvPr>
            </p:nvCxnSpPr>
            <p:spPr bwMode="auto">
              <a:xfrm>
                <a:off x="628501" y="0"/>
                <a:ext cx="4152" cy="1237872"/>
              </a:xfrm>
              <a:prstGeom prst="line">
                <a:avLst/>
              </a:prstGeom>
              <a:noFill/>
              <a:ln w="28575" cmpd="sng">
                <a:solidFill>
                  <a:schemeClr val="accent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" name="矩形 1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453929" y="3996093"/>
              <a:ext cx="1238250" cy="186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defTabSz="685800">
                <a:lnSpc>
                  <a:spcPct val="140000"/>
                </a:lnSpc>
              </a:pPr>
              <a:r>
                <a:rPr lang="zh-CN" altLang="en-US" b="1" dirty="0">
                  <a:gradFill>
                    <a:gsLst>
                      <a:gs pos="21000">
                        <a:srgbClr val="53575C"/>
                      </a:gs>
                      <a:gs pos="88000">
                        <a:srgbClr val="C5C7CA"/>
                      </a:gs>
                    </a:gsLst>
                    <a:lin ang="5400000"/>
                  </a:gradFill>
                  <a:latin typeface="Arial" panose="020B0604020202020204"/>
                  <a:ea typeface="黑体" panose="02010609060101010101" pitchFamily="49" charset="-122"/>
                  <a:hlinkClick r:id="rId31" action="ppaction://hlinksldjump"/>
                </a:rPr>
                <a:t>学习目标</a:t>
              </a:r>
              <a:endParaRPr lang="zh-CN" altLang="en-US" b="1" dirty="0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latin typeface="Arial" panose="020B0604020202020204"/>
                <a:ea typeface="黑体" panose="02010609060101010101" pitchFamily="49" charset="-122"/>
              </a:endParaRPr>
            </a:p>
            <a:p>
              <a:pPr algn="ctr" defTabSz="685800">
                <a:lnSpc>
                  <a:spcPct val="14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  <a:hlinkClick r:id="rId29" action="ppaction://hlinksldjump"/>
                </a:rPr>
                <a:t>情境一</a:t>
              </a:r>
              <a:endPara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  <a:p>
              <a:pPr algn="ctr" defTabSz="685800">
                <a:lnSpc>
                  <a:spcPct val="14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  <a:hlinkClick r:id="rId28" action="ppaction://hlinksldjump"/>
                </a:rPr>
                <a:t>情景二</a:t>
              </a:r>
              <a:endPara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</p:txBody>
        </p:sp>
      </p:grpSp>
      <p:grpSp>
        <p:nvGrpSpPr>
          <p:cNvPr id="28" name="组合 27"/>
          <p:cNvGrpSpPr/>
          <p:nvPr>
            <p:custDataLst>
              <p:tags r:id="rId10"/>
            </p:custDataLst>
          </p:nvPr>
        </p:nvGrpSpPr>
        <p:grpSpPr>
          <a:xfrm>
            <a:off x="3517108" y="1515429"/>
            <a:ext cx="1341596" cy="2403634"/>
            <a:chOff x="5467350" y="2378246"/>
            <a:chExt cx="1257300" cy="3205161"/>
          </a:xfrm>
        </p:grpSpPr>
        <p:grpSp>
          <p:nvGrpSpPr>
            <p:cNvPr id="29" name="组合 3"/>
            <p:cNvGrpSpPr/>
            <p:nvPr>
              <p:custDataLst>
                <p:tags r:id="rId16"/>
              </p:custDataLst>
            </p:nvPr>
          </p:nvGrpSpPr>
          <p:grpSpPr bwMode="auto">
            <a:xfrm>
              <a:off x="5467350" y="2378246"/>
              <a:ext cx="1257300" cy="3190875"/>
              <a:chOff x="0" y="0"/>
              <a:chExt cx="1257002" cy="3191468"/>
            </a:xfrm>
          </p:grpSpPr>
          <p:pic>
            <p:nvPicPr>
              <p:cNvPr id="30" name="任意多边形 33"/>
              <p:cNvPicPr>
                <a:picLocks noChangeArrowheads="1"/>
              </p:cNvPicPr>
              <p:nvPr>
                <p:custDataLst>
                  <p:tags r:id="rId18"/>
                </p:custDataLst>
              </p:nvPr>
            </p:nvPicPr>
            <p:blipFill>
              <a:blip r:embed="rId34" cstate="email"/>
              <a:srcRect/>
              <a:stretch>
                <a:fillRect/>
              </a:stretch>
            </p:blipFill>
            <p:spPr bwMode="auto">
              <a:xfrm>
                <a:off x="-25585" y="562905"/>
                <a:ext cx="1310329" cy="2658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椭圆 3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82474" y="722446"/>
                <a:ext cx="99989" cy="100032"/>
              </a:xfrm>
              <a:prstGeom prst="ellipse">
                <a:avLst/>
              </a:prstGeom>
              <a:solidFill>
                <a:srgbClr val="FFFFFF"/>
              </a:solidFill>
              <a:ln w="25400" cmpd="sng">
                <a:solidFill>
                  <a:srgbClr val="5F5F5F"/>
                </a:solidFill>
                <a:round/>
              </a:ln>
            </p:spPr>
            <p:txBody>
              <a:bodyPr lIns="68580" tIns="34290" rIns="68580" bIns="34290" anchor="ctr">
                <a:normAutofit fontScale="25000" lnSpcReduction="20000"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ctr" defTabSz="685800"/>
                <a:endParaRPr lang="zh-CN" altLang="en-US" sz="90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</a:endParaRPr>
              </a:p>
            </p:txBody>
          </p:sp>
          <p:cxnSp>
            <p:nvCxnSpPr>
              <p:cNvPr id="32" name="直接连接符 36"/>
              <p:cNvCxnSpPr>
                <a:cxnSpLocks noChangeShapeType="1"/>
                <a:endCxn id="31" idx="0"/>
              </p:cNvCxnSpPr>
              <p:nvPr>
                <p:custDataLst>
                  <p:tags r:id="rId20"/>
                </p:custDataLst>
              </p:nvPr>
            </p:nvCxnSpPr>
            <p:spPr bwMode="auto">
              <a:xfrm>
                <a:off x="628501" y="0"/>
                <a:ext cx="4152" cy="722509"/>
              </a:xfrm>
              <a:prstGeom prst="line">
                <a:avLst/>
              </a:prstGeom>
              <a:noFill/>
              <a:ln w="28575" cmpd="sng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" name="矩形 2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77669" y="3716507"/>
              <a:ext cx="1236662" cy="186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rm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defTabSz="685800">
                <a:lnSpc>
                  <a:spcPct val="13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  <a:hlinkClick r:id="rId28" action="ppaction://hlinksldjump"/>
                </a:rPr>
                <a:t>典型例题</a:t>
              </a:r>
              <a:endPara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  <a:p>
              <a:pPr algn="ctr" defTabSz="685800">
                <a:lnSpc>
                  <a:spcPct val="130000"/>
                </a:lnSpc>
              </a:pPr>
              <a:endPara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  <a:p>
              <a:pPr algn="ctr" defTabSz="685800">
                <a:lnSpc>
                  <a:spcPct val="130000"/>
                </a:lnSpc>
              </a:pPr>
              <a:r>
                <a:rPr lang="zh-CN" altLang="en-US" b="1" dirty="0">
                  <a:solidFill>
                    <a:srgbClr val="FFFFFF"/>
                  </a:solidFill>
                  <a:latin typeface="Arial" panose="020B0604020202020204"/>
                  <a:ea typeface="黑体" panose="02010609060101010101" pitchFamily="49" charset="-122"/>
                  <a:hlinkClick r:id="rId35" action="ppaction://hlinksldjump"/>
                </a:rPr>
                <a:t>知识要点</a:t>
              </a:r>
              <a:endParaRPr lang="zh-CN" altLang="en-US" b="1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  <a:p>
              <a:pPr algn="ctr" defTabSz="685800">
                <a:lnSpc>
                  <a:spcPct val="130000"/>
                </a:lnSpc>
              </a:pPr>
              <a:endParaRPr lang="zh-CN" altLang="en-US" sz="1400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</p:txBody>
        </p:sp>
      </p:grpSp>
      <p:sp>
        <p:nvSpPr>
          <p:cNvPr id="34" name="Oval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24506" y="424578"/>
            <a:ext cx="1144191" cy="1147763"/>
          </a:xfrm>
          <a:prstGeom prst="ellipse">
            <a:avLst/>
          </a:prstGeom>
          <a:solidFill>
            <a:schemeClr val="accent1">
              <a:alpha val="69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en-US" sz="5400" b="1" kern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rPr>
              <a:t>目</a:t>
            </a:r>
          </a:p>
        </p:txBody>
      </p:sp>
      <p:sp>
        <p:nvSpPr>
          <p:cNvPr id="35" name="Oval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255351" y="901068"/>
            <a:ext cx="695325" cy="696515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zh-CN" sz="3300" kern="0">
                <a:solidFill>
                  <a:srgbClr val="D2689D">
                    <a:lumMod val="75000"/>
                  </a:srgbClr>
                </a:solidFill>
                <a:latin typeface="Arial" panose="020B0604020202020204"/>
                <a:ea typeface="黑体" panose="02010609060101010101" pitchFamily="49" charset="-122"/>
              </a:rPr>
              <a:t>录</a:t>
            </a:r>
          </a:p>
        </p:txBody>
      </p:sp>
      <p:cxnSp>
        <p:nvCxnSpPr>
          <p:cNvPr id="36" name="肘形连接符 35"/>
          <p:cNvCxnSpPr/>
          <p:nvPr/>
        </p:nvCxnSpPr>
        <p:spPr>
          <a:xfrm>
            <a:off x="4795364" y="2695101"/>
            <a:ext cx="1286351" cy="356711"/>
          </a:xfrm>
          <a:prstGeom prst="bentConnector3">
            <a:avLst>
              <a:gd name="adj1" fmla="val 50019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771" name="空心弧 2"/>
          <p:cNvSpPr/>
          <p:nvPr>
            <p:custDataLst>
              <p:tags r:id="rId13"/>
            </p:custDataLst>
          </p:nvPr>
        </p:nvSpPr>
        <p:spPr bwMode="auto">
          <a:xfrm rot="2640000">
            <a:off x="6255069" y="1478521"/>
            <a:ext cx="1226344" cy="1440656"/>
          </a:xfrm>
          <a:custGeom>
            <a:avLst/>
            <a:gdLst>
              <a:gd name="T0" fmla="*/ 1730051 w 2178691"/>
              <a:gd name="T1" fmla="*/ 0 h 2559691"/>
              <a:gd name="T2" fmla="*/ 2178691 w 2178691"/>
              <a:gd name="T3" fmla="*/ 553317 h 2559691"/>
              <a:gd name="T4" fmla="*/ 1730051 w 2178691"/>
              <a:gd name="T5" fmla="*/ 1059182 h 2559691"/>
              <a:gd name="T6" fmla="*/ 1730051 w 2178691"/>
              <a:gd name="T7" fmla="*/ 829708 h 2559691"/>
              <a:gd name="T8" fmla="*/ 774987 w 2178691"/>
              <a:gd name="T9" fmla="*/ 1386239 h 2559691"/>
              <a:gd name="T10" fmla="*/ 655351 w 2178691"/>
              <a:gd name="T11" fmla="*/ 2280701 h 2559691"/>
              <a:gd name="T12" fmla="*/ 240428 w 2178691"/>
              <a:gd name="T13" fmla="*/ 2195433 h 2559691"/>
              <a:gd name="T14" fmla="*/ 102357 w 2178691"/>
              <a:gd name="T15" fmla="*/ 2559691 h 2559691"/>
              <a:gd name="T16" fmla="*/ 248543 w 2178691"/>
              <a:gd name="T17" fmla="*/ 1071801 h 2559691"/>
              <a:gd name="T18" fmla="*/ 1730051 w 2178691"/>
              <a:gd name="T19" fmla="*/ 214954 h 2559691"/>
              <a:gd name="T20" fmla="*/ 1730051 w 2178691"/>
              <a:gd name="T21" fmla="*/ 0 h 2559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8691" h="2559691">
                <a:moveTo>
                  <a:pt x="1730051" y="0"/>
                </a:moveTo>
                <a:lnTo>
                  <a:pt x="2178691" y="553317"/>
                </a:lnTo>
                <a:lnTo>
                  <a:pt x="1730051" y="1059182"/>
                </a:lnTo>
                <a:lnTo>
                  <a:pt x="1730051" y="829708"/>
                </a:lnTo>
                <a:cubicBezTo>
                  <a:pt x="1338289" y="837704"/>
                  <a:pt x="977232" y="1047633"/>
                  <a:pt x="774987" y="1386239"/>
                </a:cubicBezTo>
                <a:cubicBezTo>
                  <a:pt x="612137" y="1658889"/>
                  <a:pt x="571561" y="1982643"/>
                  <a:pt x="655351" y="2280701"/>
                </a:cubicBezTo>
                <a:lnTo>
                  <a:pt x="240428" y="2195433"/>
                </a:lnTo>
                <a:lnTo>
                  <a:pt x="102357" y="2559691"/>
                </a:lnTo>
                <a:cubicBezTo>
                  <a:pt x="-72792" y="2071988"/>
                  <a:pt x="-22582" y="1525729"/>
                  <a:pt x="248543" y="1071801"/>
                </a:cubicBezTo>
                <a:cubicBezTo>
                  <a:pt x="561635" y="547612"/>
                  <a:pt x="1122808" y="224431"/>
                  <a:pt x="1730051" y="214954"/>
                </a:cubicBezTo>
                <a:lnTo>
                  <a:pt x="173005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68577" tIns="34289" rIns="68577" bIns="34289" anchor="ctr">
            <a:normAutofit/>
          </a:bodyPr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2" name="空心弧 2"/>
          <p:cNvSpPr/>
          <p:nvPr>
            <p:custDataLst>
              <p:tags r:id="rId14"/>
            </p:custDataLst>
          </p:nvPr>
        </p:nvSpPr>
        <p:spPr bwMode="auto">
          <a:xfrm rot="8040000">
            <a:off x="7395687" y="2614852"/>
            <a:ext cx="1226344" cy="1440656"/>
          </a:xfrm>
          <a:custGeom>
            <a:avLst/>
            <a:gdLst>
              <a:gd name="T0" fmla="*/ 1730051 w 2178691"/>
              <a:gd name="T1" fmla="*/ 0 h 2559691"/>
              <a:gd name="T2" fmla="*/ 2178691 w 2178691"/>
              <a:gd name="T3" fmla="*/ 553317 h 2559691"/>
              <a:gd name="T4" fmla="*/ 1730051 w 2178691"/>
              <a:gd name="T5" fmla="*/ 1059182 h 2559691"/>
              <a:gd name="T6" fmla="*/ 1730051 w 2178691"/>
              <a:gd name="T7" fmla="*/ 829708 h 2559691"/>
              <a:gd name="T8" fmla="*/ 774987 w 2178691"/>
              <a:gd name="T9" fmla="*/ 1386239 h 2559691"/>
              <a:gd name="T10" fmla="*/ 655351 w 2178691"/>
              <a:gd name="T11" fmla="*/ 2280701 h 2559691"/>
              <a:gd name="T12" fmla="*/ 240428 w 2178691"/>
              <a:gd name="T13" fmla="*/ 2195433 h 2559691"/>
              <a:gd name="T14" fmla="*/ 102357 w 2178691"/>
              <a:gd name="T15" fmla="*/ 2559691 h 2559691"/>
              <a:gd name="T16" fmla="*/ 248543 w 2178691"/>
              <a:gd name="T17" fmla="*/ 1071801 h 2559691"/>
              <a:gd name="T18" fmla="*/ 1730051 w 2178691"/>
              <a:gd name="T19" fmla="*/ 214954 h 2559691"/>
              <a:gd name="T20" fmla="*/ 1730051 w 2178691"/>
              <a:gd name="T21" fmla="*/ 0 h 2559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8691" h="2559691">
                <a:moveTo>
                  <a:pt x="1730051" y="0"/>
                </a:moveTo>
                <a:lnTo>
                  <a:pt x="2178691" y="553317"/>
                </a:lnTo>
                <a:lnTo>
                  <a:pt x="1730051" y="1059182"/>
                </a:lnTo>
                <a:lnTo>
                  <a:pt x="1730051" y="829708"/>
                </a:lnTo>
                <a:cubicBezTo>
                  <a:pt x="1338289" y="837704"/>
                  <a:pt x="977232" y="1047633"/>
                  <a:pt x="774987" y="1386239"/>
                </a:cubicBezTo>
                <a:cubicBezTo>
                  <a:pt x="612137" y="1658889"/>
                  <a:pt x="571561" y="1982643"/>
                  <a:pt x="655351" y="2280701"/>
                </a:cubicBezTo>
                <a:lnTo>
                  <a:pt x="240428" y="2195433"/>
                </a:lnTo>
                <a:lnTo>
                  <a:pt x="102357" y="2559691"/>
                </a:lnTo>
                <a:cubicBezTo>
                  <a:pt x="-72792" y="2071988"/>
                  <a:pt x="-22582" y="1525729"/>
                  <a:pt x="248543" y="1071801"/>
                </a:cubicBezTo>
                <a:cubicBezTo>
                  <a:pt x="561635" y="547612"/>
                  <a:pt x="1122808" y="224431"/>
                  <a:pt x="1730051" y="214954"/>
                </a:cubicBezTo>
                <a:lnTo>
                  <a:pt x="173005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68577" tIns="34289" rIns="68577" bIns="34289" anchor="ctr">
            <a:normAutofit/>
          </a:bodyPr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  <p:sp>
        <p:nvSpPr>
          <p:cNvPr id="3" name="空心弧 2"/>
          <p:cNvSpPr/>
          <p:nvPr>
            <p:custDataLst>
              <p:tags r:id="rId15"/>
            </p:custDataLst>
          </p:nvPr>
        </p:nvSpPr>
        <p:spPr bwMode="auto">
          <a:xfrm rot="13500000">
            <a:off x="6387468" y="3717373"/>
            <a:ext cx="1226344" cy="1440656"/>
          </a:xfrm>
          <a:custGeom>
            <a:avLst/>
            <a:gdLst>
              <a:gd name="T0" fmla="*/ 1730051 w 2178691"/>
              <a:gd name="T1" fmla="*/ 0 h 2559691"/>
              <a:gd name="T2" fmla="*/ 2178691 w 2178691"/>
              <a:gd name="T3" fmla="*/ 553317 h 2559691"/>
              <a:gd name="T4" fmla="*/ 1730051 w 2178691"/>
              <a:gd name="T5" fmla="*/ 1059182 h 2559691"/>
              <a:gd name="T6" fmla="*/ 1730051 w 2178691"/>
              <a:gd name="T7" fmla="*/ 829708 h 2559691"/>
              <a:gd name="T8" fmla="*/ 774987 w 2178691"/>
              <a:gd name="T9" fmla="*/ 1386239 h 2559691"/>
              <a:gd name="T10" fmla="*/ 655351 w 2178691"/>
              <a:gd name="T11" fmla="*/ 2280701 h 2559691"/>
              <a:gd name="T12" fmla="*/ 240428 w 2178691"/>
              <a:gd name="T13" fmla="*/ 2195433 h 2559691"/>
              <a:gd name="T14" fmla="*/ 102357 w 2178691"/>
              <a:gd name="T15" fmla="*/ 2559691 h 2559691"/>
              <a:gd name="T16" fmla="*/ 248543 w 2178691"/>
              <a:gd name="T17" fmla="*/ 1071801 h 2559691"/>
              <a:gd name="T18" fmla="*/ 1730051 w 2178691"/>
              <a:gd name="T19" fmla="*/ 214954 h 2559691"/>
              <a:gd name="T20" fmla="*/ 1730051 w 2178691"/>
              <a:gd name="T21" fmla="*/ 0 h 2559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8691" h="2559691">
                <a:moveTo>
                  <a:pt x="1730051" y="0"/>
                </a:moveTo>
                <a:lnTo>
                  <a:pt x="2178691" y="553317"/>
                </a:lnTo>
                <a:lnTo>
                  <a:pt x="1730051" y="1059182"/>
                </a:lnTo>
                <a:lnTo>
                  <a:pt x="1730051" y="829708"/>
                </a:lnTo>
                <a:cubicBezTo>
                  <a:pt x="1338289" y="837704"/>
                  <a:pt x="977232" y="1047633"/>
                  <a:pt x="774987" y="1386239"/>
                </a:cubicBezTo>
                <a:cubicBezTo>
                  <a:pt x="612137" y="1658889"/>
                  <a:pt x="571561" y="1982643"/>
                  <a:pt x="655351" y="2280701"/>
                </a:cubicBezTo>
                <a:lnTo>
                  <a:pt x="240428" y="2195433"/>
                </a:lnTo>
                <a:lnTo>
                  <a:pt x="102357" y="2559691"/>
                </a:lnTo>
                <a:cubicBezTo>
                  <a:pt x="-72792" y="2071988"/>
                  <a:pt x="-22582" y="1525729"/>
                  <a:pt x="248543" y="1071801"/>
                </a:cubicBezTo>
                <a:cubicBezTo>
                  <a:pt x="561635" y="547612"/>
                  <a:pt x="1122808" y="224431"/>
                  <a:pt x="1730051" y="214954"/>
                </a:cubicBezTo>
                <a:lnTo>
                  <a:pt x="173005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lIns="68577" tIns="34289" rIns="68577" bIns="34289" anchor="ctr">
            <a:normAutofit/>
          </a:bodyPr>
          <a:lstStyle/>
          <a:p>
            <a:pPr defTabSz="685800"/>
            <a:endParaRPr lang="zh-CN" altLang="en-US" sz="1400">
              <a:solidFill>
                <a:srgbClr val="3D3F4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>
            <p:custDataLst>
              <p:tags r:id="rId2"/>
            </p:custDataLst>
          </p:nvPr>
        </p:nvGrpSpPr>
        <p:grpSpPr>
          <a:xfrm>
            <a:off x="183891" y="1369219"/>
            <a:ext cx="444760" cy="509222"/>
            <a:chOff x="922338" y="1619704"/>
            <a:chExt cx="654050" cy="748846"/>
          </a:xfrm>
        </p:grpSpPr>
        <p:sp>
          <p:nvSpPr>
            <p:cNvPr id="4" name="椭圆 3"/>
            <p:cNvSpPr/>
            <p:nvPr>
              <p:custDataLst>
                <p:tags r:id="rId5"/>
              </p:custDataLst>
            </p:nvPr>
          </p:nvSpPr>
          <p:spPr>
            <a:xfrm>
              <a:off x="922338" y="1930400"/>
              <a:ext cx="438150" cy="4381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5000" lnSpcReduction="20000"/>
            </a:bodyPr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椭圆 7"/>
            <p:cNvSpPr/>
            <p:nvPr>
              <p:custDataLst>
                <p:tags r:id="rId6"/>
              </p:custDataLst>
            </p:nvPr>
          </p:nvSpPr>
          <p:spPr>
            <a:xfrm>
              <a:off x="1360488" y="1619704"/>
              <a:ext cx="215900" cy="2159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/>
              <a:t>学习目标</a:t>
            </a:r>
          </a:p>
        </p:txBody>
      </p:sp>
      <p:sp>
        <p:nvSpPr>
          <p:cNvPr id="9" name="内容占位符 8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掌握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数轴的概念，理解数轴上的点和有理数的对应关系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重点）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会正确的画出数轴，利用数轴上的点表示有理数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</a:t>
            </a:r>
            <a:r>
              <a:rPr lang="zh-CN" altLang="en-US" sz="2100" dirty="0" smtClean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pic>
        <p:nvPicPr>
          <p:cNvPr id="12" name="图片 11" descr="timg (1)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情境一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观察如图所示的温度计，回答下列问题：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）点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表示多少摄氏度？点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呢？点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呢？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）温度计刻度的正负是怎样规定的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?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以什么为基准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）每摄氏度两条刻度线之间的距离有什么特点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?</a:t>
            </a:r>
          </a:p>
          <a:p>
            <a:endParaRPr lang="zh-CN" altLang="en-US" dirty="0"/>
          </a:p>
        </p:txBody>
      </p:sp>
      <p:pic>
        <p:nvPicPr>
          <p:cNvPr id="3076" name="图片 307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5576" y="600075"/>
            <a:ext cx="1222772" cy="394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文本框 3079"/>
          <p:cNvSpPr txBox="1"/>
          <p:nvPr/>
        </p:nvSpPr>
        <p:spPr>
          <a:xfrm>
            <a:off x="8144590" y="1326356"/>
            <a:ext cx="628650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7" name="直接连接符 3076"/>
          <p:cNvSpPr/>
          <p:nvPr/>
        </p:nvSpPr>
        <p:spPr>
          <a:xfrm flipV="1">
            <a:off x="7173040" y="1554956"/>
            <a:ext cx="971550" cy="6858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8" name="直接连接符 3077"/>
          <p:cNvSpPr/>
          <p:nvPr/>
        </p:nvSpPr>
        <p:spPr>
          <a:xfrm flipV="1">
            <a:off x="7180184" y="2457450"/>
            <a:ext cx="971550" cy="5715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直接连接符 3078"/>
          <p:cNvSpPr/>
          <p:nvPr/>
        </p:nvSpPr>
        <p:spPr>
          <a:xfrm>
            <a:off x="7184946" y="3221831"/>
            <a:ext cx="971550" cy="3429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1" name="文本框 3080"/>
          <p:cNvSpPr txBox="1"/>
          <p:nvPr/>
        </p:nvSpPr>
        <p:spPr>
          <a:xfrm>
            <a:off x="8094584" y="2286000"/>
            <a:ext cx="400050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82" name="文本框 3081"/>
          <p:cNvSpPr txBox="1"/>
          <p:nvPr/>
        </p:nvSpPr>
        <p:spPr>
          <a:xfrm>
            <a:off x="8156496" y="3393281"/>
            <a:ext cx="342900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6" name="图片 5" descr="tim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H="1">
            <a:off x="8427722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419768" y="1345243"/>
            <a:ext cx="5061109" cy="531019"/>
            <a:chOff x="1655763" y="1487805"/>
            <a:chExt cx="6748145" cy="708025"/>
          </a:xfrm>
        </p:grpSpPr>
        <p:sp>
          <p:nvSpPr>
            <p:cNvPr id="11" name="Oval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55763" y="1563053"/>
              <a:ext cx="168275" cy="168275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  <a:effectLst/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>
                  <a:solidFill>
                    <a:schemeClr val="bg1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defRPr>
              </a:lvl9pPr>
            </a:lstStyle>
            <a:p>
              <a:pPr defTabSz="685800">
                <a:spcBef>
                  <a:spcPct val="0"/>
                </a:spcBef>
                <a:buNone/>
                <a:defRPr/>
              </a:pPr>
              <a:endParaRPr lang="zh-CN" altLang="zh-CN" sz="800" kern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endParaRPr>
            </a:p>
          </p:txBody>
        </p:sp>
        <p:sp>
          <p:nvSpPr>
            <p:cNvPr id="12" name="文本框 11"/>
            <p:cNvSpPr txBox="1"/>
            <p:nvPr>
              <p:custDataLst>
                <p:tags r:id="rId6"/>
              </p:custDataLst>
            </p:nvPr>
          </p:nvSpPr>
          <p:spPr>
            <a:xfrm>
              <a:off x="2076768" y="1487805"/>
              <a:ext cx="6327140" cy="708025"/>
            </a:xfrm>
            <a:prstGeom prst="rect">
              <a:avLst/>
            </a:prstGeom>
            <a:noFill/>
          </p:spPr>
          <p:txBody>
            <a:bodyPr lIns="0" tIns="0" rIns="0" bIns="0" anchor="ctr">
              <a:normAutofit/>
            </a:bodyPr>
            <a:lstStyle/>
            <a:p>
              <a:pPr defTabSz="685800">
                <a:defRPr/>
              </a:pPr>
              <a:r>
                <a:rPr lang="zh-CN" altLang="en-US" dirty="0">
                  <a:solidFill>
                    <a:srgbClr val="3D3F41"/>
                  </a:solidFill>
                  <a:latin typeface="Times New Roman" panose="02020603050405020304" pitchFamily="18" charset="0"/>
                  <a:cs typeface="+mn-ea"/>
                  <a:sym typeface="+mn-ea"/>
                </a:rPr>
                <a:t>把温度计平放，我们能从中发现什么？</a:t>
              </a:r>
              <a:endParaRPr lang="zh-CN" altLang="en-US" noProof="1">
                <a:solidFill>
                  <a:srgbClr val="3D3F41"/>
                </a:solidFill>
                <a:latin typeface="Times New Roman" panose="02020603050405020304" pitchFamily="18" charset="0"/>
                <a:cs typeface="+mn-ea"/>
                <a:sym typeface="+mn-ea"/>
              </a:endParaRPr>
            </a:p>
            <a:p>
              <a:pPr defTabSz="685800">
                <a:defRPr/>
              </a:pPr>
              <a:endParaRPr lang="zh-CN" altLang="en-US" sz="1500" dirty="0">
                <a:solidFill>
                  <a:srgbClr val="3D3F41"/>
                </a:solidFill>
              </a:endParaRPr>
            </a:p>
          </p:txBody>
        </p:sp>
      </p:grpSp>
      <p:sp>
        <p:nvSpPr>
          <p:cNvPr id="13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86844" y="586980"/>
            <a:ext cx="1144191" cy="1147763"/>
          </a:xfrm>
          <a:prstGeom prst="ellipse">
            <a:avLst/>
          </a:prstGeom>
          <a:solidFill>
            <a:schemeClr val="accent1">
              <a:alpha val="69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en-US" sz="5400" b="1" kern="0" dirty="0">
                <a:solidFill>
                  <a:srgbClr val="FFFFFF"/>
                </a:solidFill>
                <a:latin typeface="Arial" panose="020B0604020202020204"/>
                <a:ea typeface="黑体" panose="02010609060101010101" pitchFamily="49" charset="-122"/>
              </a:rPr>
              <a:t>活</a:t>
            </a:r>
          </a:p>
        </p:txBody>
      </p:sp>
      <p:sp>
        <p:nvSpPr>
          <p:cNvPr id="16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83373" y="1443041"/>
            <a:ext cx="695325" cy="696515"/>
          </a:xfrm>
          <a:prstGeom prst="ellipse">
            <a:avLst/>
          </a:prstGeom>
          <a:solidFill>
            <a:schemeClr val="accent1">
              <a:alpha val="35000"/>
            </a:schemeClr>
          </a:solidFill>
          <a:ln>
            <a:noFill/>
          </a:ln>
          <a:effectLst/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defTabSz="685800">
              <a:spcBef>
                <a:spcPct val="0"/>
              </a:spcBef>
              <a:buNone/>
              <a:defRPr/>
            </a:pPr>
            <a:r>
              <a:rPr lang="zh-CN" altLang="zh-CN" sz="3300" kern="0">
                <a:solidFill>
                  <a:srgbClr val="D2689D">
                    <a:lumMod val="75000"/>
                  </a:srgbClr>
                </a:solidFill>
                <a:latin typeface="Arial" panose="020B0604020202020204"/>
                <a:ea typeface="黑体" panose="02010609060101010101" pitchFamily="49" charset="-122"/>
              </a:rPr>
              <a:t>动</a:t>
            </a:r>
          </a:p>
        </p:txBody>
      </p:sp>
      <p:sp>
        <p:nvSpPr>
          <p:cNvPr id="3077" name="直接连接符 3076"/>
          <p:cNvSpPr/>
          <p:nvPr/>
        </p:nvSpPr>
        <p:spPr>
          <a:xfrm flipH="1" flipV="1">
            <a:off x="3768331" y="2753204"/>
            <a:ext cx="11906" cy="892969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8" name="直接连接符 3077"/>
          <p:cNvSpPr/>
          <p:nvPr/>
        </p:nvSpPr>
        <p:spPr>
          <a:xfrm flipV="1">
            <a:off x="2852737" y="2731770"/>
            <a:ext cx="490538" cy="91321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9" name="直接连接符 3078"/>
          <p:cNvSpPr/>
          <p:nvPr/>
        </p:nvSpPr>
        <p:spPr>
          <a:xfrm>
            <a:off x="4431508" y="2731770"/>
            <a:ext cx="444104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5400000">
            <a:off x="3613549" y="661274"/>
            <a:ext cx="1222772" cy="394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直接连接符 7"/>
          <p:cNvSpPr/>
          <p:nvPr/>
        </p:nvSpPr>
        <p:spPr>
          <a:xfrm>
            <a:off x="5219702" y="2753201"/>
            <a:ext cx="442913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0" name="文本框 3079"/>
          <p:cNvSpPr txBox="1"/>
          <p:nvPr/>
        </p:nvSpPr>
        <p:spPr>
          <a:xfrm>
            <a:off x="3663317" y="3669030"/>
            <a:ext cx="290513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53652" y="3667840"/>
            <a:ext cx="642938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零下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11052" y="3669030"/>
            <a:ext cx="642938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零上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454015" y="3669030"/>
            <a:ext cx="902494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分刻度</a:t>
            </a:r>
          </a:p>
        </p:txBody>
      </p:sp>
      <p:sp>
        <p:nvSpPr>
          <p:cNvPr id="53285" name="文本框 53284"/>
          <p:cNvSpPr txBox="1"/>
          <p:nvPr/>
        </p:nvSpPr>
        <p:spPr>
          <a:xfrm>
            <a:off x="1363352" y="4089320"/>
            <a:ext cx="7137711" cy="48387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7" tIns="34289" rIns="68577" bIns="34289">
            <a:spAutoFit/>
          </a:bodyPr>
          <a:lstStyle/>
          <a:p>
            <a:pPr defTabSz="685800">
              <a:lnSpc>
                <a:spcPct val="150000"/>
              </a:lnSpc>
              <a:defRPr/>
            </a:pPr>
            <a:r>
              <a:rPr lang="en-US" altLang="zh-CN" b="1" dirty="0">
                <a:solidFill>
                  <a:srgbClr val="3D3F41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US" altLang="zh-CN" b="1" dirty="0">
                <a:solidFill>
                  <a:srgbClr val="3D3F41"/>
                </a:solidFill>
                <a:latin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3D3F41"/>
                </a:solidFill>
                <a:latin typeface="黑体" panose="02010609060101010101" pitchFamily="49" charset="-122"/>
                <a:cs typeface="+mn-ea"/>
                <a:sym typeface="+mn-ea"/>
              </a:rPr>
              <a:t>你能借鉴温度计</a:t>
            </a:r>
            <a:r>
              <a:rPr lang="en-US" altLang="zh-CN" b="1">
                <a:solidFill>
                  <a:srgbClr val="3D3F41"/>
                </a:solidFill>
                <a:latin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b="1">
                <a:solidFill>
                  <a:srgbClr val="3D3F41"/>
                </a:solidFill>
                <a:latin typeface="黑体" panose="02010609060101010101" pitchFamily="49" charset="-122"/>
                <a:cs typeface="+mn-ea"/>
                <a:sym typeface="+mn-ea"/>
              </a:rPr>
              <a:t>用一条直线上的点表示有理数吗</a:t>
            </a:r>
            <a:r>
              <a:rPr lang="en-US" altLang="zh-CN" b="1">
                <a:solidFill>
                  <a:srgbClr val="3D3F41"/>
                </a:solidFill>
                <a:latin typeface="黑体" panose="02010609060101010101" pitchFamily="49" charset="-122"/>
                <a:cs typeface="+mn-ea"/>
                <a:sym typeface="+mn-ea"/>
              </a:rPr>
              <a:t>?</a:t>
            </a:r>
            <a:endParaRPr lang="en-US" altLang="zh-CN" b="1">
              <a:solidFill>
                <a:srgbClr val="3D3F41"/>
              </a:solidFill>
              <a:latin typeface="黑体" panose="02010609060101010101" pitchFamily="49" charset="-122"/>
            </a:endParaRPr>
          </a:p>
        </p:txBody>
      </p:sp>
      <p:sp>
        <p:nvSpPr>
          <p:cNvPr id="53261" name="文本框 53260"/>
          <p:cNvSpPr txBox="1"/>
          <p:nvPr/>
        </p:nvSpPr>
        <p:spPr>
          <a:xfrm>
            <a:off x="1723386" y="4144188"/>
            <a:ext cx="1357549" cy="391912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100" b="1" dirty="0">
                <a:solidFill>
                  <a:srgbClr val="00B05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49" charset="-122"/>
              </a:rPr>
              <a:t>思 考</a:t>
            </a:r>
          </a:p>
        </p:txBody>
      </p:sp>
      <p:sp>
        <p:nvSpPr>
          <p:cNvPr id="53263" name="文本框 53262"/>
          <p:cNvSpPr txBox="1"/>
          <p:nvPr/>
        </p:nvSpPr>
        <p:spPr>
          <a:xfrm rot="1080000">
            <a:off x="1317148" y="3804337"/>
            <a:ext cx="925602" cy="760841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4500" b="1">
                <a:solidFill>
                  <a:srgbClr val="FF99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 Black" panose="020B0A04020102020204" pitchFamily="34" charset="0"/>
                <a:ea typeface="华文琥珀" panose="02010800040101010101" pitchFamily="2" charset="-122"/>
              </a:rPr>
              <a:t>？</a:t>
            </a:r>
          </a:p>
        </p:txBody>
      </p:sp>
      <p:pic>
        <p:nvPicPr>
          <p:cNvPr id="2" name="图片 1" descr="tim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14" name="图片 13" descr="timg (1)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ldLvl="0"/>
      <p:bldP spid="6" grpId="0" bldLvl="0"/>
      <p:bldP spid="7" grpId="0" bldLvl="0"/>
      <p:bldP spid="5" grpId="0" bldLvl="0"/>
      <p:bldP spid="53285" grpId="0" animBg="1"/>
      <p:bldP spid="53285" grpId="1" bldLvl="0" animBg="1"/>
      <p:bldP spid="53261" grpId="0"/>
      <p:bldP spid="532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情境二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+mn-ea"/>
                <a:sym typeface="+mn-ea"/>
              </a:rPr>
              <a:t> </a:t>
            </a:r>
            <a:r>
              <a:rPr lang="zh-CN" altLang="en-US" dirty="0">
                <a:latin typeface="+mn-ea"/>
                <a:sym typeface="+mn-ea"/>
              </a:rPr>
              <a:t>在一条东西向的马路上</a:t>
            </a:r>
            <a:r>
              <a:rPr lang="en-US" altLang="zh-CN" dirty="0">
                <a:latin typeface="+mn-ea"/>
                <a:sym typeface="+mn-ea"/>
              </a:rPr>
              <a:t>,</a:t>
            </a:r>
            <a:r>
              <a:rPr lang="zh-CN" altLang="en-US" dirty="0">
                <a:latin typeface="+mn-ea"/>
                <a:sym typeface="+mn-ea"/>
              </a:rPr>
              <a:t>有一个汽车站</a:t>
            </a:r>
            <a:r>
              <a:rPr lang="en-US" altLang="zh-CN" dirty="0">
                <a:latin typeface="+mn-ea"/>
                <a:sym typeface="+mn-ea"/>
              </a:rPr>
              <a:t>,</a:t>
            </a:r>
            <a:r>
              <a:rPr lang="zh-CN" altLang="en-US" dirty="0">
                <a:latin typeface="+mn-ea"/>
                <a:sym typeface="+mn-ea"/>
              </a:rPr>
              <a:t>汽车站东</a:t>
            </a:r>
            <a:r>
              <a:rPr lang="en-US" altLang="zh-CN" dirty="0">
                <a:latin typeface="+mn-ea"/>
                <a:sym typeface="+mn-ea"/>
              </a:rPr>
              <a:t>3m</a:t>
            </a:r>
            <a:r>
              <a:rPr lang="zh-CN" altLang="en-US" dirty="0">
                <a:latin typeface="+mn-ea"/>
                <a:sym typeface="+mn-ea"/>
              </a:rPr>
              <a:t>和</a:t>
            </a:r>
            <a:r>
              <a:rPr lang="en-US" altLang="zh-CN" dirty="0">
                <a:latin typeface="+mn-ea"/>
                <a:sym typeface="+mn-ea"/>
              </a:rPr>
              <a:t>7.5m</a:t>
            </a:r>
            <a:r>
              <a:rPr lang="zh-CN" altLang="en-US" dirty="0">
                <a:latin typeface="+mn-ea"/>
                <a:sym typeface="+mn-ea"/>
              </a:rPr>
              <a:t>处分别有一棵柳树和一棵杨树</a:t>
            </a:r>
            <a:r>
              <a:rPr lang="en-US" altLang="zh-CN" dirty="0">
                <a:latin typeface="+mn-ea"/>
                <a:sym typeface="+mn-ea"/>
              </a:rPr>
              <a:t>,</a:t>
            </a:r>
            <a:r>
              <a:rPr lang="zh-CN" altLang="en-US" dirty="0">
                <a:latin typeface="+mn-ea"/>
                <a:sym typeface="+mn-ea"/>
              </a:rPr>
              <a:t>汽车站西</a:t>
            </a:r>
            <a:r>
              <a:rPr lang="en-US" altLang="zh-CN" dirty="0">
                <a:latin typeface="+mn-ea"/>
                <a:sym typeface="+mn-ea"/>
              </a:rPr>
              <a:t>3m</a:t>
            </a:r>
            <a:r>
              <a:rPr lang="zh-CN" altLang="en-US" dirty="0">
                <a:latin typeface="+mn-ea"/>
                <a:sym typeface="+mn-ea"/>
              </a:rPr>
              <a:t>和</a:t>
            </a:r>
            <a:r>
              <a:rPr lang="en-US" altLang="zh-CN" dirty="0">
                <a:latin typeface="+mn-ea"/>
                <a:sym typeface="+mn-ea"/>
              </a:rPr>
              <a:t>4.8m</a:t>
            </a:r>
            <a:r>
              <a:rPr lang="zh-CN" altLang="en-US" dirty="0">
                <a:latin typeface="+mn-ea"/>
                <a:sym typeface="+mn-ea"/>
              </a:rPr>
              <a:t>处分别有一棵槐树和一根电线杆</a:t>
            </a:r>
            <a:r>
              <a:rPr lang="en-US" altLang="zh-CN" dirty="0">
                <a:latin typeface="+mn-ea"/>
                <a:sym typeface="+mn-ea"/>
              </a:rPr>
              <a:t>,</a:t>
            </a:r>
            <a:r>
              <a:rPr lang="zh-CN" altLang="en-US" dirty="0">
                <a:latin typeface="+mn-ea"/>
                <a:sym typeface="+mn-ea"/>
              </a:rPr>
              <a:t>试画图表示这一情境</a:t>
            </a:r>
            <a:r>
              <a:rPr lang="en-US" altLang="zh-CN" dirty="0">
                <a:latin typeface="+mn-ea"/>
                <a:sym typeface="+mn-ea"/>
              </a:rPr>
              <a:t>.</a:t>
            </a:r>
          </a:p>
          <a:p>
            <a:endParaRPr lang="zh-CN" altLang="en-US" dirty="0"/>
          </a:p>
        </p:txBody>
      </p:sp>
      <p:sp>
        <p:nvSpPr>
          <p:cNvPr id="53264" name="直接连接符 53263"/>
          <p:cNvSpPr/>
          <p:nvPr/>
        </p:nvSpPr>
        <p:spPr>
          <a:xfrm>
            <a:off x="2465787" y="3651647"/>
            <a:ext cx="4536281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66" name="椭圆 53265"/>
          <p:cNvSpPr/>
          <p:nvPr/>
        </p:nvSpPr>
        <p:spPr>
          <a:xfrm>
            <a:off x="4680349" y="3598071"/>
            <a:ext cx="107156" cy="108347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77" tIns="34289" rIns="68577" bIns="34289" anchor="ctr"/>
          <a:lstStyle/>
          <a:p>
            <a:pPr algn="ctr" defTabSz="685800"/>
            <a:endParaRPr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7" name="椭圆 53266"/>
          <p:cNvSpPr/>
          <p:nvPr/>
        </p:nvSpPr>
        <p:spPr>
          <a:xfrm>
            <a:off x="5274469" y="3598071"/>
            <a:ext cx="107156" cy="108347"/>
          </a:xfrm>
          <a:prstGeom prst="ellipse">
            <a:avLst/>
          </a:prstGeom>
          <a:solidFill>
            <a:srgbClr val="0066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77" tIns="34289" rIns="68577" bIns="34289" anchor="ctr"/>
          <a:lstStyle/>
          <a:p>
            <a:pPr algn="ctr" defTabSz="685800"/>
            <a:endParaRPr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8" name="椭圆 53267"/>
          <p:cNvSpPr/>
          <p:nvPr/>
        </p:nvSpPr>
        <p:spPr>
          <a:xfrm>
            <a:off x="4086226" y="3598071"/>
            <a:ext cx="107156" cy="108347"/>
          </a:xfrm>
          <a:prstGeom prst="ellipse">
            <a:avLst/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77" tIns="34289" rIns="68577" bIns="34289" anchor="ctr"/>
          <a:lstStyle/>
          <a:p>
            <a:pPr algn="ctr" defTabSz="685800"/>
            <a:endParaRPr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9" name="椭圆 53268"/>
          <p:cNvSpPr/>
          <p:nvPr/>
        </p:nvSpPr>
        <p:spPr>
          <a:xfrm>
            <a:off x="6084094" y="3598071"/>
            <a:ext cx="107156" cy="108347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77" tIns="34289" rIns="68577" bIns="34289" anchor="ctr"/>
          <a:lstStyle/>
          <a:p>
            <a:pPr algn="ctr" defTabSz="685800"/>
            <a:endParaRPr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71" name="文本框 53270"/>
          <p:cNvSpPr txBox="1"/>
          <p:nvPr/>
        </p:nvSpPr>
        <p:spPr>
          <a:xfrm>
            <a:off x="6029325" y="3824052"/>
            <a:ext cx="540544" cy="345281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b="1">
                <a:solidFill>
                  <a:srgbClr val="3D3F41"/>
                </a:solidFill>
                <a:latin typeface="Times New Roman" panose="02020603050405020304" pitchFamily="18" charset="0"/>
              </a:rPr>
              <a:t>7.5</a:t>
            </a:r>
          </a:p>
        </p:txBody>
      </p:sp>
      <p:sp>
        <p:nvSpPr>
          <p:cNvPr id="53273" name="椭圆 53272"/>
          <p:cNvSpPr/>
          <p:nvPr/>
        </p:nvSpPr>
        <p:spPr>
          <a:xfrm>
            <a:off x="3707607" y="3598071"/>
            <a:ext cx="107156" cy="108347"/>
          </a:xfrm>
          <a:prstGeom prst="ellipse">
            <a:avLst/>
          </a:prstGeom>
          <a:solidFill>
            <a:srgbClr val="66FF33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77" tIns="34289" rIns="68577" bIns="34289" anchor="ctr"/>
          <a:lstStyle/>
          <a:p>
            <a:pPr algn="ctr" defTabSz="685800"/>
            <a:endParaRPr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76" name="矩形 53275"/>
          <p:cNvSpPr/>
          <p:nvPr/>
        </p:nvSpPr>
        <p:spPr>
          <a:xfrm>
            <a:off x="6859907" y="3130630"/>
            <a:ext cx="409407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 anchor="t">
            <a:spAutoFit/>
          </a:bodyPr>
          <a:lstStyle/>
          <a:p>
            <a:pPr defTabSz="685800"/>
            <a:r>
              <a:rPr lang="zh-CN" altLang="en-US" sz="2100" b="1" dirty="0">
                <a:solidFill>
                  <a:srgbClr val="3D3F41"/>
                </a:solidFill>
                <a:latin typeface="Times New Roman" panose="02020603050405020304" pitchFamily="18" charset="0"/>
              </a:rPr>
              <a:t>东</a:t>
            </a:r>
          </a:p>
        </p:txBody>
      </p:sp>
      <p:sp>
        <p:nvSpPr>
          <p:cNvPr id="53277" name="矩形 53276"/>
          <p:cNvSpPr/>
          <p:nvPr/>
        </p:nvSpPr>
        <p:spPr>
          <a:xfrm>
            <a:off x="2519363" y="3165875"/>
            <a:ext cx="37093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77" tIns="34289" rIns="68577" bIns="34289" anchor="t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西</a:t>
            </a:r>
          </a:p>
        </p:txBody>
      </p:sp>
      <p:sp>
        <p:nvSpPr>
          <p:cNvPr id="53278" name="矩形 53277"/>
          <p:cNvSpPr/>
          <p:nvPr/>
        </p:nvSpPr>
        <p:spPr>
          <a:xfrm>
            <a:off x="4518425" y="2388632"/>
            <a:ext cx="539353" cy="89916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汽车站</a:t>
            </a:r>
          </a:p>
        </p:txBody>
      </p:sp>
      <p:sp>
        <p:nvSpPr>
          <p:cNvPr id="53279" name="矩形 53278"/>
          <p:cNvSpPr/>
          <p:nvPr/>
        </p:nvSpPr>
        <p:spPr>
          <a:xfrm>
            <a:off x="5164455" y="2391251"/>
            <a:ext cx="621030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柳</a:t>
            </a:r>
          </a:p>
          <a:p>
            <a:pPr defTabSz="685800"/>
            <a:endParaRPr lang="zh-CN" altLang="en-US" b="1" dirty="0">
              <a:solidFill>
                <a:srgbClr val="3D3F41"/>
              </a:solidFill>
              <a:latin typeface="Times New Roman" panose="02020603050405020304" pitchFamily="18" charset="0"/>
            </a:endParaRPr>
          </a:p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树</a:t>
            </a:r>
          </a:p>
        </p:txBody>
      </p:sp>
      <p:sp>
        <p:nvSpPr>
          <p:cNvPr id="53280" name="矩形 53279"/>
          <p:cNvSpPr/>
          <p:nvPr/>
        </p:nvSpPr>
        <p:spPr>
          <a:xfrm>
            <a:off x="5962414" y="2379345"/>
            <a:ext cx="756047" cy="89916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杨</a:t>
            </a:r>
          </a:p>
          <a:p>
            <a:pPr defTabSz="685800"/>
            <a:endParaRPr lang="zh-CN" altLang="en-US" b="1" dirty="0">
              <a:solidFill>
                <a:srgbClr val="3D3F41"/>
              </a:solidFill>
              <a:latin typeface="Times New Roman" panose="02020603050405020304" pitchFamily="18" charset="0"/>
            </a:endParaRPr>
          </a:p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树</a:t>
            </a:r>
          </a:p>
        </p:txBody>
      </p:sp>
      <p:sp>
        <p:nvSpPr>
          <p:cNvPr id="53281" name="矩形 53280"/>
          <p:cNvSpPr/>
          <p:nvPr/>
        </p:nvSpPr>
        <p:spPr>
          <a:xfrm>
            <a:off x="3965260" y="2391251"/>
            <a:ext cx="462439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槐</a:t>
            </a:r>
          </a:p>
          <a:p>
            <a:pPr defTabSz="685800"/>
            <a:endParaRPr lang="zh-CN" altLang="en-US" b="1" dirty="0">
              <a:solidFill>
                <a:srgbClr val="3D3F41"/>
              </a:solidFill>
              <a:latin typeface="Times New Roman" panose="02020603050405020304" pitchFamily="18" charset="0"/>
            </a:endParaRPr>
          </a:p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树</a:t>
            </a:r>
          </a:p>
        </p:txBody>
      </p:sp>
      <p:sp>
        <p:nvSpPr>
          <p:cNvPr id="53282" name="矩形 53281"/>
          <p:cNvSpPr/>
          <p:nvPr/>
        </p:nvSpPr>
        <p:spPr>
          <a:xfrm>
            <a:off x="3545681" y="2433638"/>
            <a:ext cx="485775" cy="89916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3D3F41"/>
                </a:solidFill>
                <a:latin typeface="Times New Roman" panose="02020603050405020304" pitchFamily="18" charset="0"/>
              </a:rPr>
              <a:t>电线杆</a:t>
            </a:r>
          </a:p>
        </p:txBody>
      </p:sp>
      <p:sp>
        <p:nvSpPr>
          <p:cNvPr id="53284" name="直接连接符 53283"/>
          <p:cNvSpPr/>
          <p:nvPr/>
        </p:nvSpPr>
        <p:spPr>
          <a:xfrm>
            <a:off x="6569870" y="3651647"/>
            <a:ext cx="48577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3286" name="组合 53285"/>
          <p:cNvGrpSpPr/>
          <p:nvPr/>
        </p:nvGrpSpPr>
        <p:grpSpPr>
          <a:xfrm>
            <a:off x="1377793" y="3754284"/>
            <a:ext cx="7417118" cy="1123951"/>
            <a:chOff x="158" y="3832"/>
            <a:chExt cx="5398" cy="944"/>
          </a:xfrm>
        </p:grpSpPr>
        <p:sp>
          <p:nvSpPr>
            <p:cNvPr id="53285" name="文本框 53284"/>
            <p:cNvSpPr txBox="1"/>
            <p:nvPr/>
          </p:nvSpPr>
          <p:spPr>
            <a:xfrm>
              <a:off x="158" y="4140"/>
              <a:ext cx="5398" cy="636"/>
            </a:xfrm>
            <a:prstGeom prst="rect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68580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b="1" dirty="0">
                  <a:solidFill>
                    <a:srgbClr val="3D3F41"/>
                  </a:solidFill>
                  <a:latin typeface="Times New Roman" panose="02020603050405020304" pitchFamily="18" charset="0"/>
                </a:rPr>
                <a:t>                         </a:t>
              </a:r>
              <a:r>
                <a:rPr lang="zh-CN" altLang="en-US" b="1" dirty="0">
                  <a:solidFill>
                    <a:srgbClr val="3D3F41"/>
                  </a:solidFill>
                  <a:latin typeface="Times New Roman" panose="02020603050405020304" pitchFamily="18" charset="0"/>
                </a:rPr>
                <a:t>怎样用数简明地表示这些树、电线杆与汽车站的相对位置关系 </a:t>
              </a:r>
              <a:r>
                <a:rPr lang="en-US" altLang="zh-CN" b="1" dirty="0">
                  <a:solidFill>
                    <a:srgbClr val="3D3F41"/>
                  </a:solidFill>
                  <a:latin typeface="Times New Roman" panose="02020603050405020304" pitchFamily="18" charset="0"/>
                </a:rPr>
                <a:t>(</a:t>
              </a:r>
              <a:r>
                <a:rPr lang="zh-CN" altLang="en-US" b="1" dirty="0">
                  <a:solidFill>
                    <a:srgbClr val="3D3F41"/>
                  </a:solidFill>
                  <a:latin typeface="Times New Roman" panose="02020603050405020304" pitchFamily="18" charset="0"/>
                </a:rPr>
                <a:t>方向、距离</a:t>
              </a:r>
              <a:r>
                <a:rPr lang="en-US" altLang="zh-CN" b="1" dirty="0">
                  <a:solidFill>
                    <a:srgbClr val="3D3F41"/>
                  </a:solidFill>
                  <a:latin typeface="Times New Roman" panose="02020603050405020304" pitchFamily="18" charset="0"/>
                </a:rPr>
                <a:t>) ?</a:t>
              </a:r>
            </a:p>
          </p:txBody>
        </p:sp>
        <p:grpSp>
          <p:nvGrpSpPr>
            <p:cNvPr id="53258" name="组合 53257"/>
            <p:cNvGrpSpPr/>
            <p:nvPr/>
          </p:nvGrpSpPr>
          <p:grpSpPr>
            <a:xfrm>
              <a:off x="198" y="3832"/>
              <a:ext cx="1334" cy="659"/>
              <a:chOff x="588" y="4217"/>
              <a:chExt cx="1372" cy="649"/>
            </a:xfrm>
          </p:grpSpPr>
          <p:sp>
            <p:nvSpPr>
              <p:cNvPr id="53261" name="文本框 53260"/>
              <p:cNvSpPr txBox="1"/>
              <p:nvPr/>
            </p:nvSpPr>
            <p:spPr>
              <a:xfrm>
                <a:off x="904" y="4493"/>
                <a:ext cx="1056" cy="3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zh-CN" altLang="en-US" sz="2100" b="1" dirty="0">
                    <a:solidFill>
                      <a:srgbClr val="00B05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黑体" panose="02010609060101010101" pitchFamily="49" charset="-122"/>
                  </a:rPr>
                  <a:t>思 考</a:t>
                </a:r>
              </a:p>
            </p:txBody>
          </p:sp>
          <p:sp>
            <p:nvSpPr>
              <p:cNvPr id="53263" name="文本框 53262"/>
              <p:cNvSpPr txBox="1"/>
              <p:nvPr/>
            </p:nvSpPr>
            <p:spPr>
              <a:xfrm rot="1080000">
                <a:off x="588" y="4217"/>
                <a:ext cx="720" cy="6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zh-CN" altLang="en-US" sz="4500" b="1" dirty="0">
                    <a:solidFill>
                      <a:srgbClr val="FF99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Arial Black" panose="020B0A04020102020204" pitchFamily="34" charset="0"/>
                    <a:ea typeface="华文琥珀" panose="02010800040101010101" pitchFamily="2" charset="-122"/>
                  </a:rPr>
                  <a:t>？</a:t>
                </a: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5219701" y="3832146"/>
            <a:ext cx="270272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b="1">
                <a:solidFill>
                  <a:srgbClr val="3D3F4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77880" y="3777377"/>
            <a:ext cx="540544" cy="389334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100" b="1">
                <a:solidFill>
                  <a:srgbClr val="3D3F41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b="1">
                <a:solidFill>
                  <a:srgbClr val="3D3F41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37337" y="3777377"/>
            <a:ext cx="540544" cy="389334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100" b="1">
                <a:solidFill>
                  <a:srgbClr val="3D3F41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b="1">
                <a:solidFill>
                  <a:srgbClr val="3D3F41"/>
                </a:solidFill>
                <a:latin typeface="Times New Roman" panose="02020603050405020304" pitchFamily="18" charset="0"/>
              </a:rPr>
              <a:t>4.8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625580" y="3777377"/>
            <a:ext cx="432197" cy="389334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2100" b="1">
                <a:solidFill>
                  <a:srgbClr val="FF0066"/>
                </a:solidFill>
                <a:latin typeface="Times New Roman" panose="02020603050405020304" pitchFamily="18" charset="0"/>
              </a:rPr>
              <a:t>0</a:t>
            </a:r>
          </a:p>
        </p:txBody>
      </p:sp>
      <p:pic>
        <p:nvPicPr>
          <p:cNvPr id="2" name="图片 1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427722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 bldLvl="0" animBg="1"/>
      <p:bldP spid="53267" grpId="0" bldLvl="0" animBg="1"/>
      <p:bldP spid="53268" grpId="0" bldLvl="0" animBg="1"/>
      <p:bldP spid="53269" grpId="0" bldLvl="0" animBg="1"/>
      <p:bldP spid="53271" grpId="0"/>
      <p:bldP spid="53273" grpId="0" bldLvl="0" animBg="1"/>
      <p:bldP spid="53276" grpId="0"/>
      <p:bldP spid="53277" grpId="0"/>
      <p:bldP spid="53278" grpId="0"/>
      <p:bldP spid="53279" grpId="0"/>
      <p:bldP spid="53280" grpId="0"/>
      <p:bldP spid="53281" grpId="0"/>
      <p:bldP spid="53282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类比归类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b="1" dirty="0">
                <a:latin typeface="+mn-ea"/>
                <a:sym typeface="+mn-ea"/>
              </a:rPr>
              <a:t>    </a:t>
            </a:r>
            <a:r>
              <a:rPr lang="zh-CN" altLang="en-US" b="1" dirty="0">
                <a:latin typeface="+mn-ea"/>
                <a:sym typeface="+mn-ea"/>
              </a:rPr>
              <a:t>画一条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sym typeface="+mn-ea"/>
              </a:rPr>
              <a:t>水平直线</a:t>
            </a:r>
            <a:r>
              <a:rPr lang="zh-CN" altLang="en-US" b="1" dirty="0">
                <a:latin typeface="+mn-ea"/>
                <a:sym typeface="+mn-ea"/>
              </a:rPr>
              <a:t>，在直线上取一点表示</a:t>
            </a:r>
            <a:r>
              <a:rPr lang="en-US" altLang="zh-CN" b="1" dirty="0">
                <a:latin typeface="+mn-ea"/>
                <a:sym typeface="+mn-ea"/>
              </a:rPr>
              <a:t>0</a:t>
            </a:r>
            <a:r>
              <a:rPr lang="zh-CN" altLang="en-US" b="1" dirty="0">
                <a:latin typeface="+mn-ea"/>
                <a:sym typeface="+mn-ea"/>
              </a:rPr>
              <a:t>，并把这个点叫作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sym typeface="Arial" panose="020B0604020202020204" pitchFamily="34" charset="0"/>
              </a:rPr>
              <a:t>原点</a:t>
            </a:r>
            <a:r>
              <a:rPr lang="zh-CN" altLang="en-US" b="1" dirty="0">
                <a:latin typeface="+mn-ea"/>
                <a:sym typeface="+mn-ea"/>
              </a:rPr>
              <a:t>，选取某一长度作为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sym typeface="Arial" panose="020B0604020202020204" pitchFamily="34" charset="0"/>
              </a:rPr>
              <a:t>单位长度</a:t>
            </a:r>
            <a:r>
              <a:rPr lang="zh-CN" altLang="en-US" b="1" dirty="0">
                <a:latin typeface="+mn-ea"/>
                <a:sym typeface="+mn-ea"/>
              </a:rPr>
              <a:t>，规定直线上向右的方向为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sym typeface="Arial" panose="020B0604020202020204" pitchFamily="34" charset="0"/>
              </a:rPr>
              <a:t>正方向</a:t>
            </a:r>
            <a:r>
              <a:rPr lang="zh-CN" altLang="en-US" b="1" dirty="0">
                <a:latin typeface="+mn-ea"/>
                <a:sym typeface="+mn-ea"/>
              </a:rPr>
              <a:t>，就得到下面的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sym typeface="+mn-ea"/>
              </a:rPr>
              <a:t>数轴</a:t>
            </a:r>
            <a:r>
              <a:rPr lang="en-US" altLang="zh-CN" b="1" dirty="0">
                <a:latin typeface="+mn-ea"/>
                <a:sym typeface="+mn-ea"/>
              </a:rPr>
              <a:t>.</a:t>
            </a:r>
            <a:endParaRPr lang="en-US" altLang="zh-CN" b="1" dirty="0">
              <a:latin typeface="+mn-ea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latin typeface="+mn-ea"/>
            </a:endParaRPr>
          </a:p>
        </p:txBody>
      </p:sp>
      <p:pic>
        <p:nvPicPr>
          <p:cNvPr id="9220" name="Picture 1" descr="2"/>
          <p:cNvPicPr/>
          <p:nvPr/>
        </p:nvPicPr>
        <p:blipFill>
          <a:blip r:embed="rId3" cstate="email">
            <a:lum bright="-22000" contrast="56000"/>
          </a:blip>
          <a:stretch>
            <a:fillRect/>
          </a:stretch>
        </p:blipFill>
        <p:spPr>
          <a:xfrm>
            <a:off x="2114550" y="2622949"/>
            <a:ext cx="4914900" cy="7560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tim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6" name="图片 5" descr="tim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H="1">
            <a:off x="8427722" y="4659632"/>
            <a:ext cx="367665" cy="367665"/>
          </a:xfrm>
          <a:prstGeom prst="rect">
            <a:avLst/>
          </a:prstGeom>
        </p:spPr>
      </p:pic>
      <p:pic>
        <p:nvPicPr>
          <p:cNvPr id="7" name="图片 6" descr="timg (1)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/>
            <a:r>
              <a:rPr lang="zh-CN" altLang="en-US" dirty="0"/>
              <a:t>知识加油站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37736" y="1506855"/>
            <a:ext cx="7919085" cy="309372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buFont typeface="Wingdings" panose="05000000000000000000" charset="0"/>
              <a:buChar char=""/>
            </a:pPr>
            <a:r>
              <a:rPr lang="zh-CN" altLang="en-US" b="1" dirty="0">
                <a:latin typeface="+mn-ea"/>
                <a:sym typeface="+mn-ea"/>
              </a:rPr>
              <a:t>一般地，设</a:t>
            </a:r>
            <a:r>
              <a:rPr lang="en-US" altLang="zh-CN" b="1" i="1" dirty="0">
                <a:latin typeface="+mn-ea"/>
                <a:sym typeface="+mn-ea"/>
              </a:rPr>
              <a:t>a</a:t>
            </a:r>
            <a:r>
              <a:rPr lang="zh-CN" altLang="en-US" b="1" dirty="0">
                <a:latin typeface="+mn-ea"/>
                <a:sym typeface="+mn-ea"/>
              </a:rPr>
              <a:t>是一个正数，则数轴上表示数</a:t>
            </a:r>
            <a:r>
              <a:rPr lang="en-US" altLang="zh-CN" b="1" i="1" dirty="0">
                <a:latin typeface="+mn-ea"/>
                <a:sym typeface="+mn-ea"/>
              </a:rPr>
              <a:t>a</a:t>
            </a:r>
            <a:r>
              <a:rPr lang="zh-CN" altLang="en-US" b="1" dirty="0">
                <a:latin typeface="+mn-ea"/>
                <a:sym typeface="+mn-ea"/>
              </a:rPr>
              <a:t>的点在原点的</a:t>
            </a:r>
            <a:r>
              <a:rPr lang="en-US" altLang="zh-CN" b="1" dirty="0">
                <a:latin typeface="+mn-ea"/>
                <a:sym typeface="+mn-ea"/>
              </a:rPr>
              <a:t>______</a:t>
            </a:r>
            <a:r>
              <a:rPr lang="zh-CN" altLang="en-US" b="1" dirty="0">
                <a:latin typeface="+mn-ea"/>
                <a:sym typeface="+mn-ea"/>
              </a:rPr>
              <a:t>边，与原点的距离是</a:t>
            </a:r>
            <a:r>
              <a:rPr lang="en-US" altLang="zh-CN" b="1" dirty="0">
                <a:latin typeface="+mn-ea"/>
                <a:sym typeface="+mn-ea"/>
              </a:rPr>
              <a:t>______</a:t>
            </a:r>
            <a:r>
              <a:rPr lang="zh-CN" altLang="en-US" b="1" dirty="0">
                <a:latin typeface="+mn-ea"/>
                <a:sym typeface="+mn-ea"/>
              </a:rPr>
              <a:t>个单位长度；表示数－</a:t>
            </a:r>
            <a:r>
              <a:rPr lang="en-US" altLang="zh-CN" b="1" i="1" dirty="0">
                <a:latin typeface="+mn-ea"/>
                <a:sym typeface="+mn-ea"/>
              </a:rPr>
              <a:t>a</a:t>
            </a:r>
            <a:r>
              <a:rPr lang="zh-CN" altLang="en-US" b="1" dirty="0">
                <a:latin typeface="+mn-ea"/>
                <a:sym typeface="+mn-ea"/>
              </a:rPr>
              <a:t>的点在原点的</a:t>
            </a:r>
            <a:r>
              <a:rPr lang="en-US" altLang="zh-CN" b="1" dirty="0">
                <a:latin typeface="+mn-ea"/>
                <a:sym typeface="+mn-ea"/>
              </a:rPr>
              <a:t>______</a:t>
            </a:r>
            <a:r>
              <a:rPr lang="zh-CN" altLang="en-US" b="1" dirty="0">
                <a:latin typeface="+mn-ea"/>
                <a:sym typeface="+mn-ea"/>
              </a:rPr>
              <a:t>边，与原点的距离是</a:t>
            </a:r>
            <a:r>
              <a:rPr lang="en-US" altLang="zh-CN" b="1" dirty="0">
                <a:latin typeface="+mn-ea"/>
                <a:sym typeface="+mn-ea"/>
              </a:rPr>
              <a:t>______</a:t>
            </a:r>
            <a:r>
              <a:rPr lang="zh-CN" altLang="en-US" b="1" dirty="0">
                <a:latin typeface="+mn-ea"/>
                <a:sym typeface="+mn-ea"/>
              </a:rPr>
              <a:t>个单位长度</a:t>
            </a:r>
            <a:r>
              <a:rPr lang="en-US" altLang="zh-CN" b="1" dirty="0">
                <a:latin typeface="+mn-ea"/>
                <a:sym typeface="+mn-ea"/>
              </a:rPr>
              <a:t>.</a:t>
            </a:r>
            <a:endParaRPr lang="en-US" altLang="zh-CN" b="1" dirty="0">
              <a:latin typeface="+mn-ea"/>
            </a:endParaRPr>
          </a:p>
          <a:p>
            <a:pPr>
              <a:lnSpc>
                <a:spcPct val="170000"/>
              </a:lnSpc>
              <a:buFont typeface="Wingdings" panose="05000000000000000000" charset="0"/>
              <a:buChar char=""/>
            </a:pPr>
            <a:endParaRPr lang="en-US" altLang="zh-CN" b="1" dirty="0">
              <a:solidFill>
                <a:schemeClr val="tx1"/>
              </a:solidFill>
              <a:latin typeface="+mn-ea"/>
              <a:sym typeface="+mn-ea"/>
            </a:endParaRPr>
          </a:p>
          <a:p>
            <a:pPr>
              <a:lnSpc>
                <a:spcPct val="170000"/>
              </a:lnSpc>
              <a:buFont typeface="Wingdings" panose="05000000000000000000" charset="0"/>
              <a:buChar char=""/>
            </a:pPr>
            <a:r>
              <a:rPr lang="zh-CN" altLang="en-US" b="1" dirty="0">
                <a:solidFill>
                  <a:schemeClr val="tx1"/>
                </a:solidFill>
                <a:latin typeface="+mn-ea"/>
                <a:sym typeface="+mn-ea"/>
              </a:rPr>
              <a:t>丰富数轴的内涵：分数或小数也可以用数轴上的点来表示。所有的有理数都可以在数轴上表示。</a:t>
            </a:r>
          </a:p>
          <a:p>
            <a:pPr>
              <a:lnSpc>
                <a:spcPct val="200000"/>
              </a:lnSpc>
              <a:buNone/>
            </a:pPr>
            <a:r>
              <a:rPr lang="zh-CN" altLang="en-US" b="1" dirty="0">
                <a:solidFill>
                  <a:schemeClr val="tx1"/>
                </a:solidFill>
                <a:latin typeface="+mn-ea"/>
                <a:sym typeface="+mn-ea"/>
              </a:rPr>
              <a:t>         </a:t>
            </a:r>
          </a:p>
        </p:txBody>
      </p:sp>
      <p:grpSp>
        <p:nvGrpSpPr>
          <p:cNvPr id="6" name="组合 5"/>
          <p:cNvGrpSpPr/>
          <p:nvPr>
            <p:custDataLst>
              <p:tags r:id="rId4"/>
            </p:custDataLst>
          </p:nvPr>
        </p:nvGrpSpPr>
        <p:grpSpPr>
          <a:xfrm>
            <a:off x="300037" y="1403820"/>
            <a:ext cx="490538" cy="561635"/>
            <a:chOff x="922338" y="1619704"/>
            <a:chExt cx="654050" cy="748846"/>
          </a:xfrm>
        </p:grpSpPr>
        <p:sp>
          <p:nvSpPr>
            <p:cNvPr id="7" name="椭圆 6"/>
            <p:cNvSpPr/>
            <p:nvPr>
              <p:custDataLst>
                <p:tags r:id="rId5"/>
              </p:custDataLst>
            </p:nvPr>
          </p:nvSpPr>
          <p:spPr>
            <a:xfrm>
              <a:off x="922338" y="1930400"/>
              <a:ext cx="438150" cy="43815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72500" lnSpcReduction="10000"/>
            </a:bodyPr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8" name="椭圆 7"/>
            <p:cNvSpPr/>
            <p:nvPr>
              <p:custDataLst>
                <p:tags r:id="rId6"/>
              </p:custDataLst>
            </p:nvPr>
          </p:nvSpPr>
          <p:spPr>
            <a:xfrm>
              <a:off x="1360488" y="1619704"/>
              <a:ext cx="215900" cy="2159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685800"/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82973" name="文本框 82972"/>
          <p:cNvSpPr txBox="1"/>
          <p:nvPr/>
        </p:nvSpPr>
        <p:spPr>
          <a:xfrm>
            <a:off x="7148753" y="1506617"/>
            <a:ext cx="485775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 anchor="t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ea typeface="宋体" panose="02010600030101010101" pitchFamily="2" charset="-122"/>
              </a:rPr>
              <a:t>右</a:t>
            </a:r>
          </a:p>
        </p:txBody>
      </p:sp>
      <p:sp>
        <p:nvSpPr>
          <p:cNvPr id="82974" name="文本框 82973"/>
          <p:cNvSpPr txBox="1"/>
          <p:nvPr/>
        </p:nvSpPr>
        <p:spPr>
          <a:xfrm>
            <a:off x="2511029" y="1775222"/>
            <a:ext cx="485775" cy="5715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 anchor="t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33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82975" name="文本框 82974"/>
          <p:cNvSpPr txBox="1"/>
          <p:nvPr/>
        </p:nvSpPr>
        <p:spPr>
          <a:xfrm>
            <a:off x="7154228" y="1965484"/>
            <a:ext cx="485775" cy="3429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 anchor="t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ea typeface="宋体" panose="02010600030101010101" pitchFamily="2" charset="-122"/>
              </a:rPr>
              <a:t>左</a:t>
            </a:r>
          </a:p>
        </p:txBody>
      </p:sp>
      <p:sp>
        <p:nvSpPr>
          <p:cNvPr id="82976" name="文本框 82975"/>
          <p:cNvSpPr txBox="1"/>
          <p:nvPr/>
        </p:nvSpPr>
        <p:spPr>
          <a:xfrm>
            <a:off x="2413397" y="2176463"/>
            <a:ext cx="702469" cy="571500"/>
          </a:xfrm>
          <a:prstGeom prst="rect">
            <a:avLst/>
          </a:prstGeom>
          <a:noFill/>
          <a:ln w="9525">
            <a:noFill/>
          </a:ln>
        </p:spPr>
        <p:txBody>
          <a:bodyPr lIns="68577" tIns="34289" rIns="68577" bIns="34289" anchor="t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33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pic>
        <p:nvPicPr>
          <p:cNvPr id="2" name="图片 1" descr="tim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7460933" y="4659632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3" grpId="0"/>
      <p:bldP spid="82974" grpId="0"/>
      <p:bldP spid="82975" grpId="0"/>
      <p:bldP spid="829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例</a:t>
            </a:r>
            <a:r>
              <a:rPr lang="en-US" altLang="zh-CN" dirty="0"/>
              <a:t>1</a:t>
            </a:r>
            <a:r>
              <a:rPr lang="zh-CN" altLang="en-US" dirty="0"/>
              <a:t>：说出数轴上点A,B,C,D,E所表示的数:</a:t>
            </a:r>
          </a:p>
        </p:txBody>
      </p:sp>
      <p:pic>
        <p:nvPicPr>
          <p:cNvPr id="6" name="图片 5" descr="tim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8427722" y="4675346"/>
            <a:ext cx="367665" cy="367665"/>
          </a:xfrm>
          <a:prstGeom prst="rect">
            <a:avLst/>
          </a:prstGeom>
        </p:spPr>
      </p:pic>
      <p:pic>
        <p:nvPicPr>
          <p:cNvPr id="12" name="图片 11" descr="timg (1)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926705" y="4620101"/>
            <a:ext cx="422910" cy="422910"/>
          </a:xfrm>
          <a:prstGeom prst="rect">
            <a:avLst/>
          </a:prstGeom>
        </p:spPr>
      </p:pic>
      <p:pic>
        <p:nvPicPr>
          <p:cNvPr id="3" name="图片 -214748260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9686" y="1580674"/>
            <a:ext cx="6171248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085376" y="2911793"/>
            <a:ext cx="6089333" cy="2762250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b="1" dirty="0">
                <a:latin typeface="+mn-ea"/>
              </a:rPr>
              <a:t>解： </a:t>
            </a:r>
            <a:r>
              <a:rPr lang="en-US" altLang="zh-CN" b="1" dirty="0">
                <a:latin typeface="+mn-ea"/>
              </a:rPr>
              <a:t>A</a:t>
            </a:r>
            <a:r>
              <a:rPr lang="zh-CN" altLang="en-US" b="1" dirty="0">
                <a:latin typeface="+mn-ea"/>
              </a:rPr>
              <a:t>表示</a:t>
            </a:r>
            <a:r>
              <a:rPr lang="en-US" altLang="zh-CN" b="1" dirty="0">
                <a:latin typeface="+mn-ea"/>
              </a:rPr>
              <a:t>0</a:t>
            </a:r>
            <a:r>
              <a:rPr lang="zh-CN" altLang="en-US" b="1" dirty="0">
                <a:latin typeface="+mn-ea"/>
              </a:rPr>
              <a:t>；</a:t>
            </a:r>
            <a:r>
              <a:rPr lang="en-US" altLang="zh-CN" b="1" dirty="0">
                <a:latin typeface="+mn-ea"/>
              </a:rPr>
              <a:t> B</a:t>
            </a:r>
            <a:r>
              <a:rPr lang="zh-CN" altLang="en-US" b="1" dirty="0">
                <a:latin typeface="+mn-ea"/>
              </a:rPr>
              <a:t>表示</a:t>
            </a:r>
            <a:r>
              <a:rPr lang="en-US" altLang="zh-CN" b="1" dirty="0">
                <a:latin typeface="+mn-ea"/>
              </a:rPr>
              <a:t>-2</a:t>
            </a:r>
            <a:r>
              <a:rPr lang="zh-CN" altLang="en-US" b="1" dirty="0">
                <a:latin typeface="+mn-ea"/>
              </a:rPr>
              <a:t>；</a:t>
            </a:r>
            <a:r>
              <a:rPr lang="en-US" altLang="zh-CN" b="1" dirty="0">
                <a:latin typeface="+mn-ea"/>
              </a:rPr>
              <a:t> C</a:t>
            </a:r>
            <a:r>
              <a:rPr lang="zh-CN" altLang="en-US" b="1" dirty="0">
                <a:latin typeface="+mn-ea"/>
              </a:rPr>
              <a:t>表示</a:t>
            </a:r>
            <a:r>
              <a:rPr lang="en-US" altLang="zh-CN" b="1" dirty="0">
                <a:latin typeface="+mn-ea"/>
              </a:rPr>
              <a:t>1</a:t>
            </a:r>
            <a:r>
              <a:rPr lang="zh-CN" altLang="en-US" b="1" dirty="0">
                <a:latin typeface="+mn-ea"/>
              </a:rPr>
              <a:t>；</a:t>
            </a:r>
            <a:r>
              <a:rPr lang="en-US" altLang="zh-CN" b="1" dirty="0">
                <a:latin typeface="+mn-ea"/>
              </a:rPr>
              <a:t> D</a:t>
            </a:r>
            <a:r>
              <a:rPr lang="zh-CN" altLang="en-US" b="1" dirty="0">
                <a:latin typeface="+mn-ea"/>
              </a:rPr>
              <a:t>表示</a:t>
            </a:r>
            <a:r>
              <a:rPr lang="en-US" altLang="zh-CN" b="1" dirty="0">
                <a:latin typeface="+mn-ea"/>
              </a:rPr>
              <a:t>2.5</a:t>
            </a:r>
            <a:r>
              <a:rPr lang="zh-CN" altLang="en-US" b="1" dirty="0">
                <a:latin typeface="+mn-ea"/>
              </a:rPr>
              <a:t>；</a:t>
            </a:r>
            <a:r>
              <a:rPr lang="en-US" altLang="zh-CN" b="1" dirty="0">
                <a:latin typeface="+mn-ea"/>
              </a:rPr>
              <a:t> E</a:t>
            </a:r>
            <a:r>
              <a:rPr lang="zh-CN" altLang="en-US" b="1" dirty="0">
                <a:latin typeface="+mn-ea"/>
              </a:rPr>
              <a:t>表示</a:t>
            </a:r>
            <a:r>
              <a:rPr lang="en-US" altLang="zh-CN" b="1" dirty="0">
                <a:latin typeface="+mn-ea"/>
              </a:rPr>
              <a:t>-3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a"/>
  <p:tag name="KSO_WM_UNIT_INDEX" val="1_3_1"/>
  <p:tag name="KSO_WM_UNIT_ID" val="custom160459_27*l_h_a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DIAGRAM_GROUP_CODE" val="l1-4"/>
  <p:tag name="KSO_WM_UNIT_PRESET_TEXT_LEN" val="5"/>
  <p:tag name="KSO_WM_UNIT_FILL_FORE_SCHEMECOLOR_INDEX" val="5"/>
  <p:tag name="KSO_WM_UNIT_FILL_TYPE" val="1"/>
  <p:tag name="KSO_WM_UNIT_USESOURCEFORMAT_APPLY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a"/>
  <p:tag name="KSO_WM_UNIT_INDEX" val="1_2_1"/>
  <p:tag name="KSO_WM_UNIT_ID" val="custom160459_27*l_h_a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DIAGRAM_GROUP_CODE" val="l1-4"/>
  <p:tag name="KSO_WM_UNIT_PRESET_TEXT_LEN" val="5"/>
  <p:tag name="KSO_WM_UNIT_FILL_FORE_SCHEMECOLOR_INDEX" val="5"/>
  <p:tag name="KSO_WM_UNIT_FILL_TYPE" val="1"/>
  <p:tag name="KSO_WM_UNIT_USESOURCEFORMAT_APPLY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DIAGRAM_GROUP_CODE" val="l1-4"/>
  <p:tag name="KSO_WM_UNIT_TYPE" val="l_i"/>
  <p:tag name="KSO_WM_UNIT_INDEX" val="1_1"/>
  <p:tag name="KSO_WM_UNIT_ID" val="custom160459_27*l_i*1_1"/>
  <p:tag name="KSO_WM_UNIT_CLEAR" val="1"/>
  <p:tag name="KSO_WM_UNIT_LAYERLEVEL" val="1_1"/>
  <p:tag name="KSO_WM_UNIT_FILL_FORE_SCHEMECOLOR_INDEX" val="5"/>
  <p:tag name="KSO_WM_UNIT_FILL_TYPE" val="1"/>
  <p:tag name="KSO_WM_UNIT_USESOURCEFORMAT_APPLY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a"/>
  <p:tag name="KSO_WM_UNIT_INDEX" val="1"/>
  <p:tag name="KSO_WM_UNIT_ID" val="custom160459_27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"/>
  <p:tag name="KSO_WM_UNIT_ID" val="custom160459_14*l_i*1_1"/>
  <p:tag name="KSO_WM_UNIT_CLEAR" val="1"/>
  <p:tag name="KSO_WM_UNIT_LAYERLEVEL" val="1_1"/>
  <p:tag name="KSO_WM_DIAGRAM_GROUP_CODE" val="l1-2"/>
  <p:tag name="KSO_WM_UNIT_USESOURCEFORMAT_APPLY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14*i*1"/>
  <p:tag name="KSO_WM_TEMPLATE_CATEGORY" val="custom"/>
  <p:tag name="KSO_WM_TEMPLATE_INDEX" val="160459"/>
  <p:tag name="KSO_WM_UNIT_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14*i*10"/>
  <p:tag name="KSO_WM_TEMPLATE_CATEGORY" val="custom"/>
  <p:tag name="KSO_WM_TEMPLATE_INDEX" val="160459"/>
  <p:tag name="KSO_WM_UNIT_INDEX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3"/>
  <p:tag name="KSO_WM_UNIT_ID" val="custom160459_6*l_i*1_1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4"/>
  <p:tag name="KSO_WM_UNIT_ID" val="custom160459_6*l_i*1_1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q_i"/>
  <p:tag name="KSO_WM_UNIT_INDEX" val="1_2"/>
  <p:tag name="KSO_WM_UNIT_ID" val="custom160459_23*q_i*1_2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5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q_i"/>
  <p:tag name="KSO_WM_UNIT_INDEX" val="1_2"/>
  <p:tag name="KSO_WM_UNIT_ID" val="custom160459_23*q_i*1_2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q_i"/>
  <p:tag name="KSO_WM_UNIT_INDEX" val="1_2"/>
  <p:tag name="KSO_WM_UNIT_ID" val="custom160459_23*q_i*1_2"/>
  <p:tag name="KSO_WM_UNIT_CLEAR" val="1"/>
  <p:tag name="KSO_WM_UNIT_LAYERLEVEL" val="1_1"/>
  <p:tag name="KSO_WM_DIAGRAM_GROUP_CODE" val="q1-1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79_16*i*7"/>
  <p:tag name="KSO_WM_TEMPLATE_CATEGORY" val="custom"/>
  <p:tag name="KSO_WM_TEMPLATE_INDEX" val="16017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f"/>
  <p:tag name="KSO_WM_UNIT_INDEX" val="1_2_1"/>
  <p:tag name="KSO_WM_UNIT_ID" val="custom160459_14*l_h_f*1_2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3"/>
  <p:tag name="KSO_WM_DIAGRAM_GROUP_CODE" val="l1-2"/>
  <p:tag name="KSO_WM_UNIT_PRESET_TEXT_LEN" val="17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4"/>
  <p:tag name="KSO_WM_UNIT_ID" val="custom160459_14*l_i*1_4"/>
  <p:tag name="KSO_WM_UNIT_CLEAR" val="1"/>
  <p:tag name="KSO_WM_UNIT_LAYERLEVEL" val="1_1"/>
  <p:tag name="KSO_WM_DIAGRAM_GROUP_CODE" val="l1-2"/>
  <p:tag name="KSO_WM_UNIT_USESOURCEFORMAT_APPLY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5"/>
  <p:tag name="KSO_WM_UNIT_ID" val="custom160459_14*l_i*1_5"/>
  <p:tag name="KSO_WM_UNIT_CLEAR" val="1"/>
  <p:tag name="KSO_WM_UNIT_LAYERLEVEL" val="1_1"/>
  <p:tag name="KSO_WM_DIAGRAM_GROUP_CODE" val="l1-2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6"/>
  <p:tag name="KSO_WM_UNIT_ID" val="custom160459_14*l_i*1_6"/>
  <p:tag name="KSO_WM_UNIT_CLEAR" val="1"/>
  <p:tag name="KSO_WM_UNIT_LAYERLEVEL" val="1_1"/>
  <p:tag name="KSO_WM_DIAGRAM_GROUP_CODE" val="l1-2"/>
  <p:tag name="KSO_WM_UNIT_LINE_FORE_SCHEMECOLOR_INDEX" val="6"/>
  <p:tag name="KSO_WM_UNIT_LINE_FILL_TYPE" val="2"/>
  <p:tag name="KSO_WM_UNIT_USESOURCEFORMAT_APPLY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179_16*i*0"/>
  <p:tag name="KSO_WM_TEMPLATE_CATEGORY" val="custom"/>
  <p:tag name="KSO_WM_TEMPLATE_INDEX" val="16017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f"/>
  <p:tag name="KSO_WM_UNIT_INDEX" val="1_1_1"/>
  <p:tag name="KSO_WM_UNIT_ID" val="custom160459_14*l_h_f*1_1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3"/>
  <p:tag name="KSO_WM_DIAGRAM_GROUP_CODE" val="l1-2"/>
  <p:tag name="KSO_WM_UNIT_PRESET_TEXT_LEN" val="17"/>
  <p:tag name="KSO_WM_UNIT_USESOURCEFORMAT_APPLY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"/>
  <p:tag name="KSO_WM_UNIT_ID" val="custom160459_14*l_i*1_1"/>
  <p:tag name="KSO_WM_UNIT_CLEAR" val="1"/>
  <p:tag name="KSO_WM_UNIT_LAYERLEVEL" val="1_1"/>
  <p:tag name="KSO_WM_DIAGRAM_GROUP_CODE" val="l1-2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5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2"/>
  <p:tag name="KSO_WM_UNIT_ID" val="custom160459_14*l_i*1_2"/>
  <p:tag name="KSO_WM_UNIT_CLEAR" val="1"/>
  <p:tag name="KSO_WM_UNIT_LAYERLEVEL" val="1_1"/>
  <p:tag name="KSO_WM_DIAGRAM_GROUP_CODE" val="l1-2"/>
  <p:tag name="KSO_WM_UNIT_USESOURCEFORMAT_APPLY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3"/>
  <p:tag name="KSO_WM_UNIT_ID" val="custom160459_14*l_i*1_3"/>
  <p:tag name="KSO_WM_UNIT_CLEAR" val="1"/>
  <p:tag name="KSO_WM_UNIT_LAYERLEVEL" val="1_1"/>
  <p:tag name="KSO_WM_DIAGRAM_GROUP_CODE" val="l1-2"/>
  <p:tag name="KSO_WM_UNIT_LINE_FORE_SCHEMECOLOR_INDEX" val="5"/>
  <p:tag name="KSO_WM_UNIT_LINE_FILL_TYPE" val="2"/>
  <p:tag name="KSO_WM_UNIT_USESOURCEFORMAT_APPLY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9"/>
  <p:tag name="KSO_WM_SLIDE_ID" val="custom160459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  <p:tag name="KSO_WM_SPECIAL_SOURCE" val="bdnul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2*i*0"/>
  <p:tag name="KSO_WM_TEMPLATE_CATEGORY" val="custom"/>
  <p:tag name="KSO_WM_TEMPLATE_INDEX" val="160459"/>
  <p:tag name="KSO_WM_UNIT_INDEX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a"/>
  <p:tag name="KSO_WM_UNIT_INDEX" val="1"/>
  <p:tag name="KSO_WM_UNIT_ID" val="custom160459_2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f"/>
  <p:tag name="KSO_WM_UNIT_INDEX" val="1"/>
  <p:tag name="KSO_WM_UNIT_ID" val="custom160459_2*f*1"/>
  <p:tag name="KSO_WM_UNIT_CLEAR" val="1"/>
  <p:tag name="KSO_WM_UNIT_LAYERLEVEL" val="1"/>
  <p:tag name="KSO_WM_UNIT_VALUE" val="198"/>
  <p:tag name="KSO_WM_UNIT_HIGHLIGHT" val="0"/>
  <p:tag name="KSO_WM_UNIT_COMPATIBLE" val="0"/>
  <p:tag name="KSO_WM_UNIT_PRESET_TEXT_INDEX" val="5"/>
  <p:tag name="KSO_WM_UNIT_PRESET_TEXT_LEN" val="23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2*i*3"/>
  <p:tag name="KSO_WM_TEMPLATE_CATEGORY" val="custom"/>
  <p:tag name="KSO_WM_TEMPLATE_INDEX" val="160459"/>
  <p:tag name="KSO_WM_UNIT_INDEX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2*i*4"/>
  <p:tag name="KSO_WM_TEMPLATE_CATEGORY" val="custom"/>
  <p:tag name="KSO_WM_TEMPLATE_INDEX" val="160459"/>
  <p:tag name="KSO_WM_UNIT_INDEX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9"/>
  <p:tag name="KSO_WM_SLIDE_ID" val="custom160459_6"/>
  <p:tag name="KSO_WM_SLIDE_INDEX" val="6"/>
  <p:tag name="KSO_WM_SLIDE_ITEM_CNT" val="1"/>
  <p:tag name="KSO_WM_SLIDE_LAYOUT" val="a_l"/>
  <p:tag name="KSO_WM_SLIDE_LAYOUT_CNT" val="1_1"/>
  <p:tag name="KSO_WM_SLIDE_TYPE" val="contents"/>
  <p:tag name="KSO_WM_BEAUTIFY_FLAG" val="#wm#"/>
  <p:tag name="KSO_WM_TAG_VERSION" val="1.0"/>
  <p:tag name="KSO_WM_DIAGRAM_GROUP_CODE" val="l1-1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10、12、16、19、20、24、28、30"/>
  <p:tag name="KSO_WM_TEMPLATE_CATEGORY" val="custom"/>
  <p:tag name="KSO_WM_TEMPLATE_INDEX" val="160459"/>
  <p:tag name="KSO_WM_SLIDE_ID" val="custom16045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AG_VERSION" val="1.0"/>
  <p:tag name="KSO_WM_SPECIAL_SOURCE" val="bdn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6*i*0"/>
  <p:tag name="KSO_WM_TEMPLATE_CATEGORY" val="custom"/>
  <p:tag name="KSO_WM_TEMPLATE_INDEX" val="160459"/>
  <p:tag name="KSO_WM_UNIT_INDEX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3"/>
  <p:tag name="KSO_WM_UNIT_ID" val="custom160459_6*l_i*1_13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USESOURCEFORMAT_APPLY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14"/>
  <p:tag name="KSO_WM_UNIT_ID" val="custom160459_6*l_i*1_14"/>
  <p:tag name="KSO_WM_UNIT_CLEAR" val="1"/>
  <p:tag name="KSO_WM_UNIT_LAYERLEVEL" val="1_1"/>
  <p:tag name="KSO_WM_DIAGRAM_GROUP_CODE" val="l1-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i"/>
  <p:tag name="KSO_WM_UNIT_INDEX" val="1_2"/>
  <p:tag name="KSO_WM_UNIT_ID" val="custom160459_6*l_i*1_2"/>
  <p:tag name="KSO_WM_UNIT_CLEAR" val="1"/>
  <p:tag name="KSO_WM_UNIT_LAYERLEVEL" val="1_1"/>
  <p:tag name="KSO_WM_DIAGRAM_GROUP_CODE" val="l1-1"/>
  <p:tag name="KSO_WM_UNIT_FILL_FORE_SCHEMECOLOR_INDEX" val="6"/>
  <p:tag name="KSO_WM_UNIT_FILL_TYPE" val="1"/>
  <p:tag name="KSO_WM_UNIT_USESOURCEFORMAT_APPLY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f"/>
  <p:tag name="KSO_WM_UNIT_INDEX" val="1_1_1"/>
  <p:tag name="KSO_WM_UNIT_ID" val="custom160459_6*l_h_f*1_1_1"/>
  <p:tag name="KSO_WM_UNIT_CLEAR" val="1"/>
  <p:tag name="KSO_WM_UNIT_LAYERLEVEL" val="1_1_1"/>
  <p:tag name="KSO_WM_UNIT_VALUE" val="12"/>
  <p:tag name="KSO_WM_UNIT_HIGHLIGHT" val="0"/>
  <p:tag name="KSO_WM_UNIT_COMPATIBLE" val="0"/>
  <p:tag name="KSO_WM_UNIT_PRESET_TEXT_INDEX" val="3"/>
  <p:tag name="KSO_WM_DIAGRAM_GROUP_CODE" val="l1-1"/>
  <p:tag name="KSO_WM_UNIT_PRESET_TEXT_LEN" val="17"/>
  <p:tag name="KSO_WM_UNIT_TEXT_FILL_FORE_SCHEMECOLOR_INDEX" val="13"/>
  <p:tag name="KSO_WM_UNIT_TEXT_FILL_TYPE" val="1"/>
  <p:tag name="KSO_WM_UNIT_USESOURCEFORMAT_APPLY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9"/>
  <p:tag name="KSO_WM_SLIDE_ID" val="custom160459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TAG_VERSION" val="1.0"/>
  <p:tag name="KSO_WM_SLIDE_POSITION" val="98*158"/>
  <p:tag name="KSO_WM_SLIDE_SIZE" val="796*325"/>
  <p:tag name="KSO_WM_SPECIAL_SOURCE" val="bdnul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a"/>
  <p:tag name="KSO_WM_UNIT_INDEX" val="1"/>
  <p:tag name="KSO_WM_UNIT_ID" val="custom160459_3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f"/>
  <p:tag name="KSO_WM_UNIT_INDEX" val="1"/>
  <p:tag name="KSO_WM_UNIT_ID" val="custom160459_3*f*1"/>
  <p:tag name="KSO_WM_UNIT_CLEAR" val="1"/>
  <p:tag name="KSO_WM_UNIT_LAYERLEVEL" val="1"/>
  <p:tag name="KSO_WM_UNIT_VALUE" val="102"/>
  <p:tag name="KSO_WM_UNIT_HIGHLIGHT" val="0"/>
  <p:tag name="KSO_WM_UNIT_COMPATIBLE" val="0"/>
  <p:tag name="KSO_WM_UNIT_PRESET_TEXT_INDEX" val="5"/>
  <p:tag name="KSO_WM_UNIT_PRESET_TEXT_LEN" val="2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a"/>
  <p:tag name="KSO_WM_UNIT_INDEX" val="1"/>
  <p:tag name="KSO_WM_UNIT_ID" val="custom160459_1*a*1"/>
  <p:tag name="KSO_WM_UNIT_CLEAR" val="1"/>
  <p:tag name="KSO_WM_UNIT_LAYERLEVEL" val="1"/>
  <p:tag name="KSO_WM_UNIT_VALUE" val="9"/>
  <p:tag name="KSO_WM_UNIT_ISCONTENTSTITLE" val="0"/>
  <p:tag name="KSO_WM_UNIT_HIGHLIGHT" val="0"/>
  <p:tag name="KSO_WM_UNIT_COMPATIBLE" val="0"/>
  <p:tag name="KSO_WM_UNIT_PRESET_TEXT_INDEX" val="3"/>
  <p:tag name="KSO_WM_UNIT_PRESET_TEXT_LEN" val="1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3*i*3"/>
  <p:tag name="KSO_WM_TEMPLATE_CATEGORY" val="custom"/>
  <p:tag name="KSO_WM_TEMPLATE_INDEX" val="160459"/>
  <p:tag name="KSO_WM_UNIT_INDEX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3*i*6"/>
  <p:tag name="KSO_WM_TEMPLATE_CATEGORY" val="custom"/>
  <p:tag name="KSO_WM_TEMPLATE_INDEX" val="160459"/>
  <p:tag name="KSO_WM_UNIT_INDEX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59_3*i*7"/>
  <p:tag name="KSO_WM_TEMPLATE_CATEGORY" val="custom"/>
  <p:tag name="KSO_WM_TEMPLATE_INDEX" val="160459"/>
  <p:tag name="KSO_WM_UNIT_INDEX" val="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59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b"/>
  <p:tag name="KSO_WM_UNIT_INDEX" val="1"/>
  <p:tag name="KSO_WM_UNIT_ID" val="custom160459_1*b*1"/>
  <p:tag name="KSO_WM_UNIT_CLEAR" val="1"/>
  <p:tag name="KSO_WM_UNIT_LAYERLEVEL" val="1"/>
  <p:tag name="KSO_WM_UNIT_VALUE" val="46"/>
  <p:tag name="KSO_WM_UNIT_ISCONTENTSTITLE" val="0"/>
  <p:tag name="KSO_WM_UNIT_HIGHLIGHT" val="0"/>
  <p:tag name="KSO_WM_UNIT_COMPATIBLE" val="0"/>
  <p:tag name="KSO_WM_UNIT_PRESET_TEXT_INDEX" val="4"/>
  <p:tag name="KSO_WM_UNIT_PRESET_TEXT_LEN" val="4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9"/>
  <p:tag name="KSO_WM_SLIDE_ID" val="custom160459_30"/>
  <p:tag name="KSO_WM_SLIDE_INDEX" val="30"/>
  <p:tag name="KSO_WM_SLIDE_ITEM_CNT" val="1"/>
  <p:tag name="KSO_WM_SLIDE_LAYOUT" val="a"/>
  <p:tag name="KSO_WM_SLIDE_LAYOUT_CNT" val="1"/>
  <p:tag name="KSO_WM_SLIDE_TYPE" val="endPage"/>
  <p:tag name="KSO_WM_BEAUTIFY_FLAG" val="#wm#"/>
  <p:tag name="KSO_WM_TAG_VERSION" val="1.0"/>
  <p:tag name="KSO_WM_SPECIAL_SOURCE" val="bdnul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a"/>
  <p:tag name="KSO_WM_UNIT_INDEX" val="1"/>
  <p:tag name="KSO_WM_UNIT_ID" val="custom160459_30*a*1"/>
  <p:tag name="KSO_WM_UNIT_CLEAR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PRESET_TEXT" val="THANK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59"/>
  <p:tag name="KSO_WM_SLIDE_ID" val="custom160459_27"/>
  <p:tag name="KSO_WM_SLIDE_INDEX" val="27"/>
  <p:tag name="KSO_WM_SLIDE_ITEM_CNT" val="4"/>
  <p:tag name="KSO_WM_SLIDE_LAYOUT" val="a_l"/>
  <p:tag name="KSO_WM_SLIDE_LAYOUT_CNT" val="1_1"/>
  <p:tag name="KSO_WM_SLIDE_TYPE" val="text"/>
  <p:tag name="KSO_WM_BEAUTIFY_FLAG" val="#wm#"/>
  <p:tag name="KSO_WM_TAG_VERSION" val="1.0"/>
  <p:tag name="KSO_WM_SLIDE_POSITION" val="155*193"/>
  <p:tag name="KSO_WM_SLIDE_SIZE" val="651*230"/>
  <p:tag name="KSO_WM_DIAGRAM_GROUP_CODE" val="l1-4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a"/>
  <p:tag name="KSO_WM_UNIT_INDEX" val="1_1_1"/>
  <p:tag name="KSO_WM_UNIT_ID" val="custom160459_27*l_h_a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DIAGRAM_GROUP_CODE" val="l1-4"/>
  <p:tag name="KSO_WM_UNIT_PRESET_TEXT_LEN" val="5"/>
  <p:tag name="KSO_WM_UNIT_FILL_FORE_SCHEMECOLOR_INDEX" val="5"/>
  <p:tag name="KSO_WM_UNI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59"/>
  <p:tag name="KSO_WM_UNIT_TYPE" val="l_h_a"/>
  <p:tag name="KSO_WM_UNIT_INDEX" val="1_4_1"/>
  <p:tag name="KSO_WM_UNIT_ID" val="custom160459_27*l_h_a*1_4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3"/>
  <p:tag name="KSO_WM_DIAGRAM_GROUP_CODE" val="l1-4"/>
  <p:tag name="KSO_WM_UNIT_PRESET_TEXT_LEN" val="5"/>
  <p:tag name="KSO_WM_UNIT_FILL_FORE_SCHEMECOLOR_INDEX" val="5"/>
  <p:tag name="KSO_WM_UNIT_FILL_TYPE" val="1"/>
  <p:tag name="KSO_WM_UNIT_USESOURCEFORMAT_APPLY" val="1"/>
</p:tagLst>
</file>

<file path=ppt/theme/theme1.xml><?xml version="1.0" encoding="utf-8"?>
<a:theme xmlns:a="http://schemas.openxmlformats.org/drawingml/2006/main" name="WWW.2PPT.COM&#10;">
  <a:themeElements>
    <a:clrScheme name="160179.179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D2689D"/>
      </a:accent1>
      <a:accent2>
        <a:srgbClr val="D37051"/>
      </a:accent2>
      <a:accent3>
        <a:srgbClr val="F28711"/>
      </a:accent3>
      <a:accent4>
        <a:srgbClr val="D30E00"/>
      </a:accent4>
      <a:accent5>
        <a:srgbClr val="BAD038"/>
      </a:accent5>
      <a:accent6>
        <a:srgbClr val="46CBE6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972</Words>
  <Application>Microsoft Office PowerPoint</Application>
  <PresentationFormat>全屏显示(16:9)</PresentationFormat>
  <Paragraphs>164</Paragraphs>
  <Slides>16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华文琥珀</vt:lpstr>
      <vt:lpstr>隶书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Equation.KSEE3</vt:lpstr>
      <vt:lpstr>数轴</vt:lpstr>
      <vt:lpstr>PowerPoint 演示文稿</vt:lpstr>
      <vt:lpstr>学习目标</vt:lpstr>
      <vt:lpstr>情境一</vt:lpstr>
      <vt:lpstr>PowerPoint 演示文稿</vt:lpstr>
      <vt:lpstr>情境二</vt:lpstr>
      <vt:lpstr>类比归类</vt:lpstr>
      <vt:lpstr>知识加油站</vt:lpstr>
      <vt:lpstr>例1：说出数轴上点A,B,C,D,E所表示的数:</vt:lpstr>
      <vt:lpstr>例2：判断下面所画数轴是否正确，并说明理由</vt:lpstr>
      <vt:lpstr>例3：画出数轴，并用数轴上的点表示下列各数</vt:lpstr>
      <vt:lpstr>例4-1：选一选</vt:lpstr>
      <vt:lpstr>例4-2：选一选</vt:lpstr>
      <vt:lpstr>练一练</vt:lpstr>
      <vt:lpstr>知识点小结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2020-06-02T00:43:00Z</dcterms:created>
  <dcterms:modified xsi:type="dcterms:W3CDTF">2023-01-17T03:04:08Z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F39CC71469ED483A985C86AB56E0BA38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