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2" r:id="rId2"/>
    <p:sldId id="312" r:id="rId3"/>
    <p:sldId id="257" r:id="rId4"/>
    <p:sldId id="279" r:id="rId5"/>
    <p:sldId id="303" r:id="rId6"/>
    <p:sldId id="281" r:id="rId7"/>
    <p:sldId id="283" r:id="rId8"/>
    <p:sldId id="304" r:id="rId9"/>
    <p:sldId id="306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308" r:id="rId18"/>
    <p:sldId id="293" r:id="rId19"/>
    <p:sldId id="294" r:id="rId20"/>
    <p:sldId id="309" r:id="rId21"/>
    <p:sldId id="310" r:id="rId22"/>
    <p:sldId id="311" r:id="rId23"/>
    <p:sldId id="295" r:id="rId24"/>
    <p:sldId id="302" r:id="rId25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3CF"/>
    <a:srgbClr val="F7F3CE"/>
    <a:srgbClr val="FFFFAB"/>
    <a:srgbClr val="FFFF99"/>
    <a:srgbClr val="FFE8CA"/>
    <a:srgbClr val="87CAAD"/>
    <a:srgbClr val="F7B2BF"/>
    <a:srgbClr val="000000"/>
    <a:srgbClr val="FFFFFF"/>
    <a:srgbClr val="F5B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2244" y="-10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7C526-8197-459A-81D1-10DD9AD4FB3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E46CF-2070-453F-B628-94EEE69BC3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E46CF-2070-453F-B628-94EEE69BC37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E46CF-2070-453F-B628-94EEE69BC378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E46CF-2070-453F-B628-94EEE69BC378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E46CF-2070-453F-B628-94EEE69BC378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E46CF-2070-453F-B628-94EEE69BC378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E46CF-2070-453F-B628-94EEE69BC378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E46CF-2070-453F-B628-94EEE69BC378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E46CF-2070-453F-B628-94EEE69BC378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E46CF-2070-453F-B628-94EEE69BC378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E46CF-2070-453F-B628-94EEE69BC378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1E46CF-2070-453F-B628-94EEE69BC3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E46CF-2070-453F-B628-94EEE69BC37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1E46CF-2070-453F-B628-94EEE69BC3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E46CF-2070-453F-B628-94EEE69BC378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E46CF-2070-453F-B628-94EEE69BC37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E46CF-2070-453F-B628-94EEE69BC37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E46CF-2070-453F-B628-94EEE69BC378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E46CF-2070-453F-B628-94EEE69BC378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E46CF-2070-453F-B628-94EEE69BC378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E46CF-2070-453F-B628-94EEE69BC378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E46CF-2070-453F-B628-94EEE69BC378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D863-E36E-4A1F-A4A1-626EE2ED106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A9E1-5553-4EC3-A8B1-CCDFFBAA0D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D863-E36E-4A1F-A4A1-626EE2ED106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A9E1-5553-4EC3-A8B1-CCDFFBAA0D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D863-E36E-4A1F-A4A1-626EE2ED106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A9E1-5553-4EC3-A8B1-CCDFFBAA0D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D863-E36E-4A1F-A4A1-626EE2ED106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A9E1-5553-4EC3-A8B1-CCDFFBAA0D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D863-E36E-4A1F-A4A1-626EE2ED106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A9E1-5553-4EC3-A8B1-CCDFFBAA0D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D863-E36E-4A1F-A4A1-626EE2ED106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A9E1-5553-4EC3-A8B1-CCDFFBAA0D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D863-E36E-4A1F-A4A1-626EE2ED106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A9E1-5553-4EC3-A8B1-CCDFFBAA0D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D863-E36E-4A1F-A4A1-626EE2ED106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A9E1-5553-4EC3-A8B1-CCDFFBAA0D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D863-E36E-4A1F-A4A1-626EE2ED106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A9E1-5553-4EC3-A8B1-CCDFFBAA0D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D863-E36E-4A1F-A4A1-626EE2ED106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A9E1-5553-4EC3-A8B1-CCDFFBAA0D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D863-E36E-4A1F-A4A1-626EE2ED106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A9E1-5553-4EC3-A8B1-CCDFFBAA0D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1D863-E36E-4A1F-A4A1-626EE2ED106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AA9E1-5553-4EC3-A8B1-CCDFFBAA0D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5" Type="http://schemas.openxmlformats.org/officeDocument/2006/relationships/image" Target="../media/image33.jpe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2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2000250" y="-2000250"/>
            <a:ext cx="5143500" cy="91440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55461" y="3091027"/>
            <a:ext cx="2246414" cy="2026878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2909222" y="909905"/>
            <a:ext cx="3323691" cy="3323691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4941" y="229999"/>
            <a:ext cx="1877768" cy="12867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" y="3936207"/>
            <a:ext cx="6786563" cy="120729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307434" y="230000"/>
            <a:ext cx="6836569" cy="122158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94888" y="2581724"/>
            <a:ext cx="807244" cy="100726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054718" y="1498401"/>
            <a:ext cx="772413" cy="79886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02131" y="1737524"/>
            <a:ext cx="6752584" cy="1347834"/>
          </a:xfrm>
          <a:prstGeom prst="rect">
            <a:avLst/>
          </a:prstGeom>
          <a:solidFill>
            <a:srgbClr val="F5B3B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02134" y="1868985"/>
            <a:ext cx="6752584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srgbClr val="FEFEFE"/>
                </a:solidFill>
                <a:latin typeface="Bookman Old Style" panose="02050604050505020204" pitchFamily="18" charset="0"/>
                <a:ea typeface="Kozuka Gothic Pr6N R" panose="020B0400000000000000" pitchFamily="34" charset="-128"/>
                <a:cs typeface="Arial Unicode MS" panose="020B0604020202020204" pitchFamily="34" charset="-122"/>
              </a:rPr>
              <a:t>Unit 1</a:t>
            </a:r>
          </a:p>
          <a:p>
            <a:pPr algn="ctr"/>
            <a:r>
              <a:rPr lang="en-US" altLang="zh-CN" sz="3300" b="1" dirty="0">
                <a:solidFill>
                  <a:srgbClr val="FEFEFE"/>
                </a:solidFill>
                <a:latin typeface="Bookman Old Style" panose="02050604050505020204" pitchFamily="18" charset="0"/>
                <a:ea typeface="Kozuka Gothic Pr6N R" panose="020B0400000000000000" pitchFamily="34" charset="-128"/>
                <a:cs typeface="Arial Unicode MS" panose="020B0604020202020204" pitchFamily="34" charset="-122"/>
              </a:rPr>
              <a:t>In China, we open a gift later.</a:t>
            </a:r>
            <a:endParaRPr lang="zh-CN" altLang="en-US" sz="3300" b="1" dirty="0">
              <a:solidFill>
                <a:srgbClr val="FEFEFE"/>
              </a:solidFill>
              <a:latin typeface="Bookman Old Style" panose="02050604050505020204" pitchFamily="18" charset="0"/>
              <a:ea typeface="Kozuka Gothic Pr6N R" panose="020B0400000000000000" pitchFamily="34" charset="-128"/>
              <a:cs typeface="Arial Unicode MS" panose="020B0604020202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88459" y="3638526"/>
            <a:ext cx="27799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013938" y="402585"/>
            <a:ext cx="3554546" cy="567964"/>
          </a:xfrm>
          <a:prstGeom prst="roundRect">
            <a:avLst/>
          </a:prstGeom>
          <a:solidFill>
            <a:srgbClr val="F7B2BF"/>
          </a:solidFill>
          <a:ln w="1905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3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Guessing Game</a:t>
            </a:r>
            <a:endParaRPr lang="zh-CN" altLang="en-US" sz="3000" b="1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43089" y="171804"/>
            <a:ext cx="952760" cy="855166"/>
          </a:xfrm>
          <a:prstGeom prst="rect">
            <a:avLst/>
          </a:prstGeom>
        </p:spPr>
      </p:pic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223384" y="3469483"/>
            <a:ext cx="3298215" cy="807913"/>
          </a:xfrm>
          <a:prstGeom prst="rect">
            <a:avLst/>
          </a:prstGeom>
          <a:solidFill>
            <a:srgbClr val="FFFFAB"/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These are some ______. The kids like them.</a:t>
            </a:r>
          </a:p>
        </p:txBody>
      </p:sp>
      <p:pic>
        <p:nvPicPr>
          <p:cNvPr id="24" name="Picture 13" descr="9254256_092841338106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98996" y="1549265"/>
            <a:ext cx="2631281" cy="1763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3117855" y="3425174"/>
            <a:ext cx="140374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toys</a:t>
            </a:r>
          </a:p>
        </p:txBody>
      </p:sp>
      <p:pic>
        <p:nvPicPr>
          <p:cNvPr id="26" name="Picture 10" descr="Chess_Set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 bwMode="auto">
          <a:xfrm>
            <a:off x="5444197" y="1589580"/>
            <a:ext cx="2211794" cy="166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5120761" y="3469483"/>
            <a:ext cx="3293084" cy="807913"/>
          </a:xfrm>
          <a:prstGeom prst="rect">
            <a:avLst/>
          </a:prstGeom>
          <a:solidFill>
            <a:srgbClr val="FFFFAB"/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This is a ___________. We can play chess on it.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6293704" y="3455595"/>
            <a:ext cx="172878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chess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7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013938" y="402585"/>
            <a:ext cx="3554546" cy="567964"/>
          </a:xfrm>
          <a:prstGeom prst="roundRect">
            <a:avLst/>
          </a:prstGeom>
          <a:solidFill>
            <a:srgbClr val="F7B2BF"/>
          </a:solidFill>
          <a:ln w="1905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3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Guessing Game</a:t>
            </a:r>
            <a:endParaRPr lang="zh-CN" altLang="en-US" sz="3000" b="1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43089" y="171804"/>
            <a:ext cx="952760" cy="855166"/>
          </a:xfrm>
          <a:prstGeom prst="rect">
            <a:avLst/>
          </a:prstGeom>
        </p:spPr>
      </p:pic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013940" y="3407438"/>
            <a:ext cx="3618181" cy="1177245"/>
          </a:xfrm>
          <a:prstGeom prst="rect">
            <a:avLst/>
          </a:prstGeom>
          <a:solidFill>
            <a:srgbClr val="FFFFAB"/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This is a bar of _________. We can eat it and it tastes sweet.</a:t>
            </a: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5151469" y="3407438"/>
            <a:ext cx="3415914" cy="1177245"/>
          </a:xfrm>
          <a:prstGeom prst="rect">
            <a:avLst/>
          </a:prstGeom>
          <a:solidFill>
            <a:srgbClr val="FFFFAB"/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This is a  ____________ . 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</a:rPr>
              <a:t>We can wear it on our head.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6396066" y="3407437"/>
            <a:ext cx="187715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baseball cap</a:t>
            </a:r>
          </a:p>
        </p:txBody>
      </p:sp>
      <p:pic>
        <p:nvPicPr>
          <p:cNvPr id="12" name="Picture 9" descr="c:\users\zhangt\appdata\roaming\360se6\User Data\temp\t011f79480f6311cd37.jp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8044" y="1535980"/>
            <a:ext cx="2018205" cy="1639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http://pic14.nipic.com/20110520/1996136_163144560000_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E4DEE2"/>
              </a:clrFrom>
              <a:clrTo>
                <a:srgbClr val="E4DE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20501" y="1479685"/>
            <a:ext cx="2518172" cy="170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030158" y="3407437"/>
            <a:ext cx="152383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chocolate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013938" y="402585"/>
            <a:ext cx="3554546" cy="567964"/>
          </a:xfrm>
          <a:prstGeom prst="roundRect">
            <a:avLst/>
          </a:prstGeom>
          <a:solidFill>
            <a:srgbClr val="F7B2BF"/>
          </a:solidFill>
          <a:ln w="1905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3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Guessing Game</a:t>
            </a:r>
            <a:endParaRPr lang="zh-CN" altLang="en-US" sz="3000" b="1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43089" y="171804"/>
            <a:ext cx="952760" cy="855166"/>
          </a:xfrm>
          <a:prstGeom prst="rect">
            <a:avLst/>
          </a:prstGeom>
        </p:spPr>
      </p:pic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885302" y="3387543"/>
            <a:ext cx="3646517" cy="1177245"/>
          </a:xfrm>
          <a:prstGeom prst="rect">
            <a:avLst/>
          </a:prstGeom>
          <a:solidFill>
            <a:srgbClr val="FFFFAB"/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This is a __________. 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We can look up new words in it.</a:t>
            </a:r>
          </a:p>
        </p:txBody>
      </p:sp>
      <p:pic>
        <p:nvPicPr>
          <p:cNvPr id="24" name="Picture 13" descr="416375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58515" y="1320609"/>
            <a:ext cx="1300091" cy="191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733210" y="3479877"/>
            <a:ext cx="3917349" cy="992579"/>
          </a:xfrm>
          <a:prstGeom prst="rect">
            <a:avLst/>
          </a:prstGeom>
          <a:solidFill>
            <a:srgbClr val="FFFFAB"/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This is </a:t>
            </a:r>
            <a:r>
              <a:rPr lang="en-US" altLang="zh-CN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a pair of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__________.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We Chinese eat with them.</a:t>
            </a:r>
          </a:p>
        </p:txBody>
      </p:sp>
      <p:pic>
        <p:nvPicPr>
          <p:cNvPr id="26" name="Picture 16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1554953" y="1607993"/>
            <a:ext cx="2273863" cy="1488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2904864" y="3454163"/>
            <a:ext cx="152383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chopsticks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6101237" y="3387544"/>
            <a:ext cx="152383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dictionary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013938" y="402585"/>
            <a:ext cx="3554546" cy="567964"/>
          </a:xfrm>
          <a:prstGeom prst="roundRect">
            <a:avLst/>
          </a:prstGeom>
          <a:solidFill>
            <a:srgbClr val="F7B2BF"/>
          </a:solidFill>
          <a:ln w="1905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3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Guessing Game</a:t>
            </a:r>
            <a:endParaRPr lang="zh-CN" altLang="en-US" sz="3000" b="1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43089" y="171804"/>
            <a:ext cx="952760" cy="855166"/>
          </a:xfrm>
          <a:prstGeom prst="rect">
            <a:avLst/>
          </a:prstGeom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844102" y="3887956"/>
            <a:ext cx="5940028" cy="1054135"/>
          </a:xfrm>
          <a:prstGeom prst="rect">
            <a:avLst/>
          </a:prstGeom>
          <a:solidFill>
            <a:srgbClr val="FFFFAB"/>
          </a:solidFill>
          <a:ln>
            <a:noFill/>
          </a:ln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This is a ____________. We can play with it.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729856" y="1321675"/>
            <a:ext cx="5504819" cy="2215154"/>
            <a:chOff x="2306472" y="1762232"/>
            <a:chExt cx="7339758" cy="2953539"/>
          </a:xfrm>
        </p:grpSpPr>
        <p:pic>
          <p:nvPicPr>
            <p:cNvPr id="10" name="Picture 19" descr="149695693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1F6F5"/>
                </a:clrFrom>
                <a:clrTo>
                  <a:srgbClr val="F1F6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06472" y="1762232"/>
              <a:ext cx="4112349" cy="2953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8" descr="74f22fa25d946823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06925" y="2323930"/>
              <a:ext cx="2539305" cy="1953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130050" y="3863482"/>
            <a:ext cx="168406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video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013940" y="402585"/>
            <a:ext cx="6567963" cy="567964"/>
          </a:xfrm>
          <a:prstGeom prst="roundRect">
            <a:avLst/>
          </a:prstGeom>
          <a:solidFill>
            <a:srgbClr val="F7B2BF"/>
          </a:solidFill>
          <a:ln w="1905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7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While-listening: Listen and number</a:t>
            </a:r>
            <a:endParaRPr lang="zh-CN" altLang="en-US" sz="2700" b="1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543089" y="171804"/>
            <a:ext cx="952760" cy="85516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019469" y="2751682"/>
            <a:ext cx="7231302" cy="3219343"/>
            <a:chOff x="1359292" y="3668908"/>
            <a:chExt cx="9641736" cy="4292458"/>
          </a:xfrm>
        </p:grpSpPr>
        <p:sp>
          <p:nvSpPr>
            <p:cNvPr id="9" name="文本框 13380"/>
            <p:cNvSpPr txBox="1">
              <a:spLocks noChangeArrowheads="1"/>
            </p:cNvSpPr>
            <p:nvPr/>
          </p:nvSpPr>
          <p:spPr bwMode="auto">
            <a:xfrm>
              <a:off x="1359292" y="3668908"/>
              <a:ext cx="9641736" cy="429245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baseball cap             chess set               chocolate               </a:t>
              </a:r>
            </a:p>
            <a:p>
              <a:pPr marL="0" indent="0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chopsticks                dictionary            toy</a:t>
              </a:r>
            </a:p>
            <a:p>
              <a:pPr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video game</a:t>
              </a:r>
            </a:p>
          </p:txBody>
        </p:sp>
        <p:sp>
          <p:nvSpPr>
            <p:cNvPr id="13" name="矩形 13381"/>
            <p:cNvSpPr>
              <a:spLocks noChangeArrowheads="1"/>
            </p:cNvSpPr>
            <p:nvPr/>
          </p:nvSpPr>
          <p:spPr bwMode="auto">
            <a:xfrm>
              <a:off x="3937360" y="3918855"/>
              <a:ext cx="607423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4" name="矩形 13382"/>
            <p:cNvSpPr>
              <a:spLocks noChangeArrowheads="1"/>
            </p:cNvSpPr>
            <p:nvPr/>
          </p:nvSpPr>
          <p:spPr bwMode="auto">
            <a:xfrm>
              <a:off x="9899359" y="3918855"/>
              <a:ext cx="607423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5" name="矩形 13383"/>
            <p:cNvSpPr>
              <a:spLocks noChangeArrowheads="1"/>
            </p:cNvSpPr>
            <p:nvPr/>
          </p:nvSpPr>
          <p:spPr bwMode="auto">
            <a:xfrm>
              <a:off x="3937360" y="4501687"/>
              <a:ext cx="607423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6" name="矩形 13384"/>
            <p:cNvSpPr>
              <a:spLocks noChangeArrowheads="1"/>
            </p:cNvSpPr>
            <p:nvPr/>
          </p:nvSpPr>
          <p:spPr bwMode="auto">
            <a:xfrm>
              <a:off x="7020977" y="3918855"/>
              <a:ext cx="607423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8" name="矩形 13385"/>
            <p:cNvSpPr>
              <a:spLocks noChangeArrowheads="1"/>
            </p:cNvSpPr>
            <p:nvPr/>
          </p:nvSpPr>
          <p:spPr bwMode="auto">
            <a:xfrm>
              <a:off x="3937360" y="5084519"/>
              <a:ext cx="607423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9" name="矩形 13386"/>
            <p:cNvSpPr>
              <a:spLocks noChangeArrowheads="1"/>
            </p:cNvSpPr>
            <p:nvPr/>
          </p:nvSpPr>
          <p:spPr bwMode="auto">
            <a:xfrm>
              <a:off x="7020977" y="4501687"/>
              <a:ext cx="607423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0" name="矩形 13387"/>
            <p:cNvSpPr>
              <a:spLocks noChangeArrowheads="1"/>
            </p:cNvSpPr>
            <p:nvPr/>
          </p:nvSpPr>
          <p:spPr bwMode="auto">
            <a:xfrm>
              <a:off x="9899358" y="4501687"/>
              <a:ext cx="607423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400">
                <a:solidFill>
                  <a:srgbClr val="000000"/>
                </a:solidFill>
              </a:endParaRPr>
            </a:p>
          </p:txBody>
        </p:sp>
      </p:grpSp>
      <p:sp>
        <p:nvSpPr>
          <p:cNvPr id="21" name="文本框 1"/>
          <p:cNvSpPr txBox="1">
            <a:spLocks noChangeArrowheads="1"/>
          </p:cNvSpPr>
          <p:nvPr/>
        </p:nvSpPr>
        <p:spPr bwMode="auto">
          <a:xfrm>
            <a:off x="3035760" y="2908865"/>
            <a:ext cx="38338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2" name="文本框 1"/>
          <p:cNvSpPr txBox="1">
            <a:spLocks noChangeArrowheads="1"/>
          </p:cNvSpPr>
          <p:nvPr/>
        </p:nvSpPr>
        <p:spPr bwMode="auto">
          <a:xfrm>
            <a:off x="3035759" y="3335438"/>
            <a:ext cx="38338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3" name="文本框 1"/>
          <p:cNvSpPr txBox="1">
            <a:spLocks noChangeArrowheads="1"/>
          </p:cNvSpPr>
          <p:nvPr/>
        </p:nvSpPr>
        <p:spPr bwMode="auto">
          <a:xfrm>
            <a:off x="7503477" y="2908865"/>
            <a:ext cx="38338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4" name="文本框 1"/>
          <p:cNvSpPr txBox="1">
            <a:spLocks noChangeArrowheads="1"/>
          </p:cNvSpPr>
          <p:nvPr/>
        </p:nvSpPr>
        <p:spPr bwMode="auto">
          <a:xfrm>
            <a:off x="5365077" y="2908865"/>
            <a:ext cx="38338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5" name="文本框 1"/>
          <p:cNvSpPr txBox="1">
            <a:spLocks noChangeArrowheads="1"/>
          </p:cNvSpPr>
          <p:nvPr/>
        </p:nvSpPr>
        <p:spPr bwMode="auto">
          <a:xfrm>
            <a:off x="7503477" y="3335438"/>
            <a:ext cx="38338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6" name="文本框 1"/>
          <p:cNvSpPr txBox="1">
            <a:spLocks noChangeArrowheads="1"/>
          </p:cNvSpPr>
          <p:nvPr/>
        </p:nvSpPr>
        <p:spPr bwMode="auto">
          <a:xfrm>
            <a:off x="5342141" y="3335438"/>
            <a:ext cx="38338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7" name="文本框 1"/>
          <p:cNvSpPr txBox="1">
            <a:spLocks noChangeArrowheads="1"/>
          </p:cNvSpPr>
          <p:nvPr/>
        </p:nvSpPr>
        <p:spPr bwMode="auto">
          <a:xfrm>
            <a:off x="3035759" y="3764119"/>
            <a:ext cx="38338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240969" y="1257750"/>
            <a:ext cx="6662067" cy="1010666"/>
            <a:chOff x="1654622" y="1676998"/>
            <a:chExt cx="8882756" cy="1347555"/>
          </a:xfrm>
        </p:grpSpPr>
        <p:pic>
          <p:nvPicPr>
            <p:cNvPr id="7" name="图片 6" descr="waiyan005"/>
            <p:cNvPicPr>
              <a:picLocks noChangeAspect="1" noChangeArrowheads="1"/>
            </p:cNvPicPr>
            <p:nvPr/>
          </p:nvPicPr>
          <p:blipFill>
            <a:blip r:embed="rId6" cstate="email">
              <a:lum bright="-6000" contrast="6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4622" y="1676998"/>
              <a:ext cx="8882756" cy="134755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椭圆 3"/>
            <p:cNvSpPr/>
            <p:nvPr/>
          </p:nvSpPr>
          <p:spPr>
            <a:xfrm>
              <a:off x="9321420" y="1884748"/>
              <a:ext cx="432000" cy="432000"/>
            </a:xfrm>
            <a:prstGeom prst="ellipse">
              <a:avLst/>
            </a:prstGeom>
            <a:solidFill>
              <a:srgbClr val="F7F3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8627658" y="1875474"/>
              <a:ext cx="432000" cy="432000"/>
            </a:xfrm>
            <a:prstGeom prst="ellipse">
              <a:avLst/>
            </a:prstGeom>
            <a:solidFill>
              <a:srgbClr val="F7F3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7324688" y="1871100"/>
              <a:ext cx="432000" cy="432000"/>
            </a:xfrm>
            <a:prstGeom prst="ellipse">
              <a:avLst/>
            </a:prstGeom>
            <a:solidFill>
              <a:srgbClr val="F7F3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5798021" y="1840433"/>
              <a:ext cx="432000" cy="432000"/>
            </a:xfrm>
            <a:prstGeom prst="ellipse">
              <a:avLst/>
            </a:prstGeom>
            <a:solidFill>
              <a:srgbClr val="F7F3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4641769" y="1817954"/>
              <a:ext cx="432000" cy="432000"/>
            </a:xfrm>
            <a:prstGeom prst="ellipse">
              <a:avLst/>
            </a:prstGeom>
            <a:solidFill>
              <a:srgbClr val="F7F3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3225051" y="1790658"/>
              <a:ext cx="432000" cy="432000"/>
            </a:xfrm>
            <a:prstGeom prst="ellipse">
              <a:avLst/>
            </a:prstGeom>
            <a:solidFill>
              <a:srgbClr val="F7F3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1739328" y="1779522"/>
              <a:ext cx="432000" cy="432000"/>
            </a:xfrm>
            <a:prstGeom prst="ellipse">
              <a:avLst/>
            </a:prstGeom>
            <a:solidFill>
              <a:srgbClr val="F7F3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Unit 1-activity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38189" y="456559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11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23228" y="709655"/>
            <a:ext cx="7297549" cy="567964"/>
          </a:xfrm>
          <a:prstGeom prst="roundRect">
            <a:avLst/>
          </a:prstGeom>
          <a:solidFill>
            <a:srgbClr val="F7B2BF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700" dirty="0">
                <a:solidFill>
                  <a:schemeClr val="tx1"/>
                </a:solidFill>
                <a:latin typeface="Bookman Old Style" panose="02050604050505020204" pitchFamily="18" charset="0"/>
              </a:rPr>
              <a:t>What gift do they want to buy for </a:t>
            </a:r>
            <a:r>
              <a:rPr lang="en-US" altLang="zh-CN" sz="27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Lingling</a:t>
            </a:r>
            <a:r>
              <a:rPr lang="en-US" altLang="zh-CN" sz="2700" dirty="0">
                <a:solidFill>
                  <a:schemeClr val="tx1"/>
                </a:solidFill>
                <a:latin typeface="Bookman Old Style" panose="02050604050505020204" pitchFamily="18" charset="0"/>
              </a:rPr>
              <a:t>?</a:t>
            </a:r>
            <a:endParaRPr lang="zh-CN" altLang="en-US" sz="27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731844" y="4026187"/>
            <a:ext cx="3888581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An English dictionary.</a:t>
            </a:r>
          </a:p>
        </p:txBody>
      </p:sp>
      <p:pic>
        <p:nvPicPr>
          <p:cNvPr id="29" name="Picture 8" descr="402880a41148d3a5011148d8e803231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14063" y="1607024"/>
            <a:ext cx="1524143" cy="228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组合 29"/>
          <p:cNvGrpSpPr/>
          <p:nvPr/>
        </p:nvGrpSpPr>
        <p:grpSpPr>
          <a:xfrm>
            <a:off x="7993582" y="1921606"/>
            <a:ext cx="454389" cy="489791"/>
            <a:chOff x="1654176" y="4545013"/>
            <a:chExt cx="487362" cy="509587"/>
          </a:xfrm>
        </p:grpSpPr>
        <p:sp>
          <p:nvSpPr>
            <p:cNvPr id="31" name="Freeform 340"/>
            <p:cNvSpPr/>
            <p:nvPr/>
          </p:nvSpPr>
          <p:spPr bwMode="auto">
            <a:xfrm>
              <a:off x="1703388" y="4545013"/>
              <a:ext cx="438150" cy="493712"/>
            </a:xfrm>
            <a:custGeom>
              <a:avLst/>
              <a:gdLst>
                <a:gd name="T0" fmla="*/ 162 w 162"/>
                <a:gd name="T1" fmla="*/ 172 h 182"/>
                <a:gd name="T2" fmla="*/ 152 w 162"/>
                <a:gd name="T3" fmla="*/ 182 h 182"/>
                <a:gd name="T4" fmla="*/ 10 w 162"/>
                <a:gd name="T5" fmla="*/ 182 h 182"/>
                <a:gd name="T6" fmla="*/ 0 w 162"/>
                <a:gd name="T7" fmla="*/ 172 h 182"/>
                <a:gd name="T8" fmla="*/ 0 w 162"/>
                <a:gd name="T9" fmla="*/ 10 h 182"/>
                <a:gd name="T10" fmla="*/ 10 w 162"/>
                <a:gd name="T11" fmla="*/ 0 h 182"/>
                <a:gd name="T12" fmla="*/ 152 w 162"/>
                <a:gd name="T13" fmla="*/ 0 h 182"/>
                <a:gd name="T14" fmla="*/ 162 w 162"/>
                <a:gd name="T15" fmla="*/ 10 h 182"/>
                <a:gd name="T16" fmla="*/ 162 w 162"/>
                <a:gd name="T17" fmla="*/ 17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182">
                  <a:moveTo>
                    <a:pt x="162" y="172"/>
                  </a:moveTo>
                  <a:cubicBezTo>
                    <a:pt x="162" y="178"/>
                    <a:pt x="158" y="182"/>
                    <a:pt x="152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5" y="182"/>
                    <a:pt x="0" y="178"/>
                    <a:pt x="0" y="17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8" y="0"/>
                    <a:pt x="162" y="4"/>
                    <a:pt x="162" y="10"/>
                  </a:cubicBezTo>
                  <a:lnTo>
                    <a:pt x="162" y="172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reeform 341"/>
            <p:cNvSpPr/>
            <p:nvPr/>
          </p:nvSpPr>
          <p:spPr bwMode="auto">
            <a:xfrm>
              <a:off x="1690688" y="4560888"/>
              <a:ext cx="434975" cy="493712"/>
            </a:xfrm>
            <a:custGeom>
              <a:avLst/>
              <a:gdLst>
                <a:gd name="T0" fmla="*/ 161 w 161"/>
                <a:gd name="T1" fmla="*/ 172 h 182"/>
                <a:gd name="T2" fmla="*/ 152 w 161"/>
                <a:gd name="T3" fmla="*/ 182 h 182"/>
                <a:gd name="T4" fmla="*/ 10 w 161"/>
                <a:gd name="T5" fmla="*/ 182 h 182"/>
                <a:gd name="T6" fmla="*/ 0 w 161"/>
                <a:gd name="T7" fmla="*/ 172 h 182"/>
                <a:gd name="T8" fmla="*/ 0 w 161"/>
                <a:gd name="T9" fmla="*/ 9 h 182"/>
                <a:gd name="T10" fmla="*/ 10 w 161"/>
                <a:gd name="T11" fmla="*/ 0 h 182"/>
                <a:gd name="T12" fmla="*/ 152 w 161"/>
                <a:gd name="T13" fmla="*/ 0 h 182"/>
                <a:gd name="T14" fmla="*/ 161 w 161"/>
                <a:gd name="T15" fmla="*/ 9 h 182"/>
                <a:gd name="T16" fmla="*/ 161 w 161"/>
                <a:gd name="T17" fmla="*/ 17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182">
                  <a:moveTo>
                    <a:pt x="161" y="172"/>
                  </a:moveTo>
                  <a:cubicBezTo>
                    <a:pt x="161" y="177"/>
                    <a:pt x="157" y="182"/>
                    <a:pt x="152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4" y="182"/>
                    <a:pt x="0" y="177"/>
                    <a:pt x="0" y="17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7" y="0"/>
                    <a:pt x="161" y="4"/>
                    <a:pt x="161" y="9"/>
                  </a:cubicBezTo>
                  <a:lnTo>
                    <a:pt x="161" y="172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reeform 342"/>
            <p:cNvSpPr/>
            <p:nvPr/>
          </p:nvSpPr>
          <p:spPr bwMode="auto">
            <a:xfrm>
              <a:off x="1654176" y="4597400"/>
              <a:ext cx="98425" cy="53975"/>
            </a:xfrm>
            <a:custGeom>
              <a:avLst/>
              <a:gdLst>
                <a:gd name="T0" fmla="*/ 36 w 36"/>
                <a:gd name="T1" fmla="*/ 10 h 20"/>
                <a:gd name="T2" fmla="*/ 28 w 36"/>
                <a:gd name="T3" fmla="*/ 20 h 20"/>
                <a:gd name="T4" fmla="*/ 8 w 36"/>
                <a:gd name="T5" fmla="*/ 20 h 20"/>
                <a:gd name="T6" fmla="*/ 0 w 36"/>
                <a:gd name="T7" fmla="*/ 10 h 20"/>
                <a:gd name="T8" fmla="*/ 0 w 36"/>
                <a:gd name="T9" fmla="*/ 10 h 20"/>
                <a:gd name="T10" fmla="*/ 8 w 36"/>
                <a:gd name="T11" fmla="*/ 0 h 20"/>
                <a:gd name="T12" fmla="*/ 28 w 36"/>
                <a:gd name="T13" fmla="*/ 0 h 20"/>
                <a:gd name="T14" fmla="*/ 36 w 36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0">
                  <a:moveTo>
                    <a:pt x="36" y="10"/>
                  </a:moveTo>
                  <a:cubicBezTo>
                    <a:pt x="36" y="16"/>
                    <a:pt x="33" y="20"/>
                    <a:pt x="2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5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reeform 343"/>
            <p:cNvSpPr/>
            <p:nvPr/>
          </p:nvSpPr>
          <p:spPr bwMode="auto">
            <a:xfrm>
              <a:off x="1654176" y="4719638"/>
              <a:ext cx="98425" cy="50800"/>
            </a:xfrm>
            <a:custGeom>
              <a:avLst/>
              <a:gdLst>
                <a:gd name="T0" fmla="*/ 36 w 36"/>
                <a:gd name="T1" fmla="*/ 10 h 19"/>
                <a:gd name="T2" fmla="*/ 28 w 36"/>
                <a:gd name="T3" fmla="*/ 19 h 19"/>
                <a:gd name="T4" fmla="*/ 8 w 36"/>
                <a:gd name="T5" fmla="*/ 19 h 19"/>
                <a:gd name="T6" fmla="*/ 0 w 36"/>
                <a:gd name="T7" fmla="*/ 10 h 19"/>
                <a:gd name="T8" fmla="*/ 0 w 36"/>
                <a:gd name="T9" fmla="*/ 10 h 19"/>
                <a:gd name="T10" fmla="*/ 8 w 36"/>
                <a:gd name="T11" fmla="*/ 0 h 19"/>
                <a:gd name="T12" fmla="*/ 28 w 36"/>
                <a:gd name="T13" fmla="*/ 0 h 19"/>
                <a:gd name="T14" fmla="*/ 36 w 36"/>
                <a:gd name="T15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9">
                  <a:moveTo>
                    <a:pt x="36" y="10"/>
                  </a:moveTo>
                  <a:cubicBezTo>
                    <a:pt x="36" y="15"/>
                    <a:pt x="33" y="19"/>
                    <a:pt x="2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4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reeform 344"/>
            <p:cNvSpPr/>
            <p:nvPr/>
          </p:nvSpPr>
          <p:spPr bwMode="auto">
            <a:xfrm>
              <a:off x="1654176" y="4840288"/>
              <a:ext cx="98425" cy="52387"/>
            </a:xfrm>
            <a:custGeom>
              <a:avLst/>
              <a:gdLst>
                <a:gd name="T0" fmla="*/ 36 w 36"/>
                <a:gd name="T1" fmla="*/ 9 h 19"/>
                <a:gd name="T2" fmla="*/ 28 w 36"/>
                <a:gd name="T3" fmla="*/ 19 h 19"/>
                <a:gd name="T4" fmla="*/ 8 w 36"/>
                <a:gd name="T5" fmla="*/ 19 h 19"/>
                <a:gd name="T6" fmla="*/ 0 w 36"/>
                <a:gd name="T7" fmla="*/ 9 h 19"/>
                <a:gd name="T8" fmla="*/ 0 w 36"/>
                <a:gd name="T9" fmla="*/ 9 h 19"/>
                <a:gd name="T10" fmla="*/ 8 w 36"/>
                <a:gd name="T11" fmla="*/ 0 h 19"/>
                <a:gd name="T12" fmla="*/ 28 w 36"/>
                <a:gd name="T13" fmla="*/ 0 h 19"/>
                <a:gd name="T14" fmla="*/ 36 w 36"/>
                <a:gd name="T15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9">
                  <a:moveTo>
                    <a:pt x="36" y="9"/>
                  </a:moveTo>
                  <a:cubicBezTo>
                    <a:pt x="36" y="15"/>
                    <a:pt x="33" y="19"/>
                    <a:pt x="2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4"/>
                    <a:pt x="36" y="9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reeform 345"/>
            <p:cNvSpPr/>
            <p:nvPr/>
          </p:nvSpPr>
          <p:spPr bwMode="auto">
            <a:xfrm>
              <a:off x="1654176" y="4959350"/>
              <a:ext cx="98425" cy="55562"/>
            </a:xfrm>
            <a:custGeom>
              <a:avLst/>
              <a:gdLst>
                <a:gd name="T0" fmla="*/ 36 w 36"/>
                <a:gd name="T1" fmla="*/ 10 h 20"/>
                <a:gd name="T2" fmla="*/ 28 w 36"/>
                <a:gd name="T3" fmla="*/ 20 h 20"/>
                <a:gd name="T4" fmla="*/ 8 w 36"/>
                <a:gd name="T5" fmla="*/ 20 h 20"/>
                <a:gd name="T6" fmla="*/ 0 w 36"/>
                <a:gd name="T7" fmla="*/ 10 h 20"/>
                <a:gd name="T8" fmla="*/ 0 w 36"/>
                <a:gd name="T9" fmla="*/ 10 h 20"/>
                <a:gd name="T10" fmla="*/ 8 w 36"/>
                <a:gd name="T11" fmla="*/ 0 h 20"/>
                <a:gd name="T12" fmla="*/ 28 w 36"/>
                <a:gd name="T13" fmla="*/ 0 h 20"/>
                <a:gd name="T14" fmla="*/ 36 w 36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0">
                  <a:moveTo>
                    <a:pt x="36" y="10"/>
                  </a:moveTo>
                  <a:cubicBezTo>
                    <a:pt x="36" y="15"/>
                    <a:pt x="33" y="20"/>
                    <a:pt x="2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5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reeform 346"/>
            <p:cNvSpPr/>
            <p:nvPr/>
          </p:nvSpPr>
          <p:spPr bwMode="auto">
            <a:xfrm>
              <a:off x="1822451" y="4805363"/>
              <a:ext cx="200025" cy="179387"/>
            </a:xfrm>
            <a:custGeom>
              <a:avLst/>
              <a:gdLst>
                <a:gd name="T0" fmla="*/ 74 w 74"/>
                <a:gd name="T1" fmla="*/ 66 h 66"/>
                <a:gd name="T2" fmla="*/ 37 w 74"/>
                <a:gd name="T3" fmla="*/ 0 h 66"/>
                <a:gd name="T4" fmla="*/ 0 w 74"/>
                <a:gd name="T5" fmla="*/ 66 h 66"/>
                <a:gd name="T6" fmla="*/ 74 w 74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6">
                  <a:moveTo>
                    <a:pt x="74" y="66"/>
                  </a:moveTo>
                  <a:cubicBezTo>
                    <a:pt x="72" y="38"/>
                    <a:pt x="65" y="0"/>
                    <a:pt x="37" y="0"/>
                  </a:cubicBezTo>
                  <a:cubicBezTo>
                    <a:pt x="10" y="0"/>
                    <a:pt x="2" y="38"/>
                    <a:pt x="0" y="66"/>
                  </a:cubicBezTo>
                  <a:lnTo>
                    <a:pt x="74" y="66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Oval 347"/>
            <p:cNvSpPr>
              <a:spLocks noChangeArrowheads="1"/>
            </p:cNvSpPr>
            <p:nvPr/>
          </p:nvSpPr>
          <p:spPr bwMode="auto">
            <a:xfrm>
              <a:off x="1822451" y="4635500"/>
              <a:ext cx="200025" cy="200025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Oval 348"/>
            <p:cNvSpPr>
              <a:spLocks noChangeArrowheads="1"/>
            </p:cNvSpPr>
            <p:nvPr/>
          </p:nvSpPr>
          <p:spPr bwMode="auto">
            <a:xfrm>
              <a:off x="1857376" y="4713288"/>
              <a:ext cx="30163" cy="30162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Oval 349"/>
            <p:cNvSpPr>
              <a:spLocks noChangeArrowheads="1"/>
            </p:cNvSpPr>
            <p:nvPr/>
          </p:nvSpPr>
          <p:spPr bwMode="auto">
            <a:xfrm>
              <a:off x="1960563" y="4713288"/>
              <a:ext cx="30163" cy="30162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reeform 350"/>
            <p:cNvSpPr/>
            <p:nvPr/>
          </p:nvSpPr>
          <p:spPr bwMode="auto">
            <a:xfrm>
              <a:off x="1884363" y="4759325"/>
              <a:ext cx="76200" cy="38100"/>
            </a:xfrm>
            <a:custGeom>
              <a:avLst/>
              <a:gdLst>
                <a:gd name="T0" fmla="*/ 28 w 28"/>
                <a:gd name="T1" fmla="*/ 0 h 14"/>
                <a:gd name="T2" fmla="*/ 14 w 28"/>
                <a:gd name="T3" fmla="*/ 14 h 14"/>
                <a:gd name="T4" fmla="*/ 0 w 28"/>
                <a:gd name="T5" fmla="*/ 0 h 14"/>
                <a:gd name="T6" fmla="*/ 28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28" y="0"/>
                  </a:moveTo>
                  <a:cubicBezTo>
                    <a:pt x="28" y="8"/>
                    <a:pt x="22" y="14"/>
                    <a:pt x="14" y="14"/>
                  </a:cubicBezTo>
                  <a:cubicBezTo>
                    <a:pt x="6" y="14"/>
                    <a:pt x="0" y="8"/>
                    <a:pt x="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42" name="圆角矩形标注 41"/>
          <p:cNvSpPr/>
          <p:nvPr/>
        </p:nvSpPr>
        <p:spPr>
          <a:xfrm>
            <a:off x="4191098" y="2078954"/>
            <a:ext cx="3512784" cy="1443252"/>
          </a:xfrm>
          <a:prstGeom prst="wedgeRoundRectCallout">
            <a:avLst>
              <a:gd name="adj1" fmla="val 59039"/>
              <a:gd name="adj2" fmla="val -42369"/>
              <a:gd name="adj3" fmla="val 16667"/>
            </a:avLst>
          </a:prstGeom>
          <a:gradFill flip="none" rotWithShape="1">
            <a:gsLst>
              <a:gs pos="0">
                <a:srgbClr val="87CAAD">
                  <a:tint val="66000"/>
                  <a:satMod val="160000"/>
                </a:srgbClr>
              </a:gs>
              <a:gs pos="50000">
                <a:srgbClr val="87CAAD">
                  <a:tint val="44500"/>
                  <a:satMod val="160000"/>
                </a:srgbClr>
              </a:gs>
              <a:gs pos="100000">
                <a:srgbClr val="87CAAD">
                  <a:tint val="23500"/>
                  <a:satMod val="160000"/>
                </a:srgbClr>
              </a:gs>
            </a:gsLst>
            <a:lin ang="10800000" scaled="1"/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altLang="zh-CN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Can you guess what </a:t>
            </a:r>
            <a:r>
              <a:rPr lang="en-US" altLang="zh-CN" sz="24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Lingling</a:t>
            </a:r>
            <a:r>
              <a:rPr lang="en-US" altLang="zh-CN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 will do when she accepts the gift?</a:t>
            </a:r>
            <a:endParaRPr lang="zh-CN" altLang="en-US" sz="2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U1 A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7969" y="759003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11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8" grpId="0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表格 21"/>
          <p:cNvGraphicFramePr/>
          <p:nvPr/>
        </p:nvGraphicFramePr>
        <p:xfrm>
          <a:off x="750393" y="1423004"/>
          <a:ext cx="8016281" cy="2961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7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In China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In</a:t>
                      </a:r>
                      <a:r>
                        <a:rPr lang="en-US" altLang="zh-CN" sz="2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the</a:t>
                      </a:r>
                      <a:r>
                        <a:rPr lang="en-US" altLang="zh-CN" sz="2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West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442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0" lang="en-US" altLang="zh-CN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Receive a gift</a:t>
                      </a:r>
                      <a:endParaRPr lang="en-US" altLang="zh-CN" sz="1500" dirty="0"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100" dirty="0">
                          <a:latin typeface="Times New Roman" panose="02020603050405020304" pitchFamily="18" charset="0"/>
                        </a:rPr>
                        <a:t>Accept it with 1._______ hands. Open it 2._______.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100" dirty="0">
                          <a:latin typeface="Times New Roman" panose="02020603050405020304" pitchFamily="18" charset="0"/>
                        </a:rPr>
                        <a:t>Do not pay much 3._________ to that.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8740">
                <a:tc>
                  <a:txBody>
                    <a:bodyPr/>
                    <a:lstStyle/>
                    <a:p>
                      <a:r>
                        <a:rPr kumimoji="0" lang="en-US" altLang="zh-CN" sz="2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Festivals</a:t>
                      </a:r>
                      <a:endParaRPr kumimoji="0" lang="zh-CN" altLang="en-US" sz="2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kumimoji="0" lang="en-US" altLang="zh-CN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On the first day of the _____________ you mustn’t do any _________.</a:t>
                      </a:r>
                      <a:endParaRPr lang="zh-CN" alt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圆角矩形 22"/>
          <p:cNvSpPr/>
          <p:nvPr/>
        </p:nvSpPr>
        <p:spPr>
          <a:xfrm>
            <a:off x="757792" y="402585"/>
            <a:ext cx="7471558" cy="567964"/>
          </a:xfrm>
          <a:prstGeom prst="roundRect">
            <a:avLst/>
          </a:prstGeom>
          <a:solidFill>
            <a:srgbClr val="F7B2BF"/>
          </a:solidFill>
          <a:ln w="1905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While-listening: Listen and fill in the table</a:t>
            </a:r>
            <a:endParaRPr lang="zh-CN" altLang="en-US" sz="2600" b="1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286944" y="171804"/>
            <a:ext cx="952760" cy="855166"/>
          </a:xfrm>
          <a:prstGeom prst="rect">
            <a:avLst/>
          </a:prstGeom>
        </p:spPr>
      </p:pic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3697046" y="2142939"/>
            <a:ext cx="94380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both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3663998" y="2471806"/>
            <a:ext cx="102958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later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7301927" y="2136758"/>
            <a:ext cx="128456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attention</a:t>
            </a: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2438296" y="3691492"/>
            <a:ext cx="1740495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cleaning</a:t>
            </a: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1877023" y="3408947"/>
            <a:ext cx="188612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Spring Festival</a:t>
            </a:r>
          </a:p>
        </p:txBody>
      </p:sp>
      <p:pic>
        <p:nvPicPr>
          <p:cNvPr id="2" name="U1 A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70071" y="457965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143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5" grpId="0"/>
      <p:bldP spid="26" grpId="0"/>
      <p:bldP spid="27" grpId="0"/>
      <p:bldP spid="43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2000250" y="-2000250"/>
            <a:ext cx="5143500" cy="914400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4941" y="229999"/>
            <a:ext cx="1877768" cy="12867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90902" y="229998"/>
            <a:ext cx="5753101" cy="102798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35380" y="1920693"/>
            <a:ext cx="6492240" cy="1347834"/>
          </a:xfrm>
          <a:prstGeom prst="rect">
            <a:avLst/>
          </a:prstGeom>
          <a:solidFill>
            <a:srgbClr val="F5B3B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964673" y="3036660"/>
            <a:ext cx="1963430" cy="17715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6612" y="2306294"/>
            <a:ext cx="712977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defRPr/>
            </a:pPr>
            <a:r>
              <a:rPr lang="en-US" altLang="zh-CN" sz="3000" b="1" dirty="0">
                <a:solidFill>
                  <a:srgbClr val="FEFEFE"/>
                </a:solidFill>
                <a:latin typeface="Bookman Old Style" panose="02050604050505020204" pitchFamily="18" charset="0"/>
                <a:ea typeface="Kozuka Gothic Pr6N R" panose="020B0400000000000000" pitchFamily="34" charset="-128"/>
                <a:cs typeface="Arial Unicode MS" panose="020B0604020202020204" pitchFamily="34" charset="-122"/>
              </a:rPr>
              <a:t>Read the dialogue in groups.</a:t>
            </a:r>
            <a:endParaRPr lang="zh-CN" altLang="en-US" sz="3000" b="1" dirty="0">
              <a:solidFill>
                <a:srgbClr val="FEFEFE"/>
              </a:solidFill>
              <a:latin typeface="Bookman Old Style" panose="02050604050505020204" pitchFamily="18" charset="0"/>
              <a:ea typeface="Kozuka Gothic Pr6N R" panose="020B0400000000000000" pitchFamily="34" charset="-128"/>
              <a:cs typeface="Arial Unicode MS" panose="020B0604020202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" y="4035239"/>
            <a:ext cx="5701265" cy="10142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1013939" y="402585"/>
            <a:ext cx="6314911" cy="567964"/>
          </a:xfrm>
          <a:prstGeom prst="roundRect">
            <a:avLst/>
          </a:prstGeom>
          <a:solidFill>
            <a:srgbClr val="F7B2BF"/>
          </a:solidFill>
          <a:ln w="1905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Check what you usually do in China</a:t>
            </a:r>
            <a:endParaRPr lang="zh-CN" altLang="en-US" sz="2600" b="1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43089" y="171804"/>
            <a:ext cx="952760" cy="85516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3089" y="1257750"/>
            <a:ext cx="7362114" cy="339323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330835" indent="-330835">
              <a:lnSpc>
                <a:spcPct val="150000"/>
              </a:lnSpc>
              <a:defRPr/>
            </a:pPr>
            <a:r>
              <a:rPr lang="en-US" altLang="zh-CN" sz="2400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1. </a:t>
            </a:r>
            <a:r>
              <a:rPr lang="en-US" altLang="zh-CN" sz="2400" b="1" noProof="1">
                <a:solidFill>
                  <a:srgbClr val="000000"/>
                </a:solidFill>
                <a:latin typeface="Times New Roman" panose="02020603050405020304" pitchFamily="18" charset="0"/>
              </a:rPr>
              <a:t>Open a present immediately when you receive it.</a:t>
            </a:r>
          </a:p>
          <a:p>
            <a:pPr marL="330835" indent="-330835">
              <a:lnSpc>
                <a:spcPct val="150000"/>
              </a:lnSpc>
              <a:defRPr/>
            </a:pPr>
            <a:r>
              <a:rPr lang="en-US" altLang="zh-CN" sz="2400" b="1" noProof="1">
                <a:solidFill>
                  <a:srgbClr val="000000"/>
                </a:solidFill>
                <a:latin typeface="Times New Roman" panose="02020603050405020304" pitchFamily="18" charset="0"/>
              </a:rPr>
              <a:t>2. Accept a present with both hands.</a:t>
            </a:r>
          </a:p>
          <a:p>
            <a:pPr marL="330835" indent="-330835">
              <a:lnSpc>
                <a:spcPct val="150000"/>
              </a:lnSpc>
              <a:defRPr/>
            </a:pPr>
            <a:r>
              <a:rPr lang="en-US" altLang="zh-CN" sz="2400" b="1" noProof="1">
                <a:solidFill>
                  <a:srgbClr val="000000"/>
                </a:solidFill>
                <a:latin typeface="Times New Roman" panose="02020603050405020304" pitchFamily="18" charset="0"/>
              </a:rPr>
              <a:t>3. Use red paper for </a:t>
            </a:r>
            <a:r>
              <a:rPr lang="en-US" altLang="zh-CN" sz="2400" b="1" i="1" noProof="1">
                <a:solidFill>
                  <a:srgbClr val="000000"/>
                </a:solidFill>
                <a:latin typeface="Times New Roman" panose="02020603050405020304" pitchFamily="18" charset="0"/>
              </a:rPr>
              <a:t>hongbao</a:t>
            </a:r>
            <a:r>
              <a:rPr lang="en-US" altLang="zh-CN" sz="2400" b="1" noProof="1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330835" indent="-330835">
              <a:lnSpc>
                <a:spcPct val="150000"/>
              </a:lnSpc>
              <a:defRPr/>
            </a:pPr>
            <a:r>
              <a:rPr lang="en-US" altLang="zh-CN" sz="2400" b="1" noProof="1">
                <a:solidFill>
                  <a:srgbClr val="000000"/>
                </a:solidFill>
                <a:latin typeface="Times New Roman" panose="02020603050405020304" pitchFamily="18" charset="0"/>
              </a:rPr>
              <a:t>4. Do cleaning on the first day of the Spring Festival.</a:t>
            </a:r>
          </a:p>
          <a:p>
            <a:pPr marL="330835" indent="-330835">
              <a:lnSpc>
                <a:spcPct val="150000"/>
              </a:lnSpc>
              <a:defRPr/>
            </a:pPr>
            <a:r>
              <a:rPr lang="en-US" altLang="zh-CN" sz="2400" b="1" noProof="1">
                <a:solidFill>
                  <a:srgbClr val="000000"/>
                </a:solidFill>
                <a:latin typeface="Times New Roman" panose="02020603050405020304" pitchFamily="18" charset="0"/>
              </a:rPr>
              <a:t>5. Break something during the Spring Festival.</a:t>
            </a:r>
          </a:p>
          <a:p>
            <a:pPr marL="330835" indent="-330835">
              <a:lnSpc>
                <a:spcPct val="150000"/>
              </a:lnSpc>
              <a:defRPr/>
            </a:pPr>
            <a:r>
              <a:rPr lang="en-US" altLang="zh-CN" sz="2400" b="1" noProof="1">
                <a:solidFill>
                  <a:srgbClr val="000000"/>
                </a:solidFill>
                <a:latin typeface="Times New Roman" panose="02020603050405020304" pitchFamily="18" charset="0"/>
              </a:rPr>
              <a:t>6. Have your hair cut during the Spring Festival month.</a:t>
            </a:r>
          </a:p>
        </p:txBody>
      </p:sp>
      <p:sp>
        <p:nvSpPr>
          <p:cNvPr id="8" name="矩形 94452"/>
          <p:cNvSpPr>
            <a:spLocks noChangeArrowheads="1"/>
          </p:cNvSpPr>
          <p:nvPr/>
        </p:nvSpPr>
        <p:spPr bwMode="auto">
          <a:xfrm>
            <a:off x="7963472" y="1423082"/>
            <a:ext cx="400050" cy="3429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</a:ln>
        </p:spPr>
        <p:txBody>
          <a:bodyPr lIns="68580" tIns="34290" rIns="68580" bIns="3429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矩形 94453"/>
          <p:cNvSpPr>
            <a:spLocks noChangeArrowheads="1"/>
          </p:cNvSpPr>
          <p:nvPr/>
        </p:nvSpPr>
        <p:spPr bwMode="auto">
          <a:xfrm>
            <a:off x="7963472" y="1967655"/>
            <a:ext cx="400050" cy="3429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</a:ln>
        </p:spPr>
        <p:txBody>
          <a:bodyPr lIns="68580" tIns="34290" rIns="68580" bIns="3429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10" name="矩形 94454"/>
          <p:cNvSpPr>
            <a:spLocks noChangeArrowheads="1"/>
          </p:cNvSpPr>
          <p:nvPr/>
        </p:nvSpPr>
        <p:spPr bwMode="auto">
          <a:xfrm>
            <a:off x="7963472" y="2512229"/>
            <a:ext cx="400050" cy="3429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</a:ln>
        </p:spPr>
        <p:txBody>
          <a:bodyPr lIns="68580" tIns="34290" rIns="68580" bIns="3429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11" name="矩形 94455"/>
          <p:cNvSpPr>
            <a:spLocks noChangeArrowheads="1"/>
          </p:cNvSpPr>
          <p:nvPr/>
        </p:nvSpPr>
        <p:spPr bwMode="auto">
          <a:xfrm>
            <a:off x="7963472" y="3056802"/>
            <a:ext cx="400050" cy="3429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</a:ln>
        </p:spPr>
        <p:txBody>
          <a:bodyPr lIns="68580" tIns="34290" rIns="68580" bIns="3429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12" name="矩形 94456"/>
          <p:cNvSpPr>
            <a:spLocks noChangeArrowheads="1"/>
          </p:cNvSpPr>
          <p:nvPr/>
        </p:nvSpPr>
        <p:spPr bwMode="auto">
          <a:xfrm>
            <a:off x="7963472" y="3601376"/>
            <a:ext cx="400050" cy="3429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</a:ln>
        </p:spPr>
        <p:txBody>
          <a:bodyPr lIns="68580" tIns="34290" rIns="68580" bIns="3429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13" name="矩形 94457"/>
          <p:cNvSpPr>
            <a:spLocks noChangeArrowheads="1"/>
          </p:cNvSpPr>
          <p:nvPr/>
        </p:nvSpPr>
        <p:spPr bwMode="auto">
          <a:xfrm>
            <a:off x="7963472" y="4145948"/>
            <a:ext cx="400050" cy="3429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</a:ln>
        </p:spPr>
        <p:txBody>
          <a:bodyPr lIns="68580" tIns="34290" rIns="68580" bIns="3429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7963474" y="1926644"/>
            <a:ext cx="48534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√</a:t>
            </a:r>
            <a:endParaRPr lang="en-US" altLang="zh-C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7963474" y="2471218"/>
            <a:ext cx="48534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√</a:t>
            </a:r>
            <a:endParaRPr lang="en-US" altLang="zh-C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"/>
          <p:cNvSpPr txBox="1">
            <a:spLocks noChangeArrowheads="1"/>
          </p:cNvSpPr>
          <p:nvPr/>
        </p:nvSpPr>
        <p:spPr bwMode="auto">
          <a:xfrm>
            <a:off x="437729" y="1236682"/>
            <a:ext cx="8268542" cy="431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3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In China, when we receive a gift, we should_______ (open) it later. But in the US, people  can ______ (open) the gift immediately. What's more, in China we should _______ (accept) a gift with both hands; but in the West, people needn't  ______ (pay) much attention to that.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3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In some places of China, people mustn't _____ (do) any cleaning on the first day of the Spring Festival and mustn't _______ (break) anything because it's bad luck. And we must only ____ (use) red paper for </a:t>
            </a:r>
            <a:r>
              <a:rPr lang="en-US" altLang="zh-CN" sz="23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hongbao</a:t>
            </a:r>
            <a:r>
              <a:rPr lang="en-US" altLang="zh-CN" sz="2300" dirty="0">
                <a:solidFill>
                  <a:srgbClr val="000000"/>
                </a:solidFill>
                <a:latin typeface="Times New Roman" panose="02020603050405020304" pitchFamily="18" charset="0"/>
              </a:rPr>
              <a:t> because red means luck. In addition, people had better not ______ (have) your hair cut during the Spring Festival month. In the north of China, many people will _____ (eat) </a:t>
            </a:r>
            <a:r>
              <a:rPr lang="en-US" altLang="zh-CN" sz="23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jaozi</a:t>
            </a:r>
            <a:r>
              <a:rPr lang="en-US" altLang="zh-CN" sz="2300" dirty="0">
                <a:solidFill>
                  <a:srgbClr val="000000"/>
                </a:solidFill>
                <a:latin typeface="Times New Roman" panose="02020603050405020304" pitchFamily="18" charset="0"/>
              </a:rPr>
              <a:t>. They taste great.  </a:t>
            </a:r>
            <a:endParaRPr lang="zh-CN" altLang="en-US" sz="23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013939" y="402585"/>
            <a:ext cx="7162323" cy="567964"/>
          </a:xfrm>
          <a:prstGeom prst="roundRect">
            <a:avLst/>
          </a:prstGeom>
          <a:solidFill>
            <a:srgbClr val="F7B2BF"/>
          </a:solidFill>
          <a:ln w="1905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Fill in the blanks and find out the rules.</a:t>
            </a:r>
            <a:endParaRPr lang="zh-CN" altLang="en-US" sz="2600" b="1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43089" y="171804"/>
            <a:ext cx="952760" cy="855166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 bwMode="auto">
          <a:xfrm>
            <a:off x="5077782" y="1236682"/>
            <a:ext cx="869230" cy="390876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4524235" y="2621972"/>
            <a:ext cx="1013347" cy="390876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2694542" y="2278945"/>
            <a:ext cx="949410" cy="390876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2655304" y="1937897"/>
            <a:ext cx="869230" cy="390876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25" name="椭圆 24"/>
          <p:cNvSpPr/>
          <p:nvPr/>
        </p:nvSpPr>
        <p:spPr bwMode="auto">
          <a:xfrm>
            <a:off x="3004323" y="1600054"/>
            <a:ext cx="590156" cy="358316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4934241" y="3323937"/>
            <a:ext cx="723815" cy="390876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27" name="椭圆 26"/>
          <p:cNvSpPr/>
          <p:nvPr/>
        </p:nvSpPr>
        <p:spPr bwMode="auto">
          <a:xfrm>
            <a:off x="5296149" y="2973610"/>
            <a:ext cx="916997" cy="390876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28" name="椭圆 27"/>
          <p:cNvSpPr/>
          <p:nvPr/>
        </p:nvSpPr>
        <p:spPr bwMode="auto">
          <a:xfrm>
            <a:off x="6980832" y="3623483"/>
            <a:ext cx="1715205" cy="440141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3777016" y="4327412"/>
            <a:ext cx="603912" cy="390876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5947012" y="1226446"/>
            <a:ext cx="943808" cy="42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open</a:t>
            </a: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3716008" y="2235616"/>
            <a:ext cx="943808" cy="42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pay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3524533" y="1904391"/>
            <a:ext cx="943808" cy="42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accept</a:t>
            </a: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3558397" y="1553108"/>
            <a:ext cx="943808" cy="42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open</a:t>
            </a: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534965" y="4009701"/>
            <a:ext cx="943808" cy="42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have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6037022" y="3308138"/>
            <a:ext cx="943808" cy="42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use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5393382" y="2633915"/>
            <a:ext cx="943808" cy="42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do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6264323" y="2961008"/>
            <a:ext cx="943808" cy="42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break</a:t>
            </a: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4309576" y="4329705"/>
            <a:ext cx="943808" cy="42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2"/>
          <p:cNvSpPr/>
          <p:nvPr/>
        </p:nvSpPr>
        <p:spPr>
          <a:xfrm>
            <a:off x="1013938" y="402585"/>
            <a:ext cx="2133122" cy="567964"/>
          </a:xfrm>
          <a:prstGeom prst="roundRect">
            <a:avLst/>
          </a:prstGeom>
          <a:solidFill>
            <a:srgbClr val="F7B2BF"/>
          </a:solidFill>
          <a:ln w="1905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3000" b="1" dirty="0">
                <a:latin typeface="Bookman Old Style" panose="02050604050505020204" pitchFamily="18" charset="0"/>
              </a:rPr>
              <a:t>Revision</a:t>
            </a:r>
            <a:endParaRPr lang="zh-CN" altLang="en-US" sz="3000" b="1" dirty="0">
              <a:latin typeface="Bookman Old Style" panose="020506040505050202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43089" y="171804"/>
            <a:ext cx="952760" cy="85516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46760" y="1147989"/>
            <a:ext cx="7650480" cy="12880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1. When you are travelling, bring a map because it _____</a:t>
            </a: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help you.</a:t>
            </a: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A. can't      B. mustn't     C. used to    D. may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5482509" y="1863823"/>
            <a:ext cx="503549" cy="73186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46760" y="2568898"/>
            <a:ext cx="7360920" cy="12880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2. —What will the weather be like tomorrow?</a:t>
            </a: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—It _______ be rainy, cloudy or sunny. I'm not sure.</a:t>
            </a: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A. must      B. should     C. can't      D. might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5230734" y="3330452"/>
            <a:ext cx="503549" cy="73186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46760" y="3973469"/>
            <a:ext cx="7193280" cy="5124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3. Mary will _________ go to New York  in the autumn.</a:t>
            </a:r>
          </a:p>
        </p:txBody>
      </p:sp>
      <p:sp>
        <p:nvSpPr>
          <p:cNvPr id="7" name="矩形 6"/>
          <p:cNvSpPr/>
          <p:nvPr/>
        </p:nvSpPr>
        <p:spPr>
          <a:xfrm>
            <a:off x="2494866" y="3980869"/>
            <a:ext cx="1330364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probably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1013940" y="402585"/>
            <a:ext cx="2757963" cy="567964"/>
          </a:xfrm>
          <a:prstGeom prst="roundRect">
            <a:avLst/>
          </a:prstGeom>
          <a:solidFill>
            <a:srgbClr val="F7B2BF"/>
          </a:solidFill>
          <a:ln w="1905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Post-listening</a:t>
            </a:r>
            <a:endParaRPr lang="zh-CN" altLang="en-US" sz="2600" b="1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43089" y="171804"/>
            <a:ext cx="952760" cy="85516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75725" y="1053133"/>
            <a:ext cx="7792550" cy="86946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Think and talk about what you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must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and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mustn’t</a:t>
            </a:r>
            <a:r>
              <a:rPr lang="en-US" altLang="zh-CN" sz="2600" b="1" dirty="0">
                <a:latin typeface="Times New Roman" panose="02020603050405020304" pitchFamily="18" charset="0"/>
              </a:rPr>
              <a:t>/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can’t 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do in the situations.</a:t>
            </a:r>
            <a:endParaRPr lang="zh-CN" altLang="en-US" dirty="0"/>
          </a:p>
        </p:txBody>
      </p:sp>
      <p:graphicFrame>
        <p:nvGraphicFramePr>
          <p:cNvPr id="24" name="表格 23"/>
          <p:cNvGraphicFramePr/>
          <p:nvPr/>
        </p:nvGraphicFramePr>
        <p:xfrm>
          <a:off x="563862" y="1994505"/>
          <a:ext cx="8016281" cy="2508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7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Must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Mustn’t/Can’t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05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0" lang="en-US" altLang="zh-CN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At school</a:t>
                      </a:r>
                      <a:endParaRPr lang="en-US" altLang="zh-CN" sz="1500" dirty="0"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100" i="1" dirty="0">
                          <a:latin typeface="Times New Roman" panose="02020603050405020304" pitchFamily="18" charset="0"/>
                        </a:rPr>
                        <a:t>put up your hand before you talk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100" dirty="0"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2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At the dining table</a:t>
                      </a:r>
                      <a:endParaRPr kumimoji="0" lang="zh-CN" altLang="en-US" sz="2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100" b="0" i="1" dirty="0">
                          <a:latin typeface="Times New Roman" panose="02020603050405020304" pitchFamily="18" charset="0"/>
                        </a:rPr>
                        <a:t>talk with food in your mouth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013938" y="402585"/>
            <a:ext cx="2407442" cy="567964"/>
          </a:xfrm>
          <a:prstGeom prst="roundRect">
            <a:avLst/>
          </a:prstGeom>
          <a:solidFill>
            <a:srgbClr val="F7B2BF"/>
          </a:solidFill>
          <a:ln w="1905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en-US" altLang="zh-CN" sz="3000" b="1" dirty="0">
                <a:solidFill>
                  <a:prstClr val="white"/>
                </a:solidFill>
                <a:latin typeface="Bookman Old Style" panose="02050604050505020204" pitchFamily="18" charset="0"/>
                <a:ea typeface="宋体" panose="02010600030101010101" pitchFamily="2" charset="-122"/>
              </a:rPr>
              <a:t>Summary</a:t>
            </a:r>
            <a:endParaRPr lang="zh-CN" altLang="en-US" sz="3000" b="1" dirty="0">
              <a:solidFill>
                <a:prstClr val="white"/>
              </a:solidFill>
              <a:latin typeface="Bookman Old Style" panose="02050604050505020204" pitchFamily="18" charset="0"/>
              <a:ea typeface="宋体" panose="0201060003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43089" y="171804"/>
            <a:ext cx="952760" cy="855166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23880" y="1428769"/>
            <a:ext cx="7421900" cy="1052596"/>
            <a:chOff x="965174" y="1955825"/>
            <a:chExt cx="9895866" cy="140346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965174" y="1991385"/>
              <a:ext cx="627798" cy="86282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592973" y="1955825"/>
              <a:ext cx="9268067" cy="1403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To listen and understand the conversation on </a:t>
              </a:r>
              <a:r>
                <a:rPr lang="en-US" altLang="zh-CN" sz="2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customs and social </a:t>
              </a:r>
              <a:r>
                <a:rPr lang="en-US" altLang="zh-CN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behaviours</a:t>
              </a:r>
              <a:r>
                <a:rPr lang="en-US" altLang="zh-CN" sz="2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.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23880" y="2426601"/>
            <a:ext cx="7421900" cy="1052596"/>
            <a:chOff x="965174" y="1955825"/>
            <a:chExt cx="9895866" cy="1403463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965174" y="1991385"/>
              <a:ext cx="627798" cy="862820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1592973" y="1955825"/>
              <a:ext cx="9268067" cy="1403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To get </a:t>
              </a:r>
              <a:r>
                <a:rPr lang="en-US" altLang="zh-CN" sz="2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specific information</a:t>
              </a:r>
              <a:r>
                <a:rPr lang="en-US" altLang="zh-CN" sz="2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from the listening material.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23880" y="3423248"/>
            <a:ext cx="7421900" cy="1052596"/>
            <a:chOff x="965174" y="1955825"/>
            <a:chExt cx="9895866" cy="140346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965174" y="1991385"/>
              <a:ext cx="627798" cy="862820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1592973" y="1955825"/>
              <a:ext cx="9268067" cy="1403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To </a:t>
              </a:r>
              <a:r>
                <a:rPr lang="en-US" altLang="zh-CN" sz="2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talk about </a:t>
              </a:r>
              <a:r>
                <a:rPr lang="en-US" altLang="zh-CN" sz="2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rules and customs at school and at the dining table.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013938" y="402585"/>
            <a:ext cx="2826542" cy="567964"/>
          </a:xfrm>
          <a:prstGeom prst="roundRect">
            <a:avLst/>
          </a:prstGeom>
          <a:solidFill>
            <a:srgbClr val="F7B2BF"/>
          </a:solidFill>
          <a:ln w="1905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en-US" altLang="zh-CN" sz="3000" b="1" dirty="0">
                <a:solidFill>
                  <a:prstClr val="white"/>
                </a:solidFill>
                <a:latin typeface="Bookman Old Style" panose="02050604050505020204" pitchFamily="18" charset="0"/>
                <a:ea typeface="宋体" panose="02010600030101010101" pitchFamily="2" charset="-122"/>
              </a:rPr>
              <a:t>Assignment</a:t>
            </a:r>
            <a:endParaRPr lang="zh-CN" altLang="en-US" sz="3000" b="1" dirty="0">
              <a:solidFill>
                <a:prstClr val="white"/>
              </a:solidFill>
              <a:latin typeface="Bookman Old Style" panose="02050604050505020204" pitchFamily="18" charset="0"/>
              <a:ea typeface="宋体" panose="0201060003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43089" y="171804"/>
            <a:ext cx="952760" cy="855166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23880" y="1428770"/>
            <a:ext cx="7421900" cy="673785"/>
            <a:chOff x="965174" y="1955825"/>
            <a:chExt cx="9895866" cy="89838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965174" y="1991385"/>
              <a:ext cx="627798" cy="86282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592973" y="1955825"/>
              <a:ext cx="9268067" cy="763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Recite the dialogue after class.</a:t>
              </a:r>
              <a:endPara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23880" y="2426602"/>
            <a:ext cx="7627640" cy="1532727"/>
            <a:chOff x="965174" y="1955825"/>
            <a:chExt cx="10170186" cy="2043636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965174" y="1991385"/>
              <a:ext cx="627798" cy="862820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1592973" y="1955825"/>
              <a:ext cx="9542387" cy="20436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Search the Internet and talk about the differences of customs and social </a:t>
              </a:r>
              <a:r>
                <a:rPr lang="en-US" altLang="zh-CN" sz="2600" b="1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behaviours</a:t>
              </a:r>
              <a:r>
                <a:rPr lang="en-US" altLang="zh-CN" sz="2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between Chinese and foreigners.</a:t>
              </a:r>
              <a:endPara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1013938" y="402585"/>
            <a:ext cx="3443762" cy="567964"/>
          </a:xfrm>
          <a:prstGeom prst="roundRect">
            <a:avLst/>
          </a:prstGeom>
          <a:solidFill>
            <a:srgbClr val="F7B2BF"/>
          </a:solidFill>
          <a:ln w="1905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6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Reserved activity</a:t>
            </a:r>
            <a:endParaRPr lang="zh-CN" altLang="en-US" sz="2600" b="1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43089" y="171804"/>
            <a:ext cx="952760" cy="855166"/>
          </a:xfrm>
          <a:prstGeom prst="rect">
            <a:avLst/>
          </a:prstGeom>
        </p:spPr>
      </p:pic>
      <p:sp>
        <p:nvSpPr>
          <p:cNvPr id="19" name="矩形 77910"/>
          <p:cNvSpPr>
            <a:spLocks noChangeArrowheads="1"/>
          </p:cNvSpPr>
          <p:nvPr/>
        </p:nvSpPr>
        <p:spPr bwMode="auto">
          <a:xfrm>
            <a:off x="1457325" y="1216806"/>
            <a:ext cx="6229350" cy="467111"/>
          </a:xfrm>
          <a:prstGeom prst="rect">
            <a:avLst/>
          </a:prstGeom>
          <a:solidFill>
            <a:srgbClr val="FFFF99">
              <a:alpha val="70979"/>
            </a:srgbClr>
          </a:solidFill>
          <a:ln>
            <a:noFill/>
          </a:ln>
        </p:spPr>
        <p:txBody>
          <a:bodyPr lIns="68580" tIns="34290" rIns="68580" bIns="3429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accept    attention    surprise    taste   traditions</a:t>
            </a:r>
          </a:p>
        </p:txBody>
      </p:sp>
      <p:sp>
        <p:nvSpPr>
          <p:cNvPr id="3" name="矩形 2"/>
          <p:cNvSpPr/>
          <p:nvPr/>
        </p:nvSpPr>
        <p:spPr>
          <a:xfrm>
            <a:off x="744806" y="1873754"/>
            <a:ext cx="7654393" cy="30423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It is always a(n) (1) ________ to receive gifts from family members and friends. In China, we usually (2) _______ a gift with both hands and open it later. But in the West, people usually do not pay much (3) ________ to that. During the Spring Festival, there are many (4) _________. For example, people in the north of China eat lots of </a:t>
            </a:r>
            <a:r>
              <a:rPr lang="en-US" altLang="zh-CN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jiaozi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They (5) _____ great.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3551829" y="1879592"/>
            <a:ext cx="124877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surprise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622873" y="2295091"/>
            <a:ext cx="98414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accept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4277516" y="3162347"/>
            <a:ext cx="134593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attention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5077356" y="3590641"/>
            <a:ext cx="152587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traditions</a:t>
            </a: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7434916" y="3995905"/>
            <a:ext cx="98414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taste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30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2000250" y="-2000250"/>
            <a:ext cx="5143500" cy="9144002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2909222" y="909905"/>
            <a:ext cx="3323691" cy="3323691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4941" y="229999"/>
            <a:ext cx="1877768" cy="12867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" y="3842172"/>
            <a:ext cx="6786563" cy="120729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307434" y="230000"/>
            <a:ext cx="6836569" cy="122158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94888" y="2581724"/>
            <a:ext cx="807244" cy="100726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054718" y="1498401"/>
            <a:ext cx="772413" cy="79886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630608" y="1897833"/>
            <a:ext cx="3880921" cy="1347834"/>
          </a:xfrm>
          <a:prstGeom prst="rect">
            <a:avLst/>
          </a:prstGeom>
          <a:solidFill>
            <a:srgbClr val="F5B3B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668438" y="1677862"/>
            <a:ext cx="6069406" cy="12402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704557" y="2880393"/>
            <a:ext cx="2246414" cy="202687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07991" y="2283211"/>
            <a:ext cx="2926150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srgbClr val="FEFEFE"/>
                </a:solidFill>
                <a:latin typeface="Bookman Old Style" panose="02050604050505020204" pitchFamily="18" charset="0"/>
                <a:ea typeface="Kozuka Gothic Pr6N R" panose="020B0400000000000000" pitchFamily="34" charset="-128"/>
                <a:cs typeface="Arial Unicode MS" panose="020B0604020202020204" pitchFamily="34" charset="-122"/>
              </a:rPr>
              <a:t>THANK YOU</a:t>
            </a:r>
            <a:endParaRPr lang="zh-CN" altLang="en-US" sz="3300" b="1" dirty="0">
              <a:solidFill>
                <a:srgbClr val="FEFEFE"/>
              </a:solidFill>
              <a:latin typeface="Bookman Old Style" panose="02050604050505020204" pitchFamily="18" charset="0"/>
              <a:ea typeface="Kozuka Gothic Pr6N R" panose="020B0400000000000000" pitchFamily="34" charset="-128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圆角矩形标注 67"/>
          <p:cNvSpPr/>
          <p:nvPr/>
        </p:nvSpPr>
        <p:spPr>
          <a:xfrm>
            <a:off x="1125524" y="1595462"/>
            <a:ext cx="6892952" cy="1714347"/>
          </a:xfrm>
          <a:prstGeom prst="wedgeRoundRectCallout">
            <a:avLst>
              <a:gd name="adj1" fmla="val -49567"/>
              <a:gd name="adj2" fmla="val -20263"/>
              <a:gd name="adj3" fmla="val 16667"/>
            </a:avLst>
          </a:prstGeom>
          <a:gradFill flip="none" rotWithShape="1">
            <a:gsLst>
              <a:gs pos="0">
                <a:srgbClr val="87CAAD">
                  <a:tint val="66000"/>
                  <a:satMod val="160000"/>
                </a:srgbClr>
              </a:gs>
              <a:gs pos="50000">
                <a:srgbClr val="87CAAD">
                  <a:tint val="44500"/>
                  <a:satMod val="160000"/>
                </a:srgbClr>
              </a:gs>
              <a:gs pos="100000">
                <a:srgbClr val="87CAA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Do you know the </a:t>
            </a:r>
            <a:r>
              <a:rPr lang="en-US" altLang="zh-CN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differences</a:t>
            </a:r>
            <a:r>
              <a:rPr lang="en-US" altLang="zh-CN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 of ways of life between people in </a:t>
            </a:r>
            <a:r>
              <a:rPr lang="en-US" altLang="zh-CN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China</a:t>
            </a:r>
            <a:r>
              <a:rPr lang="en-US" altLang="zh-CN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 and in </a:t>
            </a:r>
            <a:r>
              <a:rPr lang="en-US" altLang="zh-CN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the west</a:t>
            </a:r>
            <a:r>
              <a:rPr lang="en-US" altLang="zh-CN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?</a:t>
            </a:r>
            <a:endParaRPr lang="zh-CN" altLang="en-US" sz="2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圆角矩形 2"/>
          <p:cNvSpPr/>
          <p:nvPr/>
        </p:nvSpPr>
        <p:spPr>
          <a:xfrm>
            <a:off x="1013938" y="402585"/>
            <a:ext cx="3885722" cy="567964"/>
          </a:xfrm>
          <a:prstGeom prst="roundRect">
            <a:avLst/>
          </a:prstGeom>
          <a:solidFill>
            <a:srgbClr val="F7B2BF"/>
          </a:solidFill>
          <a:ln w="1905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3000" b="1" dirty="0">
                <a:latin typeface="Bookman Old Style" panose="02050604050505020204" pitchFamily="18" charset="0"/>
              </a:rPr>
              <a:t>Lead in: Free talk</a:t>
            </a:r>
            <a:endParaRPr lang="zh-CN" altLang="en-US" sz="3000" b="1" dirty="0">
              <a:latin typeface="Bookman Old Style" panose="020506040505050202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43089" y="171804"/>
            <a:ext cx="952760" cy="8551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013940" y="402585"/>
            <a:ext cx="3285107" cy="567964"/>
          </a:xfrm>
          <a:prstGeom prst="roundRect">
            <a:avLst/>
          </a:prstGeom>
          <a:solidFill>
            <a:srgbClr val="F7B2BF"/>
          </a:solidFill>
          <a:ln w="1905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3000" b="1" dirty="0">
                <a:latin typeface="Bookman Old Style" panose="02050604050505020204" pitchFamily="18" charset="0"/>
              </a:rPr>
              <a:t>Eating habits</a:t>
            </a:r>
            <a:endParaRPr lang="zh-CN" altLang="en-US" sz="3000" b="1" dirty="0">
              <a:latin typeface="Bookman Old Style" panose="020506040505050202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43089" y="171804"/>
            <a:ext cx="952760" cy="855166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628406" y="2183651"/>
            <a:ext cx="2164955" cy="167520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079897" y="4103563"/>
            <a:ext cx="1261970" cy="438582"/>
          </a:xfrm>
          <a:prstGeom prst="rect">
            <a:avLst/>
          </a:prstGeom>
          <a:solidFill>
            <a:srgbClr val="FFFFAB"/>
          </a:solidFill>
          <a:ln w="19050">
            <a:solidFill>
              <a:schemeClr val="bg1"/>
            </a:solidFill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rice </a:t>
            </a:r>
            <a:endParaRPr lang="en-US" altLang="zh-CN" sz="2400" b="1" dirty="0">
              <a:solidFill>
                <a:srgbClr val="FF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5585664" y="2217267"/>
            <a:ext cx="2160984" cy="16079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组合 30"/>
          <p:cNvGrpSpPr/>
          <p:nvPr/>
        </p:nvGrpSpPr>
        <p:grpSpPr>
          <a:xfrm>
            <a:off x="1311527" y="1397343"/>
            <a:ext cx="464099" cy="489791"/>
            <a:chOff x="1654176" y="4545013"/>
            <a:chExt cx="487362" cy="509587"/>
          </a:xfrm>
        </p:grpSpPr>
        <p:sp>
          <p:nvSpPr>
            <p:cNvPr id="32" name="Freeform 340"/>
            <p:cNvSpPr/>
            <p:nvPr/>
          </p:nvSpPr>
          <p:spPr bwMode="auto">
            <a:xfrm>
              <a:off x="1703388" y="4545013"/>
              <a:ext cx="438150" cy="493712"/>
            </a:xfrm>
            <a:custGeom>
              <a:avLst/>
              <a:gdLst>
                <a:gd name="T0" fmla="*/ 162 w 162"/>
                <a:gd name="T1" fmla="*/ 172 h 182"/>
                <a:gd name="T2" fmla="*/ 152 w 162"/>
                <a:gd name="T3" fmla="*/ 182 h 182"/>
                <a:gd name="T4" fmla="*/ 10 w 162"/>
                <a:gd name="T5" fmla="*/ 182 h 182"/>
                <a:gd name="T6" fmla="*/ 0 w 162"/>
                <a:gd name="T7" fmla="*/ 172 h 182"/>
                <a:gd name="T8" fmla="*/ 0 w 162"/>
                <a:gd name="T9" fmla="*/ 10 h 182"/>
                <a:gd name="T10" fmla="*/ 10 w 162"/>
                <a:gd name="T11" fmla="*/ 0 h 182"/>
                <a:gd name="T12" fmla="*/ 152 w 162"/>
                <a:gd name="T13" fmla="*/ 0 h 182"/>
                <a:gd name="T14" fmla="*/ 162 w 162"/>
                <a:gd name="T15" fmla="*/ 10 h 182"/>
                <a:gd name="T16" fmla="*/ 162 w 162"/>
                <a:gd name="T17" fmla="*/ 17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182">
                  <a:moveTo>
                    <a:pt x="162" y="172"/>
                  </a:moveTo>
                  <a:cubicBezTo>
                    <a:pt x="162" y="178"/>
                    <a:pt x="158" y="182"/>
                    <a:pt x="152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5" y="182"/>
                    <a:pt x="0" y="178"/>
                    <a:pt x="0" y="17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8" y="0"/>
                    <a:pt x="162" y="4"/>
                    <a:pt x="162" y="10"/>
                  </a:cubicBezTo>
                  <a:lnTo>
                    <a:pt x="162" y="172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reeform 341"/>
            <p:cNvSpPr/>
            <p:nvPr/>
          </p:nvSpPr>
          <p:spPr bwMode="auto">
            <a:xfrm>
              <a:off x="1690688" y="4560888"/>
              <a:ext cx="434975" cy="493712"/>
            </a:xfrm>
            <a:custGeom>
              <a:avLst/>
              <a:gdLst>
                <a:gd name="T0" fmla="*/ 161 w 161"/>
                <a:gd name="T1" fmla="*/ 172 h 182"/>
                <a:gd name="T2" fmla="*/ 152 w 161"/>
                <a:gd name="T3" fmla="*/ 182 h 182"/>
                <a:gd name="T4" fmla="*/ 10 w 161"/>
                <a:gd name="T5" fmla="*/ 182 h 182"/>
                <a:gd name="T6" fmla="*/ 0 w 161"/>
                <a:gd name="T7" fmla="*/ 172 h 182"/>
                <a:gd name="T8" fmla="*/ 0 w 161"/>
                <a:gd name="T9" fmla="*/ 9 h 182"/>
                <a:gd name="T10" fmla="*/ 10 w 161"/>
                <a:gd name="T11" fmla="*/ 0 h 182"/>
                <a:gd name="T12" fmla="*/ 152 w 161"/>
                <a:gd name="T13" fmla="*/ 0 h 182"/>
                <a:gd name="T14" fmla="*/ 161 w 161"/>
                <a:gd name="T15" fmla="*/ 9 h 182"/>
                <a:gd name="T16" fmla="*/ 161 w 161"/>
                <a:gd name="T17" fmla="*/ 17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182">
                  <a:moveTo>
                    <a:pt x="161" y="172"/>
                  </a:moveTo>
                  <a:cubicBezTo>
                    <a:pt x="161" y="177"/>
                    <a:pt x="157" y="182"/>
                    <a:pt x="152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4" y="182"/>
                    <a:pt x="0" y="177"/>
                    <a:pt x="0" y="17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7" y="0"/>
                    <a:pt x="161" y="4"/>
                    <a:pt x="161" y="9"/>
                  </a:cubicBezTo>
                  <a:lnTo>
                    <a:pt x="161" y="172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reeform 342"/>
            <p:cNvSpPr/>
            <p:nvPr/>
          </p:nvSpPr>
          <p:spPr bwMode="auto">
            <a:xfrm>
              <a:off x="1654176" y="4597400"/>
              <a:ext cx="98425" cy="53975"/>
            </a:xfrm>
            <a:custGeom>
              <a:avLst/>
              <a:gdLst>
                <a:gd name="T0" fmla="*/ 36 w 36"/>
                <a:gd name="T1" fmla="*/ 10 h 20"/>
                <a:gd name="T2" fmla="*/ 28 w 36"/>
                <a:gd name="T3" fmla="*/ 20 h 20"/>
                <a:gd name="T4" fmla="*/ 8 w 36"/>
                <a:gd name="T5" fmla="*/ 20 h 20"/>
                <a:gd name="T6" fmla="*/ 0 w 36"/>
                <a:gd name="T7" fmla="*/ 10 h 20"/>
                <a:gd name="T8" fmla="*/ 0 w 36"/>
                <a:gd name="T9" fmla="*/ 10 h 20"/>
                <a:gd name="T10" fmla="*/ 8 w 36"/>
                <a:gd name="T11" fmla="*/ 0 h 20"/>
                <a:gd name="T12" fmla="*/ 28 w 36"/>
                <a:gd name="T13" fmla="*/ 0 h 20"/>
                <a:gd name="T14" fmla="*/ 36 w 36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0">
                  <a:moveTo>
                    <a:pt x="36" y="10"/>
                  </a:moveTo>
                  <a:cubicBezTo>
                    <a:pt x="36" y="16"/>
                    <a:pt x="33" y="20"/>
                    <a:pt x="2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5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reeform 343"/>
            <p:cNvSpPr/>
            <p:nvPr/>
          </p:nvSpPr>
          <p:spPr bwMode="auto">
            <a:xfrm>
              <a:off x="1654176" y="4719638"/>
              <a:ext cx="98425" cy="50800"/>
            </a:xfrm>
            <a:custGeom>
              <a:avLst/>
              <a:gdLst>
                <a:gd name="T0" fmla="*/ 36 w 36"/>
                <a:gd name="T1" fmla="*/ 10 h 19"/>
                <a:gd name="T2" fmla="*/ 28 w 36"/>
                <a:gd name="T3" fmla="*/ 19 h 19"/>
                <a:gd name="T4" fmla="*/ 8 w 36"/>
                <a:gd name="T5" fmla="*/ 19 h 19"/>
                <a:gd name="T6" fmla="*/ 0 w 36"/>
                <a:gd name="T7" fmla="*/ 10 h 19"/>
                <a:gd name="T8" fmla="*/ 0 w 36"/>
                <a:gd name="T9" fmla="*/ 10 h 19"/>
                <a:gd name="T10" fmla="*/ 8 w 36"/>
                <a:gd name="T11" fmla="*/ 0 h 19"/>
                <a:gd name="T12" fmla="*/ 28 w 36"/>
                <a:gd name="T13" fmla="*/ 0 h 19"/>
                <a:gd name="T14" fmla="*/ 36 w 36"/>
                <a:gd name="T15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9">
                  <a:moveTo>
                    <a:pt x="36" y="10"/>
                  </a:moveTo>
                  <a:cubicBezTo>
                    <a:pt x="36" y="15"/>
                    <a:pt x="33" y="19"/>
                    <a:pt x="2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4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reeform 344"/>
            <p:cNvSpPr/>
            <p:nvPr/>
          </p:nvSpPr>
          <p:spPr bwMode="auto">
            <a:xfrm>
              <a:off x="1654176" y="4840288"/>
              <a:ext cx="98425" cy="52387"/>
            </a:xfrm>
            <a:custGeom>
              <a:avLst/>
              <a:gdLst>
                <a:gd name="T0" fmla="*/ 36 w 36"/>
                <a:gd name="T1" fmla="*/ 9 h 19"/>
                <a:gd name="T2" fmla="*/ 28 w 36"/>
                <a:gd name="T3" fmla="*/ 19 h 19"/>
                <a:gd name="T4" fmla="*/ 8 w 36"/>
                <a:gd name="T5" fmla="*/ 19 h 19"/>
                <a:gd name="T6" fmla="*/ 0 w 36"/>
                <a:gd name="T7" fmla="*/ 9 h 19"/>
                <a:gd name="T8" fmla="*/ 0 w 36"/>
                <a:gd name="T9" fmla="*/ 9 h 19"/>
                <a:gd name="T10" fmla="*/ 8 w 36"/>
                <a:gd name="T11" fmla="*/ 0 h 19"/>
                <a:gd name="T12" fmla="*/ 28 w 36"/>
                <a:gd name="T13" fmla="*/ 0 h 19"/>
                <a:gd name="T14" fmla="*/ 36 w 36"/>
                <a:gd name="T15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9">
                  <a:moveTo>
                    <a:pt x="36" y="9"/>
                  </a:moveTo>
                  <a:cubicBezTo>
                    <a:pt x="36" y="15"/>
                    <a:pt x="33" y="19"/>
                    <a:pt x="2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4"/>
                    <a:pt x="36" y="9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reeform 345"/>
            <p:cNvSpPr/>
            <p:nvPr/>
          </p:nvSpPr>
          <p:spPr bwMode="auto">
            <a:xfrm>
              <a:off x="1654176" y="4959350"/>
              <a:ext cx="98425" cy="55562"/>
            </a:xfrm>
            <a:custGeom>
              <a:avLst/>
              <a:gdLst>
                <a:gd name="T0" fmla="*/ 36 w 36"/>
                <a:gd name="T1" fmla="*/ 10 h 20"/>
                <a:gd name="T2" fmla="*/ 28 w 36"/>
                <a:gd name="T3" fmla="*/ 20 h 20"/>
                <a:gd name="T4" fmla="*/ 8 w 36"/>
                <a:gd name="T5" fmla="*/ 20 h 20"/>
                <a:gd name="T6" fmla="*/ 0 w 36"/>
                <a:gd name="T7" fmla="*/ 10 h 20"/>
                <a:gd name="T8" fmla="*/ 0 w 36"/>
                <a:gd name="T9" fmla="*/ 10 h 20"/>
                <a:gd name="T10" fmla="*/ 8 w 36"/>
                <a:gd name="T11" fmla="*/ 0 h 20"/>
                <a:gd name="T12" fmla="*/ 28 w 36"/>
                <a:gd name="T13" fmla="*/ 0 h 20"/>
                <a:gd name="T14" fmla="*/ 36 w 36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0">
                  <a:moveTo>
                    <a:pt x="36" y="10"/>
                  </a:moveTo>
                  <a:cubicBezTo>
                    <a:pt x="36" y="15"/>
                    <a:pt x="33" y="20"/>
                    <a:pt x="2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5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reeform 346"/>
            <p:cNvSpPr/>
            <p:nvPr/>
          </p:nvSpPr>
          <p:spPr bwMode="auto">
            <a:xfrm>
              <a:off x="1822451" y="4805363"/>
              <a:ext cx="200025" cy="179387"/>
            </a:xfrm>
            <a:custGeom>
              <a:avLst/>
              <a:gdLst>
                <a:gd name="T0" fmla="*/ 74 w 74"/>
                <a:gd name="T1" fmla="*/ 66 h 66"/>
                <a:gd name="T2" fmla="*/ 37 w 74"/>
                <a:gd name="T3" fmla="*/ 0 h 66"/>
                <a:gd name="T4" fmla="*/ 0 w 74"/>
                <a:gd name="T5" fmla="*/ 66 h 66"/>
                <a:gd name="T6" fmla="*/ 74 w 74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6">
                  <a:moveTo>
                    <a:pt x="74" y="66"/>
                  </a:moveTo>
                  <a:cubicBezTo>
                    <a:pt x="72" y="38"/>
                    <a:pt x="65" y="0"/>
                    <a:pt x="37" y="0"/>
                  </a:cubicBezTo>
                  <a:cubicBezTo>
                    <a:pt x="10" y="0"/>
                    <a:pt x="2" y="38"/>
                    <a:pt x="0" y="66"/>
                  </a:cubicBezTo>
                  <a:lnTo>
                    <a:pt x="74" y="66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Oval 347"/>
            <p:cNvSpPr>
              <a:spLocks noChangeArrowheads="1"/>
            </p:cNvSpPr>
            <p:nvPr/>
          </p:nvSpPr>
          <p:spPr bwMode="auto">
            <a:xfrm>
              <a:off x="1822451" y="4635500"/>
              <a:ext cx="200025" cy="200025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Oval 348"/>
            <p:cNvSpPr>
              <a:spLocks noChangeArrowheads="1"/>
            </p:cNvSpPr>
            <p:nvPr/>
          </p:nvSpPr>
          <p:spPr bwMode="auto">
            <a:xfrm>
              <a:off x="1857376" y="4713288"/>
              <a:ext cx="30163" cy="30162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Oval 349"/>
            <p:cNvSpPr>
              <a:spLocks noChangeArrowheads="1"/>
            </p:cNvSpPr>
            <p:nvPr/>
          </p:nvSpPr>
          <p:spPr bwMode="auto">
            <a:xfrm>
              <a:off x="1960563" y="4713288"/>
              <a:ext cx="30163" cy="30162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reeform 350"/>
            <p:cNvSpPr/>
            <p:nvPr/>
          </p:nvSpPr>
          <p:spPr bwMode="auto">
            <a:xfrm>
              <a:off x="1884363" y="4759325"/>
              <a:ext cx="76200" cy="38100"/>
            </a:xfrm>
            <a:custGeom>
              <a:avLst/>
              <a:gdLst>
                <a:gd name="T0" fmla="*/ 28 w 28"/>
                <a:gd name="T1" fmla="*/ 0 h 14"/>
                <a:gd name="T2" fmla="*/ 14 w 28"/>
                <a:gd name="T3" fmla="*/ 14 h 14"/>
                <a:gd name="T4" fmla="*/ 0 w 28"/>
                <a:gd name="T5" fmla="*/ 0 h 14"/>
                <a:gd name="T6" fmla="*/ 28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28" y="0"/>
                  </a:moveTo>
                  <a:cubicBezTo>
                    <a:pt x="28" y="8"/>
                    <a:pt x="22" y="14"/>
                    <a:pt x="14" y="14"/>
                  </a:cubicBezTo>
                  <a:cubicBezTo>
                    <a:pt x="6" y="14"/>
                    <a:pt x="0" y="8"/>
                    <a:pt x="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0" name="圆角矩形标注 9"/>
          <p:cNvSpPr/>
          <p:nvPr/>
        </p:nvSpPr>
        <p:spPr>
          <a:xfrm>
            <a:off x="1924362" y="1385899"/>
            <a:ext cx="2001552" cy="485977"/>
          </a:xfrm>
          <a:prstGeom prst="wedgeRoundRectCallout">
            <a:avLst>
              <a:gd name="adj1" fmla="val -60895"/>
              <a:gd name="adj2" fmla="val -2453"/>
              <a:gd name="adj3" fmla="val 16667"/>
            </a:avLst>
          </a:prstGeom>
          <a:gradFill flip="none" rotWithShape="1">
            <a:gsLst>
              <a:gs pos="0">
                <a:srgbClr val="87CAAD">
                  <a:tint val="66000"/>
                  <a:satMod val="160000"/>
                </a:srgbClr>
              </a:gs>
              <a:gs pos="50000">
                <a:srgbClr val="87CAAD">
                  <a:tint val="44500"/>
                  <a:satMod val="160000"/>
                </a:srgbClr>
              </a:gs>
              <a:gs pos="100000">
                <a:srgbClr val="87CAAD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In China</a:t>
            </a:r>
            <a:endParaRPr lang="zh-CN" altLang="en-US" sz="2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5308510" y="1396799"/>
            <a:ext cx="464099" cy="489791"/>
            <a:chOff x="1654176" y="4545013"/>
            <a:chExt cx="487362" cy="509587"/>
          </a:xfrm>
        </p:grpSpPr>
        <p:sp>
          <p:nvSpPr>
            <p:cNvPr id="44" name="Freeform 340"/>
            <p:cNvSpPr/>
            <p:nvPr/>
          </p:nvSpPr>
          <p:spPr bwMode="auto">
            <a:xfrm>
              <a:off x="1703388" y="4545013"/>
              <a:ext cx="438150" cy="493712"/>
            </a:xfrm>
            <a:custGeom>
              <a:avLst/>
              <a:gdLst>
                <a:gd name="T0" fmla="*/ 162 w 162"/>
                <a:gd name="T1" fmla="*/ 172 h 182"/>
                <a:gd name="T2" fmla="*/ 152 w 162"/>
                <a:gd name="T3" fmla="*/ 182 h 182"/>
                <a:gd name="T4" fmla="*/ 10 w 162"/>
                <a:gd name="T5" fmla="*/ 182 h 182"/>
                <a:gd name="T6" fmla="*/ 0 w 162"/>
                <a:gd name="T7" fmla="*/ 172 h 182"/>
                <a:gd name="T8" fmla="*/ 0 w 162"/>
                <a:gd name="T9" fmla="*/ 10 h 182"/>
                <a:gd name="T10" fmla="*/ 10 w 162"/>
                <a:gd name="T11" fmla="*/ 0 h 182"/>
                <a:gd name="T12" fmla="*/ 152 w 162"/>
                <a:gd name="T13" fmla="*/ 0 h 182"/>
                <a:gd name="T14" fmla="*/ 162 w 162"/>
                <a:gd name="T15" fmla="*/ 10 h 182"/>
                <a:gd name="T16" fmla="*/ 162 w 162"/>
                <a:gd name="T17" fmla="*/ 17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182">
                  <a:moveTo>
                    <a:pt x="162" y="172"/>
                  </a:moveTo>
                  <a:cubicBezTo>
                    <a:pt x="162" y="178"/>
                    <a:pt x="158" y="182"/>
                    <a:pt x="152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5" y="182"/>
                    <a:pt x="0" y="178"/>
                    <a:pt x="0" y="17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8" y="0"/>
                    <a:pt x="162" y="4"/>
                    <a:pt x="162" y="10"/>
                  </a:cubicBezTo>
                  <a:lnTo>
                    <a:pt x="162" y="172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reeform 341"/>
            <p:cNvSpPr/>
            <p:nvPr/>
          </p:nvSpPr>
          <p:spPr bwMode="auto">
            <a:xfrm>
              <a:off x="1690688" y="4560888"/>
              <a:ext cx="434975" cy="493712"/>
            </a:xfrm>
            <a:custGeom>
              <a:avLst/>
              <a:gdLst>
                <a:gd name="T0" fmla="*/ 161 w 161"/>
                <a:gd name="T1" fmla="*/ 172 h 182"/>
                <a:gd name="T2" fmla="*/ 152 w 161"/>
                <a:gd name="T3" fmla="*/ 182 h 182"/>
                <a:gd name="T4" fmla="*/ 10 w 161"/>
                <a:gd name="T5" fmla="*/ 182 h 182"/>
                <a:gd name="T6" fmla="*/ 0 w 161"/>
                <a:gd name="T7" fmla="*/ 172 h 182"/>
                <a:gd name="T8" fmla="*/ 0 w 161"/>
                <a:gd name="T9" fmla="*/ 9 h 182"/>
                <a:gd name="T10" fmla="*/ 10 w 161"/>
                <a:gd name="T11" fmla="*/ 0 h 182"/>
                <a:gd name="T12" fmla="*/ 152 w 161"/>
                <a:gd name="T13" fmla="*/ 0 h 182"/>
                <a:gd name="T14" fmla="*/ 161 w 161"/>
                <a:gd name="T15" fmla="*/ 9 h 182"/>
                <a:gd name="T16" fmla="*/ 161 w 161"/>
                <a:gd name="T17" fmla="*/ 17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182">
                  <a:moveTo>
                    <a:pt x="161" y="172"/>
                  </a:moveTo>
                  <a:cubicBezTo>
                    <a:pt x="161" y="177"/>
                    <a:pt x="157" y="182"/>
                    <a:pt x="152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4" y="182"/>
                    <a:pt x="0" y="177"/>
                    <a:pt x="0" y="17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7" y="0"/>
                    <a:pt x="161" y="4"/>
                    <a:pt x="161" y="9"/>
                  </a:cubicBezTo>
                  <a:lnTo>
                    <a:pt x="161" y="172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reeform 342"/>
            <p:cNvSpPr/>
            <p:nvPr/>
          </p:nvSpPr>
          <p:spPr bwMode="auto">
            <a:xfrm>
              <a:off x="1654176" y="4597400"/>
              <a:ext cx="98425" cy="53975"/>
            </a:xfrm>
            <a:custGeom>
              <a:avLst/>
              <a:gdLst>
                <a:gd name="T0" fmla="*/ 36 w 36"/>
                <a:gd name="T1" fmla="*/ 10 h 20"/>
                <a:gd name="T2" fmla="*/ 28 w 36"/>
                <a:gd name="T3" fmla="*/ 20 h 20"/>
                <a:gd name="T4" fmla="*/ 8 w 36"/>
                <a:gd name="T5" fmla="*/ 20 h 20"/>
                <a:gd name="T6" fmla="*/ 0 w 36"/>
                <a:gd name="T7" fmla="*/ 10 h 20"/>
                <a:gd name="T8" fmla="*/ 0 w 36"/>
                <a:gd name="T9" fmla="*/ 10 h 20"/>
                <a:gd name="T10" fmla="*/ 8 w 36"/>
                <a:gd name="T11" fmla="*/ 0 h 20"/>
                <a:gd name="T12" fmla="*/ 28 w 36"/>
                <a:gd name="T13" fmla="*/ 0 h 20"/>
                <a:gd name="T14" fmla="*/ 36 w 36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0">
                  <a:moveTo>
                    <a:pt x="36" y="10"/>
                  </a:moveTo>
                  <a:cubicBezTo>
                    <a:pt x="36" y="16"/>
                    <a:pt x="33" y="20"/>
                    <a:pt x="2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5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reeform 343"/>
            <p:cNvSpPr/>
            <p:nvPr/>
          </p:nvSpPr>
          <p:spPr bwMode="auto">
            <a:xfrm>
              <a:off x="1654176" y="4719638"/>
              <a:ext cx="98425" cy="50800"/>
            </a:xfrm>
            <a:custGeom>
              <a:avLst/>
              <a:gdLst>
                <a:gd name="T0" fmla="*/ 36 w 36"/>
                <a:gd name="T1" fmla="*/ 10 h 19"/>
                <a:gd name="T2" fmla="*/ 28 w 36"/>
                <a:gd name="T3" fmla="*/ 19 h 19"/>
                <a:gd name="T4" fmla="*/ 8 w 36"/>
                <a:gd name="T5" fmla="*/ 19 h 19"/>
                <a:gd name="T6" fmla="*/ 0 w 36"/>
                <a:gd name="T7" fmla="*/ 10 h 19"/>
                <a:gd name="T8" fmla="*/ 0 w 36"/>
                <a:gd name="T9" fmla="*/ 10 h 19"/>
                <a:gd name="T10" fmla="*/ 8 w 36"/>
                <a:gd name="T11" fmla="*/ 0 h 19"/>
                <a:gd name="T12" fmla="*/ 28 w 36"/>
                <a:gd name="T13" fmla="*/ 0 h 19"/>
                <a:gd name="T14" fmla="*/ 36 w 36"/>
                <a:gd name="T15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9">
                  <a:moveTo>
                    <a:pt x="36" y="10"/>
                  </a:moveTo>
                  <a:cubicBezTo>
                    <a:pt x="36" y="15"/>
                    <a:pt x="33" y="19"/>
                    <a:pt x="2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4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reeform 344"/>
            <p:cNvSpPr/>
            <p:nvPr/>
          </p:nvSpPr>
          <p:spPr bwMode="auto">
            <a:xfrm>
              <a:off x="1654176" y="4840288"/>
              <a:ext cx="98425" cy="52387"/>
            </a:xfrm>
            <a:custGeom>
              <a:avLst/>
              <a:gdLst>
                <a:gd name="T0" fmla="*/ 36 w 36"/>
                <a:gd name="T1" fmla="*/ 9 h 19"/>
                <a:gd name="T2" fmla="*/ 28 w 36"/>
                <a:gd name="T3" fmla="*/ 19 h 19"/>
                <a:gd name="T4" fmla="*/ 8 w 36"/>
                <a:gd name="T5" fmla="*/ 19 h 19"/>
                <a:gd name="T6" fmla="*/ 0 w 36"/>
                <a:gd name="T7" fmla="*/ 9 h 19"/>
                <a:gd name="T8" fmla="*/ 0 w 36"/>
                <a:gd name="T9" fmla="*/ 9 h 19"/>
                <a:gd name="T10" fmla="*/ 8 w 36"/>
                <a:gd name="T11" fmla="*/ 0 h 19"/>
                <a:gd name="T12" fmla="*/ 28 w 36"/>
                <a:gd name="T13" fmla="*/ 0 h 19"/>
                <a:gd name="T14" fmla="*/ 36 w 36"/>
                <a:gd name="T15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9">
                  <a:moveTo>
                    <a:pt x="36" y="9"/>
                  </a:moveTo>
                  <a:cubicBezTo>
                    <a:pt x="36" y="15"/>
                    <a:pt x="33" y="19"/>
                    <a:pt x="2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4"/>
                    <a:pt x="36" y="9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reeform 345"/>
            <p:cNvSpPr/>
            <p:nvPr/>
          </p:nvSpPr>
          <p:spPr bwMode="auto">
            <a:xfrm>
              <a:off x="1654176" y="4959350"/>
              <a:ext cx="98425" cy="55562"/>
            </a:xfrm>
            <a:custGeom>
              <a:avLst/>
              <a:gdLst>
                <a:gd name="T0" fmla="*/ 36 w 36"/>
                <a:gd name="T1" fmla="*/ 10 h 20"/>
                <a:gd name="T2" fmla="*/ 28 w 36"/>
                <a:gd name="T3" fmla="*/ 20 h 20"/>
                <a:gd name="T4" fmla="*/ 8 w 36"/>
                <a:gd name="T5" fmla="*/ 20 h 20"/>
                <a:gd name="T6" fmla="*/ 0 w 36"/>
                <a:gd name="T7" fmla="*/ 10 h 20"/>
                <a:gd name="T8" fmla="*/ 0 w 36"/>
                <a:gd name="T9" fmla="*/ 10 h 20"/>
                <a:gd name="T10" fmla="*/ 8 w 36"/>
                <a:gd name="T11" fmla="*/ 0 h 20"/>
                <a:gd name="T12" fmla="*/ 28 w 36"/>
                <a:gd name="T13" fmla="*/ 0 h 20"/>
                <a:gd name="T14" fmla="*/ 36 w 36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0">
                  <a:moveTo>
                    <a:pt x="36" y="10"/>
                  </a:moveTo>
                  <a:cubicBezTo>
                    <a:pt x="36" y="15"/>
                    <a:pt x="33" y="20"/>
                    <a:pt x="2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5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reeform 346"/>
            <p:cNvSpPr/>
            <p:nvPr/>
          </p:nvSpPr>
          <p:spPr bwMode="auto">
            <a:xfrm>
              <a:off x="1822451" y="4805363"/>
              <a:ext cx="200025" cy="179387"/>
            </a:xfrm>
            <a:custGeom>
              <a:avLst/>
              <a:gdLst>
                <a:gd name="T0" fmla="*/ 74 w 74"/>
                <a:gd name="T1" fmla="*/ 66 h 66"/>
                <a:gd name="T2" fmla="*/ 37 w 74"/>
                <a:gd name="T3" fmla="*/ 0 h 66"/>
                <a:gd name="T4" fmla="*/ 0 w 74"/>
                <a:gd name="T5" fmla="*/ 66 h 66"/>
                <a:gd name="T6" fmla="*/ 74 w 74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6">
                  <a:moveTo>
                    <a:pt x="74" y="66"/>
                  </a:moveTo>
                  <a:cubicBezTo>
                    <a:pt x="72" y="38"/>
                    <a:pt x="65" y="0"/>
                    <a:pt x="37" y="0"/>
                  </a:cubicBezTo>
                  <a:cubicBezTo>
                    <a:pt x="10" y="0"/>
                    <a:pt x="2" y="38"/>
                    <a:pt x="0" y="66"/>
                  </a:cubicBezTo>
                  <a:lnTo>
                    <a:pt x="74" y="66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Oval 347"/>
            <p:cNvSpPr>
              <a:spLocks noChangeArrowheads="1"/>
            </p:cNvSpPr>
            <p:nvPr/>
          </p:nvSpPr>
          <p:spPr bwMode="auto">
            <a:xfrm>
              <a:off x="1822451" y="4635500"/>
              <a:ext cx="200025" cy="200025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Oval 348"/>
            <p:cNvSpPr>
              <a:spLocks noChangeArrowheads="1"/>
            </p:cNvSpPr>
            <p:nvPr/>
          </p:nvSpPr>
          <p:spPr bwMode="auto">
            <a:xfrm>
              <a:off x="1857376" y="4713288"/>
              <a:ext cx="30163" cy="30162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Oval 349"/>
            <p:cNvSpPr>
              <a:spLocks noChangeArrowheads="1"/>
            </p:cNvSpPr>
            <p:nvPr/>
          </p:nvSpPr>
          <p:spPr bwMode="auto">
            <a:xfrm>
              <a:off x="1960563" y="4713288"/>
              <a:ext cx="30163" cy="30162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reeform 350"/>
            <p:cNvSpPr/>
            <p:nvPr/>
          </p:nvSpPr>
          <p:spPr bwMode="auto">
            <a:xfrm>
              <a:off x="1884363" y="4759325"/>
              <a:ext cx="76200" cy="38100"/>
            </a:xfrm>
            <a:custGeom>
              <a:avLst/>
              <a:gdLst>
                <a:gd name="T0" fmla="*/ 28 w 28"/>
                <a:gd name="T1" fmla="*/ 0 h 14"/>
                <a:gd name="T2" fmla="*/ 14 w 28"/>
                <a:gd name="T3" fmla="*/ 14 h 14"/>
                <a:gd name="T4" fmla="*/ 0 w 28"/>
                <a:gd name="T5" fmla="*/ 0 h 14"/>
                <a:gd name="T6" fmla="*/ 28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28" y="0"/>
                  </a:moveTo>
                  <a:cubicBezTo>
                    <a:pt x="28" y="8"/>
                    <a:pt x="22" y="14"/>
                    <a:pt x="14" y="14"/>
                  </a:cubicBezTo>
                  <a:cubicBezTo>
                    <a:pt x="6" y="14"/>
                    <a:pt x="0" y="8"/>
                    <a:pt x="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5" name="圆角矩形标注 54"/>
          <p:cNvSpPr/>
          <p:nvPr/>
        </p:nvSpPr>
        <p:spPr>
          <a:xfrm>
            <a:off x="5921346" y="1385356"/>
            <a:ext cx="2097239" cy="485977"/>
          </a:xfrm>
          <a:prstGeom prst="wedgeRoundRectCallout">
            <a:avLst>
              <a:gd name="adj1" fmla="val -60895"/>
              <a:gd name="adj2" fmla="val -2453"/>
              <a:gd name="adj3" fmla="val 16667"/>
            </a:avLst>
          </a:prstGeom>
          <a:gradFill flip="none" rotWithShape="1">
            <a:gsLst>
              <a:gs pos="0">
                <a:srgbClr val="87CAAD">
                  <a:tint val="66000"/>
                  <a:satMod val="160000"/>
                </a:srgbClr>
              </a:gs>
              <a:gs pos="50000">
                <a:srgbClr val="87CAAD">
                  <a:tint val="44500"/>
                  <a:satMod val="160000"/>
                </a:srgbClr>
              </a:gs>
              <a:gs pos="100000">
                <a:srgbClr val="87CAAD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In the West</a:t>
            </a:r>
            <a:endParaRPr lang="zh-CN" altLang="en-US" sz="2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5659064" y="4103563"/>
            <a:ext cx="2014186" cy="438582"/>
          </a:xfrm>
          <a:prstGeom prst="rect">
            <a:avLst/>
          </a:prstGeom>
          <a:solidFill>
            <a:srgbClr val="FFFFAB"/>
          </a:solidFill>
          <a:ln w="19050">
            <a:solidFill>
              <a:schemeClr val="bg1"/>
            </a:solidFill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hamburgers </a:t>
            </a:r>
            <a:endParaRPr lang="en-US" altLang="zh-CN" sz="2400" b="1" dirty="0">
              <a:solidFill>
                <a:srgbClr val="FF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013940" y="402585"/>
            <a:ext cx="3285107" cy="567964"/>
          </a:xfrm>
          <a:prstGeom prst="roundRect">
            <a:avLst/>
          </a:prstGeom>
          <a:solidFill>
            <a:srgbClr val="F7B2BF"/>
          </a:solidFill>
          <a:ln w="1905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3000" b="1" dirty="0">
                <a:latin typeface="Bookman Old Style" panose="02050604050505020204" pitchFamily="18" charset="0"/>
              </a:rPr>
              <a:t>Eating habits</a:t>
            </a:r>
            <a:endParaRPr lang="zh-CN" altLang="en-US" sz="3000" b="1" dirty="0">
              <a:latin typeface="Bookman Old Style" panose="020506040505050202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43089" y="171804"/>
            <a:ext cx="952760" cy="855166"/>
          </a:xfrm>
          <a:prstGeom prst="rect">
            <a:avLst/>
          </a:prstGeom>
        </p:spPr>
      </p:pic>
      <p:pic>
        <p:nvPicPr>
          <p:cNvPr id="18" name="Picture 12" descr="aHR0cDovL3dzMS5jZG4uY2FpamluZy5jb20uY24vMjAxMi0wOC0yMC8xMTIwNjYwMzkuanB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95851" y="2183651"/>
            <a:ext cx="2430065" cy="167520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735467" y="4103566"/>
            <a:ext cx="1950828" cy="438582"/>
          </a:xfrm>
          <a:prstGeom prst="rect">
            <a:avLst/>
          </a:prstGeom>
          <a:solidFill>
            <a:srgbClr val="FFFFAB"/>
          </a:solidFill>
          <a:ln w="19050">
            <a:solidFill>
              <a:schemeClr val="bg1"/>
            </a:solidFill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chopsticks </a:t>
            </a:r>
            <a:endParaRPr lang="en-US" altLang="zh-CN" sz="2400" b="1" dirty="0">
              <a:solidFill>
                <a:srgbClr val="FF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20" name="Picture 14" descr="20131029102736_6759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85664" y="2183651"/>
            <a:ext cx="2160984" cy="167520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5565384" y="4103564"/>
            <a:ext cx="1036306" cy="438582"/>
          </a:xfrm>
          <a:prstGeom prst="rect">
            <a:avLst/>
          </a:prstGeom>
          <a:solidFill>
            <a:srgbClr val="FFFFAB"/>
          </a:solidFill>
          <a:ln w="19050">
            <a:solidFill>
              <a:schemeClr val="bg1"/>
            </a:solidFill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knife </a:t>
            </a:r>
            <a:endParaRPr lang="en-US" altLang="zh-CN" sz="2400" b="1" dirty="0">
              <a:solidFill>
                <a:srgbClr val="FF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6757620" y="4103563"/>
            <a:ext cx="1036306" cy="438582"/>
          </a:xfrm>
          <a:prstGeom prst="rect">
            <a:avLst/>
          </a:prstGeom>
          <a:solidFill>
            <a:srgbClr val="FFFFAB"/>
          </a:solidFill>
          <a:ln w="19050">
            <a:solidFill>
              <a:schemeClr val="bg1"/>
            </a:solidFill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fork </a:t>
            </a:r>
            <a:endParaRPr lang="en-US" altLang="zh-CN" sz="2400" b="1" dirty="0">
              <a:solidFill>
                <a:srgbClr val="FF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311527" y="1397343"/>
            <a:ext cx="464099" cy="489791"/>
            <a:chOff x="1654176" y="4545013"/>
            <a:chExt cx="487362" cy="509587"/>
          </a:xfrm>
        </p:grpSpPr>
        <p:sp>
          <p:nvSpPr>
            <p:cNvPr id="32" name="Freeform 340"/>
            <p:cNvSpPr/>
            <p:nvPr/>
          </p:nvSpPr>
          <p:spPr bwMode="auto">
            <a:xfrm>
              <a:off x="1703388" y="4545013"/>
              <a:ext cx="438150" cy="493712"/>
            </a:xfrm>
            <a:custGeom>
              <a:avLst/>
              <a:gdLst>
                <a:gd name="T0" fmla="*/ 162 w 162"/>
                <a:gd name="T1" fmla="*/ 172 h 182"/>
                <a:gd name="T2" fmla="*/ 152 w 162"/>
                <a:gd name="T3" fmla="*/ 182 h 182"/>
                <a:gd name="T4" fmla="*/ 10 w 162"/>
                <a:gd name="T5" fmla="*/ 182 h 182"/>
                <a:gd name="T6" fmla="*/ 0 w 162"/>
                <a:gd name="T7" fmla="*/ 172 h 182"/>
                <a:gd name="T8" fmla="*/ 0 w 162"/>
                <a:gd name="T9" fmla="*/ 10 h 182"/>
                <a:gd name="T10" fmla="*/ 10 w 162"/>
                <a:gd name="T11" fmla="*/ 0 h 182"/>
                <a:gd name="T12" fmla="*/ 152 w 162"/>
                <a:gd name="T13" fmla="*/ 0 h 182"/>
                <a:gd name="T14" fmla="*/ 162 w 162"/>
                <a:gd name="T15" fmla="*/ 10 h 182"/>
                <a:gd name="T16" fmla="*/ 162 w 162"/>
                <a:gd name="T17" fmla="*/ 17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182">
                  <a:moveTo>
                    <a:pt x="162" y="172"/>
                  </a:moveTo>
                  <a:cubicBezTo>
                    <a:pt x="162" y="178"/>
                    <a:pt x="158" y="182"/>
                    <a:pt x="152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5" y="182"/>
                    <a:pt x="0" y="178"/>
                    <a:pt x="0" y="17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8" y="0"/>
                    <a:pt x="162" y="4"/>
                    <a:pt x="162" y="10"/>
                  </a:cubicBezTo>
                  <a:lnTo>
                    <a:pt x="162" y="172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reeform 341"/>
            <p:cNvSpPr/>
            <p:nvPr/>
          </p:nvSpPr>
          <p:spPr bwMode="auto">
            <a:xfrm>
              <a:off x="1690688" y="4560888"/>
              <a:ext cx="434975" cy="493712"/>
            </a:xfrm>
            <a:custGeom>
              <a:avLst/>
              <a:gdLst>
                <a:gd name="T0" fmla="*/ 161 w 161"/>
                <a:gd name="T1" fmla="*/ 172 h 182"/>
                <a:gd name="T2" fmla="*/ 152 w 161"/>
                <a:gd name="T3" fmla="*/ 182 h 182"/>
                <a:gd name="T4" fmla="*/ 10 w 161"/>
                <a:gd name="T5" fmla="*/ 182 h 182"/>
                <a:gd name="T6" fmla="*/ 0 w 161"/>
                <a:gd name="T7" fmla="*/ 172 h 182"/>
                <a:gd name="T8" fmla="*/ 0 w 161"/>
                <a:gd name="T9" fmla="*/ 9 h 182"/>
                <a:gd name="T10" fmla="*/ 10 w 161"/>
                <a:gd name="T11" fmla="*/ 0 h 182"/>
                <a:gd name="T12" fmla="*/ 152 w 161"/>
                <a:gd name="T13" fmla="*/ 0 h 182"/>
                <a:gd name="T14" fmla="*/ 161 w 161"/>
                <a:gd name="T15" fmla="*/ 9 h 182"/>
                <a:gd name="T16" fmla="*/ 161 w 161"/>
                <a:gd name="T17" fmla="*/ 17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182">
                  <a:moveTo>
                    <a:pt x="161" y="172"/>
                  </a:moveTo>
                  <a:cubicBezTo>
                    <a:pt x="161" y="177"/>
                    <a:pt x="157" y="182"/>
                    <a:pt x="152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4" y="182"/>
                    <a:pt x="0" y="177"/>
                    <a:pt x="0" y="17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7" y="0"/>
                    <a:pt x="161" y="4"/>
                    <a:pt x="161" y="9"/>
                  </a:cubicBezTo>
                  <a:lnTo>
                    <a:pt x="161" y="172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reeform 342"/>
            <p:cNvSpPr/>
            <p:nvPr/>
          </p:nvSpPr>
          <p:spPr bwMode="auto">
            <a:xfrm>
              <a:off x="1654176" y="4597400"/>
              <a:ext cx="98425" cy="53975"/>
            </a:xfrm>
            <a:custGeom>
              <a:avLst/>
              <a:gdLst>
                <a:gd name="T0" fmla="*/ 36 w 36"/>
                <a:gd name="T1" fmla="*/ 10 h 20"/>
                <a:gd name="T2" fmla="*/ 28 w 36"/>
                <a:gd name="T3" fmla="*/ 20 h 20"/>
                <a:gd name="T4" fmla="*/ 8 w 36"/>
                <a:gd name="T5" fmla="*/ 20 h 20"/>
                <a:gd name="T6" fmla="*/ 0 w 36"/>
                <a:gd name="T7" fmla="*/ 10 h 20"/>
                <a:gd name="T8" fmla="*/ 0 w 36"/>
                <a:gd name="T9" fmla="*/ 10 h 20"/>
                <a:gd name="T10" fmla="*/ 8 w 36"/>
                <a:gd name="T11" fmla="*/ 0 h 20"/>
                <a:gd name="T12" fmla="*/ 28 w 36"/>
                <a:gd name="T13" fmla="*/ 0 h 20"/>
                <a:gd name="T14" fmla="*/ 36 w 36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0">
                  <a:moveTo>
                    <a:pt x="36" y="10"/>
                  </a:moveTo>
                  <a:cubicBezTo>
                    <a:pt x="36" y="16"/>
                    <a:pt x="33" y="20"/>
                    <a:pt x="2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5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reeform 343"/>
            <p:cNvSpPr/>
            <p:nvPr/>
          </p:nvSpPr>
          <p:spPr bwMode="auto">
            <a:xfrm>
              <a:off x="1654176" y="4719638"/>
              <a:ext cx="98425" cy="50800"/>
            </a:xfrm>
            <a:custGeom>
              <a:avLst/>
              <a:gdLst>
                <a:gd name="T0" fmla="*/ 36 w 36"/>
                <a:gd name="T1" fmla="*/ 10 h 19"/>
                <a:gd name="T2" fmla="*/ 28 w 36"/>
                <a:gd name="T3" fmla="*/ 19 h 19"/>
                <a:gd name="T4" fmla="*/ 8 w 36"/>
                <a:gd name="T5" fmla="*/ 19 h 19"/>
                <a:gd name="T6" fmla="*/ 0 w 36"/>
                <a:gd name="T7" fmla="*/ 10 h 19"/>
                <a:gd name="T8" fmla="*/ 0 w 36"/>
                <a:gd name="T9" fmla="*/ 10 h 19"/>
                <a:gd name="T10" fmla="*/ 8 w 36"/>
                <a:gd name="T11" fmla="*/ 0 h 19"/>
                <a:gd name="T12" fmla="*/ 28 w 36"/>
                <a:gd name="T13" fmla="*/ 0 h 19"/>
                <a:gd name="T14" fmla="*/ 36 w 36"/>
                <a:gd name="T15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9">
                  <a:moveTo>
                    <a:pt x="36" y="10"/>
                  </a:moveTo>
                  <a:cubicBezTo>
                    <a:pt x="36" y="15"/>
                    <a:pt x="33" y="19"/>
                    <a:pt x="2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4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reeform 344"/>
            <p:cNvSpPr/>
            <p:nvPr/>
          </p:nvSpPr>
          <p:spPr bwMode="auto">
            <a:xfrm>
              <a:off x="1654176" y="4840288"/>
              <a:ext cx="98425" cy="52387"/>
            </a:xfrm>
            <a:custGeom>
              <a:avLst/>
              <a:gdLst>
                <a:gd name="T0" fmla="*/ 36 w 36"/>
                <a:gd name="T1" fmla="*/ 9 h 19"/>
                <a:gd name="T2" fmla="*/ 28 w 36"/>
                <a:gd name="T3" fmla="*/ 19 h 19"/>
                <a:gd name="T4" fmla="*/ 8 w 36"/>
                <a:gd name="T5" fmla="*/ 19 h 19"/>
                <a:gd name="T6" fmla="*/ 0 w 36"/>
                <a:gd name="T7" fmla="*/ 9 h 19"/>
                <a:gd name="T8" fmla="*/ 0 w 36"/>
                <a:gd name="T9" fmla="*/ 9 h 19"/>
                <a:gd name="T10" fmla="*/ 8 w 36"/>
                <a:gd name="T11" fmla="*/ 0 h 19"/>
                <a:gd name="T12" fmla="*/ 28 w 36"/>
                <a:gd name="T13" fmla="*/ 0 h 19"/>
                <a:gd name="T14" fmla="*/ 36 w 36"/>
                <a:gd name="T15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9">
                  <a:moveTo>
                    <a:pt x="36" y="9"/>
                  </a:moveTo>
                  <a:cubicBezTo>
                    <a:pt x="36" y="15"/>
                    <a:pt x="33" y="19"/>
                    <a:pt x="2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4"/>
                    <a:pt x="36" y="9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reeform 345"/>
            <p:cNvSpPr/>
            <p:nvPr/>
          </p:nvSpPr>
          <p:spPr bwMode="auto">
            <a:xfrm>
              <a:off x="1654176" y="4959350"/>
              <a:ext cx="98425" cy="55562"/>
            </a:xfrm>
            <a:custGeom>
              <a:avLst/>
              <a:gdLst>
                <a:gd name="T0" fmla="*/ 36 w 36"/>
                <a:gd name="T1" fmla="*/ 10 h 20"/>
                <a:gd name="T2" fmla="*/ 28 w 36"/>
                <a:gd name="T3" fmla="*/ 20 h 20"/>
                <a:gd name="T4" fmla="*/ 8 w 36"/>
                <a:gd name="T5" fmla="*/ 20 h 20"/>
                <a:gd name="T6" fmla="*/ 0 w 36"/>
                <a:gd name="T7" fmla="*/ 10 h 20"/>
                <a:gd name="T8" fmla="*/ 0 w 36"/>
                <a:gd name="T9" fmla="*/ 10 h 20"/>
                <a:gd name="T10" fmla="*/ 8 w 36"/>
                <a:gd name="T11" fmla="*/ 0 h 20"/>
                <a:gd name="T12" fmla="*/ 28 w 36"/>
                <a:gd name="T13" fmla="*/ 0 h 20"/>
                <a:gd name="T14" fmla="*/ 36 w 36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0">
                  <a:moveTo>
                    <a:pt x="36" y="10"/>
                  </a:moveTo>
                  <a:cubicBezTo>
                    <a:pt x="36" y="15"/>
                    <a:pt x="33" y="20"/>
                    <a:pt x="2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5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reeform 346"/>
            <p:cNvSpPr/>
            <p:nvPr/>
          </p:nvSpPr>
          <p:spPr bwMode="auto">
            <a:xfrm>
              <a:off x="1822451" y="4805363"/>
              <a:ext cx="200025" cy="179387"/>
            </a:xfrm>
            <a:custGeom>
              <a:avLst/>
              <a:gdLst>
                <a:gd name="T0" fmla="*/ 74 w 74"/>
                <a:gd name="T1" fmla="*/ 66 h 66"/>
                <a:gd name="T2" fmla="*/ 37 w 74"/>
                <a:gd name="T3" fmla="*/ 0 h 66"/>
                <a:gd name="T4" fmla="*/ 0 w 74"/>
                <a:gd name="T5" fmla="*/ 66 h 66"/>
                <a:gd name="T6" fmla="*/ 74 w 74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6">
                  <a:moveTo>
                    <a:pt x="74" y="66"/>
                  </a:moveTo>
                  <a:cubicBezTo>
                    <a:pt x="72" y="38"/>
                    <a:pt x="65" y="0"/>
                    <a:pt x="37" y="0"/>
                  </a:cubicBezTo>
                  <a:cubicBezTo>
                    <a:pt x="10" y="0"/>
                    <a:pt x="2" y="38"/>
                    <a:pt x="0" y="66"/>
                  </a:cubicBezTo>
                  <a:lnTo>
                    <a:pt x="74" y="66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Oval 347"/>
            <p:cNvSpPr>
              <a:spLocks noChangeArrowheads="1"/>
            </p:cNvSpPr>
            <p:nvPr/>
          </p:nvSpPr>
          <p:spPr bwMode="auto">
            <a:xfrm>
              <a:off x="1822451" y="4635500"/>
              <a:ext cx="200025" cy="200025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Oval 348"/>
            <p:cNvSpPr>
              <a:spLocks noChangeArrowheads="1"/>
            </p:cNvSpPr>
            <p:nvPr/>
          </p:nvSpPr>
          <p:spPr bwMode="auto">
            <a:xfrm>
              <a:off x="1857376" y="4713288"/>
              <a:ext cx="30163" cy="30162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Oval 349"/>
            <p:cNvSpPr>
              <a:spLocks noChangeArrowheads="1"/>
            </p:cNvSpPr>
            <p:nvPr/>
          </p:nvSpPr>
          <p:spPr bwMode="auto">
            <a:xfrm>
              <a:off x="1960563" y="4713288"/>
              <a:ext cx="30163" cy="30162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reeform 350"/>
            <p:cNvSpPr/>
            <p:nvPr/>
          </p:nvSpPr>
          <p:spPr bwMode="auto">
            <a:xfrm>
              <a:off x="1884363" y="4759325"/>
              <a:ext cx="76200" cy="38100"/>
            </a:xfrm>
            <a:custGeom>
              <a:avLst/>
              <a:gdLst>
                <a:gd name="T0" fmla="*/ 28 w 28"/>
                <a:gd name="T1" fmla="*/ 0 h 14"/>
                <a:gd name="T2" fmla="*/ 14 w 28"/>
                <a:gd name="T3" fmla="*/ 14 h 14"/>
                <a:gd name="T4" fmla="*/ 0 w 28"/>
                <a:gd name="T5" fmla="*/ 0 h 14"/>
                <a:gd name="T6" fmla="*/ 28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28" y="0"/>
                  </a:moveTo>
                  <a:cubicBezTo>
                    <a:pt x="28" y="8"/>
                    <a:pt x="22" y="14"/>
                    <a:pt x="14" y="14"/>
                  </a:cubicBezTo>
                  <a:cubicBezTo>
                    <a:pt x="6" y="14"/>
                    <a:pt x="0" y="8"/>
                    <a:pt x="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0" name="圆角矩形标注 9"/>
          <p:cNvSpPr/>
          <p:nvPr/>
        </p:nvSpPr>
        <p:spPr>
          <a:xfrm>
            <a:off x="1924362" y="1385899"/>
            <a:ext cx="2001552" cy="485977"/>
          </a:xfrm>
          <a:prstGeom prst="wedgeRoundRectCallout">
            <a:avLst>
              <a:gd name="adj1" fmla="val -60895"/>
              <a:gd name="adj2" fmla="val -2453"/>
              <a:gd name="adj3" fmla="val 16667"/>
            </a:avLst>
          </a:prstGeom>
          <a:gradFill flip="none" rotWithShape="1">
            <a:gsLst>
              <a:gs pos="0">
                <a:srgbClr val="87CAAD">
                  <a:tint val="66000"/>
                  <a:satMod val="160000"/>
                </a:srgbClr>
              </a:gs>
              <a:gs pos="50000">
                <a:srgbClr val="87CAAD">
                  <a:tint val="44500"/>
                  <a:satMod val="160000"/>
                </a:srgbClr>
              </a:gs>
              <a:gs pos="100000">
                <a:srgbClr val="87CAAD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In China</a:t>
            </a:r>
            <a:endParaRPr lang="zh-CN" altLang="en-US" sz="2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5308510" y="1396799"/>
            <a:ext cx="464099" cy="489791"/>
            <a:chOff x="1654176" y="4545013"/>
            <a:chExt cx="487362" cy="509587"/>
          </a:xfrm>
        </p:grpSpPr>
        <p:sp>
          <p:nvSpPr>
            <p:cNvPr id="44" name="Freeform 340"/>
            <p:cNvSpPr/>
            <p:nvPr/>
          </p:nvSpPr>
          <p:spPr bwMode="auto">
            <a:xfrm>
              <a:off x="1703388" y="4545013"/>
              <a:ext cx="438150" cy="493712"/>
            </a:xfrm>
            <a:custGeom>
              <a:avLst/>
              <a:gdLst>
                <a:gd name="T0" fmla="*/ 162 w 162"/>
                <a:gd name="T1" fmla="*/ 172 h 182"/>
                <a:gd name="T2" fmla="*/ 152 w 162"/>
                <a:gd name="T3" fmla="*/ 182 h 182"/>
                <a:gd name="T4" fmla="*/ 10 w 162"/>
                <a:gd name="T5" fmla="*/ 182 h 182"/>
                <a:gd name="T6" fmla="*/ 0 w 162"/>
                <a:gd name="T7" fmla="*/ 172 h 182"/>
                <a:gd name="T8" fmla="*/ 0 w 162"/>
                <a:gd name="T9" fmla="*/ 10 h 182"/>
                <a:gd name="T10" fmla="*/ 10 w 162"/>
                <a:gd name="T11" fmla="*/ 0 h 182"/>
                <a:gd name="T12" fmla="*/ 152 w 162"/>
                <a:gd name="T13" fmla="*/ 0 h 182"/>
                <a:gd name="T14" fmla="*/ 162 w 162"/>
                <a:gd name="T15" fmla="*/ 10 h 182"/>
                <a:gd name="T16" fmla="*/ 162 w 162"/>
                <a:gd name="T17" fmla="*/ 17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182">
                  <a:moveTo>
                    <a:pt x="162" y="172"/>
                  </a:moveTo>
                  <a:cubicBezTo>
                    <a:pt x="162" y="178"/>
                    <a:pt x="158" y="182"/>
                    <a:pt x="152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5" y="182"/>
                    <a:pt x="0" y="178"/>
                    <a:pt x="0" y="17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8" y="0"/>
                    <a:pt x="162" y="4"/>
                    <a:pt x="162" y="10"/>
                  </a:cubicBezTo>
                  <a:lnTo>
                    <a:pt x="162" y="172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reeform 341"/>
            <p:cNvSpPr/>
            <p:nvPr/>
          </p:nvSpPr>
          <p:spPr bwMode="auto">
            <a:xfrm>
              <a:off x="1690688" y="4560888"/>
              <a:ext cx="434975" cy="493712"/>
            </a:xfrm>
            <a:custGeom>
              <a:avLst/>
              <a:gdLst>
                <a:gd name="T0" fmla="*/ 161 w 161"/>
                <a:gd name="T1" fmla="*/ 172 h 182"/>
                <a:gd name="T2" fmla="*/ 152 w 161"/>
                <a:gd name="T3" fmla="*/ 182 h 182"/>
                <a:gd name="T4" fmla="*/ 10 w 161"/>
                <a:gd name="T5" fmla="*/ 182 h 182"/>
                <a:gd name="T6" fmla="*/ 0 w 161"/>
                <a:gd name="T7" fmla="*/ 172 h 182"/>
                <a:gd name="T8" fmla="*/ 0 w 161"/>
                <a:gd name="T9" fmla="*/ 9 h 182"/>
                <a:gd name="T10" fmla="*/ 10 w 161"/>
                <a:gd name="T11" fmla="*/ 0 h 182"/>
                <a:gd name="T12" fmla="*/ 152 w 161"/>
                <a:gd name="T13" fmla="*/ 0 h 182"/>
                <a:gd name="T14" fmla="*/ 161 w 161"/>
                <a:gd name="T15" fmla="*/ 9 h 182"/>
                <a:gd name="T16" fmla="*/ 161 w 161"/>
                <a:gd name="T17" fmla="*/ 17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182">
                  <a:moveTo>
                    <a:pt x="161" y="172"/>
                  </a:moveTo>
                  <a:cubicBezTo>
                    <a:pt x="161" y="177"/>
                    <a:pt x="157" y="182"/>
                    <a:pt x="152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4" y="182"/>
                    <a:pt x="0" y="177"/>
                    <a:pt x="0" y="17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7" y="0"/>
                    <a:pt x="161" y="4"/>
                    <a:pt x="161" y="9"/>
                  </a:cubicBezTo>
                  <a:lnTo>
                    <a:pt x="161" y="172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reeform 342"/>
            <p:cNvSpPr/>
            <p:nvPr/>
          </p:nvSpPr>
          <p:spPr bwMode="auto">
            <a:xfrm>
              <a:off x="1654176" y="4597400"/>
              <a:ext cx="98425" cy="53975"/>
            </a:xfrm>
            <a:custGeom>
              <a:avLst/>
              <a:gdLst>
                <a:gd name="T0" fmla="*/ 36 w 36"/>
                <a:gd name="T1" fmla="*/ 10 h 20"/>
                <a:gd name="T2" fmla="*/ 28 w 36"/>
                <a:gd name="T3" fmla="*/ 20 h 20"/>
                <a:gd name="T4" fmla="*/ 8 w 36"/>
                <a:gd name="T5" fmla="*/ 20 h 20"/>
                <a:gd name="T6" fmla="*/ 0 w 36"/>
                <a:gd name="T7" fmla="*/ 10 h 20"/>
                <a:gd name="T8" fmla="*/ 0 w 36"/>
                <a:gd name="T9" fmla="*/ 10 h 20"/>
                <a:gd name="T10" fmla="*/ 8 w 36"/>
                <a:gd name="T11" fmla="*/ 0 h 20"/>
                <a:gd name="T12" fmla="*/ 28 w 36"/>
                <a:gd name="T13" fmla="*/ 0 h 20"/>
                <a:gd name="T14" fmla="*/ 36 w 36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0">
                  <a:moveTo>
                    <a:pt x="36" y="10"/>
                  </a:moveTo>
                  <a:cubicBezTo>
                    <a:pt x="36" y="16"/>
                    <a:pt x="33" y="20"/>
                    <a:pt x="2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5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reeform 343"/>
            <p:cNvSpPr/>
            <p:nvPr/>
          </p:nvSpPr>
          <p:spPr bwMode="auto">
            <a:xfrm>
              <a:off x="1654176" y="4719638"/>
              <a:ext cx="98425" cy="50800"/>
            </a:xfrm>
            <a:custGeom>
              <a:avLst/>
              <a:gdLst>
                <a:gd name="T0" fmla="*/ 36 w 36"/>
                <a:gd name="T1" fmla="*/ 10 h 19"/>
                <a:gd name="T2" fmla="*/ 28 w 36"/>
                <a:gd name="T3" fmla="*/ 19 h 19"/>
                <a:gd name="T4" fmla="*/ 8 w 36"/>
                <a:gd name="T5" fmla="*/ 19 h 19"/>
                <a:gd name="T6" fmla="*/ 0 w 36"/>
                <a:gd name="T7" fmla="*/ 10 h 19"/>
                <a:gd name="T8" fmla="*/ 0 w 36"/>
                <a:gd name="T9" fmla="*/ 10 h 19"/>
                <a:gd name="T10" fmla="*/ 8 w 36"/>
                <a:gd name="T11" fmla="*/ 0 h 19"/>
                <a:gd name="T12" fmla="*/ 28 w 36"/>
                <a:gd name="T13" fmla="*/ 0 h 19"/>
                <a:gd name="T14" fmla="*/ 36 w 36"/>
                <a:gd name="T15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9">
                  <a:moveTo>
                    <a:pt x="36" y="10"/>
                  </a:moveTo>
                  <a:cubicBezTo>
                    <a:pt x="36" y="15"/>
                    <a:pt x="33" y="19"/>
                    <a:pt x="2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4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reeform 344"/>
            <p:cNvSpPr/>
            <p:nvPr/>
          </p:nvSpPr>
          <p:spPr bwMode="auto">
            <a:xfrm>
              <a:off x="1654176" y="4840288"/>
              <a:ext cx="98425" cy="52387"/>
            </a:xfrm>
            <a:custGeom>
              <a:avLst/>
              <a:gdLst>
                <a:gd name="T0" fmla="*/ 36 w 36"/>
                <a:gd name="T1" fmla="*/ 9 h 19"/>
                <a:gd name="T2" fmla="*/ 28 w 36"/>
                <a:gd name="T3" fmla="*/ 19 h 19"/>
                <a:gd name="T4" fmla="*/ 8 w 36"/>
                <a:gd name="T5" fmla="*/ 19 h 19"/>
                <a:gd name="T6" fmla="*/ 0 w 36"/>
                <a:gd name="T7" fmla="*/ 9 h 19"/>
                <a:gd name="T8" fmla="*/ 0 w 36"/>
                <a:gd name="T9" fmla="*/ 9 h 19"/>
                <a:gd name="T10" fmla="*/ 8 w 36"/>
                <a:gd name="T11" fmla="*/ 0 h 19"/>
                <a:gd name="T12" fmla="*/ 28 w 36"/>
                <a:gd name="T13" fmla="*/ 0 h 19"/>
                <a:gd name="T14" fmla="*/ 36 w 36"/>
                <a:gd name="T15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9">
                  <a:moveTo>
                    <a:pt x="36" y="9"/>
                  </a:moveTo>
                  <a:cubicBezTo>
                    <a:pt x="36" y="15"/>
                    <a:pt x="33" y="19"/>
                    <a:pt x="2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4"/>
                    <a:pt x="36" y="9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reeform 345"/>
            <p:cNvSpPr/>
            <p:nvPr/>
          </p:nvSpPr>
          <p:spPr bwMode="auto">
            <a:xfrm>
              <a:off x="1654176" y="4959350"/>
              <a:ext cx="98425" cy="55562"/>
            </a:xfrm>
            <a:custGeom>
              <a:avLst/>
              <a:gdLst>
                <a:gd name="T0" fmla="*/ 36 w 36"/>
                <a:gd name="T1" fmla="*/ 10 h 20"/>
                <a:gd name="T2" fmla="*/ 28 w 36"/>
                <a:gd name="T3" fmla="*/ 20 h 20"/>
                <a:gd name="T4" fmla="*/ 8 w 36"/>
                <a:gd name="T5" fmla="*/ 20 h 20"/>
                <a:gd name="T6" fmla="*/ 0 w 36"/>
                <a:gd name="T7" fmla="*/ 10 h 20"/>
                <a:gd name="T8" fmla="*/ 0 w 36"/>
                <a:gd name="T9" fmla="*/ 10 h 20"/>
                <a:gd name="T10" fmla="*/ 8 w 36"/>
                <a:gd name="T11" fmla="*/ 0 h 20"/>
                <a:gd name="T12" fmla="*/ 28 w 36"/>
                <a:gd name="T13" fmla="*/ 0 h 20"/>
                <a:gd name="T14" fmla="*/ 36 w 36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0">
                  <a:moveTo>
                    <a:pt x="36" y="10"/>
                  </a:moveTo>
                  <a:cubicBezTo>
                    <a:pt x="36" y="15"/>
                    <a:pt x="33" y="20"/>
                    <a:pt x="2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5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reeform 346"/>
            <p:cNvSpPr/>
            <p:nvPr/>
          </p:nvSpPr>
          <p:spPr bwMode="auto">
            <a:xfrm>
              <a:off x="1822451" y="4805363"/>
              <a:ext cx="200025" cy="179387"/>
            </a:xfrm>
            <a:custGeom>
              <a:avLst/>
              <a:gdLst>
                <a:gd name="T0" fmla="*/ 74 w 74"/>
                <a:gd name="T1" fmla="*/ 66 h 66"/>
                <a:gd name="T2" fmla="*/ 37 w 74"/>
                <a:gd name="T3" fmla="*/ 0 h 66"/>
                <a:gd name="T4" fmla="*/ 0 w 74"/>
                <a:gd name="T5" fmla="*/ 66 h 66"/>
                <a:gd name="T6" fmla="*/ 74 w 74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6">
                  <a:moveTo>
                    <a:pt x="74" y="66"/>
                  </a:moveTo>
                  <a:cubicBezTo>
                    <a:pt x="72" y="38"/>
                    <a:pt x="65" y="0"/>
                    <a:pt x="37" y="0"/>
                  </a:cubicBezTo>
                  <a:cubicBezTo>
                    <a:pt x="10" y="0"/>
                    <a:pt x="2" y="38"/>
                    <a:pt x="0" y="66"/>
                  </a:cubicBezTo>
                  <a:lnTo>
                    <a:pt x="74" y="66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Oval 347"/>
            <p:cNvSpPr>
              <a:spLocks noChangeArrowheads="1"/>
            </p:cNvSpPr>
            <p:nvPr/>
          </p:nvSpPr>
          <p:spPr bwMode="auto">
            <a:xfrm>
              <a:off x="1822451" y="4635500"/>
              <a:ext cx="200025" cy="200025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Oval 348"/>
            <p:cNvSpPr>
              <a:spLocks noChangeArrowheads="1"/>
            </p:cNvSpPr>
            <p:nvPr/>
          </p:nvSpPr>
          <p:spPr bwMode="auto">
            <a:xfrm>
              <a:off x="1857376" y="4713288"/>
              <a:ext cx="30163" cy="30162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Oval 349"/>
            <p:cNvSpPr>
              <a:spLocks noChangeArrowheads="1"/>
            </p:cNvSpPr>
            <p:nvPr/>
          </p:nvSpPr>
          <p:spPr bwMode="auto">
            <a:xfrm>
              <a:off x="1960563" y="4713288"/>
              <a:ext cx="30163" cy="30162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reeform 350"/>
            <p:cNvSpPr/>
            <p:nvPr/>
          </p:nvSpPr>
          <p:spPr bwMode="auto">
            <a:xfrm>
              <a:off x="1884363" y="4759325"/>
              <a:ext cx="76200" cy="38100"/>
            </a:xfrm>
            <a:custGeom>
              <a:avLst/>
              <a:gdLst>
                <a:gd name="T0" fmla="*/ 28 w 28"/>
                <a:gd name="T1" fmla="*/ 0 h 14"/>
                <a:gd name="T2" fmla="*/ 14 w 28"/>
                <a:gd name="T3" fmla="*/ 14 h 14"/>
                <a:gd name="T4" fmla="*/ 0 w 28"/>
                <a:gd name="T5" fmla="*/ 0 h 14"/>
                <a:gd name="T6" fmla="*/ 28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28" y="0"/>
                  </a:moveTo>
                  <a:cubicBezTo>
                    <a:pt x="28" y="8"/>
                    <a:pt x="22" y="14"/>
                    <a:pt x="14" y="14"/>
                  </a:cubicBezTo>
                  <a:cubicBezTo>
                    <a:pt x="6" y="14"/>
                    <a:pt x="0" y="8"/>
                    <a:pt x="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5" name="圆角矩形标注 54"/>
          <p:cNvSpPr/>
          <p:nvPr/>
        </p:nvSpPr>
        <p:spPr>
          <a:xfrm>
            <a:off x="5921346" y="1385356"/>
            <a:ext cx="2097239" cy="485977"/>
          </a:xfrm>
          <a:prstGeom prst="wedgeRoundRectCallout">
            <a:avLst>
              <a:gd name="adj1" fmla="val -60895"/>
              <a:gd name="adj2" fmla="val -2453"/>
              <a:gd name="adj3" fmla="val 16667"/>
            </a:avLst>
          </a:prstGeom>
          <a:gradFill flip="none" rotWithShape="1">
            <a:gsLst>
              <a:gs pos="0">
                <a:srgbClr val="87CAAD">
                  <a:tint val="66000"/>
                  <a:satMod val="160000"/>
                </a:srgbClr>
              </a:gs>
              <a:gs pos="50000">
                <a:srgbClr val="87CAAD">
                  <a:tint val="44500"/>
                  <a:satMod val="160000"/>
                </a:srgbClr>
              </a:gs>
              <a:gs pos="100000">
                <a:srgbClr val="87CAAD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In the West</a:t>
            </a:r>
            <a:endParaRPr lang="zh-CN" altLang="en-US" sz="2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013940" y="476442"/>
            <a:ext cx="3765561" cy="567964"/>
          </a:xfrm>
          <a:prstGeom prst="roundRect">
            <a:avLst/>
          </a:prstGeom>
          <a:solidFill>
            <a:srgbClr val="F7B2BF"/>
          </a:solidFill>
          <a:ln w="1905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3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Greetings</a:t>
            </a:r>
            <a:r>
              <a:rPr lang="zh-CN" altLang="en-US" sz="3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（问候）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1153264" y="1397343"/>
            <a:ext cx="464099" cy="489791"/>
            <a:chOff x="1654176" y="4545013"/>
            <a:chExt cx="487362" cy="509587"/>
          </a:xfrm>
        </p:grpSpPr>
        <p:sp>
          <p:nvSpPr>
            <p:cNvPr id="32" name="Freeform 340"/>
            <p:cNvSpPr/>
            <p:nvPr/>
          </p:nvSpPr>
          <p:spPr bwMode="auto">
            <a:xfrm>
              <a:off x="1703388" y="4545013"/>
              <a:ext cx="438150" cy="493712"/>
            </a:xfrm>
            <a:custGeom>
              <a:avLst/>
              <a:gdLst>
                <a:gd name="T0" fmla="*/ 162 w 162"/>
                <a:gd name="T1" fmla="*/ 172 h 182"/>
                <a:gd name="T2" fmla="*/ 152 w 162"/>
                <a:gd name="T3" fmla="*/ 182 h 182"/>
                <a:gd name="T4" fmla="*/ 10 w 162"/>
                <a:gd name="T5" fmla="*/ 182 h 182"/>
                <a:gd name="T6" fmla="*/ 0 w 162"/>
                <a:gd name="T7" fmla="*/ 172 h 182"/>
                <a:gd name="T8" fmla="*/ 0 w 162"/>
                <a:gd name="T9" fmla="*/ 10 h 182"/>
                <a:gd name="T10" fmla="*/ 10 w 162"/>
                <a:gd name="T11" fmla="*/ 0 h 182"/>
                <a:gd name="T12" fmla="*/ 152 w 162"/>
                <a:gd name="T13" fmla="*/ 0 h 182"/>
                <a:gd name="T14" fmla="*/ 162 w 162"/>
                <a:gd name="T15" fmla="*/ 10 h 182"/>
                <a:gd name="T16" fmla="*/ 162 w 162"/>
                <a:gd name="T17" fmla="*/ 17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182">
                  <a:moveTo>
                    <a:pt x="162" y="172"/>
                  </a:moveTo>
                  <a:cubicBezTo>
                    <a:pt x="162" y="178"/>
                    <a:pt x="158" y="182"/>
                    <a:pt x="152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5" y="182"/>
                    <a:pt x="0" y="178"/>
                    <a:pt x="0" y="17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8" y="0"/>
                    <a:pt x="162" y="4"/>
                    <a:pt x="162" y="10"/>
                  </a:cubicBezTo>
                  <a:lnTo>
                    <a:pt x="162" y="172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33" name="Freeform 341"/>
            <p:cNvSpPr/>
            <p:nvPr/>
          </p:nvSpPr>
          <p:spPr bwMode="auto">
            <a:xfrm>
              <a:off x="1690688" y="4560888"/>
              <a:ext cx="434975" cy="493712"/>
            </a:xfrm>
            <a:custGeom>
              <a:avLst/>
              <a:gdLst>
                <a:gd name="T0" fmla="*/ 161 w 161"/>
                <a:gd name="T1" fmla="*/ 172 h 182"/>
                <a:gd name="T2" fmla="*/ 152 w 161"/>
                <a:gd name="T3" fmla="*/ 182 h 182"/>
                <a:gd name="T4" fmla="*/ 10 w 161"/>
                <a:gd name="T5" fmla="*/ 182 h 182"/>
                <a:gd name="T6" fmla="*/ 0 w 161"/>
                <a:gd name="T7" fmla="*/ 172 h 182"/>
                <a:gd name="T8" fmla="*/ 0 w 161"/>
                <a:gd name="T9" fmla="*/ 9 h 182"/>
                <a:gd name="T10" fmla="*/ 10 w 161"/>
                <a:gd name="T11" fmla="*/ 0 h 182"/>
                <a:gd name="T12" fmla="*/ 152 w 161"/>
                <a:gd name="T13" fmla="*/ 0 h 182"/>
                <a:gd name="T14" fmla="*/ 161 w 161"/>
                <a:gd name="T15" fmla="*/ 9 h 182"/>
                <a:gd name="T16" fmla="*/ 161 w 161"/>
                <a:gd name="T17" fmla="*/ 17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182">
                  <a:moveTo>
                    <a:pt x="161" y="172"/>
                  </a:moveTo>
                  <a:cubicBezTo>
                    <a:pt x="161" y="177"/>
                    <a:pt x="157" y="182"/>
                    <a:pt x="152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4" y="182"/>
                    <a:pt x="0" y="177"/>
                    <a:pt x="0" y="17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7" y="0"/>
                    <a:pt x="161" y="4"/>
                    <a:pt x="161" y="9"/>
                  </a:cubicBezTo>
                  <a:lnTo>
                    <a:pt x="161" y="172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34" name="Freeform 342"/>
            <p:cNvSpPr/>
            <p:nvPr/>
          </p:nvSpPr>
          <p:spPr bwMode="auto">
            <a:xfrm>
              <a:off x="1654176" y="4597400"/>
              <a:ext cx="98425" cy="53975"/>
            </a:xfrm>
            <a:custGeom>
              <a:avLst/>
              <a:gdLst>
                <a:gd name="T0" fmla="*/ 36 w 36"/>
                <a:gd name="T1" fmla="*/ 10 h 20"/>
                <a:gd name="T2" fmla="*/ 28 w 36"/>
                <a:gd name="T3" fmla="*/ 20 h 20"/>
                <a:gd name="T4" fmla="*/ 8 w 36"/>
                <a:gd name="T5" fmla="*/ 20 h 20"/>
                <a:gd name="T6" fmla="*/ 0 w 36"/>
                <a:gd name="T7" fmla="*/ 10 h 20"/>
                <a:gd name="T8" fmla="*/ 0 w 36"/>
                <a:gd name="T9" fmla="*/ 10 h 20"/>
                <a:gd name="T10" fmla="*/ 8 w 36"/>
                <a:gd name="T11" fmla="*/ 0 h 20"/>
                <a:gd name="T12" fmla="*/ 28 w 36"/>
                <a:gd name="T13" fmla="*/ 0 h 20"/>
                <a:gd name="T14" fmla="*/ 36 w 36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0">
                  <a:moveTo>
                    <a:pt x="36" y="10"/>
                  </a:moveTo>
                  <a:cubicBezTo>
                    <a:pt x="36" y="16"/>
                    <a:pt x="33" y="20"/>
                    <a:pt x="2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5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35" name="Freeform 343"/>
            <p:cNvSpPr/>
            <p:nvPr/>
          </p:nvSpPr>
          <p:spPr bwMode="auto">
            <a:xfrm>
              <a:off x="1654176" y="4719638"/>
              <a:ext cx="98425" cy="50800"/>
            </a:xfrm>
            <a:custGeom>
              <a:avLst/>
              <a:gdLst>
                <a:gd name="T0" fmla="*/ 36 w 36"/>
                <a:gd name="T1" fmla="*/ 10 h 19"/>
                <a:gd name="T2" fmla="*/ 28 w 36"/>
                <a:gd name="T3" fmla="*/ 19 h 19"/>
                <a:gd name="T4" fmla="*/ 8 w 36"/>
                <a:gd name="T5" fmla="*/ 19 h 19"/>
                <a:gd name="T6" fmla="*/ 0 w 36"/>
                <a:gd name="T7" fmla="*/ 10 h 19"/>
                <a:gd name="T8" fmla="*/ 0 w 36"/>
                <a:gd name="T9" fmla="*/ 10 h 19"/>
                <a:gd name="T10" fmla="*/ 8 w 36"/>
                <a:gd name="T11" fmla="*/ 0 h 19"/>
                <a:gd name="T12" fmla="*/ 28 w 36"/>
                <a:gd name="T13" fmla="*/ 0 h 19"/>
                <a:gd name="T14" fmla="*/ 36 w 36"/>
                <a:gd name="T15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9">
                  <a:moveTo>
                    <a:pt x="36" y="10"/>
                  </a:moveTo>
                  <a:cubicBezTo>
                    <a:pt x="36" y="15"/>
                    <a:pt x="33" y="19"/>
                    <a:pt x="2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4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36" name="Freeform 344"/>
            <p:cNvSpPr/>
            <p:nvPr/>
          </p:nvSpPr>
          <p:spPr bwMode="auto">
            <a:xfrm>
              <a:off x="1654176" y="4840288"/>
              <a:ext cx="98425" cy="52387"/>
            </a:xfrm>
            <a:custGeom>
              <a:avLst/>
              <a:gdLst>
                <a:gd name="T0" fmla="*/ 36 w 36"/>
                <a:gd name="T1" fmla="*/ 9 h 19"/>
                <a:gd name="T2" fmla="*/ 28 w 36"/>
                <a:gd name="T3" fmla="*/ 19 h 19"/>
                <a:gd name="T4" fmla="*/ 8 w 36"/>
                <a:gd name="T5" fmla="*/ 19 h 19"/>
                <a:gd name="T6" fmla="*/ 0 w 36"/>
                <a:gd name="T7" fmla="*/ 9 h 19"/>
                <a:gd name="T8" fmla="*/ 0 w 36"/>
                <a:gd name="T9" fmla="*/ 9 h 19"/>
                <a:gd name="T10" fmla="*/ 8 w 36"/>
                <a:gd name="T11" fmla="*/ 0 h 19"/>
                <a:gd name="T12" fmla="*/ 28 w 36"/>
                <a:gd name="T13" fmla="*/ 0 h 19"/>
                <a:gd name="T14" fmla="*/ 36 w 36"/>
                <a:gd name="T15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9">
                  <a:moveTo>
                    <a:pt x="36" y="9"/>
                  </a:moveTo>
                  <a:cubicBezTo>
                    <a:pt x="36" y="15"/>
                    <a:pt x="33" y="19"/>
                    <a:pt x="2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4"/>
                    <a:pt x="36" y="9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37" name="Freeform 345"/>
            <p:cNvSpPr/>
            <p:nvPr/>
          </p:nvSpPr>
          <p:spPr bwMode="auto">
            <a:xfrm>
              <a:off x="1654176" y="4959350"/>
              <a:ext cx="98425" cy="55562"/>
            </a:xfrm>
            <a:custGeom>
              <a:avLst/>
              <a:gdLst>
                <a:gd name="T0" fmla="*/ 36 w 36"/>
                <a:gd name="T1" fmla="*/ 10 h 20"/>
                <a:gd name="T2" fmla="*/ 28 w 36"/>
                <a:gd name="T3" fmla="*/ 20 h 20"/>
                <a:gd name="T4" fmla="*/ 8 w 36"/>
                <a:gd name="T5" fmla="*/ 20 h 20"/>
                <a:gd name="T6" fmla="*/ 0 w 36"/>
                <a:gd name="T7" fmla="*/ 10 h 20"/>
                <a:gd name="T8" fmla="*/ 0 w 36"/>
                <a:gd name="T9" fmla="*/ 10 h 20"/>
                <a:gd name="T10" fmla="*/ 8 w 36"/>
                <a:gd name="T11" fmla="*/ 0 h 20"/>
                <a:gd name="T12" fmla="*/ 28 w 36"/>
                <a:gd name="T13" fmla="*/ 0 h 20"/>
                <a:gd name="T14" fmla="*/ 36 w 36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0">
                  <a:moveTo>
                    <a:pt x="36" y="10"/>
                  </a:moveTo>
                  <a:cubicBezTo>
                    <a:pt x="36" y="15"/>
                    <a:pt x="33" y="20"/>
                    <a:pt x="2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5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38" name="Freeform 346"/>
            <p:cNvSpPr/>
            <p:nvPr/>
          </p:nvSpPr>
          <p:spPr bwMode="auto">
            <a:xfrm>
              <a:off x="1822451" y="4805363"/>
              <a:ext cx="200025" cy="179387"/>
            </a:xfrm>
            <a:custGeom>
              <a:avLst/>
              <a:gdLst>
                <a:gd name="T0" fmla="*/ 74 w 74"/>
                <a:gd name="T1" fmla="*/ 66 h 66"/>
                <a:gd name="T2" fmla="*/ 37 w 74"/>
                <a:gd name="T3" fmla="*/ 0 h 66"/>
                <a:gd name="T4" fmla="*/ 0 w 74"/>
                <a:gd name="T5" fmla="*/ 66 h 66"/>
                <a:gd name="T6" fmla="*/ 74 w 74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6">
                  <a:moveTo>
                    <a:pt x="74" y="66"/>
                  </a:moveTo>
                  <a:cubicBezTo>
                    <a:pt x="72" y="38"/>
                    <a:pt x="65" y="0"/>
                    <a:pt x="37" y="0"/>
                  </a:cubicBezTo>
                  <a:cubicBezTo>
                    <a:pt x="10" y="0"/>
                    <a:pt x="2" y="38"/>
                    <a:pt x="0" y="66"/>
                  </a:cubicBezTo>
                  <a:lnTo>
                    <a:pt x="74" y="66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39" name="Oval 347"/>
            <p:cNvSpPr>
              <a:spLocks noChangeArrowheads="1"/>
            </p:cNvSpPr>
            <p:nvPr/>
          </p:nvSpPr>
          <p:spPr bwMode="auto">
            <a:xfrm>
              <a:off x="1822451" y="4635500"/>
              <a:ext cx="200025" cy="200025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40" name="Oval 348"/>
            <p:cNvSpPr>
              <a:spLocks noChangeArrowheads="1"/>
            </p:cNvSpPr>
            <p:nvPr/>
          </p:nvSpPr>
          <p:spPr bwMode="auto">
            <a:xfrm>
              <a:off x="1857376" y="4713288"/>
              <a:ext cx="30163" cy="30162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41" name="Oval 349"/>
            <p:cNvSpPr>
              <a:spLocks noChangeArrowheads="1"/>
            </p:cNvSpPr>
            <p:nvPr/>
          </p:nvSpPr>
          <p:spPr bwMode="auto">
            <a:xfrm>
              <a:off x="1960563" y="4713288"/>
              <a:ext cx="30163" cy="30162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42" name="Freeform 350"/>
            <p:cNvSpPr/>
            <p:nvPr/>
          </p:nvSpPr>
          <p:spPr bwMode="auto">
            <a:xfrm>
              <a:off x="1884363" y="4759325"/>
              <a:ext cx="76200" cy="38100"/>
            </a:xfrm>
            <a:custGeom>
              <a:avLst/>
              <a:gdLst>
                <a:gd name="T0" fmla="*/ 28 w 28"/>
                <a:gd name="T1" fmla="*/ 0 h 14"/>
                <a:gd name="T2" fmla="*/ 14 w 28"/>
                <a:gd name="T3" fmla="*/ 14 h 14"/>
                <a:gd name="T4" fmla="*/ 0 w 28"/>
                <a:gd name="T5" fmla="*/ 0 h 14"/>
                <a:gd name="T6" fmla="*/ 28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28" y="0"/>
                  </a:moveTo>
                  <a:cubicBezTo>
                    <a:pt x="28" y="8"/>
                    <a:pt x="22" y="14"/>
                    <a:pt x="14" y="14"/>
                  </a:cubicBezTo>
                  <a:cubicBezTo>
                    <a:pt x="6" y="14"/>
                    <a:pt x="0" y="8"/>
                    <a:pt x="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</a:endParaRPr>
            </a:p>
          </p:txBody>
        </p:sp>
      </p:grpSp>
      <p:sp>
        <p:nvSpPr>
          <p:cNvPr id="10" name="圆角矩形标注 9"/>
          <p:cNvSpPr/>
          <p:nvPr/>
        </p:nvSpPr>
        <p:spPr>
          <a:xfrm>
            <a:off x="1766099" y="1385899"/>
            <a:ext cx="2001552" cy="485977"/>
          </a:xfrm>
          <a:prstGeom prst="wedgeRoundRectCallout">
            <a:avLst>
              <a:gd name="adj1" fmla="val -60895"/>
              <a:gd name="adj2" fmla="val -2453"/>
              <a:gd name="adj3" fmla="val 16667"/>
            </a:avLst>
          </a:prstGeom>
          <a:gradFill flip="none" rotWithShape="1">
            <a:gsLst>
              <a:gs pos="0">
                <a:srgbClr val="87CAAD">
                  <a:tint val="66000"/>
                  <a:satMod val="160000"/>
                </a:srgbClr>
              </a:gs>
              <a:gs pos="50000">
                <a:srgbClr val="87CAAD">
                  <a:tint val="44500"/>
                  <a:satMod val="160000"/>
                </a:srgbClr>
              </a:gs>
              <a:gs pos="100000">
                <a:srgbClr val="87CAAD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In China</a:t>
            </a:r>
            <a:endParaRPr lang="zh-CN" altLang="en-US" sz="2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5308510" y="1396799"/>
            <a:ext cx="464099" cy="489791"/>
            <a:chOff x="1654176" y="4545013"/>
            <a:chExt cx="487362" cy="509587"/>
          </a:xfrm>
        </p:grpSpPr>
        <p:sp>
          <p:nvSpPr>
            <p:cNvPr id="44" name="Freeform 340"/>
            <p:cNvSpPr/>
            <p:nvPr/>
          </p:nvSpPr>
          <p:spPr bwMode="auto">
            <a:xfrm>
              <a:off x="1703388" y="4545013"/>
              <a:ext cx="438150" cy="493712"/>
            </a:xfrm>
            <a:custGeom>
              <a:avLst/>
              <a:gdLst>
                <a:gd name="T0" fmla="*/ 162 w 162"/>
                <a:gd name="T1" fmla="*/ 172 h 182"/>
                <a:gd name="T2" fmla="*/ 152 w 162"/>
                <a:gd name="T3" fmla="*/ 182 h 182"/>
                <a:gd name="T4" fmla="*/ 10 w 162"/>
                <a:gd name="T5" fmla="*/ 182 h 182"/>
                <a:gd name="T6" fmla="*/ 0 w 162"/>
                <a:gd name="T7" fmla="*/ 172 h 182"/>
                <a:gd name="T8" fmla="*/ 0 w 162"/>
                <a:gd name="T9" fmla="*/ 10 h 182"/>
                <a:gd name="T10" fmla="*/ 10 w 162"/>
                <a:gd name="T11" fmla="*/ 0 h 182"/>
                <a:gd name="T12" fmla="*/ 152 w 162"/>
                <a:gd name="T13" fmla="*/ 0 h 182"/>
                <a:gd name="T14" fmla="*/ 162 w 162"/>
                <a:gd name="T15" fmla="*/ 10 h 182"/>
                <a:gd name="T16" fmla="*/ 162 w 162"/>
                <a:gd name="T17" fmla="*/ 17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182">
                  <a:moveTo>
                    <a:pt x="162" y="172"/>
                  </a:moveTo>
                  <a:cubicBezTo>
                    <a:pt x="162" y="178"/>
                    <a:pt x="158" y="182"/>
                    <a:pt x="152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5" y="182"/>
                    <a:pt x="0" y="178"/>
                    <a:pt x="0" y="17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8" y="0"/>
                    <a:pt x="162" y="4"/>
                    <a:pt x="162" y="10"/>
                  </a:cubicBezTo>
                  <a:lnTo>
                    <a:pt x="162" y="172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45" name="Freeform 341"/>
            <p:cNvSpPr/>
            <p:nvPr/>
          </p:nvSpPr>
          <p:spPr bwMode="auto">
            <a:xfrm>
              <a:off x="1690688" y="4560888"/>
              <a:ext cx="434975" cy="493712"/>
            </a:xfrm>
            <a:custGeom>
              <a:avLst/>
              <a:gdLst>
                <a:gd name="T0" fmla="*/ 161 w 161"/>
                <a:gd name="T1" fmla="*/ 172 h 182"/>
                <a:gd name="T2" fmla="*/ 152 w 161"/>
                <a:gd name="T3" fmla="*/ 182 h 182"/>
                <a:gd name="T4" fmla="*/ 10 w 161"/>
                <a:gd name="T5" fmla="*/ 182 h 182"/>
                <a:gd name="T6" fmla="*/ 0 w 161"/>
                <a:gd name="T7" fmla="*/ 172 h 182"/>
                <a:gd name="T8" fmla="*/ 0 w 161"/>
                <a:gd name="T9" fmla="*/ 9 h 182"/>
                <a:gd name="T10" fmla="*/ 10 w 161"/>
                <a:gd name="T11" fmla="*/ 0 h 182"/>
                <a:gd name="T12" fmla="*/ 152 w 161"/>
                <a:gd name="T13" fmla="*/ 0 h 182"/>
                <a:gd name="T14" fmla="*/ 161 w 161"/>
                <a:gd name="T15" fmla="*/ 9 h 182"/>
                <a:gd name="T16" fmla="*/ 161 w 161"/>
                <a:gd name="T17" fmla="*/ 17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182">
                  <a:moveTo>
                    <a:pt x="161" y="172"/>
                  </a:moveTo>
                  <a:cubicBezTo>
                    <a:pt x="161" y="177"/>
                    <a:pt x="157" y="182"/>
                    <a:pt x="152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4" y="182"/>
                    <a:pt x="0" y="177"/>
                    <a:pt x="0" y="17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7" y="0"/>
                    <a:pt x="161" y="4"/>
                    <a:pt x="161" y="9"/>
                  </a:cubicBezTo>
                  <a:lnTo>
                    <a:pt x="161" y="172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46" name="Freeform 342"/>
            <p:cNvSpPr/>
            <p:nvPr/>
          </p:nvSpPr>
          <p:spPr bwMode="auto">
            <a:xfrm>
              <a:off x="1654176" y="4597400"/>
              <a:ext cx="98425" cy="53975"/>
            </a:xfrm>
            <a:custGeom>
              <a:avLst/>
              <a:gdLst>
                <a:gd name="T0" fmla="*/ 36 w 36"/>
                <a:gd name="T1" fmla="*/ 10 h 20"/>
                <a:gd name="T2" fmla="*/ 28 w 36"/>
                <a:gd name="T3" fmla="*/ 20 h 20"/>
                <a:gd name="T4" fmla="*/ 8 w 36"/>
                <a:gd name="T5" fmla="*/ 20 h 20"/>
                <a:gd name="T6" fmla="*/ 0 w 36"/>
                <a:gd name="T7" fmla="*/ 10 h 20"/>
                <a:gd name="T8" fmla="*/ 0 w 36"/>
                <a:gd name="T9" fmla="*/ 10 h 20"/>
                <a:gd name="T10" fmla="*/ 8 w 36"/>
                <a:gd name="T11" fmla="*/ 0 h 20"/>
                <a:gd name="T12" fmla="*/ 28 w 36"/>
                <a:gd name="T13" fmla="*/ 0 h 20"/>
                <a:gd name="T14" fmla="*/ 36 w 36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0">
                  <a:moveTo>
                    <a:pt x="36" y="10"/>
                  </a:moveTo>
                  <a:cubicBezTo>
                    <a:pt x="36" y="16"/>
                    <a:pt x="33" y="20"/>
                    <a:pt x="2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5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47" name="Freeform 343"/>
            <p:cNvSpPr/>
            <p:nvPr/>
          </p:nvSpPr>
          <p:spPr bwMode="auto">
            <a:xfrm>
              <a:off x="1654176" y="4719638"/>
              <a:ext cx="98425" cy="50800"/>
            </a:xfrm>
            <a:custGeom>
              <a:avLst/>
              <a:gdLst>
                <a:gd name="T0" fmla="*/ 36 w 36"/>
                <a:gd name="T1" fmla="*/ 10 h 19"/>
                <a:gd name="T2" fmla="*/ 28 w 36"/>
                <a:gd name="T3" fmla="*/ 19 h 19"/>
                <a:gd name="T4" fmla="*/ 8 w 36"/>
                <a:gd name="T5" fmla="*/ 19 h 19"/>
                <a:gd name="T6" fmla="*/ 0 w 36"/>
                <a:gd name="T7" fmla="*/ 10 h 19"/>
                <a:gd name="T8" fmla="*/ 0 w 36"/>
                <a:gd name="T9" fmla="*/ 10 h 19"/>
                <a:gd name="T10" fmla="*/ 8 w 36"/>
                <a:gd name="T11" fmla="*/ 0 h 19"/>
                <a:gd name="T12" fmla="*/ 28 w 36"/>
                <a:gd name="T13" fmla="*/ 0 h 19"/>
                <a:gd name="T14" fmla="*/ 36 w 36"/>
                <a:gd name="T15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9">
                  <a:moveTo>
                    <a:pt x="36" y="10"/>
                  </a:moveTo>
                  <a:cubicBezTo>
                    <a:pt x="36" y="15"/>
                    <a:pt x="33" y="19"/>
                    <a:pt x="2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4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48" name="Freeform 344"/>
            <p:cNvSpPr/>
            <p:nvPr/>
          </p:nvSpPr>
          <p:spPr bwMode="auto">
            <a:xfrm>
              <a:off x="1654176" y="4840288"/>
              <a:ext cx="98425" cy="52387"/>
            </a:xfrm>
            <a:custGeom>
              <a:avLst/>
              <a:gdLst>
                <a:gd name="T0" fmla="*/ 36 w 36"/>
                <a:gd name="T1" fmla="*/ 9 h 19"/>
                <a:gd name="T2" fmla="*/ 28 w 36"/>
                <a:gd name="T3" fmla="*/ 19 h 19"/>
                <a:gd name="T4" fmla="*/ 8 w 36"/>
                <a:gd name="T5" fmla="*/ 19 h 19"/>
                <a:gd name="T6" fmla="*/ 0 w 36"/>
                <a:gd name="T7" fmla="*/ 9 h 19"/>
                <a:gd name="T8" fmla="*/ 0 w 36"/>
                <a:gd name="T9" fmla="*/ 9 h 19"/>
                <a:gd name="T10" fmla="*/ 8 w 36"/>
                <a:gd name="T11" fmla="*/ 0 h 19"/>
                <a:gd name="T12" fmla="*/ 28 w 36"/>
                <a:gd name="T13" fmla="*/ 0 h 19"/>
                <a:gd name="T14" fmla="*/ 36 w 36"/>
                <a:gd name="T15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9">
                  <a:moveTo>
                    <a:pt x="36" y="9"/>
                  </a:moveTo>
                  <a:cubicBezTo>
                    <a:pt x="36" y="15"/>
                    <a:pt x="33" y="19"/>
                    <a:pt x="2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4"/>
                    <a:pt x="36" y="9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49" name="Freeform 345"/>
            <p:cNvSpPr/>
            <p:nvPr/>
          </p:nvSpPr>
          <p:spPr bwMode="auto">
            <a:xfrm>
              <a:off x="1654176" y="4959350"/>
              <a:ext cx="98425" cy="55562"/>
            </a:xfrm>
            <a:custGeom>
              <a:avLst/>
              <a:gdLst>
                <a:gd name="T0" fmla="*/ 36 w 36"/>
                <a:gd name="T1" fmla="*/ 10 h 20"/>
                <a:gd name="T2" fmla="*/ 28 w 36"/>
                <a:gd name="T3" fmla="*/ 20 h 20"/>
                <a:gd name="T4" fmla="*/ 8 w 36"/>
                <a:gd name="T5" fmla="*/ 20 h 20"/>
                <a:gd name="T6" fmla="*/ 0 w 36"/>
                <a:gd name="T7" fmla="*/ 10 h 20"/>
                <a:gd name="T8" fmla="*/ 0 w 36"/>
                <a:gd name="T9" fmla="*/ 10 h 20"/>
                <a:gd name="T10" fmla="*/ 8 w 36"/>
                <a:gd name="T11" fmla="*/ 0 h 20"/>
                <a:gd name="T12" fmla="*/ 28 w 36"/>
                <a:gd name="T13" fmla="*/ 0 h 20"/>
                <a:gd name="T14" fmla="*/ 36 w 36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0">
                  <a:moveTo>
                    <a:pt x="36" y="10"/>
                  </a:moveTo>
                  <a:cubicBezTo>
                    <a:pt x="36" y="15"/>
                    <a:pt x="33" y="20"/>
                    <a:pt x="2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5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50" name="Freeform 346"/>
            <p:cNvSpPr/>
            <p:nvPr/>
          </p:nvSpPr>
          <p:spPr bwMode="auto">
            <a:xfrm>
              <a:off x="1822451" y="4805363"/>
              <a:ext cx="200025" cy="179387"/>
            </a:xfrm>
            <a:custGeom>
              <a:avLst/>
              <a:gdLst>
                <a:gd name="T0" fmla="*/ 74 w 74"/>
                <a:gd name="T1" fmla="*/ 66 h 66"/>
                <a:gd name="T2" fmla="*/ 37 w 74"/>
                <a:gd name="T3" fmla="*/ 0 h 66"/>
                <a:gd name="T4" fmla="*/ 0 w 74"/>
                <a:gd name="T5" fmla="*/ 66 h 66"/>
                <a:gd name="T6" fmla="*/ 74 w 74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6">
                  <a:moveTo>
                    <a:pt x="74" y="66"/>
                  </a:moveTo>
                  <a:cubicBezTo>
                    <a:pt x="72" y="38"/>
                    <a:pt x="65" y="0"/>
                    <a:pt x="37" y="0"/>
                  </a:cubicBezTo>
                  <a:cubicBezTo>
                    <a:pt x="10" y="0"/>
                    <a:pt x="2" y="38"/>
                    <a:pt x="0" y="66"/>
                  </a:cubicBezTo>
                  <a:lnTo>
                    <a:pt x="74" y="66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51" name="Oval 347"/>
            <p:cNvSpPr>
              <a:spLocks noChangeArrowheads="1"/>
            </p:cNvSpPr>
            <p:nvPr/>
          </p:nvSpPr>
          <p:spPr bwMode="auto">
            <a:xfrm>
              <a:off x="1822451" y="4635500"/>
              <a:ext cx="200025" cy="200025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52" name="Oval 348"/>
            <p:cNvSpPr>
              <a:spLocks noChangeArrowheads="1"/>
            </p:cNvSpPr>
            <p:nvPr/>
          </p:nvSpPr>
          <p:spPr bwMode="auto">
            <a:xfrm>
              <a:off x="1857376" y="4713288"/>
              <a:ext cx="30163" cy="30162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53" name="Oval 349"/>
            <p:cNvSpPr>
              <a:spLocks noChangeArrowheads="1"/>
            </p:cNvSpPr>
            <p:nvPr/>
          </p:nvSpPr>
          <p:spPr bwMode="auto">
            <a:xfrm>
              <a:off x="1960563" y="4713288"/>
              <a:ext cx="30163" cy="30162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54" name="Freeform 350"/>
            <p:cNvSpPr/>
            <p:nvPr/>
          </p:nvSpPr>
          <p:spPr bwMode="auto">
            <a:xfrm>
              <a:off x="1884363" y="4759325"/>
              <a:ext cx="76200" cy="38100"/>
            </a:xfrm>
            <a:custGeom>
              <a:avLst/>
              <a:gdLst>
                <a:gd name="T0" fmla="*/ 28 w 28"/>
                <a:gd name="T1" fmla="*/ 0 h 14"/>
                <a:gd name="T2" fmla="*/ 14 w 28"/>
                <a:gd name="T3" fmla="*/ 14 h 14"/>
                <a:gd name="T4" fmla="*/ 0 w 28"/>
                <a:gd name="T5" fmla="*/ 0 h 14"/>
                <a:gd name="T6" fmla="*/ 28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28" y="0"/>
                  </a:moveTo>
                  <a:cubicBezTo>
                    <a:pt x="28" y="8"/>
                    <a:pt x="22" y="14"/>
                    <a:pt x="14" y="14"/>
                  </a:cubicBezTo>
                  <a:cubicBezTo>
                    <a:pt x="6" y="14"/>
                    <a:pt x="0" y="8"/>
                    <a:pt x="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endParaRPr lang="zh-CN" altLang="en-US" sz="1200">
                <a:solidFill>
                  <a:prstClr val="black"/>
                </a:solidFill>
              </a:endParaRPr>
            </a:p>
          </p:txBody>
        </p:sp>
      </p:grpSp>
      <p:sp>
        <p:nvSpPr>
          <p:cNvPr id="55" name="圆角矩形标注 54"/>
          <p:cNvSpPr/>
          <p:nvPr/>
        </p:nvSpPr>
        <p:spPr>
          <a:xfrm>
            <a:off x="5921346" y="1385356"/>
            <a:ext cx="2097239" cy="485977"/>
          </a:xfrm>
          <a:prstGeom prst="wedgeRoundRectCallout">
            <a:avLst>
              <a:gd name="adj1" fmla="val -60895"/>
              <a:gd name="adj2" fmla="val -2453"/>
              <a:gd name="adj3" fmla="val 16667"/>
            </a:avLst>
          </a:prstGeom>
          <a:gradFill flip="none" rotWithShape="1">
            <a:gsLst>
              <a:gs pos="0">
                <a:srgbClr val="87CAAD">
                  <a:tint val="66000"/>
                  <a:satMod val="160000"/>
                </a:srgbClr>
              </a:gs>
              <a:gs pos="50000">
                <a:srgbClr val="87CAAD">
                  <a:tint val="44500"/>
                  <a:satMod val="160000"/>
                </a:srgbClr>
              </a:gs>
              <a:gs pos="100000">
                <a:srgbClr val="87CAAD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In the West</a:t>
            </a:r>
            <a:endParaRPr lang="zh-CN" altLang="en-US" sz="2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1355" y="2168392"/>
            <a:ext cx="4280660" cy="1523494"/>
          </a:xfrm>
          <a:prstGeom prst="rect">
            <a:avLst/>
          </a:prstGeom>
          <a:solidFill>
            <a:srgbClr val="FFFFAB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latin typeface="Bookman Old Style" panose="02050604050505020204" pitchFamily="18" charset="0"/>
              </a:rPr>
              <a:t>— Hi, have you had your meal?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latin typeface="Bookman Old Style" panose="02050604050505020204" pitchFamily="18" charset="0"/>
              </a:rPr>
              <a:t>— Where are you going?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latin typeface="Bookman Old Style" panose="02050604050505020204" pitchFamily="18" charset="0"/>
              </a:rPr>
              <a:t>— Shake hands</a:t>
            </a:r>
          </a:p>
        </p:txBody>
      </p:sp>
      <p:pic>
        <p:nvPicPr>
          <p:cNvPr id="56" name="Picture 6" descr="9100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E8CA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64955" y="3307839"/>
            <a:ext cx="1405397" cy="15169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8" name="文本框 57"/>
          <p:cNvSpPr txBox="1"/>
          <p:nvPr/>
        </p:nvSpPr>
        <p:spPr>
          <a:xfrm>
            <a:off x="5189345" y="2173876"/>
            <a:ext cx="3561238" cy="1523494"/>
          </a:xfrm>
          <a:prstGeom prst="rect">
            <a:avLst/>
          </a:prstGeom>
          <a:solidFill>
            <a:srgbClr val="FFFFAB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latin typeface="Bookman Old Style" panose="02050604050505020204" pitchFamily="18" charset="0"/>
              </a:rPr>
              <a:t>— Greet with a “Hi”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latin typeface="Bookman Old Style" panose="02050604050505020204" pitchFamily="18" charset="0"/>
              </a:rPr>
              <a:t>— Give each other a smile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latin typeface="Bookman Old Style" panose="02050604050505020204" pitchFamily="18" charset="0"/>
              </a:rPr>
              <a:t>— Kiss</a:t>
            </a:r>
          </a:p>
        </p:txBody>
      </p:sp>
      <p:pic>
        <p:nvPicPr>
          <p:cNvPr id="59" name="Picture 10" descr="4e6911afe8874b4680461d5bde0f1d1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71370" y="3307839"/>
            <a:ext cx="1611680" cy="15169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543089" y="245661"/>
            <a:ext cx="952760" cy="855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013938" y="402585"/>
            <a:ext cx="4469618" cy="567964"/>
          </a:xfrm>
          <a:prstGeom prst="roundRect">
            <a:avLst/>
          </a:prstGeom>
          <a:solidFill>
            <a:srgbClr val="F7B2BF"/>
          </a:solidFill>
          <a:ln w="1905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3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Learning Objectives</a:t>
            </a:r>
            <a:endParaRPr lang="zh-CN" altLang="en-US" sz="3000" b="1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43089" y="171804"/>
            <a:ext cx="952760" cy="855166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23880" y="1428769"/>
            <a:ext cx="7421900" cy="1052596"/>
            <a:chOff x="965174" y="1955825"/>
            <a:chExt cx="9895866" cy="140346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965174" y="1991385"/>
              <a:ext cx="627798" cy="86282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592973" y="1955825"/>
              <a:ext cx="9268067" cy="1403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To listen and understand the conversation on </a:t>
              </a:r>
              <a:r>
                <a:rPr lang="en-US" altLang="zh-CN" sz="2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customs and social </a:t>
              </a:r>
              <a:r>
                <a:rPr lang="en-US" altLang="zh-CN" sz="2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behaviours</a:t>
              </a:r>
              <a:r>
                <a:rPr lang="en-US" altLang="zh-CN" sz="2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23880" y="2426601"/>
            <a:ext cx="7421900" cy="1052596"/>
            <a:chOff x="965174" y="1955825"/>
            <a:chExt cx="9895866" cy="1403463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965174" y="1991385"/>
              <a:ext cx="627798" cy="862820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1592973" y="1955825"/>
              <a:ext cx="9268067" cy="1403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To get </a:t>
              </a:r>
              <a:r>
                <a:rPr lang="en-US" altLang="zh-CN" sz="2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specific information</a:t>
              </a:r>
              <a:r>
                <a:rPr lang="en-US" altLang="zh-CN" sz="2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from the listening material.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23880" y="3423248"/>
            <a:ext cx="7421900" cy="1052596"/>
            <a:chOff x="965174" y="1955825"/>
            <a:chExt cx="9895866" cy="140346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965174" y="1991385"/>
              <a:ext cx="627798" cy="862820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1592973" y="1955825"/>
              <a:ext cx="9268067" cy="1403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To </a:t>
              </a:r>
              <a:r>
                <a:rPr lang="en-US" altLang="zh-CN" sz="2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talk about </a:t>
              </a:r>
              <a:r>
                <a:rPr lang="en-US" altLang="zh-CN" sz="2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rules and customs at school and at the dining table.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013940" y="402585"/>
            <a:ext cx="2837407" cy="567964"/>
          </a:xfrm>
          <a:prstGeom prst="roundRect">
            <a:avLst/>
          </a:prstGeom>
          <a:solidFill>
            <a:srgbClr val="F7B2BF"/>
          </a:solidFill>
          <a:ln w="1905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3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Pre-listening</a:t>
            </a:r>
            <a:endParaRPr lang="zh-CN" altLang="en-US" sz="3000" b="1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43089" y="171804"/>
            <a:ext cx="952760" cy="855166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555680" y="3404111"/>
            <a:ext cx="6561220" cy="4231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3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It is our ________ to ______ a gift with both hands.</a:t>
            </a:r>
            <a:endParaRPr lang="zh-CN" altLang="en-US" sz="2300" b="1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569835" y="3694156"/>
            <a:ext cx="1310295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trəˈdɪʃn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/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569832" y="3363646"/>
            <a:ext cx="131814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tradition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004249" y="3694156"/>
            <a:ext cx="1249381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əkˈsept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/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048521" y="3363646"/>
            <a:ext cx="108914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accept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图片包含 人员, 室内, 墙壁, 红色&#10;&#10;描述已自动生成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61286" y="3027305"/>
            <a:ext cx="1749004" cy="1290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矩形 30"/>
          <p:cNvSpPr/>
          <p:nvPr/>
        </p:nvSpPr>
        <p:spPr>
          <a:xfrm>
            <a:off x="555680" y="1721388"/>
            <a:ext cx="6490688" cy="4231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3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Betty says _________ that the noodles _____ great.</a:t>
            </a:r>
            <a:endParaRPr lang="zh-CN" altLang="en-US" sz="2300" b="1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889875" y="2011433"/>
            <a:ext cx="1233351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/ˈ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sɪəriəs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/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903991" y="1682527"/>
            <a:ext cx="131814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seriously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93855" y="2011433"/>
            <a:ext cx="858248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teɪst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/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097662" y="1697449"/>
            <a:ext cx="108914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taste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 descr="图片包含 文字&#10;&#10;描述已自动生成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7463" y="1188720"/>
            <a:ext cx="2023947" cy="1383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/>
      <p:bldP spid="28" grpId="0"/>
      <p:bldP spid="33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013940" y="402585"/>
            <a:ext cx="2837407" cy="567964"/>
          </a:xfrm>
          <a:prstGeom prst="roundRect">
            <a:avLst/>
          </a:prstGeom>
          <a:solidFill>
            <a:srgbClr val="F7B2BF"/>
          </a:solidFill>
          <a:ln w="1905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3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Pre-listening</a:t>
            </a:r>
            <a:endParaRPr lang="zh-CN" altLang="en-US" sz="3000" b="1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43089" y="171804"/>
            <a:ext cx="952760" cy="85516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55681" y="1452322"/>
            <a:ext cx="6203260" cy="9187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3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Betty’s mum gave her a pair of ___________ as her birthday _______.</a:t>
            </a:r>
            <a:endParaRPr lang="zh-CN" altLang="en-US" sz="2300" b="1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486275" y="1788074"/>
            <a:ext cx="1436932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/ˈ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tʃɒpstɪk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/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440555" y="1433608"/>
            <a:ext cx="1593224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chopsticks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20496" y="1830508"/>
            <a:ext cx="1010384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gift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349562" y="2167459"/>
            <a:ext cx="771686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ɡɪft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/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6256" descr="u=2899802321,3339327482&amp;fm=23&amp;gp=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09256" y="1237595"/>
            <a:ext cx="1714500" cy="12573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矩形 25"/>
          <p:cNvSpPr/>
          <p:nvPr/>
        </p:nvSpPr>
        <p:spPr>
          <a:xfrm>
            <a:off x="555680" y="3235993"/>
            <a:ext cx="6629828" cy="4231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3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To our ________, Betty open her gift ____________.</a:t>
            </a:r>
            <a:endParaRPr lang="zh-CN" altLang="en-US" sz="2300" b="1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389170" y="3552430"/>
            <a:ext cx="1353576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səˈpraɪz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/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402192" y="3182431"/>
            <a:ext cx="131814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surprise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090272" y="3182429"/>
            <a:ext cx="176772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immediately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127898" y="3552430"/>
            <a:ext cx="1590820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ɪˈmiːdiətli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/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3" name="图片 32" descr="图片包含 剪贴画&#10;&#10;描述已自动生成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3" b="98367" l="6885" r="95574">
                        <a14:foregroundMark x1="60328" y1="4271" x2="49016" y2="85176"/>
                        <a14:foregroundMark x1="49016" y1="85176" x2="44754" y2="96859"/>
                        <a14:foregroundMark x1="77869" y1="4774" x2="86885" y2="49372"/>
                        <a14:foregroundMark x1="95574" y1="25126" x2="59016" y2="29899"/>
                        <a14:foregroundMark x1="59016" y1="29899" x2="44918" y2="33920"/>
                        <a14:foregroundMark x1="63607" y1="32915" x2="71803" y2="26759"/>
                        <a14:foregroundMark x1="71803" y1="26759" x2="76557" y2="19598"/>
                        <a14:foregroundMark x1="72295" y1="19347" x2="38361" y2="23241"/>
                        <a14:foregroundMark x1="38361" y1="23241" x2="38361" y2="23241"/>
                        <a14:foregroundMark x1="38197" y1="27764" x2="60984" y2="29271"/>
                        <a14:foregroundMark x1="60984" y1="29271" x2="70328" y2="27638"/>
                        <a14:foregroundMark x1="70328" y1="27638" x2="75738" y2="19095"/>
                        <a14:foregroundMark x1="90656" y1="62312" x2="71148" y2="65201"/>
                        <a14:foregroundMark x1="91148" y1="63945" x2="91148" y2="60050"/>
                        <a14:foregroundMark x1="91967" y1="57915" x2="90000" y2="59422"/>
                        <a14:foregroundMark x1="95410" y1="62060" x2="94262" y2="61307"/>
                        <a14:foregroundMark x1="83443" y1="81533" x2="90656" y2="81156"/>
                        <a14:foregroundMark x1="92459" y1="86809" x2="85902" y2="85804"/>
                        <a14:foregroundMark x1="90164" y1="91709" x2="92623" y2="84673"/>
                        <a14:foregroundMark x1="92623" y1="84673" x2="91803" y2="82789"/>
                        <a14:foregroundMark x1="63934" y1="98367" x2="64754" y2="93342"/>
                        <a14:foregroundMark x1="85410" y1="94849" x2="87705" y2="93719"/>
                        <a14:foregroundMark x1="7049" y1="88317" x2="14262" y2="84045"/>
                        <a14:foregroundMark x1="14262" y1="84045" x2="14262" y2="84045"/>
                        <a14:foregroundMark x1="67377" y1="1633" x2="67213" y2="5528"/>
                        <a14:foregroundMark x1="60000" y1="27764" x2="73607" y2="22990"/>
                        <a14:foregroundMark x1="38852" y1="37186" x2="38852" y2="33920"/>
                        <a14:backgroundMark x1="20656" y1="26759" x2="13279" y2="405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2420" y="2750772"/>
            <a:ext cx="1231931" cy="1603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6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WWW.2PPT.COM&#10;">
  <a:themeElements>
    <a:clrScheme name="自定义 17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5B3BF"/>
      </a:accent1>
      <a:accent2>
        <a:srgbClr val="CEEBEA"/>
      </a:accent2>
      <a:accent3>
        <a:srgbClr val="F5B3BF"/>
      </a:accent3>
      <a:accent4>
        <a:srgbClr val="CEEBEA"/>
      </a:accent4>
      <a:accent5>
        <a:srgbClr val="F5B3BF"/>
      </a:accent5>
      <a:accent6>
        <a:srgbClr val="CEEBEA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968</Words>
  <Application>Microsoft Office PowerPoint</Application>
  <PresentationFormat>全屏显示(16:9)</PresentationFormat>
  <Paragraphs>176</Paragraphs>
  <Slides>24</Slides>
  <Notes>21</Notes>
  <HiddenSlides>0</HiddenSlides>
  <MMClips>3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Arial Unicode MS</vt:lpstr>
      <vt:lpstr>Kozuka Gothic Pr6N R</vt:lpstr>
      <vt:lpstr>等线</vt:lpstr>
      <vt:lpstr>宋体</vt:lpstr>
      <vt:lpstr>微软雅黑</vt:lpstr>
      <vt:lpstr>Arial</vt:lpstr>
      <vt:lpstr>Bookman Old Style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2017-04-25T16:19:00Z</dcterms:created>
  <dcterms:modified xsi:type="dcterms:W3CDTF">2023-01-17T03:04:15Z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FF4CA793F30442ED98D855B241C27540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