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88" r:id="rId12"/>
    <p:sldId id="274" r:id="rId13"/>
    <p:sldId id="287" r:id="rId14"/>
    <p:sldId id="277" r:id="rId15"/>
    <p:sldId id="289" r:id="rId16"/>
    <p:sldId id="278" r:id="rId17"/>
    <p:sldId id="290" r:id="rId18"/>
    <p:sldId id="291" r:id="rId19"/>
    <p:sldId id="292" r:id="rId20"/>
    <p:sldId id="293" r:id="rId21"/>
    <p:sldId id="271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  <a:srgbClr val="02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31CB9B88-68EE-42DD-9578-03D4C0D36A2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701B9DC3-3535-461A-934F-E0E074BFD6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7"/>
          <p:cNvSpPr>
            <a:spLocks noChangeArrowheads="1"/>
          </p:cNvSpPr>
          <p:nvPr userDrawn="1"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7991 w 5437991"/>
              <a:gd name="T3" fmla="*/ 0 h 6858000"/>
              <a:gd name="T4" fmla="*/ 1633127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smtClean="0">
                <a:solidFill>
                  <a:srgbClr val="FFFFFF"/>
                </a:solidFill>
                <a:latin typeface="Arial Black" panose="020B0A04020102020204" pitchFamily="34" charset="0"/>
                <a:ea typeface="黑体" panose="02010609060101010101" pitchFamily="49" charset="-122"/>
                <a:sym typeface="+mn-ea"/>
              </a:rPr>
              <a:t>Contents</a:t>
            </a:r>
          </a:p>
        </p:txBody>
      </p:sp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80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目录</a:t>
            </a:r>
          </a:p>
        </p:txBody>
      </p:sp>
      <p:cxnSp>
        <p:nvCxnSpPr>
          <p:cNvPr id="5" name="直接连接符 22"/>
          <p:cNvCxnSpPr>
            <a:cxnSpLocks noChangeShapeType="1"/>
          </p:cNvCxnSpPr>
          <p:nvPr userDrawn="1"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24"/>
          <p:cNvCxnSpPr>
            <a:cxnSpLocks noChangeShapeType="1"/>
          </p:cNvCxnSpPr>
          <p:nvPr userDrawn="1"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2343-34AA-43BF-BB0A-F2735C9155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3FF43-257F-458B-9601-3329C9D434F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知识框架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8EBDB-8DA6-4C13-A6AF-F12382E755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复习回顾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465EF-0E67-4735-97F6-31798BD2E7C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D0A71-C149-40C4-9216-6F1185BDABF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16004-1DAE-4B3C-AC21-005B90760C2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1F9BA-1095-4962-92C4-1AAEABB483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12843-2C05-4A61-ACD2-EA0479BE41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B67A7-B107-434F-9DB4-19BE0AA4C7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D30EA-09AA-4BD6-BFA3-80129E7094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B7CC-5922-44FC-8057-2E72EE1DF8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5" y="18854"/>
            <a:ext cx="1727885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学习目标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D45D6-B2EE-42DA-BE31-73CF9D3EC6E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5053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5053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505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4BD23-0144-4ED9-817D-48570DD31A5F}" type="slidenum">
              <a:rPr lang="en-US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15053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5053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1505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63A8B-700A-4487-93BA-6C254D9037AC}" type="slidenum">
              <a:rPr lang="en-US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5053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5053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1505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0B0D5-B149-4B49-97FF-6BFCBD0E1365}" type="slidenum">
              <a:rPr lang="en-US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69AD-EBCC-43FD-8FF0-69E63DF9D5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情境引入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C779B-B1CE-48C1-B47B-EF17A09DC9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BF64E-DEB3-4410-8CFB-7E3C1D2B10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问题探究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C5135-5AFD-4A42-A0DC-30AAC9B49B4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新知探究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3E781-DD6C-4EAF-BC68-1FC58A20764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75266-4883-4C17-912A-1AF6239F545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13FAB-A6A1-4126-A351-F54AE76F87A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课堂小结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51039-DBF7-4101-9E7B-DA079E62AD8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91269AD-EBCC-43FD-8FF0-69E63DF9D5E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72483"/>
            <a:ext cx="9144000" cy="1752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54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5.1 </a:t>
            </a:r>
            <a:r>
              <a:rPr lang="zh-CN" altLang="en-US" sz="54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定义与命题</a:t>
            </a:r>
            <a:endParaRPr lang="zh-CN" altLang="en-US" sz="54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54634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文本框 19472"/>
          <p:cNvSpPr txBox="1">
            <a:spLocks noChangeArrowheads="1"/>
          </p:cNvSpPr>
          <p:nvPr/>
        </p:nvSpPr>
        <p:spPr bwMode="auto">
          <a:xfrm>
            <a:off x="704850" y="1162050"/>
            <a:ext cx="6481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如何确定一个句子是命题呢？</a:t>
            </a:r>
          </a:p>
        </p:txBody>
      </p:sp>
      <p:sp>
        <p:nvSpPr>
          <p:cNvPr id="19474" name="文本框 19473"/>
          <p:cNvSpPr txBox="1">
            <a:spLocks noChangeArrowheads="1"/>
          </p:cNvSpPr>
          <p:nvPr/>
        </p:nvSpPr>
        <p:spPr bwMode="auto">
          <a:xfrm>
            <a:off x="704850" y="2273300"/>
            <a:ext cx="75676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(1)</a:t>
            </a:r>
            <a:r>
              <a:rPr lang="zh-CN" altLang="en-US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命题是一个陈述句，不能是疑问句、祈使句</a:t>
            </a:r>
            <a:r>
              <a:rPr lang="en-US" altLang="zh-CN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sz="2800" dirty="0">
              <a:solidFill>
                <a:srgbClr val="FF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(2)</a:t>
            </a:r>
            <a:r>
              <a:rPr lang="zh-CN" altLang="en-US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对一件事作出肯定或否定的判断</a:t>
            </a:r>
            <a:r>
              <a:rPr lang="en-US" altLang="zh-CN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sz="2800" dirty="0">
              <a:solidFill>
                <a:srgbClr val="FF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>
            <a:spLocks noGrp="1" noChangeArrowheads="1"/>
          </p:cNvSpPr>
          <p:nvPr/>
        </p:nvSpPr>
        <p:spPr bwMode="auto">
          <a:xfrm>
            <a:off x="704850" y="4125913"/>
            <a:ext cx="77422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 若一个语句不能对某一件事情做出判断，那它就不是命题</a:t>
            </a:r>
            <a:r>
              <a:rPr lang="en-US" altLang="zh-C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/>
      <p:bldP spid="1947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9463"/>
          <p:cNvSpPr txBox="1">
            <a:spLocks noChangeArrowheads="1"/>
          </p:cNvSpPr>
          <p:nvPr/>
        </p:nvSpPr>
        <p:spPr bwMode="auto">
          <a:xfrm>
            <a:off x="407988" y="765175"/>
            <a:ext cx="68056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下列的句子哪些是命题？哪些不是命题？</a:t>
            </a:r>
          </a:p>
        </p:txBody>
      </p:sp>
      <p:sp>
        <p:nvSpPr>
          <p:cNvPr id="19465" name="文本框 19464"/>
          <p:cNvSpPr txBox="1">
            <a:spLocks noChangeArrowheads="1"/>
          </p:cNvSpPr>
          <p:nvPr/>
        </p:nvSpPr>
        <p:spPr bwMode="auto">
          <a:xfrm>
            <a:off x="407988" y="1374775"/>
            <a:ext cx="856138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(1)</a:t>
            </a:r>
            <a:r>
              <a:rPr lang="zh-CN" altLang="en-US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美丽的天空。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(2)</a:t>
            </a:r>
            <a:r>
              <a:rPr lang="zh-CN" altLang="en-US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熊猫没有翅膀。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(3)</a:t>
            </a:r>
            <a:r>
              <a:rPr lang="zh-CN" altLang="en-US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你的作业做完了吗？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(4)</a:t>
            </a:r>
            <a:r>
              <a:rPr lang="zh-CN" altLang="en-US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请关上窗户。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(5)</a:t>
            </a:r>
            <a:r>
              <a:rPr lang="zh-CN" altLang="en-US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过直线</a:t>
            </a:r>
            <a:r>
              <a:rPr lang="en-US" altLang="zh-CN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AB</a:t>
            </a:r>
            <a:r>
              <a:rPr lang="zh-CN" altLang="en-US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外一点作</a:t>
            </a:r>
            <a:r>
              <a:rPr lang="en-US" altLang="zh-CN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AB</a:t>
            </a:r>
            <a:r>
              <a:rPr lang="zh-CN" altLang="en-US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的平行线。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(6)</a:t>
            </a:r>
            <a:r>
              <a:rPr lang="zh-CN" altLang="en-US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不相交的两条直线叫做平行线。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(7)</a:t>
            </a:r>
            <a:r>
              <a:rPr lang="zh-CN" altLang="en-US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无论</a:t>
            </a:r>
            <a:r>
              <a:rPr lang="en-US" altLang="zh-CN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n</a:t>
            </a:r>
            <a:r>
              <a:rPr lang="zh-CN" altLang="en-US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为怎样的自然数，则（</a:t>
            </a:r>
            <a:r>
              <a:rPr lang="en-US" altLang="zh-CN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2n+1</a:t>
            </a:r>
            <a:r>
              <a:rPr lang="zh-CN" altLang="en-US" sz="2800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）的值都是奇数</a:t>
            </a:r>
            <a:r>
              <a:rPr lang="en-US" altLang="zh-CN" dirty="0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9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9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946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23559"/>
          <p:cNvSpPr>
            <a:spLocks noChangeArrowheads="1"/>
          </p:cNvSpPr>
          <p:nvPr/>
        </p:nvSpPr>
        <p:spPr bwMode="auto">
          <a:xfrm>
            <a:off x="561975" y="1790700"/>
            <a:ext cx="7951788" cy="452437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 1.</a:t>
            </a:r>
            <a:r>
              <a:rPr lang="zh-CN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如果两个三角形的三条边对应相等，那么这两个三角形全等；</a:t>
            </a: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2.</a:t>
            </a:r>
            <a:r>
              <a:rPr lang="zh-CN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如果一个四边形的一组对边平行且相等，那么这个四边形是平行四边形；</a:t>
            </a: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3.</a:t>
            </a:r>
            <a:r>
              <a:rPr lang="zh-CN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如果一个三角形是等腰三角形，那么这个三角形的两个底角相等；</a:t>
            </a:r>
          </a:p>
        </p:txBody>
      </p:sp>
      <p:sp>
        <p:nvSpPr>
          <p:cNvPr id="15362" name="矩形 23560"/>
          <p:cNvSpPr>
            <a:spLocks noChangeArrowheads="1"/>
          </p:cNvSpPr>
          <p:nvPr/>
        </p:nvSpPr>
        <p:spPr bwMode="auto">
          <a:xfrm>
            <a:off x="571500" y="957263"/>
            <a:ext cx="734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600" dirty="0">
                <a:latin typeface="Times New Roman Italic" pitchFamily="18" charset="0"/>
                <a:ea typeface="黑体" panose="02010609060101010101" pitchFamily="49" charset="-122"/>
              </a:rPr>
              <a:t>这些命题有什么共同的结构特征？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690688" y="1946275"/>
            <a:ext cx="1004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如果</a:t>
            </a:r>
            <a:endParaRPr lang="zh-CN" altLang="en-US" sz="3200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81150" y="3409950"/>
            <a:ext cx="1006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如果</a:t>
            </a:r>
            <a:endParaRPr lang="zh-CN" altLang="en-US" sz="320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81150" y="4876800"/>
            <a:ext cx="100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如果</a:t>
            </a:r>
            <a:endParaRPr lang="zh-CN" altLang="en-US" sz="320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307263" y="4876800"/>
            <a:ext cx="103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那么</a:t>
            </a:r>
            <a:endParaRPr lang="zh-CN" altLang="en-US" sz="320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71500" y="2690813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那么</a:t>
            </a:r>
            <a:endParaRPr lang="zh-CN" altLang="en-US" sz="320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85888" y="4143375"/>
            <a:ext cx="1004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那么</a:t>
            </a:r>
            <a:endParaRPr lang="zh-CN" altLang="en-US" sz="3200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  <p:bldP spid="15362" grpId="0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Grp="1" noChangeArrowheads="1"/>
          </p:cNvSpPr>
          <p:nvPr/>
        </p:nvSpPr>
        <p:spPr bwMode="auto">
          <a:xfrm>
            <a:off x="677863" y="1687513"/>
            <a:ext cx="7823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命题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的一般叙述形式：“如果</a:t>
            </a: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······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，那么</a:t>
            </a: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······.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”</a:t>
            </a:r>
            <a:endParaRPr lang="en-US" altLang="zh-CN" sz="2800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>
            <a:spLocks noGrp="1" noChangeArrowheads="1"/>
          </p:cNvSpPr>
          <p:nvPr/>
        </p:nvSpPr>
        <p:spPr bwMode="auto">
          <a:xfrm>
            <a:off x="677863" y="2644775"/>
            <a:ext cx="782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如果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引出条件，条件是已知的事项；</a:t>
            </a:r>
            <a:endParaRPr lang="en-US" altLang="zh-CN" sz="2800"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那么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引入结论，结论是由已知事项推出的事项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6146"/>
          <p:cNvSpPr>
            <a:spLocks noChangeArrowheads="1"/>
          </p:cNvSpPr>
          <p:nvPr/>
        </p:nvSpPr>
        <p:spPr bwMode="auto">
          <a:xfrm>
            <a:off x="490538" y="892175"/>
            <a:ext cx="567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latin typeface="Times New Roman Italic" pitchFamily="18" charset="0"/>
                <a:ea typeface="黑体" panose="02010609060101010101" pitchFamily="49" charset="-122"/>
              </a:rPr>
              <a:t>指出下列命题的条件和结论</a:t>
            </a:r>
          </a:p>
        </p:txBody>
      </p:sp>
      <p:sp>
        <p:nvSpPr>
          <p:cNvPr id="6148" name="矩形 6147"/>
          <p:cNvSpPr/>
          <p:nvPr/>
        </p:nvSpPr>
        <p:spPr>
          <a:xfrm>
            <a:off x="490538" y="1677988"/>
            <a:ext cx="7880350" cy="46164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        </a:t>
            </a:r>
            <a:r>
              <a:rPr lang="en-US" altLang="zh-CN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(1)</a:t>
            </a:r>
            <a:r>
              <a:rPr lang="zh-CN" altLang="en-US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如果两条直线相交，那么它们只有一个交点；</a:t>
            </a:r>
            <a:endParaRPr lang="zh-CN" altLang="en-US" sz="2800" noProof="1">
              <a:solidFill>
                <a:srgbClr val="0000FF"/>
              </a:solidFill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        </a:t>
            </a:r>
            <a:r>
              <a:rPr lang="en-US" altLang="zh-CN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(2)</a:t>
            </a:r>
            <a:r>
              <a:rPr lang="zh-CN" altLang="en-US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已知</a:t>
            </a:r>
            <a:r>
              <a:rPr lang="en-US" altLang="zh-CN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∠1=∠2</a:t>
            </a:r>
            <a:r>
              <a:rPr lang="zh-CN" altLang="en-US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，</a:t>
            </a:r>
            <a:r>
              <a:rPr lang="en-US" altLang="zh-CN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∠2=∠3</a:t>
            </a:r>
            <a:r>
              <a:rPr lang="zh-CN" altLang="en-US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，求证</a:t>
            </a:r>
            <a:r>
              <a:rPr lang="en-US" altLang="zh-CN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∠1=∠3</a:t>
            </a:r>
            <a:r>
              <a:rPr lang="zh-CN" altLang="en-US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；</a:t>
            </a:r>
            <a:endParaRPr lang="zh-CN" altLang="en-US" sz="2800" noProof="1">
              <a:solidFill>
                <a:srgbClr val="0000FF"/>
              </a:solidFill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        </a:t>
            </a:r>
            <a:r>
              <a:rPr lang="en-US" altLang="zh-CN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(3)</a:t>
            </a:r>
            <a:r>
              <a:rPr lang="zh-CN" altLang="en-US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若</a:t>
            </a:r>
            <a:r>
              <a:rPr lang="en-US" altLang="zh-CN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2a</a:t>
            </a:r>
            <a:r>
              <a:rPr lang="zh-CN" altLang="en-US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＝ </a:t>
            </a:r>
            <a:r>
              <a:rPr lang="en-US" altLang="zh-CN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2b</a:t>
            </a:r>
            <a:r>
              <a:rPr lang="zh-CN" altLang="en-US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，则</a:t>
            </a:r>
            <a:r>
              <a:rPr lang="en-US" altLang="zh-CN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a</a:t>
            </a:r>
            <a:r>
              <a:rPr lang="zh-CN" altLang="en-US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＝</a:t>
            </a:r>
            <a:r>
              <a:rPr lang="en-US" altLang="zh-CN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b</a:t>
            </a:r>
            <a:r>
              <a:rPr lang="zh-CN" altLang="en-US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；</a:t>
            </a:r>
            <a:endParaRPr lang="zh-CN" altLang="en-US" sz="2800" noProof="1">
              <a:solidFill>
                <a:srgbClr val="0000FF"/>
              </a:solidFill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        (4)</a:t>
            </a:r>
            <a:r>
              <a:rPr lang="zh-CN" altLang="en-US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两条直线被第三条直线所截，如果同旁内角互补，那么这两条直线平行</a:t>
            </a:r>
            <a:r>
              <a:rPr lang="en-US" altLang="zh-CN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;</a:t>
            </a:r>
            <a:endParaRPr lang="en-US" altLang="zh-CN" sz="2800" noProof="1">
              <a:solidFill>
                <a:srgbClr val="0000FF"/>
              </a:solidFill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        (5)</a:t>
            </a:r>
            <a:r>
              <a:rPr lang="zh-CN" altLang="en-US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全等的两个三角形的面积相等</a:t>
            </a:r>
            <a:r>
              <a:rPr lang="en-US" altLang="zh-CN" sz="2800" noProof="1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.</a:t>
            </a:r>
            <a:endParaRPr lang="zh-CN" altLang="en-US" sz="2800" noProof="1">
              <a:solidFill>
                <a:srgbClr val="0000FF"/>
              </a:solidFill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61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标题 8203"/>
          <p:cNvSpPr>
            <a:spLocks noGrp="1" noChangeArrowheads="1"/>
          </p:cNvSpPr>
          <p:nvPr>
            <p:ph type="title" idx="4294967295"/>
          </p:nvPr>
        </p:nvSpPr>
        <p:spPr>
          <a:xfrm>
            <a:off x="604838" y="838200"/>
            <a:ext cx="8048625" cy="29067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Times New Roman Italic" pitchFamily="18" charset="0"/>
                <a:ea typeface="黑体" panose="02010609060101010101" pitchFamily="49" charset="-122"/>
              </a:rPr>
              <a:t>        当命题的条件成立时，结论也一定成立的命题叫做</a:t>
            </a:r>
            <a:r>
              <a:rPr lang="zh-CN" altLang="en-US" sz="3200" dirty="0" smtClean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真命题</a:t>
            </a:r>
            <a:r>
              <a:rPr lang="en-US" altLang="zh-CN" sz="3200" dirty="0" smtClean="0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r>
              <a:rPr lang="zh-CN" altLang="en-US" sz="3200" dirty="0" smtClean="0">
                <a:latin typeface="Times New Roman Italic" pitchFamily="18" charset="0"/>
                <a:ea typeface="黑体" panose="02010609060101010101" pitchFamily="49" charset="-122"/>
              </a:rPr>
              <a:t>即正确的命题是真命题</a:t>
            </a:r>
            <a:r>
              <a:rPr lang="en-US" altLang="zh-CN" sz="3200" dirty="0" smtClean="0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br>
              <a:rPr lang="en-US" altLang="zh-CN" sz="3200" dirty="0" smtClean="0">
                <a:latin typeface="Times New Roman Italic" pitchFamily="18" charset="0"/>
                <a:ea typeface="黑体" panose="02010609060101010101" pitchFamily="49" charset="-122"/>
              </a:rPr>
            </a:br>
            <a:r>
              <a:rPr lang="en-US" altLang="zh-CN" sz="3200" dirty="0" smtClean="0">
                <a:latin typeface="Times New Roman Italic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3200" dirty="0" smtClean="0">
                <a:latin typeface="Times New Roman Italic" pitchFamily="18" charset="0"/>
                <a:ea typeface="黑体" panose="02010609060101010101" pitchFamily="49" charset="-122"/>
              </a:rPr>
              <a:t>但条件成立，不能保证结论也成立的命题叫做</a:t>
            </a:r>
            <a:r>
              <a:rPr lang="zh-CN" altLang="en-US" sz="3200" dirty="0" smtClean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假命题</a:t>
            </a:r>
            <a:r>
              <a:rPr lang="en-US" altLang="zh-CN" sz="3200" dirty="0" smtClean="0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r>
              <a:rPr lang="zh-CN" altLang="en-US" sz="3200" dirty="0" smtClean="0">
                <a:latin typeface="Times New Roman Italic" pitchFamily="18" charset="0"/>
                <a:ea typeface="黑体" panose="02010609060101010101" pitchFamily="49" charset="-122"/>
              </a:rPr>
              <a:t>即不正确的命题是假命题</a:t>
            </a:r>
            <a:r>
              <a:rPr lang="en-US" altLang="zh-CN" sz="3200" dirty="0" smtClean="0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sz="3200" dirty="0" smtClean="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9" name="矩形 8193"/>
          <p:cNvSpPr>
            <a:spLocks noChangeArrowheads="1"/>
          </p:cNvSpPr>
          <p:nvPr/>
        </p:nvSpPr>
        <p:spPr bwMode="auto">
          <a:xfrm>
            <a:off x="942975" y="3929063"/>
            <a:ext cx="50942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</a:rPr>
              <a:t>）四只青蛙有十八条腿。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</a:rPr>
              <a:t>）鸟是动物。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</a:rPr>
              <a:t>）同旁内角互补。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</a:rPr>
              <a:t>4</a:t>
            </a:r>
            <a:r>
              <a:rPr lang="zh-CN" altLang="en-US" sz="2800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</a:rPr>
              <a:t>）如果</a:t>
            </a:r>
            <a:r>
              <a:rPr lang="en-US" altLang="zh-CN" sz="2800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</a:rPr>
              <a:t>a&gt;b,b&gt;c,</a:t>
            </a:r>
            <a:r>
              <a:rPr lang="zh-CN" altLang="en-US" sz="2800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</a:rPr>
              <a:t>那么</a:t>
            </a:r>
            <a:r>
              <a:rPr lang="en-US" altLang="zh-CN" sz="2800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</a:rPr>
              <a:t>a&gt;c</a:t>
            </a:r>
            <a:r>
              <a:rPr lang="zh-CN" altLang="en-US" sz="2800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5461000" y="4117975"/>
            <a:ext cx="3443288" cy="1066800"/>
            <a:chOff x="5461112" y="4117873"/>
            <a:chExt cx="3193030" cy="1066800"/>
          </a:xfrm>
        </p:grpSpPr>
        <p:sp>
          <p:nvSpPr>
            <p:cNvPr id="41988" name="云形标注 14341"/>
            <p:cNvSpPr>
              <a:spLocks noChangeArrowheads="1"/>
            </p:cNvSpPr>
            <p:nvPr/>
          </p:nvSpPr>
          <p:spPr bwMode="auto">
            <a:xfrm>
              <a:off x="5461112" y="4117873"/>
              <a:ext cx="3193030" cy="1066800"/>
            </a:xfrm>
            <a:prstGeom prst="cloudCallout">
              <a:avLst>
                <a:gd name="adj1" fmla="val -78657"/>
                <a:gd name="adj2" fmla="val -89838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r>
                <a:rPr lang="zh-CN" altLang="en-US" sz="2400">
                  <a:solidFill>
                    <a:srgbClr val="0033CC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       </a:t>
              </a:r>
            </a:p>
          </p:txBody>
        </p:sp>
        <p:sp>
          <p:nvSpPr>
            <p:cNvPr id="41989" name="矩形 1"/>
            <p:cNvSpPr>
              <a:spLocks noChangeArrowheads="1"/>
            </p:cNvSpPr>
            <p:nvPr/>
          </p:nvSpPr>
          <p:spPr bwMode="auto">
            <a:xfrm>
              <a:off x="5784403" y="4117873"/>
              <a:ext cx="2731166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ts val="3300"/>
                </a:lnSpc>
              </a:pPr>
              <a:r>
                <a:rPr lang="zh-CN" altLang="en-US" sz="2800">
                  <a:solidFill>
                    <a:srgbClr val="0000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        如何判断命题是假命题呢？</a:t>
              </a:r>
            </a:p>
          </p:txBody>
        </p:sp>
      </p:grpSp>
      <p:sp>
        <p:nvSpPr>
          <p:cNvPr id="14" name="矩形标注 13"/>
          <p:cNvSpPr>
            <a:spLocks noChangeArrowheads="1"/>
          </p:cNvSpPr>
          <p:nvPr/>
        </p:nvSpPr>
        <p:spPr bwMode="auto">
          <a:xfrm>
            <a:off x="7275513" y="5603875"/>
            <a:ext cx="1106487" cy="625475"/>
          </a:xfrm>
          <a:prstGeom prst="wedgeRectCallout">
            <a:avLst>
              <a:gd name="adj1" fmla="val -31560"/>
              <a:gd name="adj2" fmla="val -101218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</a:ln>
        </p:spPr>
        <p:txBody>
          <a:bodyPr anchor="ctr" anchorCtr="1"/>
          <a:lstStyle/>
          <a:p>
            <a:pPr algn="ctr" eaLnBrk="0" hangingPunct="0"/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反例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9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59393"/>
          <p:cNvSpPr>
            <a:spLocks noChangeArrowheads="1"/>
          </p:cNvSpPr>
          <p:nvPr/>
        </p:nvSpPr>
        <p:spPr bwMode="auto">
          <a:xfrm>
            <a:off x="838200" y="782638"/>
            <a:ext cx="5122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例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1 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指出下列命题的条件和结论</a:t>
            </a:r>
          </a:p>
        </p:txBody>
      </p:sp>
      <p:sp>
        <p:nvSpPr>
          <p:cNvPr id="59395" name="矩形 59394"/>
          <p:cNvSpPr/>
          <p:nvPr/>
        </p:nvSpPr>
        <p:spPr>
          <a:xfrm>
            <a:off x="414338" y="1601788"/>
            <a:ext cx="8066087" cy="46164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      （</a:t>
            </a:r>
            <a:r>
              <a:rPr lang="en-US" altLang="zh-CN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1</a:t>
            </a:r>
            <a:r>
              <a:rPr lang="zh-CN" altLang="en-US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）一个三角形的三条边与另一个三角形的三条边分别相等，那么这两个三角形全等；</a:t>
            </a:r>
            <a:endParaRPr lang="en-US" altLang="zh-CN" sz="2800" noProof="1">
              <a:latin typeface="Times New Roman Italic" pitchFamily="18" charset="0"/>
              <a:ea typeface="黑体" panose="02010609060101010101" pitchFamily="49" charset="-122"/>
              <a:cs typeface="+mn-ea"/>
              <a:sym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      （</a:t>
            </a:r>
            <a:r>
              <a:rPr lang="en-US" altLang="zh-CN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2</a:t>
            </a:r>
            <a:r>
              <a:rPr lang="zh-CN" altLang="en-US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）一个三角形的两边及一角与另一个三角形的两边及一角分别相等，那么这两个三角形全等；</a:t>
            </a:r>
            <a:endParaRPr lang="en-US" altLang="zh-CN" sz="2800" noProof="1">
              <a:latin typeface="Times New Roman Italic" pitchFamily="18" charset="0"/>
              <a:ea typeface="黑体" panose="02010609060101010101" pitchFamily="49" charset="-122"/>
              <a:cs typeface="+mn-ea"/>
              <a:sym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      （</a:t>
            </a:r>
            <a:r>
              <a:rPr lang="en-US" altLang="zh-CN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3</a:t>
            </a:r>
            <a:r>
              <a:rPr lang="zh-CN" altLang="en-US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）两条直线被第三条直线所截，如果同位角相等，那么这两条直线平行</a:t>
            </a:r>
            <a:r>
              <a:rPr lang="en-US" altLang="zh-CN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;</a:t>
            </a:r>
            <a:endParaRPr lang="en-US" altLang="zh-CN" sz="2800" noProof="1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      （</a:t>
            </a:r>
            <a:r>
              <a:rPr lang="en-US" altLang="zh-CN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4</a:t>
            </a:r>
            <a:r>
              <a:rPr lang="zh-CN" altLang="en-US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）等腰三角形两底角相等</a:t>
            </a:r>
            <a:r>
              <a:rPr lang="en-US" altLang="zh-CN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.</a:t>
            </a:r>
            <a:endParaRPr lang="zh-CN" altLang="en-US" sz="2800" noProof="1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593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9393"/>
          <p:cNvSpPr>
            <a:spLocks noChangeArrowheads="1"/>
          </p:cNvSpPr>
          <p:nvPr/>
        </p:nvSpPr>
        <p:spPr bwMode="auto">
          <a:xfrm>
            <a:off x="1295400" y="736600"/>
            <a:ext cx="5122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例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1 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指出下列命题的条件和结论</a:t>
            </a:r>
          </a:p>
        </p:txBody>
      </p:sp>
      <p:sp>
        <p:nvSpPr>
          <p:cNvPr id="3" name="矩形 2"/>
          <p:cNvSpPr/>
          <p:nvPr/>
        </p:nvSpPr>
        <p:spPr>
          <a:xfrm>
            <a:off x="555625" y="1568450"/>
            <a:ext cx="8066088" cy="138588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2800" noProof="1">
                <a:solidFill>
                  <a:srgbClr val="FF33CC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      （</a:t>
            </a:r>
            <a:r>
              <a:rPr lang="en-US" altLang="zh-CN" sz="2800" noProof="1">
                <a:solidFill>
                  <a:srgbClr val="FF33CC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1</a:t>
            </a:r>
            <a:r>
              <a:rPr lang="zh-CN" altLang="en-US" sz="2800" noProof="1">
                <a:solidFill>
                  <a:srgbClr val="FF33CC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）</a:t>
            </a:r>
            <a:r>
              <a:rPr lang="zh-CN" altLang="en-US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一个三角形的三条边与另一个三角形的三条边分别相等，那么这两个三角形全等；</a:t>
            </a:r>
            <a:endParaRPr lang="en-US" altLang="zh-CN" sz="2800" noProof="1">
              <a:latin typeface="Times New Roman Italic" pitchFamily="18" charset="0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矩形 59393"/>
          <p:cNvSpPr>
            <a:spLocks noChangeArrowheads="1"/>
          </p:cNvSpPr>
          <p:nvPr/>
        </p:nvSpPr>
        <p:spPr bwMode="auto">
          <a:xfrm>
            <a:off x="1295400" y="3167063"/>
            <a:ext cx="544513" cy="523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解</a:t>
            </a:r>
            <a:endParaRPr lang="zh-CN" altLang="en-US" sz="2800" dirty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矩形 59393"/>
          <p:cNvSpPr>
            <a:spLocks noChangeArrowheads="1"/>
          </p:cNvSpPr>
          <p:nvPr/>
        </p:nvSpPr>
        <p:spPr bwMode="auto">
          <a:xfrm>
            <a:off x="1295400" y="3906838"/>
            <a:ext cx="1262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条件：</a:t>
            </a:r>
            <a:endParaRPr lang="zh-CN" altLang="en-US" sz="2800" dirty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矩形 59393"/>
          <p:cNvSpPr>
            <a:spLocks noChangeArrowheads="1"/>
          </p:cNvSpPr>
          <p:nvPr/>
        </p:nvSpPr>
        <p:spPr bwMode="auto">
          <a:xfrm>
            <a:off x="1295400" y="5291138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结论：</a:t>
            </a:r>
            <a:endParaRPr lang="zh-CN" altLang="en-US" sz="2800" dirty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98688" y="3767138"/>
            <a:ext cx="6172200" cy="13843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一个三角形的三条边与另一个三角形的三条边分别相等；</a:t>
            </a:r>
            <a:endParaRPr lang="en-US" altLang="zh-CN" sz="2800" noProof="1">
              <a:latin typeface="Times New Roman Italic" pitchFamily="18" charset="0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8688" y="5180013"/>
            <a:ext cx="3384550" cy="738187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这两个三角形全等</a:t>
            </a:r>
            <a:r>
              <a:rPr lang="en-US" altLang="zh-CN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59393"/>
          <p:cNvSpPr>
            <a:spLocks noChangeArrowheads="1"/>
          </p:cNvSpPr>
          <p:nvPr/>
        </p:nvSpPr>
        <p:spPr bwMode="auto">
          <a:xfrm>
            <a:off x="1295400" y="788988"/>
            <a:ext cx="5122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例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1 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指出下列命题的条件和结论</a:t>
            </a:r>
          </a:p>
        </p:txBody>
      </p:sp>
      <p:sp>
        <p:nvSpPr>
          <p:cNvPr id="59395" name="矩形 59394"/>
          <p:cNvSpPr/>
          <p:nvPr/>
        </p:nvSpPr>
        <p:spPr>
          <a:xfrm>
            <a:off x="414338" y="1547813"/>
            <a:ext cx="8066087" cy="13843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2800" noProof="1">
                <a:solidFill>
                  <a:srgbClr val="FF33CC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      （</a:t>
            </a:r>
            <a:r>
              <a:rPr lang="en-US" altLang="zh-CN" sz="2800" noProof="1">
                <a:solidFill>
                  <a:srgbClr val="FF33CC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2</a:t>
            </a:r>
            <a:r>
              <a:rPr lang="zh-CN" altLang="en-US" sz="2800" noProof="1">
                <a:solidFill>
                  <a:srgbClr val="FF33CC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）</a:t>
            </a:r>
            <a:r>
              <a:rPr lang="zh-CN" altLang="en-US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一个三角形的两边及一角与另一个三角形的两边及一角分别相等，那么这两个三角形全等；</a:t>
            </a:r>
            <a:endParaRPr lang="en-US" altLang="zh-CN" sz="2800" noProof="1">
              <a:latin typeface="Times New Roman Italic" pitchFamily="18" charset="0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矩形 59393"/>
          <p:cNvSpPr>
            <a:spLocks noChangeArrowheads="1"/>
          </p:cNvSpPr>
          <p:nvPr/>
        </p:nvSpPr>
        <p:spPr bwMode="auto">
          <a:xfrm>
            <a:off x="1295400" y="3167063"/>
            <a:ext cx="544513" cy="523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解</a:t>
            </a:r>
            <a:endParaRPr lang="zh-CN" altLang="en-US" sz="2800" dirty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矩形 59393"/>
          <p:cNvSpPr>
            <a:spLocks noChangeArrowheads="1"/>
          </p:cNvSpPr>
          <p:nvPr/>
        </p:nvSpPr>
        <p:spPr bwMode="auto">
          <a:xfrm>
            <a:off x="1295400" y="3906838"/>
            <a:ext cx="1262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条件：</a:t>
            </a:r>
            <a:endParaRPr lang="zh-CN" altLang="en-US" sz="2800" dirty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矩形 59393"/>
          <p:cNvSpPr>
            <a:spLocks noChangeArrowheads="1"/>
          </p:cNvSpPr>
          <p:nvPr/>
        </p:nvSpPr>
        <p:spPr bwMode="auto">
          <a:xfrm>
            <a:off x="1295400" y="5291138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结论：</a:t>
            </a:r>
            <a:endParaRPr lang="zh-CN" altLang="en-US" sz="2800" dirty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8688" y="5180013"/>
            <a:ext cx="3384550" cy="738187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这两个三角形全等</a:t>
            </a:r>
            <a:r>
              <a:rPr lang="en-US" altLang="zh-CN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.</a:t>
            </a:r>
          </a:p>
        </p:txBody>
      </p:sp>
      <p:sp>
        <p:nvSpPr>
          <p:cNvPr id="9" name="矩形 8"/>
          <p:cNvSpPr/>
          <p:nvPr/>
        </p:nvSpPr>
        <p:spPr>
          <a:xfrm>
            <a:off x="2243138" y="3789363"/>
            <a:ext cx="5800725" cy="13843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一个三角形的两边及一角与另一个三角形的两边及一角分别相等；</a:t>
            </a:r>
            <a:endParaRPr lang="en-US" altLang="zh-CN" sz="2800" noProof="1">
              <a:latin typeface="Times New Roman Italic" pitchFamily="18" charset="0"/>
              <a:ea typeface="黑体" panose="02010609060101010101" pitchFamily="49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59393"/>
          <p:cNvSpPr>
            <a:spLocks noChangeArrowheads="1"/>
          </p:cNvSpPr>
          <p:nvPr/>
        </p:nvSpPr>
        <p:spPr bwMode="auto">
          <a:xfrm>
            <a:off x="1295400" y="822325"/>
            <a:ext cx="5122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例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1 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指出下列命题的条件和结论</a:t>
            </a:r>
          </a:p>
        </p:txBody>
      </p:sp>
      <p:sp>
        <p:nvSpPr>
          <p:cNvPr id="59395" name="矩形 59394"/>
          <p:cNvSpPr/>
          <p:nvPr/>
        </p:nvSpPr>
        <p:spPr>
          <a:xfrm>
            <a:off x="414338" y="1601788"/>
            <a:ext cx="8066087" cy="13843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2800" noProof="1">
                <a:solidFill>
                  <a:srgbClr val="FF33CC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      （</a:t>
            </a:r>
            <a:r>
              <a:rPr lang="en-US" altLang="zh-CN" sz="2800" noProof="1">
                <a:solidFill>
                  <a:srgbClr val="FF33CC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3</a:t>
            </a:r>
            <a:r>
              <a:rPr lang="zh-CN" altLang="en-US" sz="2800" noProof="1">
                <a:solidFill>
                  <a:srgbClr val="FF33CC"/>
                </a:solidFill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）</a:t>
            </a:r>
            <a:r>
              <a:rPr lang="zh-CN" altLang="en-US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两条直线被第三条直线所截，如果同位角相等，那么这两条直线平行</a:t>
            </a:r>
            <a:r>
              <a:rPr lang="en-US" altLang="zh-CN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;</a:t>
            </a:r>
            <a:endParaRPr lang="en-US" altLang="zh-CN" sz="2800" noProof="1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187575" y="3765550"/>
            <a:ext cx="56499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两条直线被第三条直线所截，同位角相等；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260600" y="5164138"/>
            <a:ext cx="33448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这两条直线平行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sz="280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7" name="矩形 59393"/>
          <p:cNvSpPr>
            <a:spLocks noChangeArrowheads="1"/>
          </p:cNvSpPr>
          <p:nvPr/>
        </p:nvSpPr>
        <p:spPr bwMode="auto">
          <a:xfrm>
            <a:off x="1295400" y="3167063"/>
            <a:ext cx="544513" cy="523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解</a:t>
            </a:r>
            <a:endParaRPr lang="zh-CN" altLang="en-US" sz="2800" dirty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矩形 59393"/>
          <p:cNvSpPr>
            <a:spLocks noChangeArrowheads="1"/>
          </p:cNvSpPr>
          <p:nvPr/>
        </p:nvSpPr>
        <p:spPr bwMode="auto">
          <a:xfrm>
            <a:off x="1295400" y="3906838"/>
            <a:ext cx="1262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条件：</a:t>
            </a:r>
            <a:endParaRPr lang="zh-CN" altLang="en-US" sz="2800" dirty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矩形 59393"/>
          <p:cNvSpPr>
            <a:spLocks noChangeArrowheads="1"/>
          </p:cNvSpPr>
          <p:nvPr/>
        </p:nvSpPr>
        <p:spPr bwMode="auto">
          <a:xfrm>
            <a:off x="1295400" y="5291138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结论：</a:t>
            </a:r>
            <a:endParaRPr lang="zh-CN" altLang="en-US" sz="2800" dirty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1"/>
          <p:cNvGrpSpPr/>
          <p:nvPr/>
        </p:nvGrpSpPr>
        <p:grpSpPr bwMode="auto">
          <a:xfrm>
            <a:off x="4330700" y="974725"/>
            <a:ext cx="3756025" cy="736600"/>
            <a:chOff x="4192588" y="1246188"/>
            <a:chExt cx="3755231" cy="735012"/>
          </a:xfrm>
        </p:grpSpPr>
        <p:sp>
          <p:nvSpPr>
            <p:cNvPr id="28674" name="椭圆 25"/>
            <p:cNvSpPr>
              <a:spLocks noChangeArrowheads="1"/>
            </p:cNvSpPr>
            <p:nvPr/>
          </p:nvSpPr>
          <p:spPr bwMode="auto">
            <a:xfrm>
              <a:off x="4192588" y="1246188"/>
              <a:ext cx="736600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675" name="椭圆 31"/>
            <p:cNvSpPr>
              <a:spLocks noChangeArrowheads="1"/>
            </p:cNvSpPr>
            <p:nvPr/>
          </p:nvSpPr>
          <p:spPr bwMode="auto">
            <a:xfrm>
              <a:off x="4245769" y="1291432"/>
              <a:ext cx="628650" cy="6302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01</a:t>
              </a:r>
            </a:p>
          </p:txBody>
        </p:sp>
        <p:sp>
          <p:nvSpPr>
            <p:cNvPr id="28676" name="文本框 35"/>
            <p:cNvSpPr txBox="1">
              <a:spLocks noChangeArrowheads="1"/>
            </p:cNvSpPr>
            <p:nvPr/>
          </p:nvSpPr>
          <p:spPr bwMode="auto">
            <a:xfrm>
              <a:off x="4874419" y="1344613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学习目标</a:t>
              </a:r>
            </a:p>
          </p:txBody>
        </p:sp>
      </p:grpSp>
      <p:grpSp>
        <p:nvGrpSpPr>
          <p:cNvPr id="28677" name="组合 3"/>
          <p:cNvGrpSpPr/>
          <p:nvPr/>
        </p:nvGrpSpPr>
        <p:grpSpPr bwMode="auto">
          <a:xfrm>
            <a:off x="2311400" y="4633913"/>
            <a:ext cx="3808413" cy="736600"/>
            <a:chOff x="3246438" y="2955925"/>
            <a:chExt cx="3808412" cy="736600"/>
          </a:xfrm>
        </p:grpSpPr>
        <p:grpSp>
          <p:nvGrpSpPr>
            <p:cNvPr id="28678" name="组合 23"/>
            <p:cNvGrpSpPr/>
            <p:nvPr/>
          </p:nvGrpSpPr>
          <p:grpSpPr bwMode="auto">
            <a:xfrm>
              <a:off x="3246438" y="2955925"/>
              <a:ext cx="735012" cy="736600"/>
              <a:chOff x="2986088" y="3314700"/>
              <a:chExt cx="735012" cy="736600"/>
            </a:xfrm>
          </p:grpSpPr>
          <p:sp>
            <p:nvSpPr>
              <p:cNvPr id="28679" name="椭圆 29"/>
              <p:cNvSpPr>
                <a:spLocks noChangeArrowheads="1"/>
              </p:cNvSpPr>
              <p:nvPr/>
            </p:nvSpPr>
            <p:spPr bwMode="auto">
              <a:xfrm>
                <a:off x="2986088" y="3314700"/>
                <a:ext cx="735012" cy="736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8680" name="椭圆 33"/>
              <p:cNvSpPr>
                <a:spLocks noChangeArrowheads="1"/>
              </p:cNvSpPr>
              <p:nvPr/>
            </p:nvSpPr>
            <p:spPr bwMode="auto">
              <a:xfrm>
                <a:off x="3038475" y="3367088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05</a:t>
                </a:r>
              </a:p>
            </p:txBody>
          </p:sp>
        </p:grpSp>
        <p:sp>
          <p:nvSpPr>
            <p:cNvPr id="28681" name="文本框 37"/>
            <p:cNvSpPr txBox="1">
              <a:spLocks noChangeArrowheads="1"/>
            </p:cNvSpPr>
            <p:nvPr/>
          </p:nvSpPr>
          <p:spPr bwMode="auto">
            <a:xfrm>
              <a:off x="3981450" y="31210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随堂练习</a:t>
              </a:r>
            </a:p>
          </p:txBody>
        </p:sp>
      </p:grpSp>
      <p:grpSp>
        <p:nvGrpSpPr>
          <p:cNvPr id="28682" name="组合 4"/>
          <p:cNvGrpSpPr/>
          <p:nvPr/>
        </p:nvGrpSpPr>
        <p:grpSpPr bwMode="auto">
          <a:xfrm>
            <a:off x="1803400" y="5527675"/>
            <a:ext cx="3808413" cy="736600"/>
            <a:chOff x="2773363" y="3849688"/>
            <a:chExt cx="3808412" cy="735012"/>
          </a:xfrm>
        </p:grpSpPr>
        <p:grpSp>
          <p:nvGrpSpPr>
            <p:cNvPr id="28683" name="组合 18"/>
            <p:cNvGrpSpPr/>
            <p:nvPr/>
          </p:nvGrpSpPr>
          <p:grpSpPr bwMode="auto">
            <a:xfrm>
              <a:off x="2773363" y="3849688"/>
              <a:ext cx="735012" cy="735012"/>
              <a:chOff x="2513013" y="4183063"/>
              <a:chExt cx="735012" cy="735012"/>
            </a:xfrm>
          </p:grpSpPr>
          <p:sp>
            <p:nvSpPr>
              <p:cNvPr id="28684" name="椭圆 30"/>
              <p:cNvSpPr>
                <a:spLocks noChangeArrowheads="1"/>
              </p:cNvSpPr>
              <p:nvPr/>
            </p:nvSpPr>
            <p:spPr bwMode="auto">
              <a:xfrm>
                <a:off x="2513013" y="4183063"/>
                <a:ext cx="735012" cy="7350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8685" name="椭圆 34"/>
              <p:cNvSpPr>
                <a:spLocks noChangeArrowheads="1"/>
              </p:cNvSpPr>
              <p:nvPr/>
            </p:nvSpPr>
            <p:spPr bwMode="auto">
              <a:xfrm>
                <a:off x="2565400" y="4227513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06</a:t>
                </a:r>
              </a:p>
            </p:txBody>
          </p:sp>
        </p:grpSp>
        <p:sp>
          <p:nvSpPr>
            <p:cNvPr id="28686" name="文本框 38"/>
            <p:cNvSpPr txBox="1">
              <a:spLocks noChangeArrowheads="1"/>
            </p:cNvSpPr>
            <p:nvPr/>
          </p:nvSpPr>
          <p:spPr bwMode="auto">
            <a:xfrm>
              <a:off x="3508375" y="4032250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课堂小结</a:t>
              </a:r>
            </a:p>
          </p:txBody>
        </p:sp>
      </p:grpSp>
      <p:grpSp>
        <p:nvGrpSpPr>
          <p:cNvPr id="28687" name="组合 2"/>
          <p:cNvGrpSpPr/>
          <p:nvPr/>
        </p:nvGrpSpPr>
        <p:grpSpPr bwMode="auto">
          <a:xfrm>
            <a:off x="3321050" y="2795588"/>
            <a:ext cx="3802063" cy="736600"/>
            <a:chOff x="3709988" y="2103438"/>
            <a:chExt cx="3802062" cy="736600"/>
          </a:xfrm>
        </p:grpSpPr>
        <p:sp>
          <p:nvSpPr>
            <p:cNvPr id="28688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689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03</a:t>
              </a:r>
            </a:p>
          </p:txBody>
        </p:sp>
        <p:sp>
          <p:nvSpPr>
            <p:cNvPr id="28690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新知探究</a:t>
              </a:r>
            </a:p>
          </p:txBody>
        </p:sp>
      </p:grpSp>
      <p:grpSp>
        <p:nvGrpSpPr>
          <p:cNvPr id="28691" name="组合 2"/>
          <p:cNvGrpSpPr/>
          <p:nvPr/>
        </p:nvGrpSpPr>
        <p:grpSpPr bwMode="auto">
          <a:xfrm>
            <a:off x="3822700" y="1879600"/>
            <a:ext cx="3808413" cy="736600"/>
            <a:chOff x="3709988" y="2103438"/>
            <a:chExt cx="3808412" cy="736600"/>
          </a:xfrm>
        </p:grpSpPr>
        <p:sp>
          <p:nvSpPr>
            <p:cNvPr id="28692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693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02</a:t>
              </a:r>
            </a:p>
          </p:txBody>
        </p:sp>
        <p:sp>
          <p:nvSpPr>
            <p:cNvPr id="28694" name="文本框 37"/>
            <p:cNvSpPr txBox="1">
              <a:spLocks noChangeArrowheads="1"/>
            </p:cNvSpPr>
            <p:nvPr/>
          </p:nvSpPr>
          <p:spPr bwMode="auto">
            <a:xfrm>
              <a:off x="4445000" y="2223418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情境引入</a:t>
              </a:r>
            </a:p>
          </p:txBody>
        </p:sp>
      </p:grpSp>
      <p:grpSp>
        <p:nvGrpSpPr>
          <p:cNvPr id="28695" name="组合 2"/>
          <p:cNvGrpSpPr/>
          <p:nvPr/>
        </p:nvGrpSpPr>
        <p:grpSpPr bwMode="auto">
          <a:xfrm>
            <a:off x="2819400" y="3711575"/>
            <a:ext cx="3802063" cy="736600"/>
            <a:chOff x="3709988" y="2103438"/>
            <a:chExt cx="3802062" cy="736600"/>
          </a:xfrm>
        </p:grpSpPr>
        <p:sp>
          <p:nvSpPr>
            <p:cNvPr id="28696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697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04</a:t>
              </a:r>
            </a:p>
          </p:txBody>
        </p:sp>
        <p:sp>
          <p:nvSpPr>
            <p:cNvPr id="28698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例题精讲</a:t>
              </a:r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59393"/>
          <p:cNvSpPr>
            <a:spLocks noChangeArrowheads="1"/>
          </p:cNvSpPr>
          <p:nvPr/>
        </p:nvSpPr>
        <p:spPr bwMode="auto">
          <a:xfrm>
            <a:off x="1295400" y="1033463"/>
            <a:ext cx="5122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例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1 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指出下列命题的条件和结论</a:t>
            </a:r>
          </a:p>
        </p:txBody>
      </p:sp>
      <p:sp>
        <p:nvSpPr>
          <p:cNvPr id="59395" name="矩形 59394"/>
          <p:cNvSpPr/>
          <p:nvPr/>
        </p:nvSpPr>
        <p:spPr>
          <a:xfrm>
            <a:off x="1084263" y="1874838"/>
            <a:ext cx="5334000" cy="738187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（</a:t>
            </a:r>
            <a:r>
              <a:rPr lang="en-US" altLang="zh-CN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4</a:t>
            </a:r>
            <a:r>
              <a:rPr lang="zh-CN" altLang="en-US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）等腰三角形两底角相等</a:t>
            </a:r>
            <a:r>
              <a:rPr lang="en-US" altLang="zh-CN" sz="2800" noProof="1"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.</a:t>
            </a:r>
            <a:endParaRPr lang="zh-CN" altLang="en-US" sz="2800" noProof="1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矩形 59393"/>
          <p:cNvSpPr>
            <a:spLocks noChangeArrowheads="1"/>
          </p:cNvSpPr>
          <p:nvPr/>
        </p:nvSpPr>
        <p:spPr bwMode="auto">
          <a:xfrm>
            <a:off x="1295400" y="3167063"/>
            <a:ext cx="544513" cy="523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解</a:t>
            </a:r>
            <a:endParaRPr lang="zh-CN" altLang="en-US" sz="2800" dirty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矩形 59393"/>
          <p:cNvSpPr>
            <a:spLocks noChangeArrowheads="1"/>
          </p:cNvSpPr>
          <p:nvPr/>
        </p:nvSpPr>
        <p:spPr bwMode="auto">
          <a:xfrm>
            <a:off x="1295400" y="3917950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条件：</a:t>
            </a:r>
            <a:endParaRPr lang="zh-CN" altLang="en-US" sz="2800" dirty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矩形 59393"/>
          <p:cNvSpPr>
            <a:spLocks noChangeArrowheads="1"/>
          </p:cNvSpPr>
          <p:nvPr/>
        </p:nvSpPr>
        <p:spPr bwMode="auto">
          <a:xfrm>
            <a:off x="1295400" y="5138738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结论：</a:t>
            </a:r>
            <a:endParaRPr lang="zh-CN" altLang="en-US" sz="2800" dirty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25607"/>
          <p:cNvSpPr txBox="1">
            <a:spLocks noChangeArrowheads="1"/>
          </p:cNvSpPr>
          <p:nvPr/>
        </p:nvSpPr>
        <p:spPr bwMode="auto">
          <a:xfrm>
            <a:off x="2317750" y="3784600"/>
            <a:ext cx="51069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一个三角形是等腰三角形；</a:t>
            </a:r>
          </a:p>
        </p:txBody>
      </p:sp>
      <p:sp>
        <p:nvSpPr>
          <p:cNvPr id="8" name="文本框 25607"/>
          <p:cNvSpPr txBox="1">
            <a:spLocks noChangeArrowheads="1"/>
          </p:cNvSpPr>
          <p:nvPr/>
        </p:nvSpPr>
        <p:spPr bwMode="auto">
          <a:xfrm>
            <a:off x="2209800" y="4995863"/>
            <a:ext cx="53228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这个三角形的两个底角相等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sz="2800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30721"/>
          <p:cNvSpPr txBox="1"/>
          <p:nvPr/>
        </p:nvSpPr>
        <p:spPr>
          <a:xfrm>
            <a:off x="474663" y="969963"/>
            <a:ext cx="7977187" cy="51339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800" noProof="1">
                <a:solidFill>
                  <a:srgbClr val="FF33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1.</a:t>
            </a:r>
            <a:r>
              <a:rPr lang="zh-CN" altLang="en-US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下列句子中，哪些是命题？哪些不是命题？</a:t>
            </a:r>
            <a:endParaRPr lang="zh-CN" altLang="en-US" sz="2800" noProof="1">
              <a:effectLst>
                <a:outerShdw blurRad="38100" dist="38100" dir="2700000">
                  <a:srgbClr val="C0C0C0"/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⑴</a:t>
            </a:r>
            <a:r>
              <a:rPr lang="zh-CN" altLang="en-US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对顶角相等；</a:t>
            </a:r>
            <a:endParaRPr lang="zh-CN" altLang="en-US" sz="2800" noProof="1">
              <a:effectLst>
                <a:outerShdw blurRad="38100" dist="38100" dir="2700000">
                  <a:srgbClr val="C0C0C0"/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⑵</a:t>
            </a:r>
            <a:r>
              <a:rPr lang="zh-CN" altLang="en-US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画一个角等于已知角；</a:t>
            </a:r>
            <a:endParaRPr lang="zh-CN" altLang="en-US" sz="2800" noProof="1">
              <a:effectLst>
                <a:outerShdw blurRad="38100" dist="38100" dir="2700000">
                  <a:srgbClr val="C0C0C0"/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⑶</a:t>
            </a:r>
            <a:r>
              <a:rPr lang="zh-CN" altLang="en-US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两直线平行，同位角相等；</a:t>
            </a:r>
            <a:endParaRPr lang="zh-CN" altLang="en-US" sz="2800" noProof="1">
              <a:effectLst>
                <a:outerShdw blurRad="38100" dist="38100" dir="2700000">
                  <a:srgbClr val="C0C0C0"/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⑷a</a:t>
            </a:r>
            <a:r>
              <a:rPr lang="zh-CN" altLang="en-US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、</a:t>
            </a:r>
            <a:r>
              <a:rPr lang="en-US" altLang="zh-CN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b</a:t>
            </a:r>
            <a:r>
              <a:rPr lang="zh-CN" altLang="en-US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两条直线平行吗？</a:t>
            </a:r>
            <a:endParaRPr lang="zh-CN" altLang="en-US" sz="2800" noProof="1">
              <a:effectLst>
                <a:outerShdw blurRad="38100" dist="38100" dir="2700000">
                  <a:srgbClr val="C0C0C0"/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⑸</a:t>
            </a:r>
            <a:r>
              <a:rPr lang="zh-CN" altLang="en-US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温柔的李明明。</a:t>
            </a:r>
            <a:endParaRPr lang="zh-CN" altLang="en-US" sz="2800" noProof="1">
              <a:effectLst>
                <a:outerShdw blurRad="38100" dist="38100" dir="2700000">
                  <a:srgbClr val="C0C0C0"/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⑹</a:t>
            </a:r>
            <a:r>
              <a:rPr lang="zh-CN" altLang="en-US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玫瑰花是动物。</a:t>
            </a:r>
            <a:endParaRPr lang="zh-CN" altLang="en-US" sz="2800" noProof="1">
              <a:effectLst>
                <a:outerShdw blurRad="38100" dist="38100" dir="2700000">
                  <a:srgbClr val="C0C0C0"/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⑺</a:t>
            </a:r>
            <a:r>
              <a:rPr lang="zh-CN" altLang="en-US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若</a:t>
            </a:r>
            <a:r>
              <a:rPr lang="en-US" altLang="zh-CN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a</a:t>
            </a:r>
            <a:r>
              <a:rPr lang="en-US" altLang="zh-CN" sz="2800" baseline="300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2</a:t>
            </a:r>
            <a:r>
              <a:rPr lang="zh-CN" altLang="en-US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＝</a:t>
            </a:r>
            <a:r>
              <a:rPr lang="en-US" altLang="zh-CN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4</a:t>
            </a:r>
            <a:r>
              <a:rPr lang="zh-CN" altLang="en-US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，求</a:t>
            </a:r>
            <a:r>
              <a:rPr lang="en-US" altLang="zh-CN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a</a:t>
            </a:r>
            <a:r>
              <a:rPr lang="zh-CN" altLang="en-US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的值。</a:t>
            </a:r>
            <a:endParaRPr lang="zh-CN" altLang="en-US" sz="2800" noProof="1">
              <a:effectLst>
                <a:outerShdw blurRad="38100" dist="38100" dir="2700000">
                  <a:srgbClr val="C0C0C0"/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⑻</a:t>
            </a:r>
            <a:r>
              <a:rPr lang="zh-CN" altLang="en-US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若</a:t>
            </a:r>
            <a:r>
              <a:rPr lang="en-US" altLang="zh-CN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a</a:t>
            </a:r>
            <a:r>
              <a:rPr lang="en-US" altLang="zh-CN" sz="2800" baseline="300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2</a:t>
            </a:r>
            <a:r>
              <a:rPr lang="zh-CN" altLang="en-US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＝ </a:t>
            </a:r>
            <a:r>
              <a:rPr lang="en-US" altLang="zh-CN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b</a:t>
            </a:r>
            <a:r>
              <a:rPr lang="en-US" altLang="zh-CN" sz="2800" baseline="300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2</a:t>
            </a:r>
            <a:r>
              <a:rPr lang="zh-CN" altLang="en-US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，则</a:t>
            </a:r>
            <a:r>
              <a:rPr lang="en-US" altLang="zh-CN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a</a:t>
            </a:r>
            <a:r>
              <a:rPr lang="zh-CN" altLang="en-US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＝</a:t>
            </a:r>
            <a:r>
              <a:rPr lang="en-US" altLang="zh-CN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b</a:t>
            </a:r>
            <a:r>
              <a:rPr lang="zh-CN" altLang="en-US" sz="28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ea"/>
                <a:sym typeface="+mn-ea"/>
              </a:rPr>
              <a:t>。</a:t>
            </a:r>
            <a:endParaRPr lang="zh-CN" altLang="en-US" sz="2800" noProof="1">
              <a:effectLst>
                <a:outerShdw blurRad="38100" dist="38100" dir="2700000">
                  <a:srgbClr val="C0C0C0"/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0723" name="文本框 30722"/>
          <p:cNvSpPr txBox="1">
            <a:spLocks noChangeArrowheads="1"/>
          </p:cNvSpPr>
          <p:nvPr/>
        </p:nvSpPr>
        <p:spPr bwMode="auto">
          <a:xfrm>
            <a:off x="4351338" y="2152650"/>
            <a:ext cx="903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不是</a:t>
            </a:r>
          </a:p>
        </p:txBody>
      </p:sp>
      <p:sp>
        <p:nvSpPr>
          <p:cNvPr id="30724" name="文本框 30723"/>
          <p:cNvSpPr txBox="1">
            <a:spLocks noChangeArrowheads="1"/>
          </p:cNvSpPr>
          <p:nvPr/>
        </p:nvSpPr>
        <p:spPr bwMode="auto">
          <a:xfrm>
            <a:off x="4906963" y="2725738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是</a:t>
            </a:r>
          </a:p>
        </p:txBody>
      </p:sp>
      <p:sp>
        <p:nvSpPr>
          <p:cNvPr id="30725" name="文本框 30724"/>
          <p:cNvSpPr txBox="1">
            <a:spLocks noChangeArrowheads="1"/>
          </p:cNvSpPr>
          <p:nvPr/>
        </p:nvSpPr>
        <p:spPr bwMode="auto">
          <a:xfrm>
            <a:off x="4276725" y="3275013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不是</a:t>
            </a:r>
          </a:p>
        </p:txBody>
      </p:sp>
      <p:sp>
        <p:nvSpPr>
          <p:cNvPr id="30726" name="文本框 30725"/>
          <p:cNvSpPr txBox="1">
            <a:spLocks noChangeArrowheads="1"/>
          </p:cNvSpPr>
          <p:nvPr/>
        </p:nvSpPr>
        <p:spPr bwMode="auto">
          <a:xfrm>
            <a:off x="3159125" y="3824288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不是</a:t>
            </a:r>
          </a:p>
        </p:txBody>
      </p:sp>
      <p:sp>
        <p:nvSpPr>
          <p:cNvPr id="30727" name="文本框 30726"/>
          <p:cNvSpPr txBox="1">
            <a:spLocks noChangeArrowheads="1"/>
          </p:cNvSpPr>
          <p:nvPr/>
        </p:nvSpPr>
        <p:spPr bwMode="auto">
          <a:xfrm>
            <a:off x="3251200" y="4343400"/>
            <a:ext cx="542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是</a:t>
            </a:r>
          </a:p>
        </p:txBody>
      </p:sp>
      <p:sp>
        <p:nvSpPr>
          <p:cNvPr id="30728" name="文本框 30727"/>
          <p:cNvSpPr txBox="1">
            <a:spLocks noChangeArrowheads="1"/>
          </p:cNvSpPr>
          <p:nvPr/>
        </p:nvSpPr>
        <p:spPr bwMode="auto">
          <a:xfrm>
            <a:off x="3825875" y="4933950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不是</a:t>
            </a:r>
          </a:p>
        </p:txBody>
      </p:sp>
      <p:sp>
        <p:nvSpPr>
          <p:cNvPr id="30729" name="文本框 30728"/>
          <p:cNvSpPr txBox="1">
            <a:spLocks noChangeArrowheads="1"/>
          </p:cNvSpPr>
          <p:nvPr/>
        </p:nvSpPr>
        <p:spPr bwMode="auto">
          <a:xfrm>
            <a:off x="3448050" y="1555750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是</a:t>
            </a:r>
          </a:p>
        </p:txBody>
      </p:sp>
      <p:sp>
        <p:nvSpPr>
          <p:cNvPr id="30730" name="文本框 30729"/>
          <p:cNvSpPr txBox="1">
            <a:spLocks noChangeArrowheads="1"/>
          </p:cNvSpPr>
          <p:nvPr/>
        </p:nvSpPr>
        <p:spPr bwMode="auto">
          <a:xfrm>
            <a:off x="3919538" y="5492750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/>
      <p:bldP spid="30726" grpId="0"/>
      <p:bldP spid="30727" grpId="0"/>
      <p:bldP spid="30728" grpId="0"/>
      <p:bldP spid="30729" grpId="0"/>
      <p:bldP spid="307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文本框 158722"/>
          <p:cNvSpPr txBox="1">
            <a:spLocks noChangeArrowheads="1"/>
          </p:cNvSpPr>
          <p:nvPr/>
        </p:nvSpPr>
        <p:spPr bwMode="auto">
          <a:xfrm>
            <a:off x="395288" y="1193800"/>
            <a:ext cx="83629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33CC"/>
                </a:solidFill>
                <a:latin typeface="Times New Roman Italic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2800">
                <a:solidFill>
                  <a:srgbClr val="FF33CC"/>
                </a:solidFill>
                <a:latin typeface="Times New Roman Italic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将下列命题，改写成   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“如果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……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那么</a:t>
            </a: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……”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的形式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sz="2800">
              <a:latin typeface="Times New Roman Italic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     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）内错角相等，两直线平行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sz="2800">
              <a:latin typeface="Times New Roman Italic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     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）线段垂直平分线上的一点到线段两端点的距离相等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sz="2800">
              <a:latin typeface="Times New Roman Italic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     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）同角的余角相等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sz="2800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11265"/>
          <p:cNvSpPr txBox="1">
            <a:spLocks noChangeArrowheads="1"/>
          </p:cNvSpPr>
          <p:nvPr/>
        </p:nvSpPr>
        <p:spPr bwMode="auto">
          <a:xfrm>
            <a:off x="1227138" y="1614488"/>
            <a:ext cx="6238875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定义的概念，叙述形式；</a:t>
            </a:r>
            <a:endParaRPr lang="en-US" altLang="zh-CN" sz="2800" dirty="0">
              <a:latin typeface="Times New Roman Italic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命题的概念，叙述形式及组成结构；</a:t>
            </a:r>
            <a:endParaRPr lang="en-US" altLang="zh-CN" sz="2800" dirty="0">
              <a:latin typeface="Times New Roman Italic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真假命题的判定及反例；</a:t>
            </a:r>
            <a:endParaRPr lang="en-US" altLang="zh-CN" sz="2800" dirty="0">
              <a:latin typeface="Times New Roman Italic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命题改写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矩形 11267"/>
          <p:cNvSpPr>
            <a:spLocks noChangeArrowheads="1" noChangeShapeType="1" noTextEdit="1"/>
          </p:cNvSpPr>
          <p:nvPr/>
        </p:nvSpPr>
        <p:spPr bwMode="auto">
          <a:xfrm>
            <a:off x="1301750" y="1925638"/>
            <a:ext cx="12382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</a:p>
        </p:txBody>
      </p:sp>
      <p:sp>
        <p:nvSpPr>
          <p:cNvPr id="51202" name="矩形 11269"/>
          <p:cNvSpPr>
            <a:spLocks noChangeArrowheads="1"/>
          </p:cNvSpPr>
          <p:nvPr/>
        </p:nvSpPr>
        <p:spPr bwMode="auto">
          <a:xfrm>
            <a:off x="1446213" y="3005138"/>
            <a:ext cx="568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Char char="•"/>
            </a:pP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156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页练习题及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157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页习题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5.1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本框 4103"/>
          <p:cNvSpPr txBox="1">
            <a:spLocks noChangeArrowheads="1"/>
          </p:cNvSpPr>
          <p:nvPr/>
        </p:nvSpPr>
        <p:spPr bwMode="auto">
          <a:xfrm>
            <a:off x="468313" y="1373188"/>
            <a:ext cx="8064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 Italic" pitchFamily="18" charset="0"/>
                <a:ea typeface="黑体" panose="02010609060101010101" pitchFamily="49" charset="-122"/>
              </a:rPr>
              <a:t>        1.</a:t>
            </a: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了解定义的概念、叙述形式、特点、意义；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 Italic" pitchFamily="18" charset="0"/>
                <a:ea typeface="黑体" panose="02010609060101010101" pitchFamily="49" charset="-122"/>
              </a:rPr>
              <a:t>         2.</a:t>
            </a: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掌握命题的概念、叙述形式、组成；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 Italic" pitchFamily="18" charset="0"/>
                <a:ea typeface="黑体" panose="02010609060101010101" pitchFamily="49" charset="-122"/>
              </a:rPr>
              <a:t>         3.</a:t>
            </a: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知道命题的分类，会举反例；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 Italic" pitchFamily="18" charset="0"/>
                <a:ea typeface="黑体" panose="02010609060101010101" pitchFamily="49" charset="-122"/>
              </a:rPr>
              <a:t>         4.</a:t>
            </a: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怎样将命题改写成“如果</a:t>
            </a:r>
            <a:r>
              <a:rPr lang="en-US" altLang="zh-CN" sz="3200" dirty="0">
                <a:latin typeface="Times New Roman Italic" pitchFamily="18" charset="0"/>
                <a:ea typeface="黑体" panose="02010609060101010101" pitchFamily="49" charset="-122"/>
              </a:rPr>
              <a:t>……</a:t>
            </a: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那么</a:t>
            </a:r>
            <a:r>
              <a:rPr lang="en-US" altLang="zh-CN" sz="3200" dirty="0">
                <a:latin typeface="Times New Roman Italic" pitchFamily="18" charset="0"/>
                <a:ea typeface="黑体" panose="02010609060101010101" pitchFamily="49" charset="-122"/>
              </a:rPr>
              <a:t>……”</a:t>
            </a: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的形式</a:t>
            </a:r>
            <a:r>
              <a:rPr lang="en-US" altLang="zh-CN" sz="3200" dirty="0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sz="3200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14337"/>
          <p:cNvSpPr>
            <a:spLocks noGrp="1" noChangeArrowheads="1"/>
          </p:cNvSpPr>
          <p:nvPr/>
        </p:nvSpPr>
        <p:spPr bwMode="auto">
          <a:xfrm>
            <a:off x="542925" y="806450"/>
            <a:ext cx="27987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zh-CN" altLang="en-US" sz="2400">
                <a:latin typeface="Times New Roman Italic" pitchFamily="18" charset="0"/>
                <a:ea typeface="黑体" panose="02010609060101010101" pitchFamily="49" charset="-122"/>
              </a:rPr>
              <a:t>一对父子的谈话</a:t>
            </a:r>
          </a:p>
        </p:txBody>
      </p:sp>
      <p:pic>
        <p:nvPicPr>
          <p:cNvPr id="30722" name="图片 14338" descr="uarh4nj2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0" y="1052513"/>
            <a:ext cx="2057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云形标注 14339"/>
          <p:cNvSpPr>
            <a:spLocks noChangeArrowheads="1"/>
          </p:cNvSpPr>
          <p:nvPr/>
        </p:nvSpPr>
        <p:spPr bwMode="auto">
          <a:xfrm>
            <a:off x="5827713" y="1257300"/>
            <a:ext cx="2667000" cy="1143000"/>
          </a:xfrm>
          <a:prstGeom prst="cloudCallout">
            <a:avLst>
              <a:gd name="adj1" fmla="val -67111"/>
              <a:gd name="adj2" fmla="val -35176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</a:rPr>
              <a:t>法律就是法国的律师</a:t>
            </a:r>
          </a:p>
        </p:txBody>
      </p:sp>
      <p:sp>
        <p:nvSpPr>
          <p:cNvPr id="30724" name="云形标注 14340"/>
          <p:cNvSpPr>
            <a:spLocks noChangeArrowheads="1"/>
          </p:cNvSpPr>
          <p:nvPr/>
        </p:nvSpPr>
        <p:spPr bwMode="auto">
          <a:xfrm>
            <a:off x="619125" y="1281113"/>
            <a:ext cx="2592388" cy="1296987"/>
          </a:xfrm>
          <a:prstGeom prst="cloudCallout">
            <a:avLst>
              <a:gd name="adj1" fmla="val 73880"/>
              <a:gd name="adj2" fmla="val -2546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爸爸，什么叫法律？</a:t>
            </a:r>
          </a:p>
        </p:txBody>
      </p:sp>
      <p:sp>
        <p:nvSpPr>
          <p:cNvPr id="30725" name="云形标注 14341"/>
          <p:cNvSpPr>
            <a:spLocks noChangeArrowheads="1"/>
          </p:cNvSpPr>
          <p:nvPr/>
        </p:nvSpPr>
        <p:spPr bwMode="auto">
          <a:xfrm>
            <a:off x="5549900" y="3038475"/>
            <a:ext cx="2667000" cy="1066800"/>
          </a:xfrm>
          <a:prstGeom prst="cloudCallout">
            <a:avLst>
              <a:gd name="adj1" fmla="val -91310"/>
              <a:gd name="adj2" fmla="val -180653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>
                <a:solidFill>
                  <a:srgbClr val="0033CC"/>
                </a:solidFill>
                <a:latin typeface="Times New Roman Italic" pitchFamily="18" charset="0"/>
                <a:ea typeface="黑体" panose="02010609060101010101" pitchFamily="49" charset="-122"/>
              </a:rPr>
              <a:t>法盲就是法国的盲人</a:t>
            </a:r>
          </a:p>
        </p:txBody>
      </p:sp>
      <p:sp>
        <p:nvSpPr>
          <p:cNvPr id="30726" name="云形标注 14342"/>
          <p:cNvSpPr>
            <a:spLocks noChangeArrowheads="1"/>
          </p:cNvSpPr>
          <p:nvPr/>
        </p:nvSpPr>
        <p:spPr bwMode="auto">
          <a:xfrm>
            <a:off x="1116013" y="3213100"/>
            <a:ext cx="2663825" cy="1008063"/>
          </a:xfrm>
          <a:prstGeom prst="cloudCallout">
            <a:avLst>
              <a:gd name="adj1" fmla="val 61384"/>
              <a:gd name="adj2" fmla="val -193148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那么什么是法盲？</a:t>
            </a:r>
          </a:p>
        </p:txBody>
      </p:sp>
      <p:sp>
        <p:nvSpPr>
          <p:cNvPr id="14345" name="矩形 14344"/>
          <p:cNvSpPr>
            <a:spLocks noChangeArrowheads="1"/>
          </p:cNvSpPr>
          <p:nvPr/>
        </p:nvSpPr>
        <p:spPr bwMode="auto">
          <a:xfrm>
            <a:off x="619125" y="4672013"/>
            <a:ext cx="7562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200">
                <a:solidFill>
                  <a:schemeClr val="accent2"/>
                </a:solidFill>
                <a:latin typeface="Times New Roman Italic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3200">
                <a:solidFill>
                  <a:srgbClr val="FF33CC"/>
                </a:solidFill>
                <a:latin typeface="Times New Roman Italic" pitchFamily="18" charset="0"/>
                <a:ea typeface="黑体" panose="02010609060101010101" pitchFamily="49" charset="-122"/>
              </a:rPr>
              <a:t>请同学们想一想，为什么会发生上述的笑话呢？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文本框 28681"/>
          <p:cNvSpPr txBox="1">
            <a:spLocks noChangeArrowheads="1"/>
          </p:cNvSpPr>
          <p:nvPr/>
        </p:nvSpPr>
        <p:spPr bwMode="auto">
          <a:xfrm>
            <a:off x="328613" y="790575"/>
            <a:ext cx="83534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用来说明一个概念含义的语句叫做这个概念的</a:t>
            </a:r>
            <a:r>
              <a:rPr lang="zh-CN" altLang="en-US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定义</a:t>
            </a:r>
            <a:r>
              <a:rPr lang="en-US" altLang="zh-CN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sz="2800" dirty="0">
              <a:solidFill>
                <a:srgbClr val="FF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374900" y="3406775"/>
            <a:ext cx="564673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能够完全重合的两个平面图形</a:t>
            </a:r>
            <a:r>
              <a:rPr lang="zh-CN" altLang="en-US" sz="2800" dirty="0">
                <a:solidFill>
                  <a:srgbClr val="FF33CC"/>
                </a:solidFill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叫做</a:t>
            </a:r>
            <a:r>
              <a:rPr lang="zh-CN" alt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全等形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6" name="文本框 54278"/>
          <p:cNvSpPr txBox="1">
            <a:spLocks noChangeArrowheads="1"/>
          </p:cNvSpPr>
          <p:nvPr/>
        </p:nvSpPr>
        <p:spPr bwMode="auto">
          <a:xfrm>
            <a:off x="2374900" y="2001838"/>
            <a:ext cx="585152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有公共端点的两条射线所组成的图形</a:t>
            </a:r>
            <a:r>
              <a:rPr lang="zh-CN" altLang="en-US" sz="2800" dirty="0">
                <a:solidFill>
                  <a:srgbClr val="FF33CC"/>
                </a:solidFill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叫做</a:t>
            </a:r>
            <a:r>
              <a:rPr lang="zh-CN" alt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角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374900" y="4813300"/>
            <a:ext cx="5903913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垂直且平分一条线段的直线</a:t>
            </a:r>
            <a:r>
              <a:rPr lang="zh-CN" altLang="en-US" sz="2800" dirty="0">
                <a:solidFill>
                  <a:srgbClr val="FF33CC"/>
                </a:solidFill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叫做</a:t>
            </a:r>
            <a:r>
              <a:rPr lang="zh-CN" alt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这条线段的垂直平分线。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735138" y="2297113"/>
            <a:ext cx="639762" cy="523875"/>
            <a:chOff x="1184165" y="3070347"/>
            <a:chExt cx="640222" cy="523220"/>
          </a:xfrm>
        </p:grpSpPr>
        <p:sp>
          <p:nvSpPr>
            <p:cNvPr id="2" name="五边形 1"/>
            <p:cNvSpPr/>
            <p:nvPr/>
          </p:nvSpPr>
          <p:spPr>
            <a:xfrm>
              <a:off x="1184165" y="3152794"/>
              <a:ext cx="640222" cy="401135"/>
            </a:xfrm>
            <a:prstGeom prst="homePlate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" name="文本框 54284"/>
            <p:cNvSpPr txBox="1">
              <a:spLocks noChangeArrowheads="1"/>
            </p:cNvSpPr>
            <p:nvPr/>
          </p:nvSpPr>
          <p:spPr bwMode="auto">
            <a:xfrm>
              <a:off x="1184165" y="3070347"/>
              <a:ext cx="5321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  <a:defRPr/>
              </a:pPr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sym typeface="+mn-ea"/>
                </a:rPr>
                <a:t>角</a:t>
              </a: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941388" y="3816350"/>
            <a:ext cx="1433512" cy="522288"/>
            <a:chOff x="904974" y="3620484"/>
            <a:chExt cx="1434320" cy="523220"/>
          </a:xfrm>
        </p:grpSpPr>
        <p:sp>
          <p:nvSpPr>
            <p:cNvPr id="12" name="五边形 11"/>
            <p:cNvSpPr/>
            <p:nvPr/>
          </p:nvSpPr>
          <p:spPr>
            <a:xfrm>
              <a:off x="904974" y="3695230"/>
              <a:ext cx="1434320" cy="402354"/>
            </a:xfrm>
            <a:prstGeom prst="homePlate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" name="文本框 4"/>
            <p:cNvSpPr txBox="1">
              <a:spLocks noChangeArrowheads="1"/>
            </p:cNvSpPr>
            <p:nvPr/>
          </p:nvSpPr>
          <p:spPr bwMode="auto">
            <a:xfrm>
              <a:off x="941507" y="3620484"/>
              <a:ext cx="12897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  <a:defRPr/>
              </a:pPr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sym typeface="+mn-ea"/>
                </a:rPr>
                <a:t>全等形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230188" y="5280025"/>
            <a:ext cx="2165350" cy="522288"/>
            <a:chOff x="209261" y="4813788"/>
            <a:chExt cx="2166294" cy="523220"/>
          </a:xfrm>
        </p:grpSpPr>
        <p:sp>
          <p:nvSpPr>
            <p:cNvPr id="13" name="五边形 12"/>
            <p:cNvSpPr/>
            <p:nvPr/>
          </p:nvSpPr>
          <p:spPr>
            <a:xfrm>
              <a:off x="209261" y="4874221"/>
              <a:ext cx="2166294" cy="402355"/>
            </a:xfrm>
            <a:prstGeom prst="homePlate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7" name="文本框 6"/>
            <p:cNvSpPr txBox="1">
              <a:spLocks noChangeArrowheads="1"/>
            </p:cNvSpPr>
            <p:nvPr/>
          </p:nvSpPr>
          <p:spPr bwMode="auto">
            <a:xfrm>
              <a:off x="264847" y="4813788"/>
              <a:ext cx="20551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  <a:defRPr/>
              </a:pPr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sym typeface="+mn-ea"/>
                </a:rPr>
                <a:t>垂直平分线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4" name="矩形 54283"/>
          <p:cNvSpPr>
            <a:spLocks noChangeArrowheads="1"/>
          </p:cNvSpPr>
          <p:nvPr/>
        </p:nvSpPr>
        <p:spPr bwMode="auto">
          <a:xfrm>
            <a:off x="811213" y="1149350"/>
            <a:ext cx="7208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定义的一般叙述形式是“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……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叫做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……”</a:t>
            </a:r>
          </a:p>
        </p:txBody>
      </p:sp>
      <p:sp>
        <p:nvSpPr>
          <p:cNvPr id="54286" name="文本框 54285"/>
          <p:cNvSpPr txBox="1">
            <a:spLocks noChangeArrowheads="1"/>
          </p:cNvSpPr>
          <p:nvPr/>
        </p:nvSpPr>
        <p:spPr bwMode="auto">
          <a:xfrm>
            <a:off x="1100138" y="4371975"/>
            <a:ext cx="7100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</a:rPr>
              <a:t>你能举出几个学过的定义的例子吗？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11213" y="1938338"/>
            <a:ext cx="73898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“叫做”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前面的部分是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被定义项，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后面的部分是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定义项。</a:t>
            </a:r>
            <a:endParaRPr lang="en-US" altLang="zh-C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/>
      <p:bldP spid="5428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文本框 2055"/>
          <p:cNvSpPr txBox="1">
            <a:spLocks noChangeArrowheads="1"/>
          </p:cNvSpPr>
          <p:nvPr/>
        </p:nvSpPr>
        <p:spPr bwMode="auto">
          <a:xfrm>
            <a:off x="908050" y="1474788"/>
            <a:ext cx="66468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33CC"/>
                </a:solidFill>
                <a:latin typeface="Times New Roman Italic" pitchFamily="18" charset="0"/>
                <a:ea typeface="黑体" panose="02010609060101010101" pitchFamily="49" charset="-122"/>
              </a:rPr>
              <a:t>有一个角是直角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的三角形叫做直角三角形</a:t>
            </a:r>
          </a:p>
        </p:txBody>
      </p:sp>
      <p:sp>
        <p:nvSpPr>
          <p:cNvPr id="2057" name="文本框 2056"/>
          <p:cNvSpPr txBox="1">
            <a:spLocks noChangeArrowheads="1"/>
          </p:cNvSpPr>
          <p:nvPr/>
        </p:nvSpPr>
        <p:spPr bwMode="auto">
          <a:xfrm>
            <a:off x="492125" y="4375150"/>
            <a:ext cx="79930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        定义一方面可以作为</a:t>
            </a:r>
            <a:r>
              <a:rPr lang="zh-CN" altLang="en-US" sz="2800" dirty="0">
                <a:solidFill>
                  <a:srgbClr val="FF33CC"/>
                </a:solidFill>
                <a:latin typeface="Times New Roman Italic" pitchFamily="18" charset="0"/>
                <a:ea typeface="黑体" panose="02010609060101010101" pitchFamily="49" charset="-122"/>
              </a:rPr>
              <a:t>性质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使用，另一方面又可以作为</a:t>
            </a:r>
            <a:r>
              <a:rPr lang="zh-CN" altLang="en-US" sz="2800" dirty="0">
                <a:solidFill>
                  <a:srgbClr val="FF33CC"/>
                </a:solidFill>
                <a:latin typeface="Times New Roman Italic" pitchFamily="18" charset="0"/>
                <a:ea typeface="黑体" panose="02010609060101010101" pitchFamily="49" charset="-122"/>
              </a:rPr>
              <a:t>判定的方法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065213" y="2252663"/>
            <a:ext cx="24225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 bwMode="auto">
          <a:xfrm>
            <a:off x="976313" y="3071813"/>
            <a:ext cx="3738562" cy="1008062"/>
            <a:chOff x="750356" y="3118832"/>
            <a:chExt cx="3738791" cy="1008063"/>
          </a:xfrm>
        </p:grpSpPr>
        <p:sp>
          <p:nvSpPr>
            <p:cNvPr id="33797" name="云形标注 14342"/>
            <p:cNvSpPr>
              <a:spLocks noChangeArrowheads="1"/>
            </p:cNvSpPr>
            <p:nvPr/>
          </p:nvSpPr>
          <p:spPr bwMode="auto">
            <a:xfrm>
              <a:off x="750356" y="3118832"/>
              <a:ext cx="3738791" cy="1008063"/>
            </a:xfrm>
            <a:prstGeom prst="cloudCallout">
              <a:avLst>
                <a:gd name="adj1" fmla="val -10810"/>
                <a:gd name="adj2" fmla="val -133301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r>
                <a:rPr lang="zh-CN" altLang="en-US" sz="24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   </a:t>
              </a:r>
            </a:p>
          </p:txBody>
        </p:sp>
        <p:sp>
          <p:nvSpPr>
            <p:cNvPr id="33798" name="矩形 3"/>
            <p:cNvSpPr>
              <a:spLocks noChangeArrowheads="1"/>
            </p:cNvSpPr>
            <p:nvPr/>
          </p:nvSpPr>
          <p:spPr bwMode="auto">
            <a:xfrm>
              <a:off x="1127722" y="3118832"/>
              <a:ext cx="318032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        区别与其他三角形的本质属性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53251"/>
          <p:cNvSpPr txBox="1">
            <a:spLocks noChangeArrowheads="1"/>
          </p:cNvSpPr>
          <p:nvPr/>
        </p:nvSpPr>
        <p:spPr bwMode="auto">
          <a:xfrm>
            <a:off x="385763" y="650875"/>
            <a:ext cx="7273925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、下列属于定义的是（         ）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A </a:t>
            </a:r>
            <a:r>
              <a:rPr lang="zh-CN" altLang="en-US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两点确定一条直线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B </a:t>
            </a:r>
            <a:r>
              <a:rPr lang="zh-CN" altLang="en-US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两直线平行，同位角相等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C </a:t>
            </a:r>
            <a:r>
              <a:rPr lang="zh-CN" altLang="en-US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等角的补角相等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D </a:t>
            </a:r>
            <a:r>
              <a:rPr lang="zh-CN" altLang="en-US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线段是直线上两点和两点间的部分</a:t>
            </a:r>
          </a:p>
        </p:txBody>
      </p:sp>
      <p:sp>
        <p:nvSpPr>
          <p:cNvPr id="9218" name="文本框 53252"/>
          <p:cNvSpPr txBox="1">
            <a:spLocks noChangeArrowheads="1"/>
          </p:cNvSpPr>
          <p:nvPr/>
        </p:nvSpPr>
        <p:spPr bwMode="auto">
          <a:xfrm>
            <a:off x="179388" y="3890963"/>
            <a:ext cx="7920037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、下列语句描述的分别是哪个定义？</a:t>
            </a:r>
          </a:p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）使方程左右两边相等的未知数的值。</a:t>
            </a:r>
          </a:p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）三角形一边的延长线和另一边所成的角。</a:t>
            </a:r>
          </a:p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</a:rPr>
              <a:t>）点到直线的垂线段的长度。</a:t>
            </a:r>
          </a:p>
        </p:txBody>
      </p:sp>
      <p:sp>
        <p:nvSpPr>
          <p:cNvPr id="53254" name="文本框 53253"/>
          <p:cNvSpPr txBox="1">
            <a:spLocks noChangeArrowheads="1"/>
          </p:cNvSpPr>
          <p:nvPr/>
        </p:nvSpPr>
        <p:spPr bwMode="auto">
          <a:xfrm>
            <a:off x="4271963" y="650875"/>
            <a:ext cx="601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D</a:t>
            </a:r>
          </a:p>
        </p:txBody>
      </p:sp>
      <p:sp>
        <p:nvSpPr>
          <p:cNvPr id="53255" name="文本框 53254"/>
          <p:cNvSpPr txBox="1">
            <a:spLocks noChangeArrowheads="1"/>
          </p:cNvSpPr>
          <p:nvPr/>
        </p:nvSpPr>
        <p:spPr bwMode="auto">
          <a:xfrm>
            <a:off x="6651625" y="4481513"/>
            <a:ext cx="2016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方程的解</a:t>
            </a:r>
          </a:p>
        </p:txBody>
      </p:sp>
      <p:sp>
        <p:nvSpPr>
          <p:cNvPr id="53256" name="文本框 53255"/>
          <p:cNvSpPr txBox="1">
            <a:spLocks noChangeArrowheads="1"/>
          </p:cNvSpPr>
          <p:nvPr/>
        </p:nvSpPr>
        <p:spPr bwMode="auto">
          <a:xfrm>
            <a:off x="7343775" y="4851400"/>
            <a:ext cx="1511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三角形的外角</a:t>
            </a:r>
          </a:p>
        </p:txBody>
      </p:sp>
      <p:sp>
        <p:nvSpPr>
          <p:cNvPr id="53257" name="文本框 53256"/>
          <p:cNvSpPr txBox="1">
            <a:spLocks noChangeArrowheads="1"/>
          </p:cNvSpPr>
          <p:nvPr/>
        </p:nvSpPr>
        <p:spPr bwMode="auto">
          <a:xfrm>
            <a:off x="5153025" y="5953125"/>
            <a:ext cx="2808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点到直线的距离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9218" grpId="0"/>
      <p:bldP spid="53254" grpId="0"/>
      <p:bldP spid="53255" grpId="0"/>
      <p:bldP spid="532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56321"/>
          <p:cNvSpPr>
            <a:spLocks noGrp="1" noChangeArrowheads="1"/>
          </p:cNvSpPr>
          <p:nvPr/>
        </p:nvSpPr>
        <p:spPr bwMode="auto">
          <a:xfrm>
            <a:off x="185738" y="585788"/>
            <a:ext cx="524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buClr>
                <a:schemeClr val="tx2"/>
              </a:buClr>
              <a:buFont typeface="Wingdings" panose="05000000000000000000" pitchFamily="2" charset="2"/>
              <a:buChar char="w"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下图表示某地的一个灌溉系统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.</a:t>
            </a:r>
          </a:p>
        </p:txBody>
      </p:sp>
      <p:sp>
        <p:nvSpPr>
          <p:cNvPr id="56324" name="矩形 56323"/>
          <p:cNvSpPr>
            <a:spLocks noGrp="1" noChangeArrowheads="1"/>
          </p:cNvSpPr>
          <p:nvPr/>
        </p:nvSpPr>
        <p:spPr bwMode="auto">
          <a:xfrm>
            <a:off x="420688" y="1098550"/>
            <a:ext cx="8186737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50000"/>
              </a:lnSpc>
              <a:buClr>
                <a:schemeClr val="tx2"/>
              </a:buClr>
            </a:pP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        如果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处水流受到污染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,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那么</a:t>
            </a:r>
            <a:r>
              <a:rPr lang="zh-CN" altLang="en-US" sz="2800" u="sng">
                <a:latin typeface="Times New Roman Italic" pitchFamily="18" charset="0"/>
                <a:ea typeface="黑体" panose="02010609060101010101" pitchFamily="49" charset="-122"/>
              </a:rPr>
              <a:t>                  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处水流便受到污染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;</a:t>
            </a:r>
          </a:p>
          <a:p>
            <a:pPr eaLnBrk="0" hangingPunct="0">
              <a:lnSpc>
                <a:spcPct val="150000"/>
              </a:lnSpc>
              <a:buClr>
                <a:schemeClr val="tx2"/>
              </a:buClr>
            </a:pP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       如果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C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处水流受到污染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,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那么</a:t>
            </a:r>
            <a:r>
              <a:rPr lang="zh-CN" altLang="en-US" sz="2800" u="sng">
                <a:latin typeface="Times New Roman Italic" pitchFamily="18" charset="0"/>
                <a:ea typeface="黑体" panose="02010609060101010101" pitchFamily="49" charset="-122"/>
              </a:rPr>
              <a:t>                  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处水流便受到污染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56360" name="矩形 56359"/>
          <p:cNvSpPr>
            <a:spLocks noGrp="1" noChangeArrowheads="1"/>
          </p:cNvSpPr>
          <p:nvPr/>
        </p:nvSpPr>
        <p:spPr bwMode="auto">
          <a:xfrm>
            <a:off x="5430838" y="1212850"/>
            <a:ext cx="18843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C,E,F,G</a:t>
            </a:r>
          </a:p>
        </p:txBody>
      </p:sp>
      <p:sp>
        <p:nvSpPr>
          <p:cNvPr id="56361" name="矩形 56360"/>
          <p:cNvSpPr>
            <a:spLocks noGrp="1" noChangeArrowheads="1"/>
          </p:cNvSpPr>
          <p:nvPr/>
        </p:nvSpPr>
        <p:spPr bwMode="auto">
          <a:xfrm>
            <a:off x="5713413" y="257175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E</a:t>
            </a:r>
          </a:p>
        </p:txBody>
      </p:sp>
      <p:pic>
        <p:nvPicPr>
          <p:cNvPr id="35845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97288" y="3155950"/>
            <a:ext cx="508952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直接连接符 34"/>
          <p:cNvCxnSpPr/>
          <p:nvPr/>
        </p:nvCxnSpPr>
        <p:spPr>
          <a:xfrm>
            <a:off x="977900" y="2992438"/>
            <a:ext cx="9159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579938" y="3014663"/>
            <a:ext cx="91598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>
            <a:spLocks noGrp="1" noChangeArrowheads="1"/>
          </p:cNvSpPr>
          <p:nvPr/>
        </p:nvSpPr>
        <p:spPr bwMode="auto">
          <a:xfrm>
            <a:off x="420688" y="3743325"/>
            <a:ext cx="32766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      上面“如果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……,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那么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……”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都是对事情进行判断的语句</a:t>
            </a:r>
            <a:r>
              <a:rPr lang="en-US" altLang="zh-CN" sz="2800">
                <a:latin typeface="Times New Roman Italic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4" name="矩形 3"/>
          <p:cNvSpPr/>
          <p:nvPr/>
        </p:nvSpPr>
        <p:spPr>
          <a:xfrm>
            <a:off x="1047750" y="5949950"/>
            <a:ext cx="5300663" cy="657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像这样表示判断的语句叫做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命题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60" grpId="0"/>
      <p:bldP spid="56361" grpId="0"/>
      <p:bldP spid="38" grpId="0"/>
      <p:bldP spid="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0</TotalTime>
  <Words>1380</Words>
  <Application>Microsoft Office PowerPoint</Application>
  <PresentationFormat>全屏显示(4:3)</PresentationFormat>
  <Paragraphs>157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黑体</vt:lpstr>
      <vt:lpstr>宋体</vt:lpstr>
      <vt:lpstr>微软雅黑</vt:lpstr>
      <vt:lpstr>Arial</vt:lpstr>
      <vt:lpstr>Arial Black</vt:lpstr>
      <vt:lpstr>Calibri</vt:lpstr>
      <vt:lpstr>Calibri Light</vt:lpstr>
      <vt:lpstr>Times New Roman Italic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当命题的条件成立时，结论也一定成立的命题叫做真命题.即正确的命题是真命题.         但条件成立，不能保证结论也成立的命题叫做假命题.即不正确的命题是假命题.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2016-07-29T08:06:00Z</dcterms:created>
  <dcterms:modified xsi:type="dcterms:W3CDTF">2023-01-17T03:04:21Z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AB039AC826D54101A398C9FE2DC1DC30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