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478" r:id="rId3"/>
    <p:sldId id="718" r:id="rId4"/>
    <p:sldId id="413" r:id="rId5"/>
    <p:sldId id="410" r:id="rId6"/>
    <p:sldId id="671" r:id="rId7"/>
    <p:sldId id="548" r:id="rId8"/>
    <p:sldId id="720" r:id="rId9"/>
    <p:sldId id="730" r:id="rId10"/>
    <p:sldId id="731" r:id="rId11"/>
    <p:sldId id="732" r:id="rId12"/>
    <p:sldId id="733" r:id="rId13"/>
    <p:sldId id="734" r:id="rId14"/>
    <p:sldId id="735" r:id="rId15"/>
    <p:sldId id="642" r:id="rId16"/>
    <p:sldId id="643" r:id="rId17"/>
    <p:sldId id="789" r:id="rId18"/>
    <p:sldId id="793" r:id="rId19"/>
    <p:sldId id="798" r:id="rId20"/>
    <p:sldId id="800" r:id="rId21"/>
    <p:sldId id="657" r:id="rId22"/>
    <p:sldId id="319" r:id="rId23"/>
    <p:sldId id="359" r:id="rId24"/>
    <p:sldId id="261" r:id="rId25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黑体" panose="02010609060101010101" pitchFamily="49" charset="-122"/>
      <p:regular r:id="rId32"/>
    </p:embeddedFont>
    <p:embeddedFont>
      <p:font typeface="站酷快乐体2016修订版" panose="02010600030101010101" charset="-122"/>
      <p:regular r:id="rId33"/>
    </p:embeddedFont>
    <p:embeddedFont>
      <p:font typeface="胡晓波男神体" panose="02010600030101010101" charset="-122"/>
      <p:regular r:id="rId34"/>
    </p:embeddedFont>
    <p:embeddedFont>
      <p:font typeface="等线" panose="02010600030101010101" pitchFamily="2" charset="-122"/>
      <p:regular r:id="rId35"/>
      <p:bold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7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85D7E1DB-F025-46BE-A305-1F135CC92459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B58521A5-3471-47C8-942D-40A8A6588AE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 userDrawn="1"/>
        </p:nvSpPr>
        <p:spPr>
          <a:xfrm>
            <a:off x="-198783" y="206775"/>
            <a:ext cx="3528392" cy="500235"/>
          </a:xfrm>
          <a:prstGeom prst="roundRect">
            <a:avLst/>
          </a:prstGeom>
          <a:noFill/>
          <a:ln>
            <a:solidFill>
              <a:srgbClr val="EA7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227014" y="292100"/>
            <a:ext cx="2195676" cy="424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EA7D7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/>
          <p:cNvSpPr/>
          <p:nvPr/>
        </p:nvSpPr>
        <p:spPr>
          <a:xfrm>
            <a:off x="7000479" y="1244601"/>
            <a:ext cx="4480322" cy="2197100"/>
          </a:xfrm>
          <a:prstGeom prst="roundRect">
            <a:avLst>
              <a:gd name="adj" fmla="val 10887"/>
            </a:avLst>
          </a:prstGeom>
          <a:noFill/>
          <a:ln>
            <a:solidFill>
              <a:srgbClr val="EA7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897" y="1282472"/>
            <a:ext cx="5746609" cy="4318458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ln w="25400">
            <a:solidFill>
              <a:srgbClr val="EA7D7E"/>
            </a:solidFill>
          </a:ln>
          <a:effectLst/>
        </p:spPr>
      </p:pic>
      <p:grpSp>
        <p:nvGrpSpPr>
          <p:cNvPr id="12" name="组合 11"/>
          <p:cNvGrpSpPr/>
          <p:nvPr/>
        </p:nvGrpSpPr>
        <p:grpSpPr>
          <a:xfrm>
            <a:off x="7063979" y="1339529"/>
            <a:ext cx="4254003" cy="2000396"/>
            <a:chOff x="6771879" y="1558303"/>
            <a:chExt cx="4254003" cy="2000396"/>
          </a:xfrm>
        </p:grpSpPr>
        <p:sp>
          <p:nvSpPr>
            <p:cNvPr id="9" name="文本框 8"/>
            <p:cNvSpPr txBox="1"/>
            <p:nvPr/>
          </p:nvSpPr>
          <p:spPr>
            <a:xfrm>
              <a:off x="6771879" y="1696651"/>
              <a:ext cx="141577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dirty="0">
                  <a:solidFill>
                    <a:srgbClr val="EA7D7E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+mn-ea"/>
                  <a:sym typeface="+mn-lt"/>
                </a:rPr>
                <a:t>人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187652" y="1564934"/>
              <a:ext cx="141577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dirty="0">
                  <a:solidFill>
                    <a:srgbClr val="EA7D7E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+mn-ea"/>
                  <a:sym typeface="+mn-lt"/>
                </a:rPr>
                <a:t>之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366453" y="1658900"/>
              <a:ext cx="165942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500" dirty="0">
                  <a:solidFill>
                    <a:srgbClr val="EA7D7E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+mn-ea"/>
                  <a:sym typeface="+mn-lt"/>
                </a:rPr>
                <a:t>初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13003" y="1558303"/>
              <a:ext cx="7200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+mn-ea"/>
                  <a:sym typeface="+mn-lt"/>
                </a:rPr>
                <a:t>Ren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569908" y="3080234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+mn-ea"/>
                  <a:sym typeface="+mn-lt"/>
                </a:rPr>
                <a:t>Zhi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903474" y="1653834"/>
              <a:ext cx="7200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+mn-ea"/>
                  <a:sym typeface="+mn-lt"/>
                </a:rPr>
                <a:t>Chu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000479" y="3674976"/>
            <a:ext cx="4480322" cy="1843495"/>
            <a:chOff x="7000479" y="3674976"/>
            <a:chExt cx="4480322" cy="1843495"/>
          </a:xfrm>
        </p:grpSpPr>
        <p:grpSp>
          <p:nvGrpSpPr>
            <p:cNvPr id="21" name="组合 20"/>
            <p:cNvGrpSpPr/>
            <p:nvPr/>
          </p:nvGrpSpPr>
          <p:grpSpPr>
            <a:xfrm>
              <a:off x="7155180" y="3767418"/>
              <a:ext cx="4170920" cy="1048035"/>
              <a:chOff x="7216050" y="3772806"/>
              <a:chExt cx="4170920" cy="1048035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7216050" y="3772806"/>
                <a:ext cx="41709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胡晓波男神体" panose="02010600030101010101" pitchFamily="2" charset="-122"/>
                  </a:rPr>
                  <a:t>语文精品课件</a:t>
                </a: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7285038" y="4394092"/>
                <a:ext cx="4032944" cy="426749"/>
                <a:chOff x="7038774" y="4593047"/>
                <a:chExt cx="4525472" cy="426749"/>
              </a:xfrm>
            </p:grpSpPr>
            <p:sp>
              <p:nvSpPr>
                <p:cNvPr id="17" name="文本框 16"/>
                <p:cNvSpPr txBox="1"/>
                <p:nvPr/>
              </p:nvSpPr>
              <p:spPr>
                <a:xfrm>
                  <a:off x="7038774" y="4681242"/>
                  <a:ext cx="452547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胡晓波男神体" panose="02010600030101010101" pitchFamily="2" charset="-122"/>
                    </a:rPr>
                    <a:t>一年级下册 </a:t>
                  </a:r>
                  <a:r>
                    <a:rPr lang="en-US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胡晓波男神体" panose="02010600030101010101" pitchFamily="2" charset="-122"/>
                    </a:rPr>
                    <a:t>5.4</a:t>
                  </a:r>
                  <a:endPara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胡晓波男神体" panose="02010600030101010101" pitchFamily="2" charset="-122"/>
                  </a:endParaRPr>
                </a:p>
              </p:txBody>
            </p:sp>
            <p:cxnSp>
              <p:nvCxnSpPr>
                <p:cNvPr id="18" name="直接连接符 17"/>
                <p:cNvCxnSpPr/>
                <p:nvPr/>
              </p:nvCxnSpPr>
              <p:spPr>
                <a:xfrm>
                  <a:off x="7114974" y="4593047"/>
                  <a:ext cx="436245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矩形: 圆角 23"/>
            <p:cNvSpPr/>
            <p:nvPr/>
          </p:nvSpPr>
          <p:spPr>
            <a:xfrm>
              <a:off x="7000479" y="3674976"/>
              <a:ext cx="4480322" cy="1232919"/>
            </a:xfrm>
            <a:prstGeom prst="roundRect">
              <a:avLst>
                <a:gd name="adj" fmla="val 16449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7000479" y="5094156"/>
              <a:ext cx="4480322" cy="424315"/>
              <a:chOff x="7000479" y="5094156"/>
              <a:chExt cx="4480322" cy="424315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7224168" y="5152425"/>
                <a:ext cx="40329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胡晓波男神体" panose="02010600030101010101" pitchFamily="2" charset="-122"/>
                  </a:rPr>
                  <a:t>授课老师：某某   授课时间：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胡晓波男神体" panose="02010600030101010101" pitchFamily="2" charset="-122"/>
                  </a:rPr>
                  <a:t>20XX.XX.XX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endParaRPr>
              </a:p>
            </p:txBody>
          </p:sp>
          <p:sp>
            <p:nvSpPr>
              <p:cNvPr id="25" name="矩形: 圆角 24"/>
              <p:cNvSpPr/>
              <p:nvPr/>
            </p:nvSpPr>
            <p:spPr>
              <a:xfrm>
                <a:off x="7000479" y="5094156"/>
                <a:ext cx="4480322" cy="424315"/>
              </a:xfrm>
              <a:prstGeom prst="roundRect">
                <a:avLst>
                  <a:gd name="adj" fmla="val 16449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227013" y="292100"/>
            <a:ext cx="2195512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A7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277350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jìn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744720" y="273558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713730" y="273558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辶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近视   附近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叔叔的眼睛近视了。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176400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186866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近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0915" y="2499360"/>
            <a:ext cx="3336925" cy="3097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227013" y="292100"/>
            <a:ext cx="2195512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A7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347835" y="1393190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xí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732020" y="273558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713730" y="2735580"/>
            <a:ext cx="590931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独体字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乙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练习  学习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我们要好好学习。</a:t>
            </a:r>
          </a:p>
        </p:txBody>
      </p:sp>
      <p:graphicFrame>
        <p:nvGraphicFramePr>
          <p:cNvPr id="64" name="Group 47"/>
          <p:cNvGraphicFramePr>
            <a:graphicFrameLocks noGrp="1"/>
          </p:cNvGraphicFramePr>
          <p:nvPr/>
        </p:nvGraphicFramePr>
        <p:xfrm>
          <a:off x="9176400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" name="矩形 80">
            <a:hlinkClick r:id="" action="ppaction://noaction"/>
          </p:cNvPr>
          <p:cNvSpPr/>
          <p:nvPr/>
        </p:nvSpPr>
        <p:spPr>
          <a:xfrm>
            <a:off x="9186866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习</a:t>
            </a:r>
          </a:p>
        </p:txBody>
      </p:sp>
      <p:pic>
        <p:nvPicPr>
          <p:cNvPr id="8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220" y="2574235"/>
            <a:ext cx="3257236" cy="3022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video>
          </p:childTnLst>
        </p:cTn>
      </p:par>
    </p:tnLst>
    <p:bldLst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227013" y="292100"/>
            <a:ext cx="2195512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A7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250045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yuǎn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717415" y="273558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686425" y="273558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辶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远大    远方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爷爷的故乡在远方。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远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2375" y="2413634"/>
            <a:ext cx="2920365" cy="2950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50045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17415" y="273558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6425" y="273558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独体字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玉米   玉石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这是一片玉米地。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玉</a:t>
            </a:r>
          </a:p>
        </p:txBody>
      </p:sp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227013" y="292100"/>
            <a:ext cx="2195512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A7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50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2809" y="2413634"/>
            <a:ext cx="2938922" cy="2703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video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20530" y="1393190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17415" y="273558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6425" y="273558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独体字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丶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正义   义务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我们都要主张正义。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义</a:t>
            </a:r>
          </a:p>
        </p:txBody>
      </p:sp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227013" y="292100"/>
            <a:ext cx="2195512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A7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50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686" y="2482665"/>
            <a:ext cx="2975224" cy="2812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video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32380" y="2679791"/>
            <a:ext cx="703897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人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之初，性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本善，性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相近，习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相远。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苟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不教，性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乃迁，教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之道，贵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以专。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子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不学，非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所宜，幼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不学，老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何为？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玉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不琢，不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成器，人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不学，不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知义。</a:t>
            </a:r>
          </a:p>
        </p:txBody>
      </p:sp>
      <p:sp>
        <p:nvSpPr>
          <p:cNvPr id="3" name="矩形 2"/>
          <p:cNvSpPr/>
          <p:nvPr/>
        </p:nvSpPr>
        <p:spPr>
          <a:xfrm>
            <a:off x="2842260" y="1646646"/>
            <a:ext cx="6507480" cy="6774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1.读一读，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给文章划分节奏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？</a:t>
            </a:r>
          </a:p>
        </p:txBody>
      </p:sp>
      <p:sp>
        <p:nvSpPr>
          <p:cNvPr id="46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227013" y="292100"/>
            <a:ext cx="2195512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A7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99914" y="1709767"/>
            <a:ext cx="7453799" cy="560705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2.数一数，这篇课文共____小节。</a:t>
            </a:r>
          </a:p>
        </p:txBody>
      </p:sp>
      <p:sp>
        <p:nvSpPr>
          <p:cNvPr id="4" name="矩形 3"/>
          <p:cNvSpPr/>
          <p:nvPr/>
        </p:nvSpPr>
        <p:spPr>
          <a:xfrm>
            <a:off x="5422982" y="1694436"/>
            <a:ext cx="524510" cy="560705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</a:p>
        </p:txBody>
      </p:sp>
      <p:sp>
        <p:nvSpPr>
          <p:cNvPr id="10" name="矩形 9"/>
          <p:cNvSpPr/>
          <p:nvPr/>
        </p:nvSpPr>
        <p:spPr>
          <a:xfrm>
            <a:off x="1199914" y="2405187"/>
            <a:ext cx="10488503" cy="56170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3.查查字典，说一说：课文题目“人之初”是什么意思？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453321" y="2767910"/>
            <a:ext cx="4768573" cy="1382731"/>
            <a:chOff x="4990" y="6128"/>
            <a:chExt cx="9539" cy="2766"/>
          </a:xfrm>
        </p:grpSpPr>
        <p:pic>
          <p:nvPicPr>
            <p:cNvPr id="12" name="图片 11" descr="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9" y="6128"/>
              <a:ext cx="9130" cy="2766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4990" y="7258"/>
              <a:ext cx="7740" cy="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D1F5B8"/>
                  </a:solidFill>
                </a14:hiddenFill>
              </a:ext>
            </a:extLst>
          </p:spPr>
          <p:txBody>
            <a:bodyPr wrap="square" lIns="68589" tIns="34295" rIns="68589" bIns="34295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    人最开始的时候。</a:t>
              </a:r>
            </a:p>
          </p:txBody>
        </p:sp>
      </p:grpSp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227013" y="292100"/>
            <a:ext cx="2195512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A7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0" name="矩形 4"/>
          <p:cNvSpPr>
            <a:spLocks noChangeArrowheads="1"/>
          </p:cNvSpPr>
          <p:nvPr/>
        </p:nvSpPr>
        <p:spPr bwMode="auto">
          <a:xfrm>
            <a:off x="1586923" y="4710518"/>
            <a:ext cx="3254914" cy="4377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人之初，  本善，</a:t>
            </a:r>
          </a:p>
        </p:txBody>
      </p:sp>
      <p:sp>
        <p:nvSpPr>
          <p:cNvPr id="51" name="矩形 4"/>
          <p:cNvSpPr>
            <a:spLocks noChangeArrowheads="1"/>
          </p:cNvSpPr>
          <p:nvPr/>
        </p:nvSpPr>
        <p:spPr bwMode="auto">
          <a:xfrm>
            <a:off x="1586923" y="5454088"/>
            <a:ext cx="3254914" cy="4377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性相近，  相远。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79" name="矩形 78"/>
          <p:cNvSpPr>
            <a:spLocks noChangeArrowheads="1"/>
          </p:cNvSpPr>
          <p:nvPr/>
        </p:nvSpPr>
        <p:spPr bwMode="auto">
          <a:xfrm>
            <a:off x="3049838" y="5576524"/>
            <a:ext cx="485324" cy="339799"/>
          </a:xfrm>
          <a:prstGeom prst="rect">
            <a:avLst/>
          </a:prstGeom>
          <a:solidFill>
            <a:srgbClr val="F9C7C7">
              <a:alpha val="0"/>
            </a:srgbClr>
          </a:solidFill>
          <a:ln w="9525">
            <a:solidFill>
              <a:srgbClr val="000000"/>
            </a:solidFill>
            <a:miter lim="800000"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习</a:t>
            </a:r>
          </a:p>
        </p:txBody>
      </p:sp>
      <p:sp>
        <p:nvSpPr>
          <p:cNvPr id="80" name="矩形 79"/>
          <p:cNvSpPr>
            <a:spLocks noChangeArrowheads="1"/>
          </p:cNvSpPr>
          <p:nvPr/>
        </p:nvSpPr>
        <p:spPr bwMode="auto">
          <a:xfrm>
            <a:off x="3033602" y="4833725"/>
            <a:ext cx="485324" cy="33979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性</a:t>
            </a:r>
          </a:p>
        </p:txBody>
      </p:sp>
      <p:sp>
        <p:nvSpPr>
          <p:cNvPr id="81" name="矩形 4"/>
          <p:cNvSpPr>
            <a:spLocks noChangeArrowheads="1"/>
          </p:cNvSpPr>
          <p:nvPr/>
        </p:nvSpPr>
        <p:spPr bwMode="auto">
          <a:xfrm>
            <a:off x="4426324" y="4655804"/>
            <a:ext cx="3254914" cy="522380"/>
          </a:xfrm>
          <a:prstGeom prst="snip2Diag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品性 品格 德行</a:t>
            </a:r>
          </a:p>
        </p:txBody>
      </p:sp>
      <p:sp>
        <p:nvSpPr>
          <p:cNvPr id="82" name="矩形 4"/>
          <p:cNvSpPr>
            <a:spLocks noChangeArrowheads="1"/>
          </p:cNvSpPr>
          <p:nvPr/>
        </p:nvSpPr>
        <p:spPr bwMode="auto">
          <a:xfrm>
            <a:off x="4654123" y="5398604"/>
            <a:ext cx="2104312" cy="522380"/>
          </a:xfrm>
          <a:prstGeom prst="snip2Diag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习性 习惯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343358" y="4080882"/>
            <a:ext cx="6450813" cy="464919"/>
          </a:xfrm>
          <a:prstGeom prst="plaque">
            <a:avLst/>
          </a:prstGeom>
          <a:noFill/>
          <a:ln w="9525">
            <a:solidFill>
              <a:srgbClr val="EA7D7E"/>
            </a:solidFill>
          </a:ln>
        </p:spPr>
        <p:txBody>
          <a:bodyPr wrap="square">
            <a:spAutoFit/>
          </a:bodyPr>
          <a:lstStyle/>
          <a:p>
            <a:pPr marL="0" marR="0" lvl="0" indent="3048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文中的每一小节都要告诉我们什么道理呢？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897245" y="1072791"/>
            <a:ext cx="5034915" cy="1644015"/>
            <a:chOff x="8431" y="3283"/>
            <a:chExt cx="7929" cy="2589"/>
          </a:xfrm>
        </p:grpSpPr>
        <p:pic>
          <p:nvPicPr>
            <p:cNvPr id="10" name="图片 9" descr="图片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02" y="3283"/>
              <a:ext cx="7358" cy="2589"/>
            </a:xfrm>
            <a:prstGeom prst="rect">
              <a:avLst/>
            </a:prstGeom>
          </p:spPr>
        </p:pic>
        <p:sp>
          <p:nvSpPr>
            <p:cNvPr id="2" name="矩形 4"/>
            <p:cNvSpPr>
              <a:spLocks noChangeArrowheads="1"/>
            </p:cNvSpPr>
            <p:nvPr/>
          </p:nvSpPr>
          <p:spPr bwMode="auto">
            <a:xfrm>
              <a:off x="8431" y="4015"/>
              <a:ext cx="6616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C7C7">
                      <a:alpha val="52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charset="-122"/>
                </a:rPr>
                <a:t>性相近， 习相远。</a:t>
              </a:r>
            </a:p>
          </p:txBody>
        </p:sp>
      </p:grp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1618615" y="2569441"/>
            <a:ext cx="8598535" cy="111896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C7C7">
                    <a:alpha val="5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人生下来的时候都是好的，只是由于成长过程中，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后天的学习环境不一样，性情也就有了好与坏的差别。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61059" y="1069917"/>
            <a:ext cx="5234941" cy="1696583"/>
            <a:chOff x="3423" y="1880"/>
            <a:chExt cx="7788" cy="2524"/>
          </a:xfrm>
        </p:grpSpPr>
        <p:pic>
          <p:nvPicPr>
            <p:cNvPr id="4" name="图片 3" descr="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1" y="1880"/>
              <a:ext cx="7180" cy="2524"/>
            </a:xfrm>
            <a:prstGeom prst="rect">
              <a:avLst/>
            </a:prstGeom>
          </p:spPr>
        </p:pic>
        <p:sp>
          <p:nvSpPr>
            <p:cNvPr id="23554" name="矩形 4"/>
            <p:cNvSpPr>
              <a:spLocks noChangeArrowheads="1"/>
            </p:cNvSpPr>
            <p:nvPr/>
          </p:nvSpPr>
          <p:spPr bwMode="auto">
            <a:xfrm>
              <a:off x="3423" y="2579"/>
              <a:ext cx="6616" cy="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C7C7">
                      <a:alpha val="52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charset="-122"/>
                </a:rPr>
                <a:t>人之初，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charset="-122"/>
                  <a:sym typeface="+mn-ea"/>
                </a:rPr>
                <a:t>性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charset="-122"/>
                </a:rPr>
                <a:t>本善。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endParaRPr>
            </a:p>
          </p:txBody>
        </p:sp>
      </p:grpSp>
      <p:sp>
        <p:nvSpPr>
          <p:cNvPr id="4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227013" y="292100"/>
            <a:ext cx="2195512" cy="423863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50" name="矩形: 圆角 4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A7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1" name="矩形 4"/>
          <p:cNvSpPr>
            <a:spLocks noChangeArrowheads="1"/>
          </p:cNvSpPr>
          <p:nvPr/>
        </p:nvSpPr>
        <p:spPr bwMode="auto">
          <a:xfrm>
            <a:off x="1760222" y="5203959"/>
            <a:ext cx="8939088" cy="111896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C7C7">
                    <a:alpha val="5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如果从小不好好教育，善良的本性就会变坏。为了使人不变坏，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最重要的方法就是要专心一致地去教育孩子。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903825" y="3698341"/>
            <a:ext cx="5058411" cy="1653195"/>
            <a:chOff x="3423" y="1880"/>
            <a:chExt cx="7788" cy="2524"/>
          </a:xfrm>
        </p:grpSpPr>
        <p:pic>
          <p:nvPicPr>
            <p:cNvPr id="80" name="图片 79" descr="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1" y="1880"/>
              <a:ext cx="7180" cy="2524"/>
            </a:xfrm>
            <a:prstGeom prst="rect">
              <a:avLst/>
            </a:prstGeom>
          </p:spPr>
        </p:pic>
        <p:sp>
          <p:nvSpPr>
            <p:cNvPr id="81" name="矩形 4"/>
            <p:cNvSpPr>
              <a:spLocks noChangeArrowheads="1"/>
            </p:cNvSpPr>
            <p:nvPr/>
          </p:nvSpPr>
          <p:spPr bwMode="auto">
            <a:xfrm>
              <a:off x="3423" y="2579"/>
              <a:ext cx="6616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C7C7">
                      <a:alpha val="52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charset="-122"/>
                </a:rPr>
                <a:t>苟不教，性乃迁。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857240" y="3688402"/>
            <a:ext cx="5034915" cy="1644015"/>
            <a:chOff x="8431" y="3283"/>
            <a:chExt cx="7929" cy="2589"/>
          </a:xfrm>
        </p:grpSpPr>
        <p:pic>
          <p:nvPicPr>
            <p:cNvPr id="83" name="图片 82" descr="图片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02" y="3283"/>
              <a:ext cx="7358" cy="2589"/>
            </a:xfrm>
            <a:prstGeom prst="rect">
              <a:avLst/>
            </a:prstGeom>
          </p:spPr>
        </p:pic>
        <p:sp>
          <p:nvSpPr>
            <p:cNvPr id="84" name="矩形 4"/>
            <p:cNvSpPr>
              <a:spLocks noChangeArrowheads="1"/>
            </p:cNvSpPr>
            <p:nvPr/>
          </p:nvSpPr>
          <p:spPr bwMode="auto">
            <a:xfrm>
              <a:off x="8431" y="4015"/>
              <a:ext cx="6616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C7C7">
                      <a:alpha val="52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charset="-122"/>
                </a:rPr>
                <a:t>教之道，贵以专。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5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227013" y="292100"/>
            <a:ext cx="2195512" cy="423863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51" name="矩形: 圆角 50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A7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9470" y="1186407"/>
            <a:ext cx="4945380" cy="1602740"/>
            <a:chOff x="3423" y="1880"/>
            <a:chExt cx="7788" cy="2524"/>
          </a:xfrm>
        </p:grpSpPr>
        <p:pic>
          <p:nvPicPr>
            <p:cNvPr id="2" name="图片 1" descr="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1" y="1880"/>
              <a:ext cx="7180" cy="2524"/>
            </a:xfrm>
            <a:prstGeom prst="rect">
              <a:avLst/>
            </a:prstGeom>
          </p:spPr>
        </p:pic>
        <p:sp>
          <p:nvSpPr>
            <p:cNvPr id="23554" name="矩形 4"/>
            <p:cNvSpPr>
              <a:spLocks noChangeArrowheads="1"/>
            </p:cNvSpPr>
            <p:nvPr/>
          </p:nvSpPr>
          <p:spPr bwMode="auto">
            <a:xfrm>
              <a:off x="3423" y="2579"/>
              <a:ext cx="6616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C7C7">
                      <a:alpha val="52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charset="-122"/>
                </a:rPr>
                <a:t>子不学，非所宜。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784850" y="1132114"/>
            <a:ext cx="5034915" cy="1644015"/>
            <a:chOff x="8431" y="3283"/>
            <a:chExt cx="7929" cy="2589"/>
          </a:xfrm>
        </p:grpSpPr>
        <p:pic>
          <p:nvPicPr>
            <p:cNvPr id="10" name="图片 9" descr="图片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02" y="3283"/>
              <a:ext cx="7358" cy="2589"/>
            </a:xfrm>
            <a:prstGeom prst="rect">
              <a:avLst/>
            </a:prstGeom>
          </p:spPr>
        </p:pic>
        <p:sp>
          <p:nvSpPr>
            <p:cNvPr id="3" name="矩形 4"/>
            <p:cNvSpPr>
              <a:spLocks noChangeArrowheads="1"/>
            </p:cNvSpPr>
            <p:nvPr/>
          </p:nvSpPr>
          <p:spPr bwMode="auto">
            <a:xfrm>
              <a:off x="8431" y="4015"/>
              <a:ext cx="6616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C7C7">
                      <a:alpha val="52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charset="-122"/>
                </a:rPr>
                <a:t>幼不学，老何为？</a:t>
              </a:r>
            </a:p>
          </p:txBody>
        </p:sp>
      </p:grp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1433830" y="2709454"/>
            <a:ext cx="9175750" cy="111896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C7C7">
                    <a:alpha val="5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小孩子不肯好好学习是很不应该的，一个人倘若小时候不好好学习，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到老的时候就既不懂做人的道理，又无知识，能有什么用呢？</a:t>
            </a:r>
          </a:p>
        </p:txBody>
      </p:sp>
      <p:sp>
        <p:nvSpPr>
          <p:cNvPr id="79" name="矩形 4"/>
          <p:cNvSpPr>
            <a:spLocks noChangeArrowheads="1"/>
          </p:cNvSpPr>
          <p:nvPr/>
        </p:nvSpPr>
        <p:spPr bwMode="auto">
          <a:xfrm>
            <a:off x="1229995" y="4084005"/>
            <a:ext cx="9732010" cy="5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C7C7">
                    <a:alpha val="5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联系“幼不学，老何为”，说一说“少壮不努力，老大徒伤悲”的意思。</a:t>
            </a:r>
          </a:p>
        </p:txBody>
      </p:sp>
      <p:sp>
        <p:nvSpPr>
          <p:cNvPr id="80" name="横卷形 1"/>
          <p:cNvSpPr>
            <a:spLocks noChangeArrowheads="1"/>
          </p:cNvSpPr>
          <p:nvPr/>
        </p:nvSpPr>
        <p:spPr bwMode="auto">
          <a:xfrm>
            <a:off x="839470" y="4920859"/>
            <a:ext cx="10390946" cy="750734"/>
          </a:xfrm>
          <a:prstGeom prst="horizontalScroll">
            <a:avLst/>
          </a:prstGeom>
          <a:solidFill>
            <a:schemeClr val="bg1"/>
          </a:solidFill>
          <a:ln>
            <a:solidFill>
              <a:srgbClr val="EA7D7E"/>
            </a:solidFill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小时候不好好努力学习，等到老了想学也来不及了，只能留下无比的悔恨。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1104582" y="2775066"/>
            <a:ext cx="9507855" cy="53362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C7C7">
                    <a:alpha val="5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    玉不打磨、雕刻，不会成为精美的器物，人不学习，就不懂得礼仪，不能成才。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913130" y="1152752"/>
            <a:ext cx="4945380" cy="1602740"/>
            <a:chOff x="3423" y="1880"/>
            <a:chExt cx="7788" cy="2524"/>
          </a:xfrm>
        </p:grpSpPr>
        <p:pic>
          <p:nvPicPr>
            <p:cNvPr id="2" name="图片 1" descr="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1" y="1880"/>
              <a:ext cx="7180" cy="2524"/>
            </a:xfrm>
            <a:prstGeom prst="rect">
              <a:avLst/>
            </a:prstGeom>
          </p:spPr>
        </p:pic>
        <p:sp>
          <p:nvSpPr>
            <p:cNvPr id="23554" name="矩形 4"/>
            <p:cNvSpPr>
              <a:spLocks noChangeArrowheads="1"/>
            </p:cNvSpPr>
            <p:nvPr/>
          </p:nvSpPr>
          <p:spPr bwMode="auto">
            <a:xfrm>
              <a:off x="3423" y="2579"/>
              <a:ext cx="6616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C7C7">
                      <a:alpha val="52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charset="-122"/>
                </a:rPr>
                <a:t>玉不琢，不成器。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778182" y="1132114"/>
            <a:ext cx="5034915" cy="1644015"/>
            <a:chOff x="8431" y="3283"/>
            <a:chExt cx="7929" cy="2589"/>
          </a:xfrm>
        </p:grpSpPr>
        <p:pic>
          <p:nvPicPr>
            <p:cNvPr id="10" name="图片 9" descr="图片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02" y="3283"/>
              <a:ext cx="7358" cy="2589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8431" y="4015"/>
              <a:ext cx="6616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C7C7">
                      <a:alpha val="52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charset="-122"/>
                </a:rPr>
                <a:t>人不学，不知义。</a:t>
              </a:r>
            </a:p>
          </p:txBody>
        </p:sp>
      </p:grpSp>
      <p:sp>
        <p:nvSpPr>
          <p:cNvPr id="50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227013" y="292100"/>
            <a:ext cx="2195512" cy="423863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51" name="矩形: 圆角 50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A7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1411357" y="4778490"/>
            <a:ext cx="9660834" cy="9670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玉是一种可以用来当装饰品的石头，如果不去雕琢它，它是不能成为人见人爱的美器；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同样的道理，人如果不肯勤奋求学，是不会懂得礼节道义的。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3849231" y="3839119"/>
            <a:ext cx="4493538" cy="523220"/>
          </a:xfrm>
          <a:prstGeom prst="rect">
            <a:avLst/>
          </a:prstGeom>
          <a:noFill/>
          <a:ln>
            <a:solidFill>
              <a:srgbClr val="EA7D7E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读了课文，你知道了什么？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599292" y="2404110"/>
            <a:ext cx="508000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小朋友，你会背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三字经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吗？你知道“人之初 性本善”是什么意思吗？让我们一起到今天的课堂中找找答案吧！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4852" y="1132114"/>
            <a:ext cx="3477382" cy="5216072"/>
          </a:xfrm>
          <a:prstGeom prst="rect">
            <a:avLst/>
          </a:prstGeom>
        </p:spPr>
      </p:pic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A7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618740" y="2201545"/>
            <a:ext cx="695452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三字经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节选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为人子，方少时，亲师友，习礼仪。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香九龄，能温席，孝于亲，所当执。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融四岁，能让梨，弟于长，宜先知。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课后小结</a:t>
            </a:r>
          </a:p>
        </p:txBody>
      </p:sp>
      <p:sp>
        <p:nvSpPr>
          <p:cNvPr id="44" name="矩形: 圆角 4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A7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117395" y="2228532"/>
            <a:ext cx="7797800" cy="3023235"/>
          </a:xfrm>
          <a:prstGeom prst="rect">
            <a:avLst/>
          </a:prstGeom>
          <a:solidFill>
            <a:schemeClr val="bg1"/>
          </a:solidFill>
          <a:ln w="9525">
            <a:solidFill>
              <a:srgbClr val="EA7D7E"/>
            </a:solidFill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人之初，性本善，性相近，习相远。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苟不教，性乃迁，教之道，贵以专。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子不学，非所宜，幼不学，老何为？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玉不琢，不成器，人不学，不知义。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2527480" y="2323465"/>
            <a:ext cx="272415" cy="2833370"/>
          </a:xfrm>
          <a:prstGeom prst="leftBrace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矩形 18"/>
          <p:cNvSpPr>
            <a:spLocks noChangeArrowheads="1"/>
          </p:cNvSpPr>
          <p:nvPr/>
        </p:nvSpPr>
        <p:spPr bwMode="auto">
          <a:xfrm>
            <a:off x="1324769" y="2956773"/>
            <a:ext cx="512820" cy="1568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人之初</a:t>
            </a:r>
          </a:p>
        </p:txBody>
      </p:sp>
      <p:sp>
        <p:nvSpPr>
          <p:cNvPr id="47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227013" y="292100"/>
            <a:ext cx="2195512" cy="423863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课后小结</a:t>
            </a:r>
          </a:p>
        </p:txBody>
      </p:sp>
      <p:sp>
        <p:nvSpPr>
          <p:cNvPr id="48" name="矩形: 圆角 47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A7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895240" y="1971040"/>
            <a:ext cx="867981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（一）“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性相近，习相远”是什么意思呢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？（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）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A.人的性别是相似的，习惯是不同的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B.人的性情本来相似，但后天的学习环境不一样，性情也就有了好与坏的差别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161296" y="2258557"/>
            <a:ext cx="654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B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45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27013" y="292100"/>
            <a:ext cx="2195512" cy="423863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  <p:sp>
        <p:nvSpPr>
          <p:cNvPr id="46" name="矩形: 圆角 45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A7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733080" y="1739541"/>
            <a:ext cx="9587589" cy="39120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（二）根据意思写句子。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人如果不学习，就不懂得礼仪，不能成才。 _______________________________________________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人刚生下来都是善良的。 _______________________________________________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如果从小不好好教育，善良的本性就会变坏。 _______________________________________________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06598" y="281130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人不学，不知义。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206598" y="399463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人之初，性本善。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06598" y="5177966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苟不教，性乃迁。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A7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/>
          <p:cNvSpPr/>
          <p:nvPr/>
        </p:nvSpPr>
        <p:spPr>
          <a:xfrm>
            <a:off x="7000479" y="1244601"/>
            <a:ext cx="4480322" cy="2197100"/>
          </a:xfrm>
          <a:prstGeom prst="roundRect">
            <a:avLst>
              <a:gd name="adj" fmla="val 10887"/>
            </a:avLst>
          </a:prstGeom>
          <a:noFill/>
          <a:ln>
            <a:solidFill>
              <a:srgbClr val="EA7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897" y="1282472"/>
            <a:ext cx="5746609" cy="4318458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ln w="25400">
            <a:solidFill>
              <a:srgbClr val="EA7D7E"/>
            </a:solidFill>
          </a:ln>
          <a:effectLst/>
        </p:spPr>
      </p:pic>
      <p:grpSp>
        <p:nvGrpSpPr>
          <p:cNvPr id="12" name="组合 11"/>
          <p:cNvGrpSpPr/>
          <p:nvPr/>
        </p:nvGrpSpPr>
        <p:grpSpPr>
          <a:xfrm>
            <a:off x="7063979" y="1512115"/>
            <a:ext cx="4730124" cy="1670909"/>
            <a:chOff x="6771879" y="1672498"/>
            <a:chExt cx="4730124" cy="1670909"/>
          </a:xfrm>
        </p:grpSpPr>
        <p:sp>
          <p:nvSpPr>
            <p:cNvPr id="9" name="文本框 8"/>
            <p:cNvSpPr txBox="1"/>
            <p:nvPr/>
          </p:nvSpPr>
          <p:spPr>
            <a:xfrm>
              <a:off x="6771879" y="2019968"/>
              <a:ext cx="47301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srgbClr val="EA7D7E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+mn-ea"/>
                  <a:sym typeface="+mn-lt"/>
                </a:rPr>
                <a:t>谢谢观看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999975" y="1672498"/>
              <a:ext cx="635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+mn-ea"/>
                  <a:sym typeface="+mn-lt"/>
                </a:rPr>
                <a:t>Xie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083341" y="1672498"/>
              <a:ext cx="635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+mn-ea"/>
                  <a:sym typeface="+mn-lt"/>
                </a:rPr>
                <a:t>Xie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983186" y="1672498"/>
              <a:ext cx="902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+mn-ea"/>
                  <a:sym typeface="+mn-lt"/>
                </a:rPr>
                <a:t>Guan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150733" y="1672498"/>
              <a:ext cx="70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+mn-ea"/>
                  <a:sym typeface="+mn-lt"/>
                </a:rPr>
                <a:t>Kan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000479" y="3674976"/>
            <a:ext cx="4480322" cy="1843495"/>
            <a:chOff x="7000479" y="3674976"/>
            <a:chExt cx="4480322" cy="1843495"/>
          </a:xfrm>
        </p:grpSpPr>
        <p:grpSp>
          <p:nvGrpSpPr>
            <p:cNvPr id="21" name="组合 20"/>
            <p:cNvGrpSpPr/>
            <p:nvPr/>
          </p:nvGrpSpPr>
          <p:grpSpPr>
            <a:xfrm>
              <a:off x="7155180" y="3767418"/>
              <a:ext cx="4170920" cy="1048035"/>
              <a:chOff x="7216050" y="3772806"/>
              <a:chExt cx="4170920" cy="1048035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7216050" y="3772806"/>
                <a:ext cx="41709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胡晓波男神体" panose="02010600030101010101" pitchFamily="2" charset="-122"/>
                  </a:rPr>
                  <a:t>语文精品课件</a:t>
                </a: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7285038" y="4394092"/>
                <a:ext cx="4032944" cy="426749"/>
                <a:chOff x="7038774" y="4593047"/>
                <a:chExt cx="4525472" cy="426749"/>
              </a:xfrm>
            </p:grpSpPr>
            <p:sp>
              <p:nvSpPr>
                <p:cNvPr id="17" name="文本框 16"/>
                <p:cNvSpPr txBox="1"/>
                <p:nvPr/>
              </p:nvSpPr>
              <p:spPr>
                <a:xfrm>
                  <a:off x="7038774" y="4681242"/>
                  <a:ext cx="452547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胡晓波男神体" panose="02010600030101010101" pitchFamily="2" charset="-122"/>
                    </a:rPr>
                    <a:t>一年级下册 </a:t>
                  </a:r>
                  <a:r>
                    <a:rPr lang="en-US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胡晓波男神体" panose="02010600030101010101" pitchFamily="2" charset="-122"/>
                    </a:rPr>
                    <a:t>5.4</a:t>
                  </a:r>
                  <a:endPara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胡晓波男神体" panose="02010600030101010101" pitchFamily="2" charset="-122"/>
                  </a:endParaRPr>
                </a:p>
              </p:txBody>
            </p:sp>
            <p:cxnSp>
              <p:nvCxnSpPr>
                <p:cNvPr id="18" name="直接连接符 17"/>
                <p:cNvCxnSpPr/>
                <p:nvPr/>
              </p:nvCxnSpPr>
              <p:spPr>
                <a:xfrm>
                  <a:off x="7114974" y="4593047"/>
                  <a:ext cx="436245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矩形: 圆角 23"/>
            <p:cNvSpPr/>
            <p:nvPr/>
          </p:nvSpPr>
          <p:spPr>
            <a:xfrm>
              <a:off x="7000479" y="3674976"/>
              <a:ext cx="4480322" cy="1232919"/>
            </a:xfrm>
            <a:prstGeom prst="roundRect">
              <a:avLst>
                <a:gd name="adj" fmla="val 16449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7000479" y="5094156"/>
              <a:ext cx="4480322" cy="424315"/>
              <a:chOff x="7000479" y="5094156"/>
              <a:chExt cx="4480322" cy="424315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7224168" y="5152425"/>
                <a:ext cx="40329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胡晓波男神体" panose="02010600030101010101" pitchFamily="2" charset="-122"/>
                  </a:rPr>
                  <a:t>授课老师：某某   授课时间：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胡晓波男神体" panose="02010600030101010101" pitchFamily="2" charset="-122"/>
                  </a:rPr>
                  <a:t>20XX.XX.XX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endParaRPr>
              </a:p>
            </p:txBody>
          </p:sp>
          <p:sp>
            <p:nvSpPr>
              <p:cNvPr id="25" name="矩形: 圆角 24"/>
              <p:cNvSpPr/>
              <p:nvPr/>
            </p:nvSpPr>
            <p:spPr>
              <a:xfrm>
                <a:off x="7000479" y="5094156"/>
                <a:ext cx="4480322" cy="424315"/>
              </a:xfrm>
              <a:prstGeom prst="roundRect">
                <a:avLst>
                  <a:gd name="adj" fmla="val 16449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269805" y="2128776"/>
            <a:ext cx="6785610" cy="3367717"/>
          </a:xfrm>
          <a:prstGeom prst="roundRect">
            <a:avLst>
              <a:gd name="adj" fmla="val 0"/>
            </a:avLst>
          </a:prstGeom>
          <a:noFill/>
          <a:ln w="57150">
            <a:noFill/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三字经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，是中国的传统启蒙教材。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三字经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取材典范，包括中国传统文化的文学、历史、哲学、天文地理、人伦义理、忠孝节义等等，而核心思想又包括了“仁，义，诚，敬，孝。”现被联合国教科文组织列入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世界儿童道德教育丛书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三字经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与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百家姓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千字文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并称“三大国学启蒙读物”。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62399" t="10513" r="4903" b="6201"/>
          <a:stretch>
            <a:fillRect/>
          </a:stretch>
        </p:blipFill>
        <p:spPr>
          <a:xfrm>
            <a:off x="1262511" y="2128776"/>
            <a:ext cx="2518410" cy="3418205"/>
          </a:xfrm>
          <a:prstGeom prst="rect">
            <a:avLst/>
          </a:prstGeom>
        </p:spPr>
      </p:pic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27013" y="292100"/>
            <a:ext cx="2195512" cy="423863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A7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27013" y="292100"/>
            <a:ext cx="2195512" cy="423863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A7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96975" y="2363029"/>
            <a:ext cx="9798050" cy="34710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之   初   性   善   习   教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迁   贵   专   幼   玉    器    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96975" y="2363029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zhī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01349" y="2363029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chū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22506" y="2363029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xìng 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534420" y="2363029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shàn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375801" y="2363029"/>
            <a:ext cx="873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xí 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0056051" y="2363029"/>
            <a:ext cx="100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jiào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212850" y="4456624"/>
            <a:ext cx="96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qiān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640965" y="4516949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guì 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922395" y="4511234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zhuān 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548630" y="4511234"/>
            <a:ext cx="1005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yòu 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891655" y="4516949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yù 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601075" y="4511234"/>
            <a:ext cx="688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qì 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0266045" y="4516949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yì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A7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7947025" y="716437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EA7D7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4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824450" y="2498385"/>
            <a:ext cx="2184400" cy="662940"/>
            <a:chOff x="1347371" y="2237740"/>
            <a:chExt cx="2184400" cy="662940"/>
          </a:xfrm>
        </p:grpSpPr>
        <p:sp>
          <p:nvSpPr>
            <p:cNvPr id="4" name="椭圆 3"/>
            <p:cNvSpPr/>
            <p:nvPr/>
          </p:nvSpPr>
          <p:spPr>
            <a:xfrm>
              <a:off x="1347371" y="2237740"/>
              <a:ext cx="2184400" cy="6629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A7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558191" y="2288858"/>
              <a:ext cx="1762760" cy="560705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熟字比较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824451" y="3843706"/>
            <a:ext cx="2184400" cy="661088"/>
            <a:chOff x="1347372" y="4155326"/>
            <a:chExt cx="2184400" cy="661088"/>
          </a:xfrm>
        </p:grpSpPr>
        <p:sp>
          <p:nvSpPr>
            <p:cNvPr id="33" name="椭圆 32"/>
            <p:cNvSpPr/>
            <p:nvPr/>
          </p:nvSpPr>
          <p:spPr>
            <a:xfrm>
              <a:off x="1347372" y="4155326"/>
              <a:ext cx="2184400" cy="6610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A7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761391" y="4213016"/>
              <a:ext cx="1356360" cy="560705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加一加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4669600" y="3873560"/>
            <a:ext cx="2068515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忄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生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=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性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4626079" y="4907781"/>
            <a:ext cx="2068515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孝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攵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=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教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082482" y="3873560"/>
            <a:ext cx="2873222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中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一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贝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=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贵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065225" y="4907781"/>
            <a:ext cx="2873222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哭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口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口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=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器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626079" y="2022285"/>
            <a:ext cx="2890191" cy="1087923"/>
            <a:chOff x="5413090" y="2064952"/>
            <a:chExt cx="2890191" cy="1087923"/>
          </a:xfrm>
        </p:grpSpPr>
        <p:sp>
          <p:nvSpPr>
            <p:cNvPr id="2" name="矩形 1"/>
            <p:cNvSpPr/>
            <p:nvPr/>
          </p:nvSpPr>
          <p:spPr>
            <a:xfrm>
              <a:off x="6976071" y="2530575"/>
              <a:ext cx="594360" cy="62230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习</a:t>
              </a:r>
            </a:p>
          </p:txBody>
        </p:sp>
        <p:sp>
          <p:nvSpPr>
            <p:cNvPr id="32" name="右箭头 31"/>
            <p:cNvSpPr/>
            <p:nvPr/>
          </p:nvSpPr>
          <p:spPr>
            <a:xfrm>
              <a:off x="6282925" y="2756476"/>
              <a:ext cx="417671" cy="17049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EA7D7E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413090" y="2530575"/>
              <a:ext cx="594360" cy="62230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勺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073920" y="2064952"/>
              <a:ext cx="1229361" cy="53022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汉语拼音" panose="020B0604020202020204" pitchFamily="34" charset="0"/>
                </a:rPr>
                <a:t>xí</a:t>
              </a:r>
              <a:endPara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endParaRPr>
            </a:p>
          </p:txBody>
        </p:sp>
      </p:grpSp>
      <p:sp>
        <p:nvSpPr>
          <p:cNvPr id="53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227013" y="292100"/>
            <a:ext cx="2195512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4" name="矩形: 圆角 5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A7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947025" y="716437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EA7D7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2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29"/>
          <p:cNvGrpSpPr/>
          <p:nvPr/>
        </p:nvGrpSpPr>
        <p:grpSpPr bwMode="auto">
          <a:xfrm>
            <a:off x="2297430" y="2266950"/>
            <a:ext cx="1129030" cy="1001395"/>
            <a:chOff x="1104" y="880"/>
            <a:chExt cx="1104" cy="1032"/>
          </a:xfrm>
        </p:grpSpPr>
        <p:sp>
          <p:nvSpPr>
            <p:cNvPr id="56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1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2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3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4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5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7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7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8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9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297430" y="217297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之</a:t>
            </a:r>
          </a:p>
        </p:txBody>
      </p:sp>
      <p:grpSp>
        <p:nvGrpSpPr>
          <p:cNvPr id="101" name="Group 29"/>
          <p:cNvGrpSpPr/>
          <p:nvPr/>
        </p:nvGrpSpPr>
        <p:grpSpPr bwMode="auto">
          <a:xfrm>
            <a:off x="4424680" y="2271395"/>
            <a:ext cx="1129030" cy="1001395"/>
            <a:chOff x="1104" y="880"/>
            <a:chExt cx="1104" cy="1032"/>
          </a:xfrm>
        </p:grpSpPr>
        <p:sp>
          <p:nvSpPr>
            <p:cNvPr id="102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3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4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5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6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7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8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9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0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1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12" name="Group 29"/>
          <p:cNvGrpSpPr/>
          <p:nvPr/>
        </p:nvGrpSpPr>
        <p:grpSpPr bwMode="auto">
          <a:xfrm>
            <a:off x="6645910" y="2271395"/>
            <a:ext cx="1129030" cy="1001395"/>
            <a:chOff x="1104" y="880"/>
            <a:chExt cx="1104" cy="1032"/>
          </a:xfrm>
        </p:grpSpPr>
        <p:sp>
          <p:nvSpPr>
            <p:cNvPr id="113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4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5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6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7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8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9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0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1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2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23" name="Group 29"/>
          <p:cNvGrpSpPr/>
          <p:nvPr/>
        </p:nvGrpSpPr>
        <p:grpSpPr bwMode="auto">
          <a:xfrm>
            <a:off x="8765540" y="2271395"/>
            <a:ext cx="1129030" cy="1001395"/>
            <a:chOff x="1104" y="880"/>
            <a:chExt cx="1104" cy="1032"/>
          </a:xfrm>
        </p:grpSpPr>
        <p:sp>
          <p:nvSpPr>
            <p:cNvPr id="124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5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6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7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8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9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0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1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2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3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34" name="Group 29"/>
          <p:cNvGrpSpPr/>
          <p:nvPr/>
        </p:nvGrpSpPr>
        <p:grpSpPr bwMode="auto">
          <a:xfrm>
            <a:off x="6645910" y="4468495"/>
            <a:ext cx="1129030" cy="1001395"/>
            <a:chOff x="1104" y="880"/>
            <a:chExt cx="1104" cy="1032"/>
          </a:xfrm>
        </p:grpSpPr>
        <p:sp>
          <p:nvSpPr>
            <p:cNvPr id="135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6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0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1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2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3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4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5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6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7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48" name="Group 29"/>
          <p:cNvGrpSpPr/>
          <p:nvPr/>
        </p:nvGrpSpPr>
        <p:grpSpPr bwMode="auto">
          <a:xfrm>
            <a:off x="4424680" y="4468495"/>
            <a:ext cx="1129030" cy="1001395"/>
            <a:chOff x="1104" y="880"/>
            <a:chExt cx="1104" cy="1032"/>
          </a:xfrm>
        </p:grpSpPr>
        <p:sp>
          <p:nvSpPr>
            <p:cNvPr id="149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0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1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2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3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4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5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6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7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8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59" name="Group 29"/>
          <p:cNvGrpSpPr/>
          <p:nvPr/>
        </p:nvGrpSpPr>
        <p:grpSpPr bwMode="auto">
          <a:xfrm>
            <a:off x="2297430" y="4472940"/>
            <a:ext cx="1129030" cy="1001395"/>
            <a:chOff x="1104" y="880"/>
            <a:chExt cx="1104" cy="1032"/>
          </a:xfrm>
        </p:grpSpPr>
        <p:sp>
          <p:nvSpPr>
            <p:cNvPr id="160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1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2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3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4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5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6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7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8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9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170" name="文本框 169"/>
          <p:cNvSpPr txBox="1"/>
          <p:nvPr/>
        </p:nvSpPr>
        <p:spPr>
          <a:xfrm>
            <a:off x="4424680" y="217297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相</a:t>
            </a:r>
          </a:p>
        </p:txBody>
      </p:sp>
      <p:sp>
        <p:nvSpPr>
          <p:cNvPr id="171" name="文本框 170"/>
          <p:cNvSpPr txBox="1"/>
          <p:nvPr/>
        </p:nvSpPr>
        <p:spPr>
          <a:xfrm>
            <a:off x="6726873" y="217297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近</a:t>
            </a:r>
          </a:p>
        </p:txBody>
      </p:sp>
      <p:sp>
        <p:nvSpPr>
          <p:cNvPr id="172" name="文本框 171"/>
          <p:cNvSpPr txBox="1"/>
          <p:nvPr/>
        </p:nvSpPr>
        <p:spPr>
          <a:xfrm>
            <a:off x="8765540" y="217297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习</a:t>
            </a:r>
          </a:p>
        </p:txBody>
      </p:sp>
      <p:sp>
        <p:nvSpPr>
          <p:cNvPr id="173" name="文本框 172"/>
          <p:cNvSpPr txBox="1"/>
          <p:nvPr/>
        </p:nvSpPr>
        <p:spPr>
          <a:xfrm>
            <a:off x="2297430" y="4365625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远</a:t>
            </a:r>
          </a:p>
        </p:txBody>
      </p:sp>
      <p:sp>
        <p:nvSpPr>
          <p:cNvPr id="174" name="文本框 173"/>
          <p:cNvSpPr txBox="1"/>
          <p:nvPr/>
        </p:nvSpPr>
        <p:spPr>
          <a:xfrm>
            <a:off x="4424680" y="4365625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玉</a:t>
            </a:r>
          </a:p>
        </p:txBody>
      </p:sp>
      <p:sp>
        <p:nvSpPr>
          <p:cNvPr id="175" name="文本框 174"/>
          <p:cNvSpPr txBox="1"/>
          <p:nvPr/>
        </p:nvSpPr>
        <p:spPr>
          <a:xfrm>
            <a:off x="6726873" y="4374515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义</a:t>
            </a:r>
          </a:p>
        </p:txBody>
      </p:sp>
      <p:sp>
        <p:nvSpPr>
          <p:cNvPr id="176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227013" y="292100"/>
            <a:ext cx="2195512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77" name="矩形: 圆角 17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A7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70" grpId="0"/>
      <p:bldP spid="171" grpId="0"/>
      <p:bldP spid="172" grpId="0"/>
      <p:bldP spid="173" grpId="0"/>
      <p:bldP spid="174" grpId="0"/>
      <p:bldP spid="1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92260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zhī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17415" y="273558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6425" y="2735580"/>
            <a:ext cx="590931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独体字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丶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之间   总而言之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总而言之，你对爸爸撒谎这件事是错误的。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696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之</a:t>
            </a:r>
          </a:p>
        </p:txBody>
      </p:sp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227013" y="292100"/>
            <a:ext cx="2195512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A7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89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2031" y="2583153"/>
            <a:ext cx="3216275" cy="3051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video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227013" y="292100"/>
            <a:ext cx="2195512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EA7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9124950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xiāng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4756785" y="273558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5686425" y="273558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木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相同  相信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我相信他一定能成功。</a:t>
            </a:r>
          </a:p>
        </p:txBody>
      </p:sp>
      <p:graphicFrame>
        <p:nvGraphicFramePr>
          <p:cNvPr id="85" name="Group 47"/>
          <p:cNvGraphicFramePr>
            <a:graphicFrameLocks noGrp="1"/>
          </p:cNvGraphicFramePr>
          <p:nvPr/>
        </p:nvGraphicFramePr>
        <p:xfrm>
          <a:off x="9188465" y="2153038"/>
          <a:ext cx="900112" cy="900696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6" name="矩形 85">
            <a:hlinkClick r:id="" action="ppaction://noaction"/>
          </p:cNvPr>
          <p:cNvSpPr/>
          <p:nvPr/>
        </p:nvSpPr>
        <p:spPr>
          <a:xfrm>
            <a:off x="919893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相</a:t>
            </a:r>
          </a:p>
        </p:txBody>
      </p:sp>
      <p:pic>
        <p:nvPicPr>
          <p:cNvPr id="87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1565" y="2506980"/>
            <a:ext cx="3216275" cy="3089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video>
          </p:childTnLst>
        </p:cTn>
      </p:par>
    </p:tnLst>
    <p:bldLst>
      <p:bldP spid="81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1215</Words>
  <Application>Microsoft Office PowerPoint</Application>
  <PresentationFormat>宽屏</PresentationFormat>
  <Paragraphs>231</Paragraphs>
  <Slides>24</Slides>
  <Notes>22</Notes>
  <HiddenSlides>0</HiddenSlides>
  <MMClips>7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Calibri</vt:lpstr>
      <vt:lpstr>黑体</vt:lpstr>
      <vt:lpstr>汉语拼音</vt:lpstr>
      <vt:lpstr>思源黑体 CN Bold</vt:lpstr>
      <vt:lpstr>站酷快乐体2016修订版</vt:lpstr>
      <vt:lpstr>胡晓波男神体</vt:lpstr>
      <vt:lpstr>宋体</vt:lpstr>
      <vt:lpstr>Arial</vt:lpstr>
      <vt:lpstr>FandolFang R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31</cp:revision>
  <dcterms:created xsi:type="dcterms:W3CDTF">2020-06-05T01:58:00Z</dcterms:created>
  <dcterms:modified xsi:type="dcterms:W3CDTF">2023-01-14T02:11:26Z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CF62CFEFD0664D069D67631790BD712E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