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777" r:id="rId2"/>
    <p:sldId id="778" r:id="rId3"/>
    <p:sldId id="779" r:id="rId4"/>
    <p:sldId id="780" r:id="rId5"/>
    <p:sldId id="781" r:id="rId6"/>
    <p:sldId id="782" r:id="rId7"/>
    <p:sldId id="783" r:id="rId8"/>
    <p:sldId id="784" r:id="rId9"/>
    <p:sldId id="785" r:id="rId10"/>
    <p:sldId id="786" r:id="rId11"/>
    <p:sldId id="787" r:id="rId12"/>
    <p:sldId id="788" r:id="rId13"/>
    <p:sldId id="789" r:id="rId14"/>
    <p:sldId id="790" r:id="rId15"/>
    <p:sldId id="791" r:id="rId16"/>
    <p:sldId id="792" r:id="rId17"/>
    <p:sldId id="793" r:id="rId18"/>
    <p:sldId id="794" r:id="rId19"/>
    <p:sldId id="795" r:id="rId20"/>
    <p:sldId id="796" r:id="rId21"/>
    <p:sldId id="797" r:id="rId22"/>
    <p:sldId id="798" r:id="rId23"/>
    <p:sldId id="799" r:id="rId24"/>
    <p:sldId id="800" r:id="rId25"/>
    <p:sldId id="801" r:id="rId26"/>
    <p:sldId id="802" r:id="rId27"/>
    <p:sldId id="803" r:id="rId28"/>
    <p:sldId id="804" r:id="rId29"/>
    <p:sldId id="805" r:id="rId30"/>
    <p:sldId id="806" r:id="rId31"/>
    <p:sldId id="807" r:id="rId32"/>
    <p:sldId id="808" r:id="rId33"/>
    <p:sldId id="809" r:id="rId34"/>
    <p:sldId id="810" r:id="rId35"/>
    <p:sldId id="811" r:id="rId36"/>
    <p:sldId id="812" r:id="rId37"/>
    <p:sldId id="813" r:id="rId38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6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#5">
  <dgm:title val=""/>
  <dgm:desc val=""/>
  <dgm:catLst>
    <dgm:cat type="accent2" pri="11400"/>
  </dgm:catLst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CBE03-2644-4412-95A5-FD74138AD20A}" type="doc">
      <dgm:prSet loTypeId="urn:microsoft.com/office/officeart/2005/8/layout/lProcess3#1" loCatId="process" qsTypeId="urn:microsoft.com/office/officeart/2005/8/quickstyle/3d4#5" qsCatId="3D" csTypeId="urn:microsoft.com/office/officeart/2005/8/colors/accent2_4#5" csCatId="accent2" phldr="1"/>
      <dgm:spPr/>
      <dgm:t>
        <a:bodyPr/>
        <a:lstStyle/>
        <a:p>
          <a:endParaRPr lang="zh-CN" altLang="en-US"/>
        </a:p>
      </dgm:t>
    </dgm:pt>
    <dgm:pt modelId="{79813A62-46BF-4E18-B5BC-F1070575262F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rtl="0"/>
          <a:r>
            <a:rPr lang="en-US" altLang="zh-CN" sz="3600" b="1" dirty="0" smtClean="0">
              <a:solidFill>
                <a:schemeClr val="tx1"/>
              </a:solidFill>
              <a:latin typeface="+mj-lt"/>
              <a:ea typeface="微软雅黑" panose="020B0503020204020204" pitchFamily="34" charset="-122"/>
            </a:rPr>
            <a:t>Let’s learn</a:t>
          </a:r>
          <a:r>
            <a:rPr lang="en-US" sz="3600" b="1" dirty="0" smtClean="0">
              <a:solidFill>
                <a:schemeClr val="tx1"/>
              </a:solidFill>
              <a:latin typeface="+mj-lt"/>
              <a:ea typeface="微软雅黑" panose="020B0503020204020204" pitchFamily="34" charset="-122"/>
            </a:rPr>
            <a:t>.</a:t>
          </a:r>
          <a:endParaRPr lang="zh-CN" sz="3600" b="1" dirty="0">
            <a:solidFill>
              <a:schemeClr val="tx1"/>
            </a:solidFill>
            <a:latin typeface="+mj-lt"/>
            <a:ea typeface="微软雅黑" panose="020B0503020204020204" pitchFamily="34" charset="-122"/>
          </a:endParaRPr>
        </a:p>
      </dgm:t>
    </dgm:pt>
    <dgm:pt modelId="{F2FF2668-1142-43D8-A19C-B152370B1FD9}" type="parTrans" cxnId="{DFC648F6-71B5-451F-B072-FB7607434FBB}">
      <dgm:prSet/>
      <dgm:spPr/>
      <dgm:t>
        <a:bodyPr/>
        <a:lstStyle/>
        <a:p>
          <a:endParaRPr lang="zh-CN" altLang="en-US"/>
        </a:p>
      </dgm:t>
    </dgm:pt>
    <dgm:pt modelId="{6603AB8A-4B40-4C62-8AE1-D022CD998FFE}" type="sibTrans" cxnId="{DFC648F6-71B5-451F-B072-FB7607434FBB}">
      <dgm:prSet/>
      <dgm:spPr/>
      <dgm:t>
        <a:bodyPr/>
        <a:lstStyle/>
        <a:p>
          <a:endParaRPr lang="zh-CN" altLang="en-US"/>
        </a:p>
      </dgm:t>
    </dgm:pt>
    <dgm:pt modelId="{BB3A730A-59DE-41AA-871A-81BAB5883C1A}" type="pres">
      <dgm:prSet presAssocID="{1CACBE03-2644-4412-95A5-FD74138AD20A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A94BECA-68B7-4666-BD84-E06E56BFBE79}" type="pres">
      <dgm:prSet presAssocID="{79813A62-46BF-4E18-B5BC-F1070575262F}" presName="horFlow" presStyleCnt="0"/>
      <dgm:spPr/>
      <dgm:t>
        <a:bodyPr/>
        <a:lstStyle/>
        <a:p>
          <a:endParaRPr lang="zh-CN" altLang="en-US"/>
        </a:p>
      </dgm:t>
    </dgm:pt>
    <dgm:pt modelId="{08C79B07-6A41-4248-BA0A-8443A9BFEF62}" type="pres">
      <dgm:prSet presAssocID="{79813A62-46BF-4E18-B5BC-F1070575262F}" presName="bigChev" presStyleLbl="node1" presStyleIdx="0" presStyleCnt="1" custScaleX="186861"/>
      <dgm:spPr/>
      <dgm:t>
        <a:bodyPr/>
        <a:lstStyle/>
        <a:p>
          <a:endParaRPr lang="zh-CN" altLang="en-US"/>
        </a:p>
      </dgm:t>
    </dgm:pt>
  </dgm:ptLst>
  <dgm:cxnLst>
    <dgm:cxn modelId="{40715CAB-EF78-487C-9224-3BC52106FB01}" type="presOf" srcId="{1CACBE03-2644-4412-95A5-FD74138AD20A}" destId="{BB3A730A-59DE-41AA-871A-81BAB5883C1A}" srcOrd="0" destOrd="0" presId="urn:microsoft.com/office/officeart/2005/8/layout/lProcess3#1"/>
    <dgm:cxn modelId="{DFC648F6-71B5-451F-B072-FB7607434FBB}" srcId="{1CACBE03-2644-4412-95A5-FD74138AD20A}" destId="{79813A62-46BF-4E18-B5BC-F1070575262F}" srcOrd="0" destOrd="0" parTransId="{F2FF2668-1142-43D8-A19C-B152370B1FD9}" sibTransId="{6603AB8A-4B40-4C62-8AE1-D022CD998FFE}"/>
    <dgm:cxn modelId="{C0524AA5-A83B-403A-B19D-FC2D41D4C9DB}" type="presOf" srcId="{79813A62-46BF-4E18-B5BC-F1070575262F}" destId="{08C79B07-6A41-4248-BA0A-8443A9BFEF62}" srcOrd="0" destOrd="0" presId="urn:microsoft.com/office/officeart/2005/8/layout/lProcess3#1"/>
    <dgm:cxn modelId="{20E84EB7-D997-4C48-88F9-751AD5ECAD7E}" type="presParOf" srcId="{BB3A730A-59DE-41AA-871A-81BAB5883C1A}" destId="{8A94BECA-68B7-4666-BD84-E06E56BFBE79}" srcOrd="0" destOrd="0" presId="urn:microsoft.com/office/officeart/2005/8/layout/lProcess3#1"/>
    <dgm:cxn modelId="{4AF5A987-C69C-417D-A294-DB6B60F3CB64}" type="presParOf" srcId="{8A94BECA-68B7-4666-BD84-E06E56BFBE79}" destId="{08C79B07-6A41-4248-BA0A-8443A9BFEF62}" srcOrd="0" destOrd="0" presId="urn:microsoft.com/office/officeart/2005/8/layout/lProcess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79B07-6A41-4248-BA0A-8443A9BFEF62}">
      <dsp:nvSpPr>
        <dsp:cNvPr id="0" name=""/>
        <dsp:cNvSpPr/>
      </dsp:nvSpPr>
      <dsp:spPr>
        <a:xfrm>
          <a:off x="3" y="247"/>
          <a:ext cx="3741350" cy="800884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0" bIns="228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b="1" kern="1200" dirty="0" smtClean="0">
              <a:solidFill>
                <a:schemeClr val="tx1"/>
              </a:solidFill>
              <a:latin typeface="+mj-lt"/>
              <a:ea typeface="微软雅黑" panose="020B0503020204020204" charset="-122"/>
            </a:rPr>
            <a:t>Let’s learn</a:t>
          </a:r>
          <a:r>
            <a:rPr lang="en-US" sz="3600" b="1" kern="1200" dirty="0" smtClean="0">
              <a:solidFill>
                <a:schemeClr val="tx1"/>
              </a:solidFill>
              <a:latin typeface="+mj-lt"/>
              <a:ea typeface="微软雅黑" panose="020B0503020204020204" charset="-122"/>
            </a:rPr>
            <a:t>.</a:t>
          </a:r>
          <a:endParaRPr lang="zh-CN" sz="3600" b="1" kern="1200" dirty="0">
            <a:solidFill>
              <a:schemeClr val="tx1"/>
            </a:solidFill>
            <a:latin typeface="+mj-lt"/>
            <a:ea typeface="微软雅黑" panose="020B0503020204020204" charset="-122"/>
          </a:endParaRPr>
        </a:p>
      </dsp:txBody>
      <dsp:txXfrm>
        <a:off x="400445" y="247"/>
        <a:ext cx="2940466" cy="800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#1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nodeVertAlign" val="t"/>
          <dgm:param type="vertAlign" val="mid"/>
          <dgm:param type="nodeHorzAlign" val="l"/>
          <dgm:param type="fallback" val="2D"/>
        </dgm:alg>
      </dgm:if>
      <dgm:else name="Name3">
        <dgm:alg type="lin">
          <dgm:param type="linDir" val="fromT"/>
          <dgm:param type="nodeVertAlign" val="t"/>
          <dgm:param type="vertAlign" val="mid"/>
          <dgm:param type="nodeHorzAlign" val="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VertAlign" val="mid"/>
              <dgm:param type="nodeHorzAlign" val="l"/>
              <dgm:param type="fallback" val="2D"/>
            </dgm:alg>
          </dgm:if>
          <dgm:else name="Name7">
            <dgm:alg type="lin">
              <dgm:param type="linDir" val="fromR"/>
              <dgm:param type="nodeVertAlign" val="mid"/>
              <dgm:param type="nodeHorzAlign" val="r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#5">
  <dgm:title val=""/>
  <dgm:desc val=""/>
  <dgm:catLst>
    <dgm:cat type="3D" pri="11400"/>
  </dgm:catLst>
  <dgm:scene3d>
    <a:camera prst="orthographicFront"/>
    <a:lightRig rig="threePt" dir="t"/>
  </dgm:scene3d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156" y="1279287"/>
            <a:ext cx="4605433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6&#19979;M03U2-A3.mp3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3u2a4.sw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7" name="文本框 8"/>
          <p:cNvSpPr txBox="1"/>
          <p:nvPr/>
        </p:nvSpPr>
        <p:spPr>
          <a:xfrm>
            <a:off x="3861" y="1076711"/>
            <a:ext cx="9140139" cy="90505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Module </a:t>
            </a:r>
            <a:r>
              <a:rPr lang="en-US" altLang="zh-CN" sz="4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3  </a:t>
            </a:r>
            <a:r>
              <a:rPr lang="en-US" altLang="zh-CN" sz="4000" b="1" dirty="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Unit  </a:t>
            </a:r>
            <a:r>
              <a:rPr lang="en-US" altLang="zh-CN" sz="4000" b="1" dirty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4000" b="1" dirty="0" smtClean="0">
                <a:solidFill>
                  <a:srgbClr val="ECEEE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</a:t>
            </a:r>
            <a:r>
              <a:rPr lang="en-US" altLang="zh-CN" sz="4000" b="1" dirty="0" smtClean="0">
                <a:solidFill>
                  <a:srgbClr val="ECEEE1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               </a:t>
            </a:r>
            <a:endParaRPr lang="zh-CN" altLang="en-US" sz="4000" b="1" dirty="0">
              <a:solidFill>
                <a:srgbClr val="ECEEE1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3074" name="TextBox 3"/>
          <p:cNvSpPr txBox="1"/>
          <p:nvPr/>
        </p:nvSpPr>
        <p:spPr>
          <a:xfrm>
            <a:off x="0" y="2567219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48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The cows are drinking water.</a:t>
            </a:r>
            <a:r>
              <a:rPr lang="en-US" altLang="zh-CN" sz="4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</a:p>
        </p:txBody>
      </p:sp>
      <p:sp>
        <p:nvSpPr>
          <p:cNvPr id="5" name="矩形 4"/>
          <p:cNvSpPr/>
          <p:nvPr/>
        </p:nvSpPr>
        <p:spPr>
          <a:xfrm>
            <a:off x="3861" y="5274491"/>
            <a:ext cx="9140139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/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72400" y="1112379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278101" y="1313591"/>
            <a:ext cx="16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</a:t>
            </a:r>
            <a:r>
              <a:rPr lang="en-US" altLang="zh-CN" sz="28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try</a:t>
            </a:r>
            <a:endParaRPr lang="en-US" altLang="zh-CN" sz="28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1871940"/>
            <a:ext cx="2258361" cy="30153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2304029"/>
            <a:ext cx="2952165" cy="2190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06999" y="5126911"/>
            <a:ext cx="3024336" cy="892552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The sun is shining </a:t>
            </a:r>
            <a:r>
              <a:rPr lang="en-US" altLang="zh-CN" sz="2400" b="1" dirty="0" smtClean="0"/>
              <a:t>.</a:t>
            </a:r>
          </a:p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太阳正在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照耀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280392" y="5126911"/>
            <a:ext cx="3640166" cy="892552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The wind is blowing </a:t>
            </a:r>
            <a:r>
              <a:rPr lang="en-US" altLang="zh-CN" sz="2400" b="1" dirty="0" smtClean="0"/>
              <a:t>.</a:t>
            </a:r>
          </a:p>
          <a:p>
            <a:pPr algn="ctr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风正在刮着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72400" y="885684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278101" y="1313591"/>
            <a:ext cx="16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</a:t>
            </a:r>
            <a:r>
              <a:rPr lang="en-US" altLang="zh-CN" sz="28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try</a:t>
            </a:r>
            <a:endParaRPr lang="en-US" altLang="zh-CN" sz="28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39257" y="5420655"/>
            <a:ext cx="4896544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The cows are drinking water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zh-CN" altLang="en-US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奶牛正在喝水。</a:t>
            </a:r>
            <a:r>
              <a:rPr lang="en-US" altLang="zh-CN" sz="2800" b="1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endParaRPr lang="zh-CN" altLang="zh-CN" sz="2800" b="1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786" y="1764827"/>
            <a:ext cx="4924425" cy="34766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72400" y="1112379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278101" y="1313591"/>
            <a:ext cx="16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</a:t>
            </a:r>
            <a:r>
              <a:rPr lang="en-US" altLang="zh-CN" sz="28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try</a:t>
            </a:r>
            <a:endParaRPr lang="en-US" altLang="zh-CN" sz="28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63015" y="5038090"/>
            <a:ext cx="3087370" cy="89154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The birds are singing.</a:t>
            </a:r>
            <a:endParaRPr lang="en-US" altLang="zh-CN" sz="2400" b="1" dirty="0" smtClean="0"/>
          </a:p>
          <a:p>
            <a:pPr algn="ctr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小鸟正在唱歌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464050" y="5038090"/>
            <a:ext cx="3402330" cy="89154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The </a:t>
            </a:r>
            <a:r>
              <a:rPr lang="en-US" altLang="zh-CN" sz="2400" b="1" dirty="0"/>
              <a:t>ducks are swimming.</a:t>
            </a:r>
            <a:endParaRPr lang="en-US" altLang="zh-CN" sz="2400" b="1" dirty="0" smtClean="0"/>
          </a:p>
          <a:p>
            <a:pPr algn="ctr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鸭子正在游泳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82725" y="2809240"/>
            <a:ext cx="2717165" cy="189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47023" y="2809304"/>
            <a:ext cx="2792921" cy="18907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97630" y="2050888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What  </a:t>
            </a:r>
            <a:r>
              <a:rPr lang="en-US" altLang="zh-C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are they doing ?</a:t>
            </a:r>
            <a:endParaRPr lang="zh-CN" alt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72400" y="1112379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278101" y="1313591"/>
            <a:ext cx="16701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</a:t>
            </a:r>
            <a:r>
              <a:rPr lang="en-US" altLang="zh-CN" sz="28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try</a:t>
            </a:r>
            <a:endParaRPr lang="en-US" altLang="zh-CN" sz="28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210310" y="5490845"/>
            <a:ext cx="3296920" cy="89154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The rabbits are </a:t>
            </a:r>
            <a:r>
              <a:rPr lang="en-US" altLang="zh-CN" sz="2400" b="1" dirty="0" smtClean="0"/>
              <a:t>jumping.</a:t>
            </a:r>
          </a:p>
          <a:p>
            <a:pPr algn="ctr"/>
            <a:r>
              <a:rPr lang="zh-CN" altLang="en-US" sz="28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兔子正在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跳跃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622800" y="5490845"/>
            <a:ext cx="3291205" cy="891540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/>
              <a:t>Game</a:t>
            </a:r>
            <a:r>
              <a:rPr lang="zh-CN" altLang="en-US" sz="2400" b="1" dirty="0" smtClean="0"/>
              <a:t>：</a:t>
            </a:r>
            <a:r>
              <a:rPr lang="en-US" altLang="zh-CN" sz="2400" b="1" dirty="0" smtClean="0"/>
              <a:t>hide-and-seek.</a:t>
            </a:r>
          </a:p>
          <a:p>
            <a:pPr algn="ctr"/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游戏：捉迷藏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endParaRPr lang="en-US" altLang="zh-CN" sz="28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6210" y="2616835"/>
            <a:ext cx="2951480" cy="223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98365" y="2646045"/>
            <a:ext cx="3145155" cy="2173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283445" y="541762"/>
            <a:ext cx="450726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>
                <a:solidFill>
                  <a:srgbClr val="0000FF"/>
                </a:solidFill>
                <a:latin typeface="Comic Sans MS" panose="030F0702030302020204" pitchFamily="66" charset="0"/>
              </a:rPr>
              <a:t>Look and say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7081" y="5423619"/>
            <a:ext cx="7366631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latin typeface="Comic Sans MS" panose="030F0702030302020204" pitchFamily="66" charset="0"/>
              </a:rPr>
              <a:t>What is </a:t>
            </a:r>
            <a:r>
              <a:rPr kumimoji="1" lang="en-US" altLang="zh-CN" sz="3200" b="1" dirty="0" err="1">
                <a:latin typeface="Comic Sans MS" panose="030F0702030302020204" pitchFamily="66" charset="0"/>
              </a:rPr>
              <a:t>Daming</a:t>
            </a:r>
            <a:r>
              <a:rPr kumimoji="1" lang="en-US" altLang="zh-CN" sz="3200" b="1" dirty="0">
                <a:latin typeface="Comic Sans MS" panose="030F0702030302020204" pitchFamily="66" charset="0"/>
              </a:rPr>
              <a:t> doing ?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6319" y="1310112"/>
            <a:ext cx="6391275" cy="395685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1051" y="758167"/>
            <a:ext cx="330052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Let’s read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755576" y="1755398"/>
            <a:ext cx="7586086" cy="3785652"/>
            <a:chOff x="755576" y="1755398"/>
            <a:chExt cx="7586086" cy="3785652"/>
          </a:xfrm>
        </p:grpSpPr>
        <p:sp>
          <p:nvSpPr>
            <p:cNvPr id="3" name="矩形 2"/>
            <p:cNvSpPr/>
            <p:nvPr/>
          </p:nvSpPr>
          <p:spPr>
            <a:xfrm>
              <a:off x="755576" y="1755398"/>
              <a:ext cx="4896544" cy="3785652"/>
            </a:xfrm>
            <a:prstGeom prst="rect">
              <a:avLst/>
            </a:prstGeom>
            <a:ln w="28575">
              <a:solidFill>
                <a:srgbClr val="FFFF0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Dear </a:t>
              </a:r>
              <a:r>
                <a:rPr lang="en-US" altLang="zh-CN" sz="2000" kern="0" dirty="0" err="1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Lingling</a:t>
              </a:r>
              <a:r>
                <a:rPr lang="zh-CN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endParaRPr lang="zh-CN" altLang="zh-CN" sz="2000" kern="1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en-US" altLang="zh-CN" sz="2000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In 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this photo</a:t>
              </a:r>
              <a:r>
                <a:rPr lang="zh-CN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we are in the mountains</a:t>
              </a: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.</a:t>
              </a: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The 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sun is shining and the wind </a:t>
              </a: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is blowing .</a:t>
              </a: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The 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cows are drinking water. The birds are </a:t>
              </a:r>
              <a:r>
                <a:rPr lang="en-US" altLang="zh-CN" sz="2000" kern="0" dirty="0" err="1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singing.The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ducks are </a:t>
              </a:r>
              <a:r>
                <a:rPr lang="en-US" altLang="zh-CN" sz="2000" kern="0" dirty="0" err="1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swimming,The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rabbits are </a:t>
              </a:r>
              <a:r>
                <a:rPr lang="en-US" altLang="zh-CN" sz="2000" kern="0" dirty="0" err="1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jumping.Simon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and l are playing </a:t>
              </a:r>
              <a:endParaRPr lang="en-US" altLang="zh-CN" sz="2000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hide-and-seek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.</a:t>
              </a:r>
              <a:endParaRPr lang="zh-CN" altLang="zh-CN" sz="2000" kern="1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We 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are having a lovely time!</a:t>
              </a:r>
              <a:endParaRPr lang="zh-CN" altLang="zh-CN" sz="2000" kern="1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spcAft>
                  <a:spcPts val="0"/>
                </a:spcAft>
              </a:pPr>
              <a:endParaRPr lang="en-US" altLang="zh-CN" sz="2000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>
                <a:spcAft>
                  <a:spcPts val="0"/>
                </a:spcAft>
              </a:pPr>
              <a:r>
                <a:rPr lang="en-US" altLang="zh-CN" sz="2000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Love</a:t>
              </a:r>
              <a:r>
                <a:rPr lang="en-US" altLang="zh-CN" sz="2000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,</a:t>
              </a:r>
              <a:endParaRPr lang="zh-CN" altLang="zh-CN" sz="2000" kern="10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r>
                <a:rPr lang="en-US" altLang="zh-CN" sz="2000" dirty="0" err="1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Daming</a:t>
              </a:r>
              <a:endParaRPr lang="zh-CN" altLang="en-US" sz="2000" dirty="0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41662" y="1755398"/>
              <a:ext cx="2600000" cy="3466667"/>
            </a:xfrm>
            <a:prstGeom prst="round2DiagRect">
              <a:avLst>
                <a:gd name="adj1" fmla="val 16667"/>
                <a:gd name="adj2" fmla="val 0"/>
              </a:avLst>
            </a:prstGeom>
            <a:ln w="28575" cap="sq">
              <a:solidFill>
                <a:srgbClr val="FFFF00"/>
              </a:solidFill>
              <a:miter lim="800000"/>
              <a:headEnd/>
              <a:tailEnd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流程图: 联系 25"/>
          <p:cNvSpPr/>
          <p:nvPr/>
        </p:nvSpPr>
        <p:spPr>
          <a:xfrm>
            <a:off x="755576" y="3933056"/>
            <a:ext cx="1656184" cy="358775"/>
          </a:xfrm>
          <a:prstGeom prst="flowChartConnector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矩形 25"/>
          <p:cNvSpPr/>
          <p:nvPr/>
        </p:nvSpPr>
        <p:spPr>
          <a:xfrm>
            <a:off x="2501302" y="3952816"/>
            <a:ext cx="846562" cy="30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FF"/>
                </a:solidFill>
              </a:rPr>
              <a:t>捉迷藏</a:t>
            </a: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607363" y="4592118"/>
            <a:ext cx="2316565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65398" y="4666020"/>
            <a:ext cx="1800494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0000"/>
                </a:solidFill>
              </a:rPr>
              <a:t>玩的愉快，过的高兴</a:t>
            </a:r>
            <a:endParaRPr lang="zh-CN" altLang="en-US" sz="1400" b="1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403648" y="1150139"/>
            <a:ext cx="6336704" cy="4887595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zh-CN" sz="2400" b="1" dirty="0" smtClean="0"/>
              <a:t>What’s the weather like ?</a:t>
            </a:r>
            <a:r>
              <a:rPr lang="en-US" altLang="zh-CN" sz="2400" b="1" dirty="0"/>
              <a:t> 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 It’s sunny and windy .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pPr>
              <a:lnSpc>
                <a:spcPct val="130000"/>
              </a:lnSpc>
            </a:pPr>
            <a:r>
              <a:rPr lang="en-US" altLang="zh-CN" sz="2400" b="1" dirty="0"/>
              <a:t>What </a:t>
            </a:r>
            <a:r>
              <a:rPr lang="en-US" altLang="zh-CN" sz="2400" b="1" dirty="0" smtClean="0"/>
              <a:t>are the cows doing ?</a:t>
            </a:r>
            <a:endParaRPr lang="en-US" altLang="zh-CN" sz="2400" b="1" dirty="0"/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The cows are drinking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water.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/>
              <a:t>Are the birds singing ?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 Yes, they are 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/>
              <a:t>What is </a:t>
            </a:r>
            <a:r>
              <a:rPr lang="en-US" altLang="zh-CN" sz="2400" b="1" dirty="0" err="1" smtClean="0"/>
              <a:t>Daming</a:t>
            </a:r>
            <a:r>
              <a:rPr lang="en-US" altLang="zh-CN" sz="2400" b="1" dirty="0" smtClean="0"/>
              <a:t> doing?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</a:rPr>
              <a:t> He is playing hide-and-seek with Simon .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 smtClean="0"/>
              <a:t>Are they happy ?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F0000"/>
                </a:solidFill>
              </a:rPr>
              <a:t> Yes,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they are having a lovely time .</a:t>
            </a:r>
            <a:endParaRPr lang="en-US" altLang="zh-CN" sz="2400" b="1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62031" y="436034"/>
            <a:ext cx="4219938" cy="8264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answer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23528" y="1171605"/>
            <a:ext cx="8496944" cy="4954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3600" b="1" spc="-15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现在进行时态：</a:t>
            </a:r>
            <a:endParaRPr lang="en-US" altLang="zh-CN" sz="3600" b="1" spc="-15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表示正在发生的动作或发生的事情，通常与</a:t>
            </a:r>
            <a:r>
              <a:rPr lang="en-US" altLang="zh-CN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now</a:t>
            </a: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连用。 </a:t>
            </a:r>
            <a:endParaRPr lang="zh-CN" altLang="en-US" sz="2800" b="1" spc="-150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spc="-150" dirty="0" smtClean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基本形式：</a:t>
            </a:r>
            <a:endParaRPr lang="en-US" altLang="zh-CN" sz="2800" b="1" spc="-150" dirty="0" smtClean="0">
              <a:solidFill>
                <a:srgbClr val="00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( am/ is / are )  +  doing(</a:t>
            </a:r>
            <a:r>
              <a:rPr lang="zh-CN" altLang="en-US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现在分词</a:t>
            </a:r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Be </a:t>
            </a: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动词使用口诀：</a:t>
            </a:r>
            <a:endParaRPr lang="en-US" altLang="zh-CN" sz="2800" b="1" spc="-150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am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you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are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is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跟着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 / she /it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spc="-15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至于复数（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we / they / you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全部都用一个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are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61091" y="346670"/>
            <a:ext cx="3813364" cy="799912"/>
            <a:chOff x="0" y="733"/>
            <a:chExt cx="3813364" cy="799912"/>
          </a:xfrm>
          <a:scene3d>
            <a:camera prst="orthographicFront"/>
            <a:lightRig rig="chilly" dir="t"/>
          </a:scene3d>
        </p:grpSpPr>
        <p:sp>
          <p:nvSpPr>
            <p:cNvPr id="15" name="燕尾形 14"/>
            <p:cNvSpPr/>
            <p:nvPr/>
          </p:nvSpPr>
          <p:spPr>
            <a:xfrm>
              <a:off x="0" y="733"/>
              <a:ext cx="3813364" cy="799912"/>
            </a:xfrm>
            <a:prstGeom prst="chevron">
              <a:avLst/>
            </a:prstGeom>
            <a:solidFill>
              <a:schemeClr val="accent1"/>
            </a:solidFill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16" name="燕尾形 4"/>
            <p:cNvSpPr/>
            <p:nvPr/>
          </p:nvSpPr>
          <p:spPr>
            <a:xfrm>
              <a:off x="399956" y="733"/>
              <a:ext cx="3013452" cy="79991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17780" rIns="0" bIns="177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2800" b="1" kern="1200" dirty="0" smtClean="0">
                  <a:solidFill>
                    <a:schemeClr val="tx1"/>
                  </a:solidFill>
                  <a:latin typeface="GungsuhChe" panose="02030609000101010101" pitchFamily="49" charset="-127"/>
                  <a:ea typeface="GungsuhChe" panose="02030609000101010101" pitchFamily="49" charset="-127"/>
                </a:rPr>
                <a:t> </a:t>
              </a:r>
              <a:r>
                <a:rPr lang="en-US" altLang="en-US" sz="2800" b="1" kern="1200" dirty="0" smtClean="0">
                  <a:solidFill>
                    <a:schemeClr val="tx1"/>
                  </a:solidFill>
                  <a:latin typeface="+mj-lt"/>
                  <a:ea typeface="GungsuhChe" panose="02030609000101010101" pitchFamily="49" charset="-127"/>
                </a:rPr>
                <a:t>Key sentences</a:t>
              </a:r>
              <a:r>
                <a:rPr lang="en-US" sz="2800" b="1" kern="1200" dirty="0" smtClean="0">
                  <a:solidFill>
                    <a:schemeClr val="tx1"/>
                  </a:solidFill>
                  <a:latin typeface="+mj-lt"/>
                  <a:ea typeface="GungsuhChe" panose="02030609000101010101" pitchFamily="49" charset="-127"/>
                </a:rPr>
                <a:t>.</a:t>
              </a:r>
              <a:endParaRPr lang="zh-CN" sz="2800" b="1" kern="1200" dirty="0">
                <a:solidFill>
                  <a:schemeClr val="tx1"/>
                </a:solidFill>
                <a:latin typeface="+mj-lt"/>
                <a:ea typeface="GungsuhChe" panose="02030609000101010101" pitchFamily="49" charset="-127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963144" y="1072681"/>
            <a:ext cx="8324849" cy="915632"/>
            <a:chOff x="-963144" y="1072681"/>
            <a:chExt cx="8324849" cy="915632"/>
          </a:xfrm>
        </p:grpSpPr>
        <p:sp>
          <p:nvSpPr>
            <p:cNvPr id="13" name="椭圆形标注 12"/>
            <p:cNvSpPr/>
            <p:nvPr/>
          </p:nvSpPr>
          <p:spPr>
            <a:xfrm>
              <a:off x="548382" y="1072681"/>
              <a:ext cx="5247753" cy="915632"/>
            </a:xfrm>
            <a:prstGeom prst="wedgeEllipseCallout">
              <a:avLst>
                <a:gd name="adj1" fmla="val 60276"/>
                <a:gd name="adj2" fmla="val -53433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-963144" y="1226698"/>
              <a:ext cx="8324849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zh-CN" altLang="en-US" sz="3200" b="1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现在分词又是怎么构成呢</a:t>
              </a:r>
              <a:r>
                <a:rPr kumimoji="1" lang="en-US" altLang="zh-CN" sz="3200" b="1" dirty="0" smtClean="0">
                  <a:solidFill>
                    <a:srgbClr val="C000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?</a:t>
              </a:r>
              <a:endParaRPr kumimoji="1" lang="en-US" altLang="zh-CN" sz="32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880930" y="764704"/>
            <a:ext cx="2961551" cy="1785936"/>
            <a:chOff x="3511272" y="2924944"/>
            <a:chExt cx="4714286" cy="308571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3511272" y="2924944"/>
              <a:ext cx="4714286" cy="30857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692119" y="2990927"/>
              <a:ext cx="1190476" cy="12571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矩形 10"/>
          <p:cNvSpPr/>
          <p:nvPr/>
        </p:nvSpPr>
        <p:spPr>
          <a:xfrm>
            <a:off x="971600" y="2595557"/>
            <a:ext cx="7747634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大多数的动词直接在动词的后面加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send—sending      fly—flying</a:t>
            </a:r>
          </a:p>
          <a:p>
            <a:pPr marL="514350" indent="-514350">
              <a:buAutoNum type="arabicPeriod" startAt="2"/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以不发音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结尾的动词，要先去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在加</a:t>
            </a:r>
            <a:r>
              <a:rPr lang="en-US" altLang="zh-CN" sz="2800" b="1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800" b="1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: shine—shining      have—having</a:t>
            </a:r>
          </a:p>
          <a:p>
            <a:pPr marL="514350" indent="-514350">
              <a:buAutoNum type="arabicPeriod" startAt="3"/>
            </a:pP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以重读闭音节结尾，呈现“辅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元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”结构的</a:t>
            </a:r>
            <a:endParaRPr lang="en-US" altLang="zh-CN" sz="28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动词，先双写末尾的辅音字母，再加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swim—swi</a:t>
            </a:r>
            <a:r>
              <a:rPr lang="en-US" altLang="zh-CN" sz="2800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mm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run—ru</a:t>
            </a:r>
            <a:r>
              <a:rPr lang="en-US" altLang="zh-CN" sz="2800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nn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   </a:t>
            </a: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12963" y="1676400"/>
            <a:ext cx="253104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everyone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2528889" y="2540000"/>
            <a:ext cx="211512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rabbit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670300" y="3597275"/>
            <a:ext cx="313055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336600"/>
                </a:solidFill>
                <a:latin typeface="Times New Roman" panose="02020603050405020304" pitchFamily="18" charset="0"/>
              </a:rPr>
              <a:t>naughty ducks </a:t>
            </a: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2874963" y="4300315"/>
            <a:ext cx="302418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hide-and-seek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029046" y="3196070"/>
            <a:ext cx="3398937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666666"/>
                </a:solidFill>
                <a:latin typeface="Times New Roman" panose="02020603050405020304" pitchFamily="18" charset="0"/>
              </a:rPr>
              <a:t>The sun is shining </a:t>
            </a:r>
            <a:r>
              <a:rPr lang="en-US" altLang="zh-CN" sz="2800" b="1" dirty="0" smtClean="0">
                <a:solidFill>
                  <a:srgbClr val="666666"/>
                </a:solidFill>
                <a:latin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66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77942" y="5077262"/>
            <a:ext cx="31620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0" hangingPunct="0">
              <a:buFont typeface="Arial" panose="020B0604020202020204" pitchFamily="34" charset="0"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9933FF"/>
                </a:solidFill>
              </a:rPr>
              <a:t>drinking water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373313" y="5597525"/>
            <a:ext cx="3525837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have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a lovely time </a:t>
            </a:r>
          </a:p>
        </p:txBody>
      </p:sp>
      <p:pic>
        <p:nvPicPr>
          <p:cNvPr id="61450" name="Picture 4" descr="重点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2900" y="4492625"/>
            <a:ext cx="2857500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WordArt 5"/>
          <p:cNvSpPr>
            <a:spLocks noChangeArrowheads="1" noChangeShapeType="1" noTextEdit="1"/>
          </p:cNvSpPr>
          <p:nvPr/>
        </p:nvSpPr>
        <p:spPr bwMode="auto">
          <a:xfrm>
            <a:off x="5832475" y="4746625"/>
            <a:ext cx="1843088" cy="7715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2700" b="1" i="1" kern="10" dirty="0">
                <a:ln w="9525">
                  <a:solidFill>
                    <a:srgbClr val="CC99FF"/>
                  </a:solidFill>
                  <a:round/>
                  <a:headEnd type="none" w="sm" len="sm"/>
                  <a:tailEnd type="none" w="sm" len="sm"/>
                </a:ln>
                <a:solidFill>
                  <a:srgbClr val="0099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火眼金睛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578475" y="1659276"/>
            <a:ext cx="2746375" cy="5232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dirty="0"/>
              <a:t>fly away</a:t>
            </a:r>
            <a:endParaRPr lang="en-US" altLang="zh-CN" sz="2800" b="1" dirty="0">
              <a:solidFill>
                <a:srgbClr val="0099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5" name="文本框 25"/>
          <p:cNvSpPr txBox="1">
            <a:spLocks noChangeArrowheads="1"/>
          </p:cNvSpPr>
          <p:nvPr/>
        </p:nvSpPr>
        <p:spPr bwMode="auto">
          <a:xfrm>
            <a:off x="1720850" y="561975"/>
            <a:ext cx="6728460" cy="953135"/>
          </a:xfrm>
          <a:prstGeom prst="rect">
            <a:avLst/>
          </a:prstGeom>
          <a:solidFill>
            <a:srgbClr val="FFFF99"/>
          </a:solidFill>
          <a:ln w="28575">
            <a:solidFill>
              <a:srgbClr val="00FF00"/>
            </a:solidFill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b="1"/>
              <a:t>全班抢答竞赛，单词和词组知识一闪而过，</a:t>
            </a:r>
          </a:p>
          <a:p>
            <a:r>
              <a:rPr lang="zh-CN" altLang="en-US" sz="2800" b="1"/>
              <a:t>看谁记得快记得牢。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847034" y="2666672"/>
            <a:ext cx="35655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What are you doing </a:t>
            </a:r>
            <a:r>
              <a:rPr lang="zh-CN" altLang="en-US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？</a:t>
            </a:r>
            <a:endParaRPr lang="en-US" altLang="zh-CN" sz="2800" b="1" dirty="0">
              <a:solidFill>
                <a:srgbClr val="92D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1459994" y="4167262"/>
            <a:ext cx="124390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92D050"/>
                </a:solidFill>
                <a:latin typeface="Times New Roman" panose="02020603050405020304" pitchFamily="18" charset="0"/>
              </a:rPr>
              <a:t>cow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6660233" y="3686300"/>
            <a:ext cx="1620168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blow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40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8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2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*0.0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h+1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3" grpId="0"/>
      <p:bldP spid="23" grpId="1"/>
      <p:bldP spid="5" grpId="0"/>
      <p:bldP spid="5" grpId="1"/>
      <p:bldP spid="140297" grpId="0"/>
      <p:bldP spid="140297" grpId="1"/>
      <p:bldP spid="140294" grpId="0"/>
      <p:bldP spid="140294" grpId="1"/>
      <p:bldP spid="19" grpId="0"/>
      <p:bldP spid="19" grpId="1"/>
      <p:bldP spid="17" grpId="0"/>
      <p:bldP spid="17" grpId="1"/>
      <p:bldP spid="21" grpId="0"/>
      <p:bldP spid="2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602525" y="712964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59840" y="5492115"/>
            <a:ext cx="656082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T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he </a:t>
            </a:r>
            <a:r>
              <a:rPr lang="en-US" altLang="zh-CN" sz="2800" kern="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sun is shining. The birds are </a:t>
            </a:r>
            <a:r>
              <a:rPr lang="en-US" altLang="zh-CN" sz="2800" kern="0" dirty="0" smtClean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singing .</a:t>
            </a:r>
            <a:endParaRPr lang="zh-CN" altLang="zh-CN" sz="2800" kern="1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 rot="19500000">
            <a:off x="-51315" y="1313591"/>
            <a:ext cx="23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review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55" y="1785937"/>
            <a:ext cx="6734175" cy="32861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623" y="254389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376" y="1723740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What  is it ?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59355" y="904875"/>
            <a:ext cx="5271135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43608" y="5327969"/>
            <a:ext cx="1819729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train</a:t>
            </a:r>
            <a:endParaRPr lang="zh-CN" altLang="en-US" sz="5400" dirty="0">
              <a:solidFill>
                <a:srgbClr val="9933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146870" y="5317174"/>
            <a:ext cx="293381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window</a:t>
            </a:r>
            <a:endParaRPr lang="zh-CN" altLang="en-US" sz="5400" dirty="0">
              <a:solidFill>
                <a:srgbClr val="0000FF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98846" y="2904363"/>
            <a:ext cx="2883650" cy="2111924"/>
            <a:chOff x="698846" y="2904363"/>
            <a:chExt cx="2883650" cy="2111924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698846" y="2904363"/>
              <a:ext cx="2883650" cy="2111924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7834" y="3015294"/>
              <a:ext cx="1019048" cy="485714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71555" y="1870990"/>
            <a:ext cx="2852834" cy="326566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623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89376" y="1723740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What  is this ?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59355" y="818515"/>
            <a:ext cx="475234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043608" y="5295584"/>
            <a:ext cx="1566263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tree</a:t>
            </a:r>
            <a:endParaRPr lang="zh-CN" altLang="en-US" sz="5400" dirty="0">
              <a:solidFill>
                <a:srgbClr val="9933FF"/>
              </a:solidFill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146870" y="5295584"/>
            <a:ext cx="261001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station</a:t>
            </a:r>
            <a:endParaRPr lang="zh-CN" altLang="en-US" sz="5400" dirty="0">
              <a:solidFill>
                <a:srgbClr val="0000FF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65101" y="2867248"/>
            <a:ext cx="2736303" cy="2219307"/>
            <a:chOff x="806623" y="3027500"/>
            <a:chExt cx="2782491" cy="196321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806623" y="3027500"/>
              <a:ext cx="2782491" cy="1963219"/>
            </a:xfrm>
            <a:prstGeom prst="rect">
              <a:avLst/>
            </a:prstGeom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623" y="3068335"/>
              <a:ext cx="723810" cy="352381"/>
            </a:xfrm>
            <a:prstGeom prst="rect">
              <a:avLst/>
            </a:prstGeom>
          </p:spPr>
        </p:pic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256" y="2903213"/>
            <a:ext cx="2895238" cy="209432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623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25420" y="303530"/>
            <a:ext cx="467614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3922999" y="5171812"/>
            <a:ext cx="4674165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 man is wearing a big hat .</a:t>
            </a:r>
          </a:p>
          <a:p>
            <a:r>
              <a:rPr lang="zh-CN" altLang="en-US" sz="2800" b="1" spc="-150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一个男人正戴着一顶大帽子。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2962" y="1422127"/>
            <a:ext cx="2612894" cy="225580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1251735" y="2980764"/>
            <a:ext cx="1713931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84315" y="3876753"/>
            <a:ext cx="2736956" cy="2126261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491095" y="5236923"/>
            <a:ext cx="1319592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hat</a:t>
            </a:r>
            <a:endParaRPr lang="zh-CN" altLang="en-US" sz="5400" dirty="0">
              <a:solidFill>
                <a:srgbClr val="0000FF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4955" y="1799937"/>
            <a:ext cx="2709374" cy="32205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6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623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509395" y="883285"/>
            <a:ext cx="458978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167405" y="3175681"/>
            <a:ext cx="3187091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Sleeping</a:t>
            </a:r>
            <a:endParaRPr lang="zh-CN" altLang="en-US" sz="5400" dirty="0">
              <a:solidFill>
                <a:srgbClr val="00206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83977" y="2074980"/>
            <a:ext cx="4353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 are the pigs doing?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293" y="4776955"/>
            <a:ext cx="2514286" cy="1695238"/>
          </a:xfrm>
          <a:prstGeom prst="ellipse">
            <a:avLst/>
          </a:prstGeom>
          <a:ln w="38100"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22" name="矩形 21"/>
          <p:cNvSpPr/>
          <p:nvPr/>
        </p:nvSpPr>
        <p:spPr>
          <a:xfrm>
            <a:off x="698846" y="4968200"/>
            <a:ext cx="3699924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pigs </a:t>
            </a:r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are sleeping </a:t>
            </a:r>
          </a:p>
          <a:p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under a tree .</a:t>
            </a:r>
            <a:endParaRPr lang="en-US" altLang="zh-CN" sz="2800" b="1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1" grpId="0"/>
      <p:bldP spid="22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06623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459355" y="807720"/>
            <a:ext cx="4817110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Watch and say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4423" y="1802296"/>
            <a:ext cx="37688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What  are </a:t>
            </a:r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they doing</a:t>
            </a:r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</a:p>
        </p:txBody>
      </p:sp>
      <p:sp>
        <p:nvSpPr>
          <p:cNvPr id="22" name="矩形 21"/>
          <p:cNvSpPr/>
          <p:nvPr/>
        </p:nvSpPr>
        <p:spPr>
          <a:xfrm>
            <a:off x="4374869" y="5044858"/>
            <a:ext cx="4334585" cy="954107"/>
          </a:xfrm>
          <a:prstGeom prst="rect">
            <a:avLst/>
          </a:prstGeom>
          <a:solidFill>
            <a:schemeClr val="accent1">
              <a:lumMod val="90000"/>
            </a:schemeClr>
          </a:solidFill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The children are jumping </a:t>
            </a:r>
          </a:p>
          <a:p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n the water .</a:t>
            </a:r>
            <a:endParaRPr lang="en-US" altLang="zh-CN" sz="2800" b="1" spc="-1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31511" y="2619763"/>
            <a:ext cx="3024336" cy="2344781"/>
          </a:xfrm>
          <a:prstGeom prst="rect">
            <a:avLst/>
          </a:prstGeom>
        </p:spPr>
      </p:pic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1139476" y="5100019"/>
            <a:ext cx="2608406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dirty="0" smtClean="0">
                <a:solidFill>
                  <a:srgbClr val="002060"/>
                </a:solidFill>
              </a:rPr>
              <a:t>children</a:t>
            </a:r>
            <a:endParaRPr lang="zh-CN" altLang="en-US" sz="5400" dirty="0">
              <a:solidFill>
                <a:srgbClr val="00206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921" y="1972196"/>
            <a:ext cx="2956637" cy="26760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 bldLvl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96590" y="2005334"/>
            <a:ext cx="7010400" cy="4443984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411760" y="419580"/>
            <a:ext cx="4598828" cy="15857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err="1"/>
              <a:t>Watch </a:t>
            </a:r>
            <a:r>
              <a:rPr lang="en-US" altLang="zh-CN" b="1" dirty="0"/>
              <a:t>and write</a:t>
            </a: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图片 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193000" y="974818"/>
            <a:ext cx="902550" cy="943888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2123728" y="2394575"/>
            <a:ext cx="1134462" cy="735457"/>
          </a:xfrm>
          <a:prstGeom prst="wedgeEllipseCallout">
            <a:avLst>
              <a:gd name="adj1" fmla="val -53662"/>
              <a:gd name="adj2" fmla="val 492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255995" y="2484591"/>
            <a:ext cx="750378" cy="5554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Where </a:t>
            </a:r>
            <a:endParaRPr lang="en-US" altLang="zh-CN" sz="1600" b="1" kern="0" dirty="0" smtClean="0">
              <a:solidFill>
                <a:srgbClr val="333333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are </a:t>
            </a:r>
            <a:r>
              <a:rPr lang="en-US" altLang="zh-CN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you?.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96565"/>
            <a:ext cx="7315200" cy="4229100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6" name="圆角矩形 15"/>
          <p:cNvSpPr>
            <a:spLocks noChangeArrowheads="1"/>
          </p:cNvSpPr>
          <p:nvPr/>
        </p:nvSpPr>
        <p:spPr bwMode="auto">
          <a:xfrm>
            <a:off x="5336450" y="2127250"/>
            <a:ext cx="703063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圆角矩形 16"/>
          <p:cNvSpPr>
            <a:spLocks noChangeArrowheads="1"/>
          </p:cNvSpPr>
          <p:nvPr/>
        </p:nvSpPr>
        <p:spPr bwMode="auto">
          <a:xfrm>
            <a:off x="4063709" y="2695864"/>
            <a:ext cx="1012347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860518" y="604299"/>
            <a:ext cx="4627689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4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Check answers</a:t>
            </a:r>
            <a:endParaRPr kumimoji="1" lang="en-US" altLang="zh-CN" sz="44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圆角矩形 18"/>
          <p:cNvSpPr>
            <a:spLocks noChangeArrowheads="1"/>
          </p:cNvSpPr>
          <p:nvPr/>
        </p:nvSpPr>
        <p:spPr bwMode="auto">
          <a:xfrm>
            <a:off x="5994953" y="2664378"/>
            <a:ext cx="1078363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raining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圆角矩形 19"/>
          <p:cNvSpPr>
            <a:spLocks noChangeArrowheads="1"/>
          </p:cNvSpPr>
          <p:nvPr/>
        </p:nvSpPr>
        <p:spPr bwMode="auto">
          <a:xfrm>
            <a:off x="2882811" y="3129533"/>
            <a:ext cx="1005244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sleeping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20"/>
          <p:cNvSpPr>
            <a:spLocks noChangeArrowheads="1"/>
          </p:cNvSpPr>
          <p:nvPr/>
        </p:nvSpPr>
        <p:spPr bwMode="auto">
          <a:xfrm>
            <a:off x="5393549" y="3153866"/>
            <a:ext cx="605216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圆角矩形 21"/>
          <p:cNvSpPr>
            <a:spLocks noChangeArrowheads="1"/>
          </p:cNvSpPr>
          <p:nvPr/>
        </p:nvSpPr>
        <p:spPr bwMode="auto">
          <a:xfrm>
            <a:off x="3585447" y="3646930"/>
            <a:ext cx="605216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圆角矩形 22"/>
          <p:cNvSpPr>
            <a:spLocks noChangeArrowheads="1"/>
          </p:cNvSpPr>
          <p:nvPr/>
        </p:nvSpPr>
        <p:spPr bwMode="auto">
          <a:xfrm>
            <a:off x="5909500" y="3646930"/>
            <a:ext cx="1079768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圆角矩形 23"/>
          <p:cNvSpPr>
            <a:spLocks noChangeArrowheads="1"/>
          </p:cNvSpPr>
          <p:nvPr/>
        </p:nvSpPr>
        <p:spPr bwMode="auto">
          <a:xfrm>
            <a:off x="1588818" y="4149304"/>
            <a:ext cx="1061070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jumping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圆角矩形 25"/>
          <p:cNvSpPr>
            <a:spLocks noChangeArrowheads="1"/>
          </p:cNvSpPr>
          <p:nvPr/>
        </p:nvSpPr>
        <p:spPr bwMode="auto">
          <a:xfrm>
            <a:off x="2972340" y="4613050"/>
            <a:ext cx="915715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sation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圆角矩形 26"/>
          <p:cNvSpPr>
            <a:spLocks noChangeArrowheads="1"/>
          </p:cNvSpPr>
          <p:nvPr/>
        </p:nvSpPr>
        <p:spPr bwMode="auto">
          <a:xfrm>
            <a:off x="6899042" y="3125378"/>
            <a:ext cx="778973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圆角矩形 27"/>
          <p:cNvSpPr>
            <a:spLocks noChangeArrowheads="1"/>
          </p:cNvSpPr>
          <p:nvPr/>
        </p:nvSpPr>
        <p:spPr bwMode="auto">
          <a:xfrm>
            <a:off x="5831071" y="4149304"/>
            <a:ext cx="703063" cy="371475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12700" algn="ctr">
            <a:solidFill>
              <a:srgbClr val="FFFF00"/>
            </a:solidFill>
            <a:miter lim="800000"/>
          </a:ln>
        </p:spPr>
        <p:txBody>
          <a:bodyPr anchor="ctr"/>
          <a:lstStyle/>
          <a:p>
            <a:pPr algn="ctr"/>
            <a:r>
              <a:rPr lang="en-US" altLang="zh-CN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</a:t>
            </a:r>
            <a:endParaRPr lang="en-US" altLang="zh-C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123788" y="5307248"/>
            <a:ext cx="7297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400" kern="0" dirty="0">
                <a:latin typeface="华文新魏" panose="02010800040101010101" pitchFamily="2" charset="-122"/>
                <a:ea typeface="华文新魏" panose="02010800040101010101" pitchFamily="2" charset="-122"/>
                <a:cs typeface="宋体" panose="02010600030101010101" pitchFamily="2" charset="-122"/>
              </a:rPr>
              <a:t>我在火车上。我正在向窗外看。天正在下雨。一些猪正在树下睡觉。一个男人正戴着一顶大帽子。一些孩子正在水里跳。现在火车正来到车站。我能看见你！</a:t>
            </a:r>
            <a:endParaRPr lang="zh-CN" altLang="zh-CN" sz="2400" kern="100" dirty="0">
              <a:effectLst/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6" grpId="0" bldLvl="0" animBg="1"/>
      <p:bldP spid="27" grpId="0" bldLvl="0" animBg="1"/>
      <p:bldP spid="28" grpId="0" bldLvl="0" animBg="1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998" y="2158565"/>
            <a:ext cx="6345936" cy="4047744"/>
          </a:xfrm>
          <a:prstGeom prst="rect">
            <a:avLst/>
          </a:prstGeom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344817" y="314276"/>
            <a:ext cx="4598828" cy="16981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r>
              <a:rPr lang="en-US" altLang="zh-CN" b="1" dirty="0" smtClean="0"/>
              <a:t>Watch and Guess</a:t>
            </a: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523319" y="3010308"/>
            <a:ext cx="4856969" cy="2578932"/>
            <a:chOff x="2523319" y="3010308"/>
            <a:chExt cx="4856969" cy="2578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2523319" y="3010308"/>
              <a:ext cx="3056743" cy="1146783"/>
              <a:chOff x="2523319" y="3010308"/>
              <a:chExt cx="3056743" cy="1146783"/>
            </a:xfrm>
          </p:grpSpPr>
          <p:sp>
            <p:nvSpPr>
              <p:cNvPr id="8" name="椭圆形标注 7"/>
              <p:cNvSpPr/>
              <p:nvPr/>
            </p:nvSpPr>
            <p:spPr>
              <a:xfrm>
                <a:off x="2523319" y="3010308"/>
                <a:ext cx="1548255" cy="806619"/>
              </a:xfrm>
              <a:prstGeom prst="wedgeEllipseCallout">
                <a:avLst>
                  <a:gd name="adj1" fmla="val -22790"/>
                  <a:gd name="adj2" fmla="val 73235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形标注 8"/>
              <p:cNvSpPr/>
              <p:nvPr/>
            </p:nvSpPr>
            <p:spPr>
              <a:xfrm>
                <a:off x="4211959" y="3421634"/>
                <a:ext cx="1368103" cy="735457"/>
              </a:xfrm>
              <a:prstGeom prst="wedgeEllipseCallout">
                <a:avLst>
                  <a:gd name="adj1" fmla="val -30117"/>
                  <a:gd name="adj2" fmla="val 11562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椭圆形标注 9"/>
            <p:cNvSpPr/>
            <p:nvPr/>
          </p:nvSpPr>
          <p:spPr>
            <a:xfrm>
              <a:off x="5724128" y="4653136"/>
              <a:ext cx="1656160" cy="936104"/>
            </a:xfrm>
            <a:prstGeom prst="wedgeEllipseCallout">
              <a:avLst>
                <a:gd name="adj1" fmla="val 19118"/>
                <a:gd name="adj2" fmla="val -72132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矩形 2"/>
          <p:cNvSpPr/>
          <p:nvPr/>
        </p:nvSpPr>
        <p:spPr>
          <a:xfrm>
            <a:off x="2626814" y="3026747"/>
            <a:ext cx="15632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In this </a:t>
            </a:r>
            <a:r>
              <a:rPr lang="en-US" altLang="zh-CN" sz="1600" dirty="0" smtClean="0"/>
              <a:t>photo,</a:t>
            </a:r>
          </a:p>
          <a:p>
            <a:r>
              <a:rPr lang="en-US" altLang="zh-CN" sz="1600" dirty="0" smtClean="0"/>
              <a:t>we’re having a </a:t>
            </a:r>
          </a:p>
          <a:p>
            <a:r>
              <a:rPr lang="en-US" altLang="zh-CN" sz="1600" dirty="0" smtClean="0"/>
              <a:t>      picnic.</a:t>
            </a:r>
            <a:endParaRPr lang="zh-CN" altLang="en-US" sz="1600" dirty="0"/>
          </a:p>
        </p:txBody>
      </p:sp>
      <p:sp>
        <p:nvSpPr>
          <p:cNvPr id="15" name="椭圆 14"/>
          <p:cNvSpPr/>
          <p:nvPr/>
        </p:nvSpPr>
        <p:spPr>
          <a:xfrm>
            <a:off x="2484438" y="3010308"/>
            <a:ext cx="1587136" cy="847435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4211959" y="3421634"/>
            <a:ext cx="1368103" cy="760803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320928" y="3484270"/>
            <a:ext cx="1223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Are you in</a:t>
            </a:r>
          </a:p>
          <a:p>
            <a:r>
              <a:rPr lang="en-US" altLang="zh-CN" dirty="0"/>
              <a:t>t</a:t>
            </a:r>
            <a:r>
              <a:rPr lang="en-US" altLang="zh-CN" dirty="0" smtClean="0"/>
              <a:t>he park?</a:t>
            </a:r>
            <a:endParaRPr lang="zh-CN" altLang="en-US" dirty="0"/>
          </a:p>
        </p:txBody>
      </p:sp>
      <p:sp>
        <p:nvSpPr>
          <p:cNvPr id="18" name="椭圆 17"/>
          <p:cNvSpPr/>
          <p:nvPr/>
        </p:nvSpPr>
        <p:spPr>
          <a:xfrm>
            <a:off x="5750895" y="4653136"/>
            <a:ext cx="1629393" cy="936104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40454" y="4754632"/>
            <a:ext cx="1681480" cy="833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900"/>
              </a:lnSpc>
            </a:pPr>
            <a:r>
              <a:rPr lang="en-US" altLang="zh-CN" dirty="0" smtClean="0"/>
              <a:t>   That’s right.</a:t>
            </a:r>
          </a:p>
          <a:p>
            <a:pPr>
              <a:lnSpc>
                <a:spcPts val="1900"/>
              </a:lnSpc>
            </a:pPr>
            <a:r>
              <a:rPr lang="en-US" altLang="zh-CN" dirty="0" smtClean="0"/>
              <a:t>The weather is</a:t>
            </a:r>
          </a:p>
          <a:p>
            <a:pPr>
              <a:lnSpc>
                <a:spcPts val="1900"/>
              </a:lnSpc>
            </a:pPr>
            <a:r>
              <a:rPr lang="en-US" altLang="zh-CN" dirty="0" smtClean="0"/>
              <a:t>    very good. 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5" grpId="0" bldLvl="0" animBg="1"/>
      <p:bldP spid="16" grpId="0" bldLvl="0" animBg="1"/>
      <p:bldP spid="5" grpId="0"/>
      <p:bldP spid="18" grpId="0" bldLvl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908175" y="908050"/>
            <a:ext cx="5472113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908175" y="836613"/>
            <a:ext cx="367188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344817" y="659716"/>
            <a:ext cx="4598828" cy="169816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0805"/>
              </a:avLst>
            </a:prstTxWarp>
          </a:bodyPr>
          <a:lstStyle/>
          <a:p>
            <a:pPr>
              <a:spcBef>
                <a:spcPct val="50000"/>
              </a:spcBef>
            </a:pPr>
            <a:endParaRPr kumimoji="1" lang="en-US" altLang="zh-CN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76970" y="167369"/>
            <a:ext cx="2475230" cy="8299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Let's try</a:t>
            </a:r>
            <a:endParaRPr lang="en-US" altLang="zh-CN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78427" y="1078108"/>
            <a:ext cx="7987146" cy="1107996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indent="304800">
              <a:spcAft>
                <a:spcPts val="1200"/>
              </a:spcAft>
            </a:pPr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Show your photo and ask your partner to</a:t>
            </a:r>
          </a:p>
          <a:p>
            <a:pPr indent="304800">
              <a:spcAft>
                <a:spcPts val="1200"/>
              </a:spcAft>
            </a:pPr>
            <a:r>
              <a:rPr lang="en-US" altLang="zh-CN" sz="2800" b="1" dirty="0">
                <a:solidFill>
                  <a:srgbClr val="0000FF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g</a:t>
            </a:r>
            <a:r>
              <a:rPr lang="en-US" altLang="zh-CN" sz="2800" b="1" dirty="0" smtClean="0">
                <a:solidFill>
                  <a:srgbClr val="0000FF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rPr>
              <a:t>uess “  Where you are” .</a:t>
            </a:r>
            <a:endParaRPr lang="zh-CN" altLang="zh-CN" sz="2800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945" y="2257555"/>
            <a:ext cx="5028571" cy="34190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723471"/>
            <a:ext cx="666033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Read and chant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935" y="1352736"/>
            <a:ext cx="6657143" cy="466666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07630" y="691374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-51315" y="1313591"/>
            <a:ext cx="23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review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724" y="1620024"/>
            <a:ext cx="3777191" cy="3399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500803" y="5343725"/>
            <a:ext cx="6048671" cy="646331"/>
          </a:xfrm>
          <a:prstGeom prst="rect">
            <a:avLst/>
          </a:prstGeom>
          <a:solidFill>
            <a:srgbClr val="F6DFE7"/>
          </a:solidFill>
          <a:ln w="38100">
            <a:solidFill>
              <a:srgbClr val="9933FF"/>
            </a:solidFill>
            <a:miter lim="800000"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/>
              <a:t>The birds </a:t>
            </a:r>
            <a:r>
              <a:rPr lang="en-US" altLang="zh-CN" sz="2400" b="1" dirty="0"/>
              <a:t>are flying </a:t>
            </a:r>
            <a:r>
              <a:rPr lang="en-US" altLang="zh-CN" sz="2400" b="1" dirty="0" smtClean="0"/>
              <a:t>away.</a:t>
            </a:r>
            <a:endParaRPr lang="en-US" altLang="zh-CN" sz="24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299675" y="750391"/>
            <a:ext cx="666033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Read and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say.Then</a:t>
            </a: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chant</a:t>
            </a:r>
          </a:p>
        </p:txBody>
      </p:sp>
      <p:sp>
        <p:nvSpPr>
          <p:cNvPr id="2" name="矩形 1"/>
          <p:cNvSpPr/>
          <p:nvPr/>
        </p:nvSpPr>
        <p:spPr>
          <a:xfrm>
            <a:off x="971598" y="1626929"/>
            <a:ext cx="7316483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C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The sun is shining on the sea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，太阳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正照耀着大海，</a:t>
            </a:r>
          </a:p>
          <a:p>
            <a:r>
              <a:rPr lang="en-US" altLang="zh-CN" sz="2400" dirty="0" err="1">
                <a:latin typeface="+mj-lt"/>
                <a:ea typeface="隶书" panose="02010509060101010101" pitchFamily="49" charset="-122"/>
              </a:rPr>
              <a:t>shining,shining</a:t>
            </a:r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 brightly</a:t>
            </a:r>
            <a:r>
              <a:rPr lang="en-US" altLang="zh-CN" sz="2400" dirty="0" smtClean="0">
                <a:latin typeface="+mj-lt"/>
                <a:ea typeface="隶书" panose="02010509060101010101" pitchFamily="49" charset="-122"/>
              </a:rPr>
              <a:t>.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照耀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着，明亮地照耀着。</a:t>
            </a:r>
          </a:p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And this is strange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，这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很奇怪，</a:t>
            </a:r>
          </a:p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because it is </a:t>
            </a:r>
            <a:r>
              <a:rPr lang="en-US" altLang="zh-CN" sz="2400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the middle of the night.</a:t>
            </a:r>
          </a:p>
          <a:p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因为这是在</a:t>
            </a:r>
            <a:r>
              <a:rPr lang="zh-CN" altLang="en-US" sz="2400" dirty="0">
                <a:solidFill>
                  <a:srgbClr val="FF0000"/>
                </a:solidFill>
                <a:latin typeface="+mj-lt"/>
                <a:ea typeface="隶书" panose="02010509060101010101" pitchFamily="49" charset="-122"/>
              </a:rPr>
              <a:t>半夜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。</a:t>
            </a:r>
          </a:p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The moon is shining sadly</a:t>
            </a:r>
            <a:r>
              <a:rPr lang="en-US" altLang="zh-CN" sz="2400" dirty="0" smtClean="0">
                <a:latin typeface="+mj-lt"/>
                <a:ea typeface="隶书" panose="02010509060101010101" pitchFamily="49" charset="-122"/>
              </a:rPr>
              <a:t>,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月亮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悲伤地照耀着，</a:t>
            </a:r>
          </a:p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because she thinks the sun is wrong to be there in the sky after the day is gone.</a:t>
            </a:r>
          </a:p>
          <a:p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因为她认为白天已经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结束</a:t>
            </a:r>
            <a:r>
              <a:rPr lang="en-US" altLang="zh-CN" sz="2400" dirty="0" smtClean="0">
                <a:latin typeface="+mj-lt"/>
                <a:ea typeface="隶书" panose="02010509060101010101" pitchFamily="49" charset="-122"/>
              </a:rPr>
              <a:t>,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可是</a:t>
            </a:r>
            <a:r>
              <a:rPr lang="zh-CN" altLang="en-US" sz="2400" dirty="0" smtClean="0">
                <a:latin typeface="+mj-lt"/>
                <a:ea typeface="隶书" panose="02010509060101010101" pitchFamily="49" charset="-122"/>
              </a:rPr>
              <a:t>太阳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（还）在天空中是不对的。</a:t>
            </a:r>
          </a:p>
          <a:p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“</a:t>
            </a:r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The sun is very bad. He spoils my </a:t>
            </a:r>
            <a:r>
              <a:rPr lang="en-US" altLang="zh-CN" sz="2400" dirty="0" err="1">
                <a:latin typeface="+mj-lt"/>
                <a:ea typeface="隶书" panose="02010509060101010101" pitchFamily="49" charset="-122"/>
              </a:rPr>
              <a:t>time,”she</a:t>
            </a:r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 says.</a:t>
            </a:r>
          </a:p>
          <a:p>
            <a:r>
              <a:rPr lang="en-US" altLang="zh-CN" sz="2400" dirty="0">
                <a:latin typeface="+mj-lt"/>
                <a:ea typeface="隶书" panose="02010509060101010101" pitchFamily="49" charset="-122"/>
              </a:rPr>
              <a:t>“</a:t>
            </a:r>
            <a:r>
              <a:rPr lang="zh-CN" altLang="en-US" sz="2400" dirty="0">
                <a:latin typeface="+mj-lt"/>
                <a:ea typeface="隶书" panose="02010509060101010101" pitchFamily="49" charset="-122"/>
              </a:rPr>
              <a:t>太阳很坏。他破坏了我的时光。”她说。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403648" y="906986"/>
            <a:ext cx="6660331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Read and </a:t>
            </a:r>
            <a:r>
              <a:rPr kumimoji="1" lang="en-US" altLang="zh-CN" sz="3600" b="1" dirty="0" err="1">
                <a:solidFill>
                  <a:srgbClr val="0000FF"/>
                </a:solidFill>
                <a:latin typeface="Comic Sans MS" panose="030F0702030302020204" pitchFamily="66" charset="0"/>
              </a:rPr>
              <a:t>say.Then</a:t>
            </a:r>
            <a:r>
              <a:rPr kumimoji="1" lang="en-US" altLang="zh-CN" sz="3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chant</a:t>
            </a:r>
          </a:p>
        </p:txBody>
      </p:sp>
      <p:pic>
        <p:nvPicPr>
          <p:cNvPr id="7" name="图片 1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28467" y="5327228"/>
            <a:ext cx="1165406" cy="1166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10" y="1729431"/>
            <a:ext cx="7505700" cy="4305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2015-08-26_20271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989138"/>
            <a:ext cx="8224837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71550" y="1917700"/>
            <a:ext cx="6337300" cy="639763"/>
          </a:xfrm>
          <a:prstGeom prst="rect">
            <a:avLst/>
          </a:prstGeom>
          <a:noFill/>
          <a:ln>
            <a:noFill/>
          </a:ln>
          <a:effectLst>
            <a:prstShdw prst="shdw11">
              <a:srgbClr val="C0C0C0">
                <a:alpha val="75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A603A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3600" b="1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8" name="WordArt 4"/>
          <p:cNvSpPr>
            <a:spLocks noChangeArrowheads="1" noChangeShapeType="1"/>
          </p:cNvSpPr>
          <p:nvPr/>
        </p:nvSpPr>
        <p:spPr bwMode="auto">
          <a:xfrm>
            <a:off x="1331913" y="1054100"/>
            <a:ext cx="6696075" cy="15128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/>
            <a:r>
              <a:rPr lang="en-US" altLang="zh-CN" sz="3600">
                <a:solidFill>
                  <a:srgbClr val="00206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Challenge your memory!</a:t>
            </a:r>
            <a:endParaRPr lang="zh-CN" altLang="en-US" sz="3600">
              <a:solidFill>
                <a:srgbClr val="00206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9" name="WordArt 5"/>
          <p:cNvSpPr>
            <a:spLocks noChangeArrowheads="1" noChangeShapeType="1"/>
          </p:cNvSpPr>
          <p:nvPr/>
        </p:nvSpPr>
        <p:spPr bwMode="auto">
          <a:xfrm>
            <a:off x="2124075" y="2636838"/>
            <a:ext cx="4967288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>
                <a:ln w="9525" cmpd="sng">
                  <a:solidFill>
                    <a:srgbClr val="000000"/>
                  </a:solidFill>
                  <a:round/>
                </a:ln>
                <a:solidFill>
                  <a:srgbClr val="FF3300"/>
                </a:solidFill>
                <a:cs typeface="Arial" panose="020B0604020202020204" pitchFamily="34" charset="0"/>
              </a:rPr>
              <a:t>Are you ready?</a:t>
            </a:r>
            <a:endParaRPr lang="zh-CN" altLang="en-US" sz="3600">
              <a:ln w="9525" cmpd="sng">
                <a:solidFill>
                  <a:srgbClr val="000000"/>
                </a:solidFill>
                <a:round/>
              </a:ln>
              <a:solidFill>
                <a:srgbClr val="FF3300"/>
              </a:solidFill>
              <a:cs typeface="Arial" panose="020B0604020202020204" pitchFamily="34" charset="0"/>
            </a:endParaRPr>
          </a:p>
        </p:txBody>
      </p:sp>
      <p:sp>
        <p:nvSpPr>
          <p:cNvPr id="26630" name="WordArt 6"/>
          <p:cNvSpPr>
            <a:spLocks noChangeArrowheads="1" noChangeShapeType="1"/>
          </p:cNvSpPr>
          <p:nvPr/>
        </p:nvSpPr>
        <p:spPr bwMode="auto">
          <a:xfrm>
            <a:off x="2413000" y="4221163"/>
            <a:ext cx="15113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kern="10" dirty="0">
                <a:ln w="19050" cmpd="sng">
                  <a:solidFill>
                    <a:srgbClr val="99CCFF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go...</a:t>
            </a:r>
            <a:endParaRPr lang="zh-CN" altLang="en-US" sz="3600" kern="10" dirty="0">
              <a:ln w="19050" cmpd="sng">
                <a:solidFill>
                  <a:srgbClr val="99CCFF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662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ldLvl="0" autoUpdateAnimBg="0"/>
      <p:bldP spid="26627" grpId="1" bldLvl="0" autoUpdateAnimBg="0"/>
      <p:bldP spid="26627" grpId="2" bldLvl="0" animBg="1" autoUpdateAnimBg="0"/>
      <p:bldP spid="26629" grpId="0" animBg="1"/>
      <p:bldP spid="266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115803" y="5483707"/>
            <a:ext cx="669674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Q</a:t>
            </a:r>
            <a:r>
              <a:rPr kumimoji="1" lang="zh-CN" altLang="en-US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：</a:t>
            </a: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What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are </a:t>
            </a:r>
            <a:r>
              <a:rPr kumimoji="1" lang="en-US" altLang="zh-CN" sz="2800" b="1" dirty="0">
                <a:solidFill>
                  <a:srgbClr val="000000"/>
                </a:solidFill>
                <a:latin typeface="Comic Sans MS" panose="030F0702030302020204" pitchFamily="66" charset="0"/>
              </a:rPr>
              <a:t>you </a:t>
            </a:r>
            <a:r>
              <a:rPr kumimoji="1" lang="en-US" altLang="zh-CN" sz="2800" b="1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doing?</a:t>
            </a:r>
            <a:endParaRPr kumimoji="1" lang="zh-CN" altLang="en-US" sz="2800" b="1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26374" y="16044"/>
            <a:ext cx="4719955" cy="922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5400" b="1" cap="none" spc="0" dirty="0" smtClean="0">
                <a:blipFill>
                  <a:blip r:embed="rId2"/>
                  <a:tile tx="0" ty="0" sx="100000" sy="100000" flip="none" algn="tl"/>
                </a:blipFill>
                <a:effectLst/>
                <a:latin typeface="Arial" panose="020B0604020202020204" pitchFamily="34" charset="0"/>
                <a:ea typeface="宋体" panose="02010600030101010101" pitchFamily="2" charset="-122"/>
              </a:rPr>
              <a:t>write  and say</a:t>
            </a:r>
            <a:endParaRPr lang="zh-CN" altLang="en-US" sz="5400" b="1" cap="none" spc="0" dirty="0">
              <a:blipFill>
                <a:blip r:embed="rId2"/>
                <a:tile tx="0" ty="0" sx="100000" sy="100000" flip="none" algn="tl"/>
              </a:blipFill>
              <a:effectLst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55115" y="879552"/>
            <a:ext cx="6840760" cy="4586419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533182" y="3151171"/>
            <a:ext cx="6099096" cy="21789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9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algn="ctr"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b="1">
                <a:solidFill>
                  <a:srgbClr val="660066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9552" y="936596"/>
            <a:ext cx="784887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小组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合作，</a:t>
            </a:r>
            <a:r>
              <a:rPr lang="zh-CN" altLang="en-US" sz="2400" b="1" dirty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选</a:t>
            </a:r>
            <a:r>
              <a:rPr lang="zh-CN" altLang="en-US" sz="2400" b="1" dirty="0" smtClean="0">
                <a:solidFill>
                  <a:srgbClr val="0000FF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用下列单词写一个小故事，然后讲给大家听。</a:t>
            </a:r>
            <a:endParaRPr lang="zh-CN" altLang="en-US" sz="2400" b="1" dirty="0">
              <a:solidFill>
                <a:srgbClr val="0000FF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965268" y="3141447"/>
            <a:ext cx="7716984" cy="2862322"/>
          </a:xfrm>
          <a:prstGeom prst="rect">
            <a:avLst/>
          </a:prstGeom>
          <a:gradFill flip="none" rotWithShape="1">
            <a:gsLst>
              <a:gs pos="23000">
                <a:srgbClr val="9933FF"/>
              </a:gs>
              <a:gs pos="74000">
                <a:schemeClr val="accent1">
                  <a:lumMod val="45000"/>
                  <a:lumOff val="55000"/>
                </a:schemeClr>
              </a:gs>
              <a:gs pos="57000">
                <a:schemeClr val="accent1">
                  <a:alpha val="83000"/>
                  <a:lumMod val="37000"/>
                  <a:lumOff val="63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 w="9525">
            <a:noFill/>
            <a:miter lim="800000"/>
          </a:ln>
          <a:effectLst>
            <a:glow rad="127000">
              <a:srgbClr val="FFFF00"/>
            </a:glow>
            <a:softEdge rad="381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A girl is buying food in the supermarket . She is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going to have a picnic .  The birds are singing . A 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b</a:t>
            </a:r>
            <a:r>
              <a:rPr lang="en-US" altLang="zh-CN" sz="2400" b="1" dirty="0" smtClean="0"/>
              <a:t>oy is flying a kite. It’s going to rain soon . Children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/>
              <a:t>a</a:t>
            </a:r>
            <a:r>
              <a:rPr lang="en-US" altLang="zh-CN" sz="2400" b="1" dirty="0" smtClean="0"/>
              <a:t>re running to home .the ducks are swimming on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/>
              <a:t>the pond .</a:t>
            </a:r>
            <a:endParaRPr lang="en-US" altLang="zh-CN" sz="24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8" y="1606296"/>
            <a:ext cx="6933333" cy="11619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11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矩形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912" y="254000"/>
            <a:ext cx="317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02774" y="1455430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3600" b="1" spc="-15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现在进行时态：</a:t>
            </a:r>
            <a:endParaRPr lang="en-US" altLang="zh-CN" sz="3600" b="1" spc="-15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表示正在发生的动作或发生的事情，通常与</a:t>
            </a:r>
            <a:r>
              <a:rPr lang="en-US" altLang="zh-CN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now</a:t>
            </a: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连用。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spc="-150" dirty="0" smtClean="0">
                <a:solidFill>
                  <a:srgbClr val="00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基本形式：</a:t>
            </a:r>
            <a:endParaRPr lang="en-US" altLang="zh-CN" sz="2800" b="1" spc="-150" dirty="0" smtClean="0">
              <a:solidFill>
                <a:srgbClr val="00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Be ( am/ is / are )  +  doing(</a:t>
            </a:r>
            <a:r>
              <a:rPr lang="zh-CN" altLang="en-US" sz="2800" b="1" spc="-1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现在分词</a:t>
            </a:r>
            <a:r>
              <a:rPr lang="en-US" altLang="zh-CN" sz="2800" b="1" spc="-1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Be </a:t>
            </a:r>
            <a:r>
              <a:rPr lang="zh-CN" altLang="en-US" sz="2800" b="1" spc="-150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动词使用口诀：</a:t>
            </a:r>
            <a:endParaRPr lang="en-US" altLang="zh-CN" sz="2800" b="1" spc="-150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am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you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用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are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is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跟着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he / she /it 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spc="-150" dirty="0" smtClean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至于复数（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we /they / you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）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全部都用一个</a:t>
            </a:r>
            <a:r>
              <a:rPr lang="en-US" altLang="zh-CN" sz="2800" b="1" spc="-150" dirty="0" smtClean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are .</a:t>
            </a:r>
            <a:endParaRPr lang="en-US" altLang="zh-CN" sz="2800" b="1" spc="-150" dirty="0">
              <a:solidFill>
                <a:srgbClr val="FF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矩形 2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4502" y="372745"/>
            <a:ext cx="3178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467544" y="156338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zh-CN" altLang="en-US" sz="3600" b="1" spc="-150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现在</a:t>
            </a:r>
            <a:r>
              <a:rPr lang="zh-CN" altLang="en-US" sz="3600" b="1" spc="-150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分词的构成：</a:t>
            </a:r>
            <a:endParaRPr lang="en-US" altLang="zh-CN" sz="3600" b="1" spc="-15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altLang="zh-CN" sz="3600" b="1" spc="-150" dirty="0" smtClean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71600" y="2595557"/>
            <a:ext cx="7747634" cy="37548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zh-CN" altLang="en-US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大多数的动词直接在动词的后面加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zh-CN" altLang="en-US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rgbClr val="7030A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800" b="1" dirty="0" err="1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solidFill>
                  <a:srgbClr val="7030A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send—sending      fly—flying</a:t>
            </a:r>
          </a:p>
          <a:p>
            <a:pPr marL="514350" indent="-514350">
              <a:buAutoNum type="arabicPeriod" startAt="2"/>
            </a:pP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以不发音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结尾的动词，要先去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</a:t>
            </a:r>
            <a:r>
              <a:rPr lang="zh-CN" altLang="en-US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在加</a:t>
            </a:r>
            <a:r>
              <a:rPr lang="en-US" altLang="zh-CN" sz="2800" b="1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  <a:p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en-US" altLang="zh-CN" sz="2800" b="1" dirty="0" err="1" smtClean="0"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latin typeface="华文新魏" panose="02010800040101010101" pitchFamily="2" charset="-122"/>
                <a:ea typeface="华文新魏" panose="02010800040101010101" pitchFamily="2" charset="-122"/>
              </a:rPr>
              <a:t>: shine—shining      have—having</a:t>
            </a:r>
          </a:p>
          <a:p>
            <a:pPr marL="514350" indent="-514350">
              <a:buAutoNum type="arabicPeriod" startAt="3"/>
            </a:pP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以重读闭音节结尾，呈现“辅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元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-</a:t>
            </a:r>
            <a:r>
              <a:rPr lang="zh-CN" altLang="en-US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辅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”结构的</a:t>
            </a:r>
            <a:endParaRPr lang="en-US" altLang="zh-CN" sz="28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动词，先双写末尾的辅音字母，再加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ing</a:t>
            </a:r>
            <a:r>
              <a:rPr lang="zh-CN" altLang="en-US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  <a:endParaRPr lang="en-US" altLang="zh-CN" sz="2800" b="1" dirty="0" smtClean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</a:t>
            </a:r>
            <a:r>
              <a:rPr lang="en-US" altLang="zh-CN" sz="2800" b="1" dirty="0" err="1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Eg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 </a:t>
            </a:r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swim—swimming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run—running   </a:t>
            </a:r>
          </a:p>
          <a:p>
            <a:r>
              <a:rPr lang="en-US" altLang="zh-CN" sz="2800" b="1" dirty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</a:t>
            </a:r>
            <a:r>
              <a:rPr lang="en-US" altLang="zh-CN" sz="2800" b="1" dirty="0" smtClean="0">
                <a:solidFill>
                  <a:srgbClr val="0000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       </a:t>
            </a:r>
            <a:endParaRPr lang="zh-CN" altLang="en-US" sz="2800" b="1" dirty="0">
              <a:solidFill>
                <a:srgbClr val="0000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187624" y="3205849"/>
            <a:ext cx="7667625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能独立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完整地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朗读第</a:t>
            </a:r>
            <a:r>
              <a:rPr lang="en-US" altLang="zh-CN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17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页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活动</a:t>
            </a:r>
            <a:r>
              <a:rPr lang="en-US" altLang="zh-CN" b="1" dirty="0">
                <a:solidFill>
                  <a:srgbClr val="000000"/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的内容。</a:t>
            </a:r>
            <a:endParaRPr lang="en-US" altLang="zh-CN" b="1" dirty="0" smtClean="0">
              <a:solidFill>
                <a:srgbClr val="000000"/>
              </a:solidFill>
              <a:ea typeface="微软雅黑" panose="020B0503020204020204" pitchFamily="34" charset="-122"/>
            </a:endParaRPr>
          </a:p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完成</a:t>
            </a:r>
            <a:r>
              <a:rPr lang="zh-CN" altLang="en-US" b="1" dirty="0">
                <a:solidFill>
                  <a:srgbClr val="000000"/>
                </a:solidFill>
                <a:ea typeface="微软雅黑" panose="020B0503020204020204" pitchFamily="34" charset="-122"/>
              </a:rPr>
              <a:t>配套教辅相应的练习</a:t>
            </a:r>
            <a:r>
              <a:rPr lang="zh-CN" altLang="en-US" b="1" dirty="0" smtClean="0">
                <a:solidFill>
                  <a:srgbClr val="000000"/>
                </a:solidFill>
                <a:ea typeface="微软雅黑" panose="020B0503020204020204" pitchFamily="34" charset="-122"/>
              </a:rPr>
              <a:t>。</a:t>
            </a:r>
            <a:endParaRPr lang="zh-CN" altLang="en-US" b="1" dirty="0">
              <a:solidFill>
                <a:srgbClr val="000000"/>
              </a:solidFill>
              <a:ea typeface="微软雅黑" panose="020B0503020204020204" pitchFamily="34" charset="-122"/>
            </a:endParaRPr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3131840" y="1773581"/>
            <a:ext cx="3124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Homework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872400" y="1079994"/>
            <a:ext cx="339920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Watch and </a:t>
            </a:r>
            <a:r>
              <a:rPr lang="en-US" altLang="zh-CN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say</a:t>
            </a:r>
            <a:endParaRPr lang="zh-CN" altLang="en-US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38250" y="5493385"/>
            <a:ext cx="6658610" cy="5219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altLang="zh-CN" sz="2800" kern="0" dirty="0">
                <a:solidFill>
                  <a:srgbClr val="FF0000"/>
                </a:solidFill>
                <a:latin typeface="+mj-lt"/>
                <a:ea typeface="微软雅黑" panose="020B0503020204020204" pitchFamily="34" charset="-122"/>
                <a:cs typeface="Times New Roman" panose="02020603050405020304" pitchFamily="18" charset="0"/>
              </a:rPr>
              <a:t>The ducks are eating our sandwiches.</a:t>
            </a:r>
            <a:endParaRPr lang="zh-CN" altLang="zh-CN" sz="2800" kern="100" dirty="0">
              <a:solidFill>
                <a:srgbClr val="FF0000"/>
              </a:solidFill>
              <a:effectLst/>
              <a:latin typeface="+mj-lt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 rot="19140347">
            <a:off x="-51315" y="1313591"/>
            <a:ext cx="23289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2800" b="1" dirty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</a:rPr>
              <a:t>Let’s  review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674" y="1980674"/>
            <a:ext cx="3794536" cy="3301129"/>
          </a:xfrm>
          <a:prstGeom prst="ellipse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533" y="2002824"/>
            <a:ext cx="6419850" cy="40386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95828" y="2608662"/>
            <a:ext cx="8229600" cy="334061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Tx/>
              <a:buNone/>
            </a:pPr>
            <a:r>
              <a:rPr lang="zh-CN" altLang="en-US" sz="2000" b="1" dirty="0" smtClean="0">
                <a:solidFill>
                  <a:srgbClr val="0000FF"/>
                </a:solidFill>
              </a:rPr>
              <a:t>                                                 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zh-CN" sz="2000" b="1" dirty="0" smtClean="0">
                <a:solidFill>
                  <a:srgbClr val="0000FF"/>
                </a:solidFill>
              </a:rPr>
              <a:t>    </a:t>
            </a:r>
            <a:endParaRPr lang="zh-CN" alt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83768" y="760713"/>
            <a:ext cx="3813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Let’s chant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90383" y="4653136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CN" kern="0" dirty="0">
                <a:solidFill>
                  <a:srgbClr val="333333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Look at the naughty bird</a:t>
            </a:r>
            <a:r>
              <a:rPr lang="en-US" altLang="zh-CN" kern="0" dirty="0" smtClean="0">
                <a:solidFill>
                  <a:srgbClr val="333333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kern="0" dirty="0" smtClean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看</a:t>
            </a:r>
            <a:r>
              <a:rPr lang="zh-CN" altLang="zh-CN" kern="0" dirty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这只淘气的鸟。</a:t>
            </a:r>
            <a:endParaRPr lang="zh-CN" altLang="zh-CN" sz="1400" kern="100" dirty="0">
              <a:latin typeface="华文新魏" panose="02010800040101010101" pitchFamily="2" charset="-122"/>
              <a:ea typeface="华文新魏" panose="0201080004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CN" b="1" kern="0" dirty="0" err="1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lt's</a:t>
            </a:r>
            <a:r>
              <a:rPr lang="en-US" altLang="zh-CN" b="1" kern="0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flying</a:t>
            </a:r>
            <a:r>
              <a:rPr lang="en-US" altLang="zh-CN" b="1" kern="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b="1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它正在飞。</a:t>
            </a:r>
          </a:p>
          <a:p>
            <a:pPr>
              <a:spcAft>
                <a:spcPts val="0"/>
              </a:spcAft>
            </a:pPr>
            <a:r>
              <a:rPr lang="en-US" altLang="zh-CN" kern="0" dirty="0">
                <a:solidFill>
                  <a:srgbClr val="333333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Look at the little dog</a:t>
            </a:r>
            <a:r>
              <a:rPr lang="en-US" altLang="zh-CN" kern="0" dirty="0" smtClean="0">
                <a:solidFill>
                  <a:srgbClr val="333333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zh-CN" altLang="zh-CN" kern="0" dirty="0">
                <a:solidFill>
                  <a:srgbClr val="3333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看这只小狗。</a:t>
            </a:r>
          </a:p>
          <a:p>
            <a:pPr>
              <a:spcAft>
                <a:spcPts val="0"/>
              </a:spcAft>
            </a:pPr>
            <a:r>
              <a:rPr lang="en-US" altLang="zh-CN" b="1" kern="0" dirty="0" err="1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lt's</a:t>
            </a:r>
            <a:r>
              <a:rPr lang="en-US" altLang="zh-CN" b="1" kern="0" dirty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 crying</a:t>
            </a:r>
            <a:r>
              <a:rPr lang="zh-CN" altLang="zh-CN" b="1" kern="0" dirty="0" smtClean="0">
                <a:solidFill>
                  <a:srgbClr val="FF0000"/>
                </a:solidFill>
                <a:latin typeface="+mn-lt"/>
                <a:ea typeface="微软雅黑" panose="020B0503020204020204" pitchFamily="34" charset="-122"/>
                <a:cs typeface="Times New Roman" panose="02020603050405020304" pitchFamily="18" charset="0"/>
              </a:rPr>
              <a:t>．</a:t>
            </a:r>
            <a:r>
              <a:rPr lang="zh-CN" altLang="zh-CN" b="1" kern="0" dirty="0">
                <a:solidFill>
                  <a:srgbClr val="FF0000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Times New Roman" panose="02020603050405020304" pitchFamily="18" charset="0"/>
              </a:rPr>
              <a:t>它正在哭。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730" y="2024062"/>
            <a:ext cx="6419850" cy="3705225"/>
          </a:xfrm>
          <a:prstGeom prst="rect">
            <a:avLst/>
          </a:prstGeom>
        </p:spPr>
      </p:pic>
      <p:sp>
        <p:nvSpPr>
          <p:cNvPr id="63490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2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3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38158" y="1150962"/>
            <a:ext cx="3031490" cy="6451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Watch and </a:t>
            </a:r>
            <a:r>
              <a:rPr lang="en-US" altLang="zh-CN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say</a:t>
            </a:r>
            <a:r>
              <a:rPr lang="zh-CN" alt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endParaRPr lang="zh-CN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79657" y="2618958"/>
            <a:ext cx="1584185" cy="774323"/>
            <a:chOff x="1179657" y="2618958"/>
            <a:chExt cx="1584185" cy="774323"/>
          </a:xfrm>
        </p:grpSpPr>
        <p:sp>
          <p:nvSpPr>
            <p:cNvPr id="4" name="椭圆形标注 3"/>
            <p:cNvSpPr/>
            <p:nvPr/>
          </p:nvSpPr>
          <p:spPr>
            <a:xfrm>
              <a:off x="1179657" y="2618958"/>
              <a:ext cx="1476400" cy="774323"/>
            </a:xfrm>
            <a:prstGeom prst="wedgeEllipseCallout">
              <a:avLst>
                <a:gd name="adj1" fmla="val -15906"/>
                <a:gd name="adj2" fmla="val 78603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216624" y="2730534"/>
              <a:ext cx="154721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600" b="1" kern="0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What are </a:t>
              </a:r>
              <a:r>
                <a:rPr lang="en-US" altLang="zh-CN" sz="1600" b="1" kern="0" dirty="0" smtClean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you</a:t>
              </a:r>
            </a:p>
            <a:p>
              <a:pPr algn="just">
                <a:spcAft>
                  <a:spcPts val="0"/>
                </a:spcAft>
              </a:pPr>
              <a:r>
                <a:rPr lang="en-US" altLang="zh-CN" sz="1600" b="1" kern="0" dirty="0" smtClean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</a:t>
              </a:r>
              <a:r>
                <a:rPr lang="en-US" altLang="zh-CN" sz="1600" b="1" kern="0" dirty="0">
                  <a:solidFill>
                    <a:srgbClr val="C00000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doing</a:t>
              </a:r>
              <a:r>
                <a:rPr lang="zh-CN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宋体" panose="02010600030101010101" pitchFamily="2" charset="-122"/>
                  <a:cs typeface="宋体" panose="02010600030101010101" pitchFamily="2" charset="-122"/>
                </a:rPr>
                <a:t>，</a:t>
              </a:r>
              <a:r>
                <a:rPr lang="en-US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Simon?</a:t>
              </a:r>
              <a:endParaRPr lang="zh-CN" altLang="zh-CN" sz="1600" b="1" kern="100" dirty="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61474" y="2742062"/>
            <a:ext cx="1476400" cy="774323"/>
            <a:chOff x="1179657" y="2618958"/>
            <a:chExt cx="1476400" cy="774323"/>
          </a:xfrm>
        </p:grpSpPr>
        <p:sp>
          <p:nvSpPr>
            <p:cNvPr id="20" name="椭圆形标注 19"/>
            <p:cNvSpPr/>
            <p:nvPr/>
          </p:nvSpPr>
          <p:spPr>
            <a:xfrm>
              <a:off x="1179657" y="2618958"/>
              <a:ext cx="1476400" cy="774323"/>
            </a:xfrm>
            <a:prstGeom prst="wedgeEllipseCallout">
              <a:avLst>
                <a:gd name="adj1" fmla="val -24352"/>
                <a:gd name="adj2" fmla="val 7323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362498" y="2730534"/>
              <a:ext cx="12554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I'</a:t>
              </a:r>
              <a:r>
                <a:rPr lang="en-US" altLang="zh-CN" sz="1600" b="1" kern="0" dirty="0">
                  <a:solidFill>
                    <a:srgbClr val="0000FF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m</a:t>
              </a:r>
              <a:r>
                <a:rPr lang="en-US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clean</a:t>
              </a:r>
              <a:r>
                <a:rPr lang="en-US" altLang="zh-CN" sz="1600" b="1" kern="0" dirty="0">
                  <a:solidFill>
                    <a:srgbClr val="0000FF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ing</a:t>
              </a:r>
              <a:r>
                <a:rPr lang="en-US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 </a:t>
              </a:r>
              <a:endParaRPr lang="en-US" altLang="zh-CN" sz="1600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endParaRPr>
            </a:p>
            <a:p>
              <a:pPr algn="just">
                <a:spcAft>
                  <a:spcPts val="0"/>
                </a:spcAft>
              </a:pPr>
              <a:r>
                <a:rPr lang="en-US" altLang="zh-CN" sz="1600" b="1" kern="0" dirty="0" smtClean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my </a:t>
              </a:r>
              <a:r>
                <a:rPr lang="en-US" altLang="zh-CN" sz="1600" b="1" kern="0" dirty="0">
                  <a:solidFill>
                    <a:srgbClr val="333333"/>
                  </a:solidFill>
                  <a:latin typeface="Calibri" panose="020F0502020204030204" charset="0"/>
                  <a:ea typeface="微软雅黑" panose="020B0503020204020204" pitchFamily="34" charset="-122"/>
                  <a:cs typeface="Calibri" panose="020F0502020204030204" charset="0"/>
                </a:rPr>
                <a:t>room.</a:t>
              </a:r>
            </a:p>
          </p:txBody>
        </p:sp>
      </p:grpSp>
      <p:sp>
        <p:nvSpPr>
          <p:cNvPr id="23" name="椭圆形标注 22"/>
          <p:cNvSpPr/>
          <p:nvPr/>
        </p:nvSpPr>
        <p:spPr>
          <a:xfrm>
            <a:off x="5781040" y="3102610"/>
            <a:ext cx="1589405" cy="774065"/>
          </a:xfrm>
          <a:prstGeom prst="wedgeEllipseCallout">
            <a:avLst>
              <a:gd name="adj1" fmla="val 3050"/>
              <a:gd name="adj2" fmla="val 826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5873115" y="3214370"/>
            <a:ext cx="1561465" cy="584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Oh</a:t>
            </a:r>
            <a:r>
              <a:rPr lang="zh-CN" altLang="en-US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，</a:t>
            </a:r>
            <a:r>
              <a:rPr lang="en-US" altLang="zh-CN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your cat </a:t>
            </a:r>
            <a:r>
              <a:rPr lang="en-US" altLang="zh-CN" sz="1600" b="1" kern="0" dirty="0">
                <a:solidFill>
                  <a:srgbClr val="0000FF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is </a:t>
            </a:r>
            <a:endParaRPr lang="en-US" altLang="zh-CN" sz="1600" b="1" kern="0" dirty="0" smtClean="0">
              <a:solidFill>
                <a:srgbClr val="0000FF"/>
              </a:solidFill>
              <a:latin typeface="Calibri" panose="020F0502020204030204" charset="0"/>
              <a:ea typeface="微软雅黑" panose="020B0503020204020204" pitchFamily="34" charset="-122"/>
              <a:cs typeface="Calibri" panose="020F0502020204030204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1600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help</a:t>
            </a:r>
            <a:r>
              <a:rPr lang="en-US" altLang="zh-CN" sz="1600" b="1" kern="0" dirty="0" smtClean="0">
                <a:solidFill>
                  <a:srgbClr val="0000FF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ing</a:t>
            </a:r>
            <a:r>
              <a:rPr lang="en-US" altLang="zh-CN" sz="1600" b="1" kern="0" dirty="0" smtClean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 </a:t>
            </a:r>
            <a:r>
              <a:rPr lang="en-US" altLang="zh-CN" sz="1600" b="1" kern="0" dirty="0">
                <a:solidFill>
                  <a:srgbClr val="333333"/>
                </a:solidFill>
                <a:latin typeface="Calibri" panose="020F0502020204030204" charset="0"/>
                <a:ea typeface="微软雅黑" panose="020B0503020204020204" pitchFamily="34" charset="-122"/>
                <a:cs typeface="Calibri" panose="020F0502020204030204" charset="0"/>
              </a:rPr>
              <a:t>you!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图示 5"/>
          <p:cNvGraphicFramePr/>
          <p:nvPr/>
        </p:nvGraphicFramePr>
        <p:xfrm>
          <a:off x="406452" y="358175"/>
          <a:ext cx="3741357" cy="801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987" name="矩形 1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688" y="1538627"/>
            <a:ext cx="5370512" cy="4445000"/>
          </a:xfrm>
          <a:prstGeom prst="rect">
            <a:avLst/>
          </a:prstGeom>
          <a:noFill/>
          <a:ln w="50800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051720" y="1841808"/>
            <a:ext cx="4824536" cy="3764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ts val="3560"/>
              </a:lnSpc>
              <a:buAutoNum type="alphaLcParenR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What are you doing 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？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”</a:t>
            </a:r>
            <a:endParaRPr lang="en-US" altLang="zh-CN" sz="2400" b="1" dirty="0" smtClean="0">
              <a:solidFill>
                <a:srgbClr val="0000FF"/>
              </a:solidFill>
              <a:latin typeface="微软雅黑" panose="020B0503020204020204" pitchFamily="34" charset="-122"/>
            </a:endParaRPr>
          </a:p>
          <a:p>
            <a:pPr>
              <a:lnSpc>
                <a:spcPts val="356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        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你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正在做什么？</a:t>
            </a:r>
          </a:p>
          <a:p>
            <a:pPr marL="514350" indent="-514350">
              <a:lnSpc>
                <a:spcPts val="3560"/>
              </a:lnSpc>
            </a:pPr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表示</a:t>
            </a:r>
            <a:r>
              <a:rPr lang="zh-CN" altLang="en-US" sz="24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对你现在正在做的事情的询问。</a:t>
            </a:r>
          </a:p>
          <a:p>
            <a:pPr marL="514350" indent="-514350">
              <a:lnSpc>
                <a:spcPct val="150000"/>
              </a:lnSpc>
            </a:pP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     </a:t>
            </a: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I'm cleaning my room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.</a:t>
            </a:r>
          </a:p>
          <a:p>
            <a:pPr marL="514350" indent="-514350">
              <a:lnSpc>
                <a:spcPct val="150000"/>
              </a:lnSpc>
            </a:pPr>
            <a:r>
              <a:rPr lang="en-US" altLang="zh-CN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</a:rPr>
              <a:t>我</a:t>
            </a:r>
            <a:r>
              <a:rPr lang="zh-CN" altLang="en-US" sz="2400" b="1" dirty="0">
                <a:solidFill>
                  <a:srgbClr val="0000FF"/>
                </a:solidFill>
                <a:latin typeface="微软雅黑" panose="020B0503020204020204" pitchFamily="34" charset="-122"/>
              </a:rPr>
              <a:t>正在打扫我的房间。</a:t>
            </a:r>
          </a:p>
          <a:p>
            <a:pPr marL="514350" indent="-514350">
              <a:lnSpc>
                <a:spcPct val="200000"/>
              </a:lnSpc>
              <a:buAutoNum type="alphaLcParenR" startAt="2"/>
            </a:pPr>
            <a:r>
              <a:rPr lang="en-US" altLang="zh-CN" sz="24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I ‘m + </a:t>
            </a:r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动词</a:t>
            </a:r>
            <a:r>
              <a:rPr lang="en-US" altLang="zh-CN" sz="2400" b="1" dirty="0" err="1">
                <a:solidFill>
                  <a:srgbClr val="002060"/>
                </a:solidFill>
                <a:latin typeface="微软雅黑" panose="020B0503020204020204" pitchFamily="34" charset="-122"/>
              </a:rPr>
              <a:t>ing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00FF"/>
                </a:solidFill>
                <a:latin typeface="微软雅黑" panose="020B0503020204020204" pitchFamily="34" charset="-122"/>
                <a:sym typeface="+mn-ea"/>
              </a:rPr>
              <a:t>”</a:t>
            </a:r>
            <a:endParaRPr lang="en-US" altLang="zh-CN" sz="2400" b="1" dirty="0" smtClean="0">
              <a:solidFill>
                <a:srgbClr val="002060"/>
              </a:solidFill>
              <a:latin typeface="微软雅黑" panose="020B0503020204020204" pitchFamily="34" charset="-122"/>
            </a:endParaRPr>
          </a:p>
          <a:p>
            <a:pPr marL="514350" indent="-514350">
              <a:lnSpc>
                <a:spcPts val="356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表示我正在做什么（事情）。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0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1356" y="684525"/>
            <a:ext cx="38908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72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单词学习</a:t>
            </a:r>
            <a:endParaRPr lang="zh-CN" altLang="en-US" sz="72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076137" y="3113951"/>
            <a:ext cx="3143809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40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blow </a:t>
            </a:r>
            <a:r>
              <a:rPr lang="zh-CN" altLang="en-US" sz="40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吹，刮</a:t>
            </a:r>
            <a:endParaRPr lang="zh-CN" altLang="en-US" sz="4000" dirty="0">
              <a:solidFill>
                <a:srgbClr val="9933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2089260" y="4926186"/>
            <a:ext cx="4826962" cy="9233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0000FF"/>
                </a:solidFill>
              </a:rPr>
              <a:t>The wind is blowing .</a:t>
            </a:r>
            <a:endParaRPr lang="en-US" altLang="zh-CN" sz="3600" b="1" dirty="0">
              <a:solidFill>
                <a:srgbClr val="0000FF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33887" y="2380402"/>
            <a:ext cx="3974938" cy="224001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8295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Text Box 5"/>
          <p:cNvSpPr txBox="1">
            <a:spLocks noChangeArrowheads="1"/>
          </p:cNvSpPr>
          <p:nvPr/>
        </p:nvSpPr>
        <p:spPr bwMode="auto">
          <a:xfrm>
            <a:off x="250825" y="3644900"/>
            <a:ext cx="18732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323850" y="3284538"/>
            <a:ext cx="30956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9" name="Text Box 8"/>
          <p:cNvSpPr txBox="1">
            <a:spLocks noChangeArrowheads="1"/>
          </p:cNvSpPr>
          <p:nvPr/>
        </p:nvSpPr>
        <p:spPr bwMode="auto">
          <a:xfrm>
            <a:off x="250825" y="5229225"/>
            <a:ext cx="2089150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50" name="Text Box 12"/>
          <p:cNvSpPr txBox="1">
            <a:spLocks noChangeArrowheads="1"/>
          </p:cNvSpPr>
          <p:nvPr/>
        </p:nvSpPr>
        <p:spPr bwMode="auto">
          <a:xfrm>
            <a:off x="900113" y="1412875"/>
            <a:ext cx="458787" cy="1800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</a:pPr>
            <a:endParaRPr lang="zh-CN" altLang="en-US" b="1">
              <a:solidFill>
                <a:srgbClr val="66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721356" y="684525"/>
            <a:ext cx="3890810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CN" altLang="en-US" sz="7200" b="1" dirty="0" smtClean="0">
                <a:ln>
                  <a:solidFill>
                    <a:srgbClr val="00B050"/>
                  </a:solidFill>
                </a:ln>
                <a:solidFill>
                  <a:schemeClr val="accent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单词学习</a:t>
            </a:r>
            <a:endParaRPr lang="zh-CN" altLang="en-US" sz="7200" b="1" dirty="0">
              <a:ln>
                <a:solidFill>
                  <a:srgbClr val="00B050"/>
                </a:solidFill>
              </a:ln>
              <a:solidFill>
                <a:schemeClr val="accent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50437" y="5140734"/>
            <a:ext cx="3179075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cow </a:t>
            </a:r>
            <a:r>
              <a:rPr lang="zh-CN" altLang="en-US" sz="5400" b="1" dirty="0" smtClean="0">
                <a:solidFill>
                  <a:srgbClr val="99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奶牛</a:t>
            </a:r>
            <a:endParaRPr lang="zh-CN" altLang="en-US" sz="5400" dirty="0">
              <a:solidFill>
                <a:srgbClr val="9933FF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89376" y="1723740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What  is it ?</a:t>
            </a:r>
            <a:endParaRPr lang="zh-CN" alt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44096" y="2717603"/>
            <a:ext cx="2965397" cy="2463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48541" y="2715011"/>
            <a:ext cx="2559586" cy="21447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4682685" y="5144454"/>
            <a:ext cx="3886000" cy="9233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5400" b="1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</a:t>
            </a:r>
            <a:r>
              <a:rPr lang="en-US" altLang="zh-CN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abbit </a:t>
            </a:r>
            <a:r>
              <a:rPr lang="zh-CN" altLang="en-US" sz="5400" b="1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兔子</a:t>
            </a:r>
            <a:endParaRPr lang="zh-CN" altLang="en-US" sz="5400" dirty="0">
              <a:solidFill>
                <a:srgbClr val="0000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/>
      <p:bldP spid="16" grpId="0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1179</Words>
  <Application>Microsoft Office PowerPoint</Application>
  <PresentationFormat>全屏显示(4:3)</PresentationFormat>
  <Paragraphs>228</Paragraphs>
  <Slides>37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50" baseType="lpstr">
      <vt:lpstr>Arial Unicode MS</vt:lpstr>
      <vt:lpstr>GungsuhChe</vt:lpstr>
      <vt:lpstr>华文楷体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2018-03-05T06:53:00Z</dcterms:created>
  <dcterms:modified xsi:type="dcterms:W3CDTF">2023-01-17T03:05:16Z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6439851D64D1466B9FDF4BC2AB9BFE56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