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D466F71-0F0B-4344-8FEA-5A3B907B514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4695FEF1-2BF4-4BA0-984B-A19B56CF8B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F90B897C-922D-4076-B16D-78AB0BDDF7A7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B2F39406-2CE6-4880-AAAA-6BEBA4C37EFA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353221" y="2439307"/>
            <a:ext cx="8498681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defRPr/>
            </a:pPr>
            <a:r>
              <a:rPr lang="en-US" altLang="zh-CN" sz="2400" b="1" dirty="0">
                <a:latin typeface="Times New Roman" panose="02020603050405020304" pitchFamily="18" charset="0"/>
              </a:rPr>
              <a:t>Part 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</a:rPr>
              <a:t>Using language——</a:t>
            </a:r>
            <a:r>
              <a:rPr lang="zh-CN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情态动词</a:t>
            </a: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(1)</a:t>
            </a:r>
            <a:endParaRPr lang="zh-CN" altLang="zh-CN" sz="2400" b="1" kern="100" dirty="0">
              <a:latin typeface="Cambria" panose="02040503050406030204"/>
              <a:ea typeface="黑体" panose="02010609060101010101" charset="-122"/>
              <a:cs typeface="Times New Roman" panose="02020603050405020304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1038769"/>
            <a:ext cx="914400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Bef>
                <a:spcPts val="1275"/>
              </a:spcBef>
              <a:spcAft>
                <a:spcPts val="1240"/>
              </a:spcAft>
              <a:tabLst>
                <a:tab pos="2025015" algn="l"/>
              </a:tabLst>
              <a:defRPr/>
            </a:pPr>
            <a:r>
              <a:rPr lang="en-US" altLang="zh-CN" sz="4000" b="1" kern="2200" dirty="0">
                <a:latin typeface="Calibri" panose="020F0502020204030204"/>
                <a:cs typeface="Times New Roman" panose="02020603050405020304"/>
              </a:rPr>
              <a:t>Unit 1</a:t>
            </a:r>
            <a:r>
              <a:rPr lang="zh-CN" altLang="zh-CN" sz="4000" b="1" kern="2200" dirty="0">
                <a:latin typeface="Calibri" panose="020F0502020204030204"/>
                <a:cs typeface="Times New Roman" panose="02020603050405020304"/>
              </a:rPr>
              <a:t>　</a:t>
            </a:r>
            <a:r>
              <a:rPr lang="en-US" altLang="zh-CN" sz="4000" b="1" kern="2200" dirty="0">
                <a:latin typeface="Calibri" panose="020F0502020204030204"/>
                <a:cs typeface="Times New Roman" panose="02020603050405020304"/>
              </a:rPr>
              <a:t>Food for thought</a:t>
            </a:r>
            <a:endParaRPr lang="zh-CN" altLang="zh-CN" sz="6600" b="1" kern="2200" dirty="0">
              <a:latin typeface="Calibri" panose="020F0502020204030204"/>
              <a:cs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29995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16682" y="286941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need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644128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(1)need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需要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必须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，通常用于否定句、疑问句、条件句。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needn’t worry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about it.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这件事他无须担心。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Need he do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this homework first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？他需要先做这些作业吗？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在否定句中，可以用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need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的否定形式＋完成式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本不必做某事而实际上做了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needn’t have worried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其实我们不必担心。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needn’t have mentioned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你本来不必提起这件事。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其一般疑问句的答语，肯定用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，否定用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needn’t.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Need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go with 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？我需要和她一起去吗？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—Yes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must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是的，你需要去。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/No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needn’t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不，你不必去。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27460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     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情态动词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(Modal verbs)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是本身有一定的词义，表示语气的单词。但是不能独立作谓语，只能和动词原形一起构成谓语。情态动词用在行为动词前，表示说话人对这一动作或状态的看法或主观设想。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86941" y="1825229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实义动词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dare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后面接动词不定式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to do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dare to swim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across the river.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Do you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dare to go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with me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肯定回答：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Yes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 do.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否定回答：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No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 don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t.)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(2)dare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作情态动词时主要用于疑问句，否定句和条件从句中，不用于肯定句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只有一个例外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-I dare say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，但那是一个固定短语，意思是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我相信，可能，我想是这样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9459" name="Picture 4" descr="灯泡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" y="572692"/>
            <a:ext cx="444104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626269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在否定句或疑问句中，现代英语口语常用实义动词的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dare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，但省略后面的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to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，直接接动词原形。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 don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dare say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that.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 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　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have to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表示客观需要做的事情，意思是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必须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不得不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。后跟动词原形，有人称、时态和数的变化。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 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　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在否定疑问句或反意疑问句中可将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not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与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had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连用：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Hadn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t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we better go now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？我们是不是现在就去呢？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627460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“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need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作为实义动词时，通常用法是：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人＋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need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to do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物＋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need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doing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物＋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need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to be done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need to get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enough help.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我们需要大量的帮助。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room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needs cleaning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room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needs to be cleaned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房间需要打扫了。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54649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即学即练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1.With the firefighters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help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girl ________________________________.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在消防队员的帮助下，那个女孩能够从火里逃了出来。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2.Where do they _______________________________________________?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他们必须在哪里工作？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3.Tomorrow you __________________________________________________.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明天你最好按时来这儿。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125516" y="1437085"/>
            <a:ext cx="328679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was able to get away from the fire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876675" y="2264569"/>
            <a:ext cx="133111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have to work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356372" y="3108723"/>
            <a:ext cx="282513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had better come here on time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4.How __________________________ without your teacher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s permission?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未经你老师允许，你怎么敢进实验室？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5._____________________________ in the form?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他们需要填表吗？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Courier New" panose="02070309020205020404"/>
              </a:rPr>
              <a:t>6.You ______________________________________________when he asked.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当他问的时候，你其实不必要说。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  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331119" y="870348"/>
            <a:ext cx="232499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dare you go into the lab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65660" y="1735932"/>
            <a:ext cx="140807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Need they fill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656285" y="2605088"/>
            <a:ext cx="21541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needn’t have said that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1"/>
          <p:cNvSpPr>
            <a:spLocks noChangeArrowheads="1"/>
          </p:cNvSpPr>
          <p:nvPr/>
        </p:nvSpPr>
        <p:spPr bwMode="auto">
          <a:xfrm>
            <a:off x="314325" y="951310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【思维导图】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pic>
        <p:nvPicPr>
          <p:cNvPr id="10242" name="Picture 3" descr="B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7122" y="1519237"/>
            <a:ext cx="56864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25116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一、基本特征感悟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【感悟用法】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724025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1.Luckily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able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escape from the big fire in the end.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幸运的是，他终于逃出了大火。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daren’t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say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that.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Dare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 go with 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肯定回答：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dare.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否定回答：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dare not.)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我不能那样说。你敢跟我一起去吗？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3.She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help with the washing.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她得帮忙洗衣服。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4.You’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 better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get some sleep.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你最好去睡一会儿。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needn’t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 it again.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你不需要再做了。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1267" name="Picture 4" descr="语法精讲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558403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238250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【自我总结】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643063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以上五个句子当中的加黑部分都是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，其后所接的动词应用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775597" y="1697832"/>
            <a:ext cx="10618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情态动词</a:t>
            </a: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331119" y="2127648"/>
            <a:ext cx="10618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动词原形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二、主要用法精讲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 able to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91729" y="1246585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(1)be able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强调通过努力而获得的能力。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will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 able to sing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this song in English in a few minutes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too.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几小时之后，他也能用英语唱这首歌。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(2)be able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强调一种结果。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After many years of hard work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able to pay off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all his debts.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经过多年的努力，他终于还清了债务。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(3)be able to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可以有各种时态。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is/was/will be able to help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他能帮你的忙。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78607" y="759619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dare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57200" y="1164431"/>
            <a:ext cx="8570119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dare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作情态动词时后面接动词原形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的动词不定式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dare you say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？你怎么能那样说呢？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dare break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rule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will be punished.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如果他敢违反规则，他将受到惩罚。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25016" y="45124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have to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78607" y="840581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(1)have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的陈述句形式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肯定式：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have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＋动词原形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have to tidy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my room.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我得整理房间。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否定式：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don’t (doesn’t)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have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＋动词原形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don’t have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go if you don’t want to.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如果你不想去，你就不必去。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doesn’t have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stay at home all day.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他不必整天待在家里。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(2)have to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的一般疑问句形式及简略答语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have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的一般疑问形式必须借助助动词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have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look after your sister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？你得照看你妹妹吗？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00113"/>
            <a:ext cx="8570119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do./ No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don’t.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是的，我得照看。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不，我不必照看。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Does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Jim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have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 his homework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？吉姆必须做家庭作业吗？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does./ No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doesn’t.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是，他必须做。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不，他不必做。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(3)have to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的特殊疑问句形式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 you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have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 on Sundays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？在星期天你得干什么？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does she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have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move to Paris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？她为什么得迁往巴黎？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38113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4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had better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其意为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最好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应该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，后接动词原形，与情态动词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should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用法相似，其中的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通常缩略为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had better go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before it rains.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我们最好在下雨前就去。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(2)had better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构成否定式时，通常将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置于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had better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之后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而不是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之后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；而构成疑问式时，则通常将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had(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而不是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had better)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置于主语之前：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had better not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disturb him.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我最好别去打扰他。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What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had we better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？我们最好怎么办？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Office PowerPoint</Application>
  <PresentationFormat>全屏显示(16:9)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2023-01-17T03:05:50Z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E13D533F2B9F4EF894A53CE0A278D648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