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77" r:id="rId2"/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FF0000"/>
    <a:srgbClr val="009999"/>
    <a:srgbClr val="CC0099"/>
    <a:srgbClr val="FFFFFF"/>
    <a:srgbClr val="99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/>
            </a:lvl1pPr>
          </a:lstStyle>
          <a:p>
            <a:fld id="{9D0B21E6-A4C3-4545-AA2B-4F3C24C07F8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E3F6745-E831-4718-AC16-6A0AA8A648A5}" type="slidenum">
              <a:rPr lang="zh-CN" altLang="en-US" sz="1200" b="0">
                <a:latin typeface="Arial" panose="020B0604020202020204" pitchFamily="34" charset="0"/>
              </a:rPr>
              <a:t>10</a:t>
            </a:fld>
            <a:endParaRPr lang="zh-CN" altLang="en-US" sz="1200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085FBA72-FF8D-44E1-AB13-F9E201F6EE00}" type="datetimeFigureOut">
              <a:rPr lang="zh-CN" altLang="en-US"/>
              <a:t>2023-01-17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B22D1EE6-6F35-48E0-A4A4-930D93E016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E89D0850-35CF-43E4-BCED-D1BBAF4D86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3CCD046D-1426-4565-9619-7779FC9D42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66AF0475-B990-4B8E-8F76-5102889D3B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5FCB8865-B756-4882-A466-B745832B70FE}" type="datetime1">
              <a:rPr lang="zh-CN" altLang="en-US"/>
              <a:t>2023-01-17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7CBBF250-1B61-4083-A2D2-F06E722A356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C6A5DEF5-82DC-44DD-9875-704A2C50FBE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162156B8-6203-499B-817D-C979CC8DCD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F7B05DB0-9714-4B0B-A9CA-D4654AD9CA4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B9570FAF-CF2A-43FF-9FEA-789A3357B9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364CBE08-BAD6-4128-99F5-95C0941103D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368410A6-C5B1-4230-975D-BC382188B42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FCAED632-1DFA-4242-A650-52C1895DD3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DEB389C0-D8ED-4015-A130-97C53B0CBC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2AC646D7-5EEC-454F-9B13-40E3248284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02485F52-C4FC-4A94-8A1E-D07D054CC5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0F19C67B-8379-45D7-BB32-47F9A679D4B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F49191E8-565A-44FD-B6DB-B741419333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83C3E849-A7F0-48F0-BEB5-A659667D6F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AFBF930D-D817-4296-8253-526AC0983ED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fld id="{A19388AD-2DA2-4DED-887C-0EEDCD41C1C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10000"/>
              </a:lnSpc>
              <a:defRPr kumimoji="1" b="1"/>
            </a:lvl1pPr>
          </a:lstStyle>
          <a:p>
            <a:fld id="{B2BB17FF-04CE-403B-A84F-04F7DBAE8C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677121-782A-4F8B-A026-0DA5F67D6F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kumimoji="0"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AEB730F-F5C9-4D70-B1F7-A0DAA8E40FF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C:\Users\Administrator\Desktop\&#26032;&#24314;&#25991;&#20214;&#22841;\Module5%20Unit1%20&#31934;&#21697;&#35838;&#20214;\02.mp3" TargetMode="External"/><Relationship Id="rId2" Type="http://schemas.openxmlformats.org/officeDocument/2006/relationships/audio" Target="file:///C:\Users\Administrator\Desktop\&#26032;&#24314;&#25991;&#20214;&#22841;\Module5%20Unit1%20&#31934;&#21697;&#35838;&#20214;\01.mp3" TargetMode="External"/><Relationship Id="rId1" Type="http://schemas.microsoft.com/office/2007/relationships/media" Target="file:///C:\Users\Administrator\Desktop\&#26032;&#24314;&#25991;&#20214;&#22841;\Module5%20Unit1%20&#31934;&#21697;&#35838;&#20214;\01.mp3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26032;&#24314;&#25991;&#20214;&#22841;\Module5%20Unit1%20&#31934;&#21697;&#35838;&#20214;\02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58"/>
          <p:cNvGrpSpPr/>
          <p:nvPr/>
        </p:nvGrpSpPr>
        <p:grpSpPr bwMode="auto">
          <a:xfrm>
            <a:off x="1692275" y="1108075"/>
            <a:ext cx="6286500" cy="592138"/>
            <a:chOff x="1835772" y="972644"/>
            <a:chExt cx="6286500" cy="593139"/>
          </a:xfrm>
        </p:grpSpPr>
        <p:sp>
          <p:nvSpPr>
            <p:cNvPr id="57" name="KSO_Shape"/>
            <p:cNvSpPr/>
            <p:nvPr/>
          </p:nvSpPr>
          <p:spPr>
            <a:xfrm>
              <a:off x="2412035" y="972644"/>
              <a:ext cx="4979987" cy="585188"/>
            </a:xfrm>
            <a:prstGeom prst="parallelogram">
              <a:avLst/>
            </a:prstGeom>
            <a:solidFill>
              <a:srgbClr val="8CBC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5366" name="TextBox 3"/>
            <p:cNvSpPr>
              <a:spLocks noChangeArrowheads="1"/>
            </p:cNvSpPr>
            <p:nvPr/>
          </p:nvSpPr>
          <p:spPr bwMode="auto">
            <a:xfrm>
              <a:off x="1835772" y="980796"/>
              <a:ext cx="6286500" cy="5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初中英语外研版八年级下</a:t>
              </a:r>
            </a:p>
          </p:txBody>
        </p:sp>
      </p:grpSp>
      <p:sp>
        <p:nvSpPr>
          <p:cNvPr id="15363" name="TextBox 9"/>
          <p:cNvSpPr>
            <a:spLocks noChangeArrowheads="1"/>
          </p:cNvSpPr>
          <p:nvPr/>
        </p:nvSpPr>
        <p:spPr bwMode="auto">
          <a:xfrm>
            <a:off x="1033835" y="2024844"/>
            <a:ext cx="735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sym typeface="Times New Roman" panose="02020603050405020304" pitchFamily="18" charset="0"/>
              </a:rPr>
              <a:t>Module5 Cartoons</a:t>
            </a:r>
          </a:p>
        </p:txBody>
      </p:sp>
      <p:sp>
        <p:nvSpPr>
          <p:cNvPr id="15364" name="TextBox 10"/>
          <p:cNvSpPr>
            <a:spLocks noChangeArrowheads="1"/>
          </p:cNvSpPr>
          <p:nvPr/>
        </p:nvSpPr>
        <p:spPr bwMode="auto">
          <a:xfrm>
            <a:off x="359532" y="2743200"/>
            <a:ext cx="856895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sym typeface="Times New Roman" panose="02020603050405020304" pitchFamily="18" charset="0"/>
              </a:rPr>
              <a:t>Unit1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sym typeface="Times New Roman" panose="02020603050405020304" pitchFamily="18" charset="0"/>
              </a:rPr>
              <a:t>It’s time to watch a cartoon.</a:t>
            </a:r>
          </a:p>
        </p:txBody>
      </p:sp>
      <p:sp>
        <p:nvSpPr>
          <p:cNvPr id="7" name="矩形 6"/>
          <p:cNvSpPr/>
          <p:nvPr/>
        </p:nvSpPr>
        <p:spPr>
          <a:xfrm>
            <a:off x="3368567" y="5517232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76300" y="1828800"/>
            <a:ext cx="73914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1. What are Tony and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    talking about?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They are talking about cartoons.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latin typeface="Times New Roman" panose="02020603050405020304" pitchFamily="18" charset="0"/>
              </a:rPr>
              <a:t>2. What does </a:t>
            </a:r>
            <a:r>
              <a:rPr lang="en-US" altLang="zh-CN" sz="36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600" dirty="0">
                <a:latin typeface="Times New Roman" panose="02020603050405020304" pitchFamily="18" charset="0"/>
              </a:rPr>
              <a:t> think is better?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He thinks Superman is better.</a:t>
            </a: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1203325" y="885825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answer the questions.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组合 8"/>
          <p:cNvGrpSpPr/>
          <p:nvPr/>
        </p:nvGrpSpPr>
        <p:grpSpPr bwMode="auto">
          <a:xfrm>
            <a:off x="434975" y="885825"/>
            <a:ext cx="935038" cy="584200"/>
            <a:chOff x="468313" y="1043256"/>
            <a:chExt cx="933273" cy="584775"/>
          </a:xfrm>
        </p:grpSpPr>
        <p:sp>
          <p:nvSpPr>
            <p:cNvPr id="24581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7030A0"/>
                </a:solidFill>
              </a:endParaRPr>
            </a:p>
          </p:txBody>
        </p:sp>
        <p:sp>
          <p:nvSpPr>
            <p:cNvPr id="24582" name="文本框 10"/>
            <p:cNvSpPr txBox="1">
              <a:spLocks noChangeArrowheads="1"/>
            </p:cNvSpPr>
            <p:nvPr/>
          </p:nvSpPr>
          <p:spPr bwMode="auto">
            <a:xfrm>
              <a:off x="610267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latin typeface="Times New Roman" panose="02020603050405020304" pitchFamily="18" charset="0"/>
                </a:rPr>
                <a:t>3</a:t>
              </a:r>
              <a:endParaRPr lang="zh-CN" altLang="en-US" sz="320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5" name="Text Box 319"/>
          <p:cNvSpPr txBox="1">
            <a:spLocks noChangeArrowheads="1"/>
          </p:cNvSpPr>
          <p:nvPr/>
        </p:nvSpPr>
        <p:spPr bwMode="auto">
          <a:xfrm>
            <a:off x="647700" y="1600200"/>
            <a:ext cx="7848600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>
              <a:tabLst>
                <a:tab pos="6721475" algn="l"/>
                <a:tab pos="690372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6721475" algn="l"/>
                <a:tab pos="690372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6721475" algn="l"/>
                <a:tab pos="690372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tabLst>
                <a:tab pos="6721475" algn="l"/>
                <a:tab pos="690372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Daming and Tony have finished their homework.                                            (   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Spiderman can fly, but  he can’t climb up buildings with his hands and feet.      (   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 At last Daming and Tony watch Tom and Jerry together.                                      (   )</a:t>
            </a:r>
          </a:p>
        </p:txBody>
      </p:sp>
      <p:sp>
        <p:nvSpPr>
          <p:cNvPr id="30023" name="Text Box 327"/>
          <p:cNvSpPr txBox="1">
            <a:spLocks noChangeArrowheads="1"/>
          </p:cNvSpPr>
          <p:nvPr/>
        </p:nvSpPr>
        <p:spPr bwMode="auto">
          <a:xfrm>
            <a:off x="7658100" y="236855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9694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30024" name="Text Box 328"/>
          <p:cNvSpPr txBox="1">
            <a:spLocks noChangeArrowheads="1"/>
          </p:cNvSpPr>
          <p:nvPr/>
        </p:nvSpPr>
        <p:spPr bwMode="auto">
          <a:xfrm>
            <a:off x="7658100" y="361791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9694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0025" name="Text Box 329"/>
          <p:cNvSpPr txBox="1">
            <a:spLocks noChangeArrowheads="1"/>
          </p:cNvSpPr>
          <p:nvPr/>
        </p:nvSpPr>
        <p:spPr bwMode="auto">
          <a:xfrm>
            <a:off x="7734300" y="4913313"/>
            <a:ext cx="60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9694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349694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tabLst>
                <a:tab pos="349694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tabLst>
                <a:tab pos="349694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914400" y="838200"/>
            <a:ext cx="641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Read the dialogue and mark T or F.</a:t>
            </a:r>
            <a:endParaRPr lang="zh-CN" altLang="en-US" sz="32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5" grpId="0"/>
      <p:bldP spid="30023" grpId="0"/>
      <p:bldP spid="30024" grpId="0"/>
      <p:bldP spid="30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600" y="1266825"/>
            <a:ext cx="86106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400" dirty="0">
                <a:latin typeface="Times New Roman" panose="02020603050405020304" pitchFamily="18" charset="0"/>
              </a:rPr>
              <a:t>1. What does Tony think about </a:t>
            </a:r>
            <a:r>
              <a:rPr lang="en-US" altLang="zh-CN" sz="3400" i="1" dirty="0">
                <a:latin typeface="Times New Roman" panose="02020603050405020304" pitchFamily="18" charset="0"/>
              </a:rPr>
              <a:t>Spiderman</a:t>
            </a:r>
            <a:r>
              <a:rPr lang="en-US" altLang="zh-CN" sz="3400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400" dirty="0">
                <a:latin typeface="Times New Roman" panose="02020603050405020304" pitchFamily="18" charset="0"/>
              </a:rPr>
              <a:t>    </a:t>
            </a: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Spiderman can’t fly, but he climbs up buildings with his hands and feet. That’s cool.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400" dirty="0">
                <a:latin typeface="Times New Roman" panose="02020603050405020304" pitchFamily="18" charset="0"/>
              </a:rPr>
              <a:t>2. Why does </a:t>
            </a:r>
            <a:r>
              <a:rPr lang="en-US" altLang="zh-CN" sz="3400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400" dirty="0">
                <a:latin typeface="Times New Roman" panose="02020603050405020304" pitchFamily="18" charset="0"/>
              </a:rPr>
              <a:t> think Superman is better?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400" dirty="0">
                <a:latin typeface="Times New Roman" panose="02020603050405020304" pitchFamily="18" charset="0"/>
              </a:rPr>
              <a:t>    </a:t>
            </a:r>
            <a:r>
              <a:rPr lang="en-US" altLang="zh-CN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he’s stronger than Spiderman. He can fly though the sky and fight bad people.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81000" y="5334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0000FF"/>
                </a:solidFill>
              </a:rPr>
              <a:t>Read the dialogue and answer the questions.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09600" y="1066800"/>
            <a:ext cx="83058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3. Why do they both like </a:t>
            </a:r>
            <a:r>
              <a:rPr lang="en-US" altLang="zh-CN" sz="3200" i="1"/>
              <a:t>Tom and Jerry</a:t>
            </a:r>
            <a:r>
              <a:rPr lang="en-US" altLang="zh-CN" sz="3200"/>
              <a:t>?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    Because Tom and Jerry are very funny.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4. What lesson can Tony learn from    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</a:t>
            </a:r>
            <a:r>
              <a:rPr lang="en-US" altLang="zh-CN" sz="3200" i="1"/>
              <a:t>Tom and Jerry</a:t>
            </a:r>
            <a:r>
              <a:rPr lang="en-US" altLang="zh-CN" sz="3200"/>
              <a:t>?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</a:t>
            </a:r>
            <a:r>
              <a:rPr lang="en-US" altLang="zh-CN" sz="3200">
                <a:solidFill>
                  <a:srgbClr val="FF0000"/>
                </a:solidFill>
              </a:rPr>
              <a:t>They fight a lot, but they really love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</a:rPr>
              <a:t>    each other.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42938" y="1219200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Do cartoons always end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a happy way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卡通片常以快乐的方式结束吗？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a … way 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表示“以一种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的方式”。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e.g. He talked about it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 a similar way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他对此事有相似的说法。</a:t>
            </a:r>
          </a:p>
        </p:txBody>
      </p:sp>
      <p:sp>
        <p:nvSpPr>
          <p:cNvPr id="29699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zh-CN" altLang="en-US" sz="2800" dirty="0">
                <a:solidFill>
                  <a:srgbClr val="000000"/>
                </a:solidFill>
                <a:sym typeface="Times New Roman" panose="02020603050405020304" pitchFamily="18" charset="0"/>
              </a:rPr>
              <a:t>Language points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62000" y="609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It’s</a:t>
            </a: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time to</a:t>
            </a: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watch a cartoon.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3200" dirty="0">
                <a:ea typeface="黑体" panose="02010609060101010101" pitchFamily="49" charset="-122"/>
                <a:cs typeface="Times New Roman" panose="02020603050405020304" pitchFamily="18" charset="0"/>
              </a:rPr>
              <a:t>是时候看卡通片了。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zh-CN" altLang="en-US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It’s time to do </a:t>
            </a:r>
            <a:r>
              <a:rPr lang="en-US" altLang="zh-CN" sz="3200" dirty="0" err="1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   </a:t>
            </a:r>
            <a:r>
              <a:rPr lang="zh-CN" altLang="en-US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表示“该做某事的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zh-CN" altLang="en-US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时候了”。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zh-CN" altLang="en-US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It’s time for 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./doing </a:t>
            </a:r>
            <a:r>
              <a:rPr lang="en-US" altLang="zh-CN" sz="3200" dirty="0" err="1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sth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表示“该做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zh-CN" altLang="en-US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某事的时候了”。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e.g. </a:t>
            </a:r>
            <a:r>
              <a:rPr lang="en-US" altLang="zh-CN" sz="3200" dirty="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It’s time to</a:t>
            </a: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have breakfast.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   =</a:t>
            </a: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It’s time for </a:t>
            </a: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breakfast/ having breakfast.</a:t>
            </a:r>
          </a:p>
          <a:p>
            <a:pPr defTabSz="898525" eaLnBrk="1" hangingPunct="1">
              <a:lnSpc>
                <a:spcPct val="120000"/>
              </a:lnSpc>
              <a:tabLst>
                <a:tab pos="807720" algn="l"/>
                <a:tab pos="898525" algn="l"/>
              </a:tabLst>
            </a:pPr>
            <a:r>
              <a:rPr lang="en-US" altLang="zh-CN" sz="3200" dirty="0"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3200" dirty="0">
                <a:ea typeface="黑体" panose="02010609060101010101" pitchFamily="49" charset="-122"/>
                <a:cs typeface="Times New Roman" panose="02020603050405020304" pitchFamily="18" charset="0"/>
              </a:rPr>
              <a:t>该吃早饭了。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8229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He can fly through the sky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fight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bad people.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他能在空中飞并且打败坏人。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fight   </a:t>
            </a: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v.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(fought, fought)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战斗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n.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战斗；斗争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fight sb.          “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和某人打仗”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fight for sth.   “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打仗”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 Let’s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fight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 poverty and disease together.</a:t>
            </a:r>
            <a:b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让我们一起克服贫困和疾病。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09600" y="381000"/>
            <a:ext cx="8305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4. He </a:t>
            </a:r>
            <a:r>
              <a:rPr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keeps fighting</a:t>
            </a: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 bad people.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>
                <a:ea typeface="黑体" panose="02010609060101010101" pitchFamily="49" charset="-122"/>
                <a:cs typeface="Times New Roman" panose="02020603050405020304" pitchFamily="18" charset="0"/>
              </a:rPr>
              <a:t>他坚持和坏人作斗争。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keep doing sth.   “</a:t>
            </a:r>
            <a:r>
              <a:rPr lang="zh-CN" altLang="en-US" sz="280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坚持做某事”。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e.g. We must </a:t>
            </a:r>
            <a:r>
              <a:rPr lang="en-US" altLang="zh-CN" sz="2800">
                <a:solidFill>
                  <a:srgbClr val="FF000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keep learning</a:t>
            </a: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 English every day.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800">
                <a:ea typeface="黑体" panose="02010609060101010101" pitchFamily="49" charset="-122"/>
                <a:cs typeface="Times New Roman" panose="02020603050405020304" pitchFamily="18" charset="0"/>
              </a:rPr>
              <a:t>我们必须坚持每天学英语。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09600" y="3200400"/>
            <a:ext cx="86868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I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can’t help laughing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when I watch them.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我看这些总禁不住大笑。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can’t help doing sth.   “</a:t>
            </a:r>
            <a:r>
              <a:rPr lang="zh-CN" altLang="en-US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禁不住做某事”。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 The boy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can’t help crying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when he knows what is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happening.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当男孩知道发生了什么的时候禁不住地哭了。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81000" y="1828800"/>
            <a:ext cx="87630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75000"/>
              </a:lnSpc>
            </a:pPr>
            <a:r>
              <a:rPr lang="en-US" altLang="zh-CN" sz="3200">
                <a:cs typeface="Times New Roman" panose="02020603050405020304" pitchFamily="18" charset="0"/>
              </a:rPr>
              <a:t>1. That's a real hero!</a:t>
            </a:r>
          </a:p>
          <a:p>
            <a:pPr eaLnBrk="1" hangingPunct="1">
              <a:lnSpc>
                <a:spcPct val="175000"/>
              </a:lnSpc>
            </a:pPr>
            <a:r>
              <a:rPr lang="en-US" altLang="zh-CN" sz="3200">
                <a:cs typeface="Times New Roman" panose="02020603050405020304" pitchFamily="18" charset="0"/>
              </a:rPr>
              <a:t>2. I don't think we agree.</a:t>
            </a:r>
          </a:p>
          <a:p>
            <a:pPr eaLnBrk="1" hangingPunct="1">
              <a:lnSpc>
                <a:spcPct val="175000"/>
              </a:lnSpc>
            </a:pPr>
            <a:r>
              <a:rPr lang="en-US" altLang="zh-CN" sz="3200">
                <a:cs typeface="Times New Roman" panose="02020603050405020304" pitchFamily="18" charset="0"/>
              </a:rPr>
              <a:t>3. They fight a lot, but they really love each other. 4. I think there’s a lesson there!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57200" y="636588"/>
            <a:ext cx="853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6.</a:t>
            </a:r>
            <a:r>
              <a:rPr lang="en-US" altLang="zh-TW" sz="3200">
                <a:solidFill>
                  <a:srgbClr val="0000FF"/>
                </a:solidFill>
              </a:rPr>
              <a:t> </a:t>
            </a:r>
            <a:r>
              <a:rPr lang="en-US" altLang="zh-CN" sz="3200">
                <a:solidFill>
                  <a:srgbClr val="0000FF"/>
                </a:solidFill>
              </a:rPr>
              <a:t>Listen and underline the words the speaker   </a:t>
            </a:r>
          </a:p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    stresses.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57200" y="5410200"/>
            <a:ext cx="526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>
                <a:solidFill>
                  <a:srgbClr val="0000FF"/>
                </a:solidFill>
              </a:rPr>
              <a:t>Now listen again and repeat. 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9144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22860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32004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1143000" y="34290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2209800" y="3429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3733800" y="35052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1905000" y="4343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3048000" y="43434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5334000" y="4343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6324600" y="4343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8077200" y="43434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219200" y="51816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3810000" y="5181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" name="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953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54991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2780" grpId="0" animBg="1"/>
      <p:bldP spid="32781" grpId="0" animBg="1"/>
      <p:bldP spid="32782" grpId="0" animBg="1"/>
      <p:bldP spid="32783" grpId="0" animBg="1"/>
      <p:bldP spid="32784" grpId="0" animBg="1"/>
      <p:bldP spid="32785" grpId="0" animBg="1"/>
      <p:bldP spid="32786" grpId="0" animBg="1"/>
      <p:bldP spid="32787" grpId="0" animBg="1"/>
      <p:bldP spid="32788" grpId="0" animBg="1"/>
      <p:bldP spid="32789" grpId="0" animBg="1"/>
      <p:bldP spid="32790" grpId="0" animBg="1"/>
      <p:bldP spid="32791" grpId="0" animBg="1"/>
      <p:bldP spid="327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3925" y="1158875"/>
            <a:ext cx="1841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zh-CN" altLang="zh-C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70866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answers.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—It’s time ___ after school.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—Let’s go now.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go home          B. going home  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to go home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Look! The plane is flying ___ the sky.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on                    B. at    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through          D. for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200400" y="1846263"/>
            <a:ext cx="481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715000" y="4056063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4822" name="椭圆 5"/>
          <p:cNvSpPr>
            <a:spLocks noChangeArrowheads="1"/>
          </p:cNvSpPr>
          <p:nvPr/>
        </p:nvSpPr>
        <p:spPr bwMode="auto">
          <a:xfrm>
            <a:off x="179388" y="447675"/>
            <a:ext cx="2808287" cy="604838"/>
          </a:xfrm>
          <a:prstGeom prst="ellipse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 dirty="0">
                <a:solidFill>
                  <a:srgbClr val="000000"/>
                </a:solidFill>
              </a:rPr>
              <a:t>Exercise</a:t>
            </a:r>
            <a:endParaRPr lang="zh-CN" alt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  <p:bldP spid="25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0" y="4"/>
            <a:ext cx="9144000" cy="548759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0" y="6583899"/>
            <a:ext cx="9144000" cy="301391"/>
          </a:xfrm>
          <a:custGeom>
            <a:avLst/>
            <a:gdLst>
              <a:gd name="connsiteX0" fmla="*/ 0 w 9144000"/>
              <a:gd name="connsiteY0" fmla="*/ 0 h 1127737"/>
              <a:gd name="connsiteX1" fmla="*/ 9144000 w 9144000"/>
              <a:gd name="connsiteY1" fmla="*/ 0 h 1127737"/>
              <a:gd name="connsiteX2" fmla="*/ 9144000 w 9144000"/>
              <a:gd name="connsiteY2" fmla="*/ 1094933 h 1127737"/>
              <a:gd name="connsiteX3" fmla="*/ 9054025 w 9144000"/>
              <a:gd name="connsiteY3" fmla="*/ 1058615 h 1127737"/>
              <a:gd name="connsiteX4" fmla="*/ 4608003 w 9144000"/>
              <a:gd name="connsiteY4" fmla="*/ 548760 h 1127737"/>
              <a:gd name="connsiteX5" fmla="*/ 63205 w 9144000"/>
              <a:gd name="connsiteY5" fmla="*/ 1098485 h 1127737"/>
              <a:gd name="connsiteX6" fmla="*/ 0 w 9144000"/>
              <a:gd name="connsiteY6" fmla="*/ 1127737 h 1127737"/>
              <a:gd name="connsiteX7" fmla="*/ 0 w 9144000"/>
              <a:gd name="connsiteY7" fmla="*/ 0 h 1127737"/>
              <a:gd name="connsiteX0-1" fmla="*/ 0 w 9144000"/>
              <a:gd name="connsiteY0-2" fmla="*/ 0 h 1127737"/>
              <a:gd name="connsiteX1-3" fmla="*/ 9144000 w 9144000"/>
              <a:gd name="connsiteY1-4" fmla="*/ 0 h 1127737"/>
              <a:gd name="connsiteX2-5" fmla="*/ 9144000 w 9144000"/>
              <a:gd name="connsiteY2-6" fmla="*/ 1094933 h 1127737"/>
              <a:gd name="connsiteX3-7" fmla="*/ 9054025 w 9144000"/>
              <a:gd name="connsiteY3-8" fmla="*/ 1058615 h 1127737"/>
              <a:gd name="connsiteX4-9" fmla="*/ 4608003 w 9144000"/>
              <a:gd name="connsiteY4-10" fmla="*/ 548760 h 1127737"/>
              <a:gd name="connsiteX5-11" fmla="*/ 63205 w 9144000"/>
              <a:gd name="connsiteY5-12" fmla="*/ 1098485 h 1127737"/>
              <a:gd name="connsiteX6-13" fmla="*/ 0 w 9144000"/>
              <a:gd name="connsiteY6-14" fmla="*/ 1127737 h 1127737"/>
              <a:gd name="connsiteX7-15" fmla="*/ 0 w 9144000"/>
              <a:gd name="connsiteY7-16" fmla="*/ 0 h 1127737"/>
              <a:gd name="connsiteX0-17" fmla="*/ 0 w 9144000"/>
              <a:gd name="connsiteY0-18" fmla="*/ 0 h 1127737"/>
              <a:gd name="connsiteX1-19" fmla="*/ 9144000 w 9144000"/>
              <a:gd name="connsiteY1-20" fmla="*/ 0 h 1127737"/>
              <a:gd name="connsiteX2-21" fmla="*/ 9144000 w 9144000"/>
              <a:gd name="connsiteY2-22" fmla="*/ 1094933 h 1127737"/>
              <a:gd name="connsiteX3-23" fmla="*/ 9054025 w 9144000"/>
              <a:gd name="connsiteY3-24" fmla="*/ 1058615 h 1127737"/>
              <a:gd name="connsiteX4-25" fmla="*/ 4608003 w 9144000"/>
              <a:gd name="connsiteY4-26" fmla="*/ 548760 h 1127737"/>
              <a:gd name="connsiteX5-27" fmla="*/ 63205 w 9144000"/>
              <a:gd name="connsiteY5-28" fmla="*/ 1098485 h 1127737"/>
              <a:gd name="connsiteX6-29" fmla="*/ 0 w 9144000"/>
              <a:gd name="connsiteY6-30" fmla="*/ 1127737 h 1127737"/>
              <a:gd name="connsiteX7-31" fmla="*/ 0 w 9144000"/>
              <a:gd name="connsiteY7-32" fmla="*/ 0 h 1127737"/>
              <a:gd name="connsiteX0-33" fmla="*/ 0 w 9144000"/>
              <a:gd name="connsiteY0-34" fmla="*/ 0 h 1127737"/>
              <a:gd name="connsiteX1-35" fmla="*/ 9144000 w 9144000"/>
              <a:gd name="connsiteY1-36" fmla="*/ 0 h 1127737"/>
              <a:gd name="connsiteX2-37" fmla="*/ 9144000 w 9144000"/>
              <a:gd name="connsiteY2-38" fmla="*/ 1094933 h 1127737"/>
              <a:gd name="connsiteX3-39" fmla="*/ 9054025 w 9144000"/>
              <a:gd name="connsiteY3-40" fmla="*/ 1058615 h 1127737"/>
              <a:gd name="connsiteX4-41" fmla="*/ 4608003 w 9144000"/>
              <a:gd name="connsiteY4-42" fmla="*/ 548760 h 1127737"/>
              <a:gd name="connsiteX5-43" fmla="*/ 63205 w 9144000"/>
              <a:gd name="connsiteY5-44" fmla="*/ 1098485 h 1127737"/>
              <a:gd name="connsiteX6-45" fmla="*/ 0 w 9144000"/>
              <a:gd name="connsiteY6-46" fmla="*/ 1127737 h 1127737"/>
              <a:gd name="connsiteX7-47" fmla="*/ 0 w 9144000"/>
              <a:gd name="connsiteY7-48" fmla="*/ 0 h 1127737"/>
              <a:gd name="connsiteX0-49" fmla="*/ 0 w 9144000"/>
              <a:gd name="connsiteY0-50" fmla="*/ 0 h 1127737"/>
              <a:gd name="connsiteX1-51" fmla="*/ 9144000 w 9144000"/>
              <a:gd name="connsiteY1-52" fmla="*/ 0 h 1127737"/>
              <a:gd name="connsiteX2-53" fmla="*/ 9144000 w 9144000"/>
              <a:gd name="connsiteY2-54" fmla="*/ 1094933 h 1127737"/>
              <a:gd name="connsiteX3-55" fmla="*/ 9054025 w 9144000"/>
              <a:gd name="connsiteY3-56" fmla="*/ 1058615 h 1127737"/>
              <a:gd name="connsiteX4-57" fmla="*/ 4608003 w 9144000"/>
              <a:gd name="connsiteY4-58" fmla="*/ 548760 h 1127737"/>
              <a:gd name="connsiteX5-59" fmla="*/ 63205 w 9144000"/>
              <a:gd name="connsiteY5-60" fmla="*/ 1098485 h 1127737"/>
              <a:gd name="connsiteX6-61" fmla="*/ 0 w 9144000"/>
              <a:gd name="connsiteY6-62" fmla="*/ 1127737 h 1127737"/>
              <a:gd name="connsiteX7-63" fmla="*/ 0 w 9144000"/>
              <a:gd name="connsiteY7-64" fmla="*/ 0 h 1127737"/>
              <a:gd name="connsiteX0-65" fmla="*/ 0 w 9144000"/>
              <a:gd name="connsiteY0-66" fmla="*/ 0 h 1127737"/>
              <a:gd name="connsiteX1-67" fmla="*/ 9144000 w 9144000"/>
              <a:gd name="connsiteY1-68" fmla="*/ 0 h 1127737"/>
              <a:gd name="connsiteX2-69" fmla="*/ 9144000 w 9144000"/>
              <a:gd name="connsiteY2-70" fmla="*/ 1094933 h 1127737"/>
              <a:gd name="connsiteX3-71" fmla="*/ 9054025 w 9144000"/>
              <a:gd name="connsiteY3-72" fmla="*/ 1058615 h 1127737"/>
              <a:gd name="connsiteX4-73" fmla="*/ 4608003 w 9144000"/>
              <a:gd name="connsiteY4-74" fmla="*/ 548760 h 1127737"/>
              <a:gd name="connsiteX5-75" fmla="*/ 63205 w 9144000"/>
              <a:gd name="connsiteY5-76" fmla="*/ 1098485 h 1127737"/>
              <a:gd name="connsiteX6-77" fmla="*/ 0 w 9144000"/>
              <a:gd name="connsiteY6-78" fmla="*/ 1127737 h 1127737"/>
              <a:gd name="connsiteX7-79" fmla="*/ 0 w 9144000"/>
              <a:gd name="connsiteY7-80" fmla="*/ 0 h 1127737"/>
              <a:gd name="connsiteX0-81" fmla="*/ 0 w 9144000"/>
              <a:gd name="connsiteY0-82" fmla="*/ 0 h 1127737"/>
              <a:gd name="connsiteX1-83" fmla="*/ 9144000 w 9144000"/>
              <a:gd name="connsiteY1-84" fmla="*/ 0 h 1127737"/>
              <a:gd name="connsiteX2-85" fmla="*/ 9144000 w 9144000"/>
              <a:gd name="connsiteY2-86" fmla="*/ 1094933 h 1127737"/>
              <a:gd name="connsiteX3-87" fmla="*/ 9054025 w 9144000"/>
              <a:gd name="connsiteY3-88" fmla="*/ 1058615 h 1127737"/>
              <a:gd name="connsiteX4-89" fmla="*/ 4608003 w 9144000"/>
              <a:gd name="connsiteY4-90" fmla="*/ 548760 h 1127737"/>
              <a:gd name="connsiteX5-91" fmla="*/ 63205 w 9144000"/>
              <a:gd name="connsiteY5-92" fmla="*/ 1098485 h 1127737"/>
              <a:gd name="connsiteX6-93" fmla="*/ 0 w 9144000"/>
              <a:gd name="connsiteY6-94" fmla="*/ 1127737 h 1127737"/>
              <a:gd name="connsiteX7-95" fmla="*/ 0 w 9144000"/>
              <a:gd name="connsiteY7-96" fmla="*/ 0 h 1127737"/>
              <a:gd name="connsiteX0-97" fmla="*/ 0 w 9144000"/>
              <a:gd name="connsiteY0-98" fmla="*/ 0 h 1127737"/>
              <a:gd name="connsiteX1-99" fmla="*/ 9144000 w 9144000"/>
              <a:gd name="connsiteY1-100" fmla="*/ 0 h 1127737"/>
              <a:gd name="connsiteX2-101" fmla="*/ 9144000 w 9144000"/>
              <a:gd name="connsiteY2-102" fmla="*/ 1094933 h 1127737"/>
              <a:gd name="connsiteX3-103" fmla="*/ 9054025 w 9144000"/>
              <a:gd name="connsiteY3-104" fmla="*/ 1058615 h 1127737"/>
              <a:gd name="connsiteX4-105" fmla="*/ 4608003 w 9144000"/>
              <a:gd name="connsiteY4-106" fmla="*/ 548760 h 1127737"/>
              <a:gd name="connsiteX5-107" fmla="*/ 63205 w 9144000"/>
              <a:gd name="connsiteY5-108" fmla="*/ 1098485 h 1127737"/>
              <a:gd name="connsiteX6-109" fmla="*/ 0 w 9144000"/>
              <a:gd name="connsiteY6-110" fmla="*/ 1127737 h 1127737"/>
              <a:gd name="connsiteX7-111" fmla="*/ 0 w 9144000"/>
              <a:gd name="connsiteY7-112" fmla="*/ 0 h 1127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9144000" h="1127737">
                <a:moveTo>
                  <a:pt x="0" y="0"/>
                </a:moveTo>
                <a:lnTo>
                  <a:pt x="9144000" y="0"/>
                </a:lnTo>
                <a:lnTo>
                  <a:pt x="9144000" y="1094933"/>
                </a:lnTo>
                <a:lnTo>
                  <a:pt x="9054025" y="1058615"/>
                </a:lnTo>
                <a:cubicBezTo>
                  <a:pt x="8257438" y="756939"/>
                  <a:pt x="6620150" y="521032"/>
                  <a:pt x="4608003" y="548760"/>
                </a:cubicBezTo>
                <a:cubicBezTo>
                  <a:pt x="2496484" y="577857"/>
                  <a:pt x="811986" y="775435"/>
                  <a:pt x="63205" y="1098485"/>
                </a:cubicBezTo>
                <a:lnTo>
                  <a:pt x="0" y="112773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000">
                <a:srgbClr val="AEDB16"/>
              </a:gs>
              <a:gs pos="20000">
                <a:srgbClr val="85C520"/>
              </a:gs>
              <a:gs pos="0">
                <a:srgbClr val="339933"/>
              </a:gs>
              <a:gs pos="86000">
                <a:srgbClr val="FAD022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4"/>
          <p:cNvSpPr/>
          <p:nvPr/>
        </p:nvSpPr>
        <p:spPr bwMode="gray">
          <a:xfrm>
            <a:off x="2700338" y="2205038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gray">
          <a:xfrm>
            <a:off x="2535238" y="1795463"/>
            <a:ext cx="5029200" cy="623887"/>
          </a:xfrm>
          <a:prstGeom prst="rect">
            <a:avLst/>
          </a:prstGeom>
          <a:gradFill rotWithShape="1">
            <a:gsLst>
              <a:gs pos="0">
                <a:srgbClr val="FFD521"/>
              </a:gs>
              <a:gs pos="100000">
                <a:srgbClr val="D2AA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buFont typeface="Webdings" panose="05030102010509060703" pitchFamily="18" charset="2"/>
              <a:buNone/>
            </a:pPr>
            <a:r>
              <a:rPr lang="en-US" altLang="zh-CN" sz="2800" dirty="0">
                <a:solidFill>
                  <a:srgbClr val="000000"/>
                </a:solidFill>
                <a:ea typeface="微软雅黑" panose="020B0503020204020204" pitchFamily="34" charset="-122"/>
              </a:rPr>
              <a:t>Warm-up</a:t>
            </a:r>
            <a:endParaRPr lang="zh-CN" altLang="en-US" sz="2800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4" name="椭圆 18"/>
          <p:cNvSpPr>
            <a:spLocks noChangeArrowheads="1"/>
          </p:cNvSpPr>
          <p:nvPr/>
        </p:nvSpPr>
        <p:spPr bwMode="auto">
          <a:xfrm>
            <a:off x="2624138" y="1830388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DEB50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1</a:t>
            </a:r>
            <a:endParaRPr lang="zh-CN" altLang="en-US" sz="1800">
              <a:solidFill>
                <a:srgbClr val="DEB50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5" name="Freeform 4"/>
          <p:cNvSpPr/>
          <p:nvPr/>
        </p:nvSpPr>
        <p:spPr bwMode="gray">
          <a:xfrm>
            <a:off x="2700338" y="3130550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96" name="Rectangle 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2535238" y="2720975"/>
            <a:ext cx="5029200" cy="623888"/>
          </a:xfrm>
          <a:prstGeom prst="rect">
            <a:avLst/>
          </a:prstGeom>
          <a:gradFill rotWithShape="1">
            <a:gsLst>
              <a:gs pos="0">
                <a:srgbClr val="A3E391"/>
              </a:gs>
              <a:gs pos="100000">
                <a:srgbClr val="62D044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Presentation</a:t>
            </a:r>
            <a:endParaRPr lang="zh-CN" altLang="en-US" sz="280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397" name="椭圆 24"/>
          <p:cNvSpPr>
            <a:spLocks noChangeArrowheads="1"/>
          </p:cNvSpPr>
          <p:nvPr/>
        </p:nvSpPr>
        <p:spPr bwMode="auto">
          <a:xfrm>
            <a:off x="2624138" y="2755900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62D044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2</a:t>
            </a:r>
            <a:endParaRPr lang="zh-CN" altLang="en-US" sz="1800">
              <a:solidFill>
                <a:srgbClr val="62D044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18" name="Freeform 4"/>
          <p:cNvSpPr/>
          <p:nvPr/>
        </p:nvSpPr>
        <p:spPr bwMode="gray">
          <a:xfrm>
            <a:off x="2700338" y="4056063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99" name="Rectangle 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544763" y="3636963"/>
            <a:ext cx="5029200" cy="623887"/>
          </a:xfrm>
          <a:prstGeom prst="rect">
            <a:avLst/>
          </a:prstGeom>
          <a:gradFill rotWithShape="1">
            <a:gsLst>
              <a:gs pos="0">
                <a:srgbClr val="EAC112"/>
              </a:gs>
              <a:gs pos="100000">
                <a:srgbClr val="F57C8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Language Points</a:t>
            </a:r>
          </a:p>
        </p:txBody>
      </p:sp>
      <p:sp>
        <p:nvSpPr>
          <p:cNvPr id="16400" name="椭圆 27"/>
          <p:cNvSpPr>
            <a:spLocks noChangeArrowheads="1"/>
          </p:cNvSpPr>
          <p:nvPr/>
        </p:nvSpPr>
        <p:spPr bwMode="auto">
          <a:xfrm>
            <a:off x="2624138" y="3681413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57C89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3</a:t>
            </a:r>
            <a:endParaRPr lang="zh-CN" altLang="en-US" sz="1800">
              <a:solidFill>
                <a:srgbClr val="F57C89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sp>
        <p:nvSpPr>
          <p:cNvPr id="21" name="Freeform 4"/>
          <p:cNvSpPr/>
          <p:nvPr/>
        </p:nvSpPr>
        <p:spPr bwMode="gray">
          <a:xfrm>
            <a:off x="2700338" y="4981575"/>
            <a:ext cx="4699000" cy="301625"/>
          </a:xfrm>
          <a:custGeom>
            <a:avLst/>
            <a:gdLst>
              <a:gd name="T0" fmla="*/ 20706948 w 1120"/>
              <a:gd name="T1" fmla="*/ 11 h 252"/>
              <a:gd name="T2" fmla="*/ 20629597 w 1120"/>
              <a:gd name="T3" fmla="*/ 11 h 252"/>
              <a:gd name="T4" fmla="*/ 20335316 w 1120"/>
              <a:gd name="T5" fmla="*/ 11 h 252"/>
              <a:gd name="T6" fmla="*/ 19858832 w 1120"/>
              <a:gd name="T7" fmla="*/ 11 h 252"/>
              <a:gd name="T8" fmla="*/ 19191786 w 1120"/>
              <a:gd name="T9" fmla="*/ 11 h 252"/>
              <a:gd name="T10" fmla="*/ 18336532 w 1120"/>
              <a:gd name="T11" fmla="*/ 10 h 252"/>
              <a:gd name="T12" fmla="*/ 17339847 w 1120"/>
              <a:gd name="T13" fmla="*/ 10 h 252"/>
              <a:gd name="T14" fmla="*/ 16196141 w 1120"/>
              <a:gd name="T15" fmla="*/ 10 h 252"/>
              <a:gd name="T16" fmla="*/ 14901486 w 1120"/>
              <a:gd name="T17" fmla="*/ 8 h 252"/>
              <a:gd name="T18" fmla="*/ 13494596 w 1120"/>
              <a:gd name="T19" fmla="*/ 8 h 252"/>
              <a:gd name="T20" fmla="*/ 11942220 w 1120"/>
              <a:gd name="T21" fmla="*/ 8 h 252"/>
              <a:gd name="T22" fmla="*/ 10275918 w 1120"/>
              <a:gd name="T23" fmla="*/ 8 h 252"/>
              <a:gd name="T24" fmla="*/ 8612140 w 1120"/>
              <a:gd name="T25" fmla="*/ 8 h 252"/>
              <a:gd name="T26" fmla="*/ 7098185 w 1120"/>
              <a:gd name="T27" fmla="*/ 8 h 252"/>
              <a:gd name="T28" fmla="*/ 5691769 w 1120"/>
              <a:gd name="T29" fmla="*/ 8 h 252"/>
              <a:gd name="T30" fmla="*/ 4395650 w 1120"/>
              <a:gd name="T31" fmla="*/ 10 h 252"/>
              <a:gd name="T32" fmla="*/ 3293330 w 1120"/>
              <a:gd name="T33" fmla="*/ 10 h 252"/>
              <a:gd name="T34" fmla="*/ 2329965 w 1120"/>
              <a:gd name="T35" fmla="*/ 10 h 252"/>
              <a:gd name="T36" fmla="*/ 1515458 w 1120"/>
              <a:gd name="T37" fmla="*/ 11 h 252"/>
              <a:gd name="T38" fmla="*/ 848370 w 1120"/>
              <a:gd name="T39" fmla="*/ 11 h 252"/>
              <a:gd name="T40" fmla="*/ 371720 w 1120"/>
              <a:gd name="T41" fmla="*/ 11 h 252"/>
              <a:gd name="T42" fmla="*/ 114130 w 1120"/>
              <a:gd name="T43" fmla="*/ 11 h 252"/>
              <a:gd name="T44" fmla="*/ 0 w 1120"/>
              <a:gd name="T45" fmla="*/ 11 h 252"/>
              <a:gd name="T46" fmla="*/ 0 w 1120"/>
              <a:gd name="T47" fmla="*/ 3 h 252"/>
              <a:gd name="T48" fmla="*/ 10353269 w 1120"/>
              <a:gd name="T49" fmla="*/ 0 h 252"/>
              <a:gd name="T50" fmla="*/ 20706948 w 1120"/>
              <a:gd name="T51" fmla="*/ 3 h 252"/>
              <a:gd name="T52" fmla="*/ 20706948 w 1120"/>
              <a:gd name="T53" fmla="*/ 11 h 252"/>
              <a:gd name="T54" fmla="*/ 20706948 w 1120"/>
              <a:gd name="T55" fmla="*/ 11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20"/>
              <a:gd name="T85" fmla="*/ 0 h 252"/>
              <a:gd name="T86" fmla="*/ 1120 w 1120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20" h="252">
                <a:moveTo>
                  <a:pt x="1120" y="252"/>
                </a:moveTo>
                <a:lnTo>
                  <a:pt x="1116" y="250"/>
                </a:lnTo>
                <a:lnTo>
                  <a:pt x="1100" y="246"/>
                </a:lnTo>
                <a:lnTo>
                  <a:pt x="1074" y="240"/>
                </a:lnTo>
                <a:lnTo>
                  <a:pt x="1038" y="232"/>
                </a:lnTo>
                <a:lnTo>
                  <a:pt x="992" y="222"/>
                </a:lnTo>
                <a:lnTo>
                  <a:pt x="938" y="212"/>
                </a:lnTo>
                <a:lnTo>
                  <a:pt x="876" y="204"/>
                </a:lnTo>
                <a:lnTo>
                  <a:pt x="806" y="196"/>
                </a:lnTo>
                <a:lnTo>
                  <a:pt x="730" y="190"/>
                </a:lnTo>
                <a:lnTo>
                  <a:pt x="646" y="184"/>
                </a:lnTo>
                <a:lnTo>
                  <a:pt x="556" y="184"/>
                </a:lnTo>
                <a:lnTo>
                  <a:pt x="466" y="184"/>
                </a:lnTo>
                <a:lnTo>
                  <a:pt x="384" y="190"/>
                </a:lnTo>
                <a:lnTo>
                  <a:pt x="308" y="196"/>
                </a:lnTo>
                <a:lnTo>
                  <a:pt x="238" y="204"/>
                </a:lnTo>
                <a:lnTo>
                  <a:pt x="178" y="212"/>
                </a:lnTo>
                <a:lnTo>
                  <a:pt x="126" y="222"/>
                </a:lnTo>
                <a:lnTo>
                  <a:pt x="82" y="232"/>
                </a:lnTo>
                <a:lnTo>
                  <a:pt x="46" y="240"/>
                </a:lnTo>
                <a:lnTo>
                  <a:pt x="20" y="246"/>
                </a:lnTo>
                <a:lnTo>
                  <a:pt x="6" y="250"/>
                </a:lnTo>
                <a:lnTo>
                  <a:pt x="0" y="252"/>
                </a:lnTo>
                <a:lnTo>
                  <a:pt x="0" y="62"/>
                </a:lnTo>
                <a:lnTo>
                  <a:pt x="560" y="0"/>
                </a:lnTo>
                <a:lnTo>
                  <a:pt x="1120" y="62"/>
                </a:lnTo>
                <a:lnTo>
                  <a:pt x="1120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02" name="Rectangle 5"/>
          <p:cNvSpPr>
            <a:spLocks noChangeArrowheads="1"/>
          </p:cNvSpPr>
          <p:nvPr/>
        </p:nvSpPr>
        <p:spPr bwMode="gray">
          <a:xfrm>
            <a:off x="2535238" y="4572000"/>
            <a:ext cx="5029200" cy="623888"/>
          </a:xfrm>
          <a:prstGeom prst="rect">
            <a:avLst/>
          </a:prstGeom>
          <a:solidFill>
            <a:srgbClr val="A1D4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2800">
                <a:solidFill>
                  <a:srgbClr val="000000"/>
                </a:solidFill>
                <a:ea typeface="微软雅黑" panose="020B0503020204020204" pitchFamily="34" charset="-122"/>
              </a:rPr>
              <a:t>Exercise</a:t>
            </a:r>
          </a:p>
        </p:txBody>
      </p:sp>
      <p:sp>
        <p:nvSpPr>
          <p:cNvPr id="16403" name="椭圆 30"/>
          <p:cNvSpPr>
            <a:spLocks noChangeArrowheads="1"/>
          </p:cNvSpPr>
          <p:nvPr/>
        </p:nvSpPr>
        <p:spPr bwMode="auto">
          <a:xfrm>
            <a:off x="2624138" y="4606925"/>
            <a:ext cx="273050" cy="2730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36000" rIns="0" bIns="0" anchor="ctr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19C2FF"/>
                </a:solidFill>
                <a:latin typeface="Raavi" pitchFamily="34" charset="0"/>
                <a:ea typeface="方正舒体" panose="02010601030101010101" pitchFamily="2" charset="-122"/>
                <a:cs typeface="Raavi" pitchFamily="34" charset="0"/>
              </a:rPr>
              <a:t>4</a:t>
            </a:r>
            <a:endParaRPr lang="zh-CN" altLang="en-US" sz="1800">
              <a:solidFill>
                <a:srgbClr val="19C2FF"/>
              </a:solidFill>
              <a:latin typeface="Raavi" pitchFamily="34" charset="0"/>
              <a:ea typeface="方正舒体" panose="02010601030101010101" pitchFamily="2" charset="-122"/>
              <a:cs typeface="Raavi" pitchFamily="34" charset="0"/>
            </a:endParaRPr>
          </a:p>
        </p:txBody>
      </p:sp>
      <p:pic>
        <p:nvPicPr>
          <p:cNvPr id="16404" name="图片 2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15033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图片 2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5088" y="2471738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图片 2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0163" y="3406775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图片 2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0163" y="4375150"/>
            <a:ext cx="1201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1148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3. The boy kept ___ until twelve o’clock yesterday.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   A. studying     B. to study     C. studied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4. The woman couldn’t help ____ when she heard the bad news.</a:t>
            </a:r>
          </a:p>
          <a:p>
            <a:pPr marL="533400" indent="-5334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anose="02020603050405020304" pitchFamily="18" charset="0"/>
              </a:rPr>
              <a:t>    A. cry       	 B. to cry   	C. crying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791200" y="3048000"/>
            <a:ext cx="550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581400" y="8636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965325" y="379413"/>
            <a:ext cx="18415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zh-CN" altLang="zh-CN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7848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5. —Why are you worried?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—I’m expecting a call from my daughter. She ___ New York for three days.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A. has gone to	      B. has been to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>
                <a:latin typeface="Times New Roman" panose="02020603050405020304" pitchFamily="18" charset="0"/>
              </a:rPr>
              <a:t>    C. has been in 	      D. has come in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744663" y="1609725"/>
            <a:ext cx="4810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762000" y="3440113"/>
            <a:ext cx="7391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6. —What did you do last night?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—I ____TV and read books.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A. watch          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B. watched   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3200"/>
              <a:t>    C. have watched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25650" y="4110038"/>
            <a:ext cx="4587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4365625"/>
            <a:ext cx="18557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5188" y="985838"/>
            <a:ext cx="16732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4"/>
          <p:cNvSpPr>
            <a:spLocks noChangeArrowheads="1"/>
          </p:cNvSpPr>
          <p:nvPr/>
        </p:nvSpPr>
        <p:spPr bwMode="auto">
          <a:xfrm>
            <a:off x="2249488" y="14874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rgbClr val="002060"/>
                </a:solidFill>
                <a:sym typeface="Times New Roman" panose="02020603050405020304" pitchFamily="18" charset="0"/>
              </a:rPr>
              <a:t>Homework:</a:t>
            </a:r>
            <a:endParaRPr lang="zh-CN" altLang="en-US" dirty="0">
              <a:solidFill>
                <a:srgbClr val="002060"/>
              </a:solidFill>
              <a:sym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93788" y="2236788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谈谈你对这部卡通片的看法。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词左右。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(Snow White and Seven Dwarfs)</a:t>
            </a:r>
          </a:p>
        </p:txBody>
      </p:sp>
      <p:pic>
        <p:nvPicPr>
          <p:cNvPr id="6" name="Picture 30" descr="2809232_5406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3541713"/>
            <a:ext cx="3810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143000" y="1243013"/>
            <a:ext cx="54864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Do you know this cartoon?</a:t>
            </a:r>
          </a:p>
        </p:txBody>
      </p:sp>
      <p:grpSp>
        <p:nvGrpSpPr>
          <p:cNvPr id="17411" name="组合 1"/>
          <p:cNvGrpSpPr/>
          <p:nvPr/>
        </p:nvGrpSpPr>
        <p:grpSpPr bwMode="auto">
          <a:xfrm>
            <a:off x="179388" y="447675"/>
            <a:ext cx="8080375" cy="604838"/>
            <a:chOff x="179388" y="447675"/>
            <a:chExt cx="8079821" cy="604838"/>
          </a:xfrm>
        </p:grpSpPr>
        <p:sp>
          <p:nvSpPr>
            <p:cNvPr id="17415" name="椭圆 5"/>
            <p:cNvSpPr>
              <a:spLocks noChangeArrowheads="1"/>
            </p:cNvSpPr>
            <p:nvPr/>
          </p:nvSpPr>
          <p:spPr bwMode="auto">
            <a:xfrm>
              <a:off x="179388" y="447675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4D1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280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Warm-up</a:t>
              </a:r>
              <a:endParaRPr lang="zh-CN" altLang="en-US" sz="280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2" name="文本框 1"/>
          <p:cNvSpPr txBox="1">
            <a:spLocks noChangeArrowheads="1"/>
          </p:cNvSpPr>
          <p:nvPr/>
        </p:nvSpPr>
        <p:spPr bwMode="auto">
          <a:xfrm>
            <a:off x="3571875" y="388938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Talk about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8188" y="2743200"/>
            <a:ext cx="5127625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43000" y="1839913"/>
            <a:ext cx="59007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What’s the name of the cartoon?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944688" y="3105150"/>
            <a:ext cx="161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cartoon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783263" y="3151188"/>
            <a:ext cx="2073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handsome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24088" y="5861050"/>
            <a:ext cx="2047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smart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324600" y="5867400"/>
            <a:ext cx="236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sky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39" name="Picture 95" descr="196ca21d-ff45-40e8-91f7-66209acf94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371600"/>
            <a:ext cx="23352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5" name="Picture 101" descr="ANd9GcT4kjxJds_XTogcfnghIAQ1gWMGzQU2BN67Fs1AFF6VxcChmrEvW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13716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" name="Picture 103" descr="3added3811537a3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968750"/>
            <a:ext cx="22733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" name="Picture 107" descr="ANd9GcQcJggjiWdfp02L0rgGNe32F8ESSf40XVXpUm2F_L3X3lPIB0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1175" y="3968750"/>
            <a:ext cx="23622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组合 1"/>
          <p:cNvGrpSpPr/>
          <p:nvPr/>
        </p:nvGrpSpPr>
        <p:grpSpPr bwMode="auto">
          <a:xfrm>
            <a:off x="230188" y="438150"/>
            <a:ext cx="8029575" cy="604838"/>
            <a:chOff x="230188" y="438150"/>
            <a:chExt cx="8029021" cy="604838"/>
          </a:xfrm>
        </p:grpSpPr>
        <p:sp>
          <p:nvSpPr>
            <p:cNvPr id="18444" name="椭圆 5"/>
            <p:cNvSpPr>
              <a:spLocks noChangeArrowheads="1"/>
            </p:cNvSpPr>
            <p:nvPr/>
          </p:nvSpPr>
          <p:spPr bwMode="auto">
            <a:xfrm>
              <a:off x="230188" y="438150"/>
              <a:ext cx="2808287" cy="604838"/>
            </a:xfrm>
            <a:prstGeom prst="ellipse">
              <a:avLst/>
            </a:prstGeom>
            <a:gradFill rotWithShape="1">
              <a:gsLst>
                <a:gs pos="0">
                  <a:srgbClr val="FFD521"/>
                </a:gs>
                <a:gs pos="100000">
                  <a:srgbClr val="D2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 sz="2800" dirty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rgbClr val="000000"/>
                </a:solidFill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2576614" y="895218"/>
              <a:ext cx="5682595" cy="16587"/>
            </a:xfrm>
            <a:prstGeom prst="line">
              <a:avLst/>
            </a:prstGeom>
            <a:ln w="57150">
              <a:gradFill flip="none" rotWithShape="1">
                <a:gsLst>
                  <a:gs pos="0">
                    <a:srgbClr val="EAC112"/>
                  </a:gs>
                  <a:gs pos="16000">
                    <a:srgbClr val="87C620"/>
                  </a:gs>
                  <a:gs pos="77000">
                    <a:srgbClr val="EFD22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3" name="文本框 1"/>
          <p:cNvSpPr txBox="1">
            <a:spLocks noChangeArrowheads="1"/>
          </p:cNvSpPr>
          <p:nvPr/>
        </p:nvSpPr>
        <p:spPr bwMode="auto">
          <a:xfrm>
            <a:off x="3571875" y="388938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Learn some new words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/>
      <p:bldP spid="6157" grpId="0"/>
      <p:bldP spid="6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407150" y="2530475"/>
            <a:ext cx="27479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humorous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31988" y="5540375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laugh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867400" y="5516563"/>
            <a:ext cx="137160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lesson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8654" name="Picture 46" descr="834bd90f170a293e_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5461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48" descr="b7ed1a8fb1d85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550" y="3429000"/>
            <a:ext cx="1981200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4038600" y="2508250"/>
            <a:ext cx="1219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400">
                <a:solidFill>
                  <a:srgbClr val="FF0000"/>
                </a:solidFill>
                <a:latin typeface="Times New Roman" panose="02020603050405020304" pitchFamily="18" charset="0"/>
              </a:rPr>
              <a:t>hero</a:t>
            </a:r>
            <a:endParaRPr lang="zh-CN" altLang="en-US" sz="3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58" name="Rectangle 50"/>
          <p:cNvSpPr>
            <a:spLocks noChangeArrowheads="1"/>
          </p:cNvSpPr>
          <p:nvPr/>
        </p:nvSpPr>
        <p:spPr bwMode="auto">
          <a:xfrm>
            <a:off x="1463675" y="2528888"/>
            <a:ext cx="9366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400">
                <a:solidFill>
                  <a:srgbClr val="FF0000"/>
                </a:solidFill>
              </a:rPr>
              <a:t>cool</a:t>
            </a:r>
            <a:endParaRPr lang="zh-CN" altLang="en-US" sz="3400">
              <a:solidFill>
                <a:srgbClr val="FF0000"/>
              </a:solidFill>
            </a:endParaRPr>
          </a:p>
        </p:txBody>
      </p:sp>
      <p:pic>
        <p:nvPicPr>
          <p:cNvPr id="68659" name="Picture 51" descr="ANd9GcRhqYLQVcZcQyBFjwg8UX27ZZ-1ozVbMiSN3VufnbgLZLDmhFmX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3" y="546100"/>
            <a:ext cx="24765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60" name="Picture 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9200" y="3429000"/>
            <a:ext cx="24765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61" name="Picture 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21075" y="546100"/>
            <a:ext cx="2519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  <p:bldP spid="68612" grpId="0"/>
      <p:bldP spid="68657" grpId="0"/>
      <p:bldP spid="68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182688" y="1293813"/>
            <a:ext cx="67786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</a:rPr>
              <a:t> What kind of cartoons do you like?</a:t>
            </a:r>
          </a:p>
        </p:txBody>
      </p:sp>
      <p:pic>
        <p:nvPicPr>
          <p:cNvPr id="20483" name="Picture 5" descr="2358979_4899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17625" y="2133600"/>
            <a:ext cx="3178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133600"/>
            <a:ext cx="31892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1095375" y="422275"/>
            <a:ext cx="434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6" name="组合 8"/>
          <p:cNvGrpSpPr/>
          <p:nvPr/>
        </p:nvGrpSpPr>
        <p:grpSpPr bwMode="auto">
          <a:xfrm>
            <a:off x="458788" y="484188"/>
            <a:ext cx="933450" cy="584200"/>
            <a:chOff x="468313" y="1043256"/>
            <a:chExt cx="933273" cy="584775"/>
          </a:xfrm>
        </p:grpSpPr>
        <p:sp>
          <p:nvSpPr>
            <p:cNvPr id="20487" name="椭圆 9"/>
            <p:cNvSpPr>
              <a:spLocks noChangeArrowheads="1"/>
            </p:cNvSpPr>
            <p:nvPr/>
          </p:nvSpPr>
          <p:spPr bwMode="auto">
            <a:xfrm>
              <a:off x="468313" y="1052736"/>
              <a:ext cx="625475" cy="5752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 sz="2000">
                <a:solidFill>
                  <a:srgbClr val="7030A0"/>
                </a:solidFill>
              </a:endParaRPr>
            </a:p>
          </p:txBody>
        </p:sp>
        <p:sp>
          <p:nvSpPr>
            <p:cNvPr id="20488" name="文本框 10"/>
            <p:cNvSpPr txBox="1">
              <a:spLocks noChangeArrowheads="1"/>
            </p:cNvSpPr>
            <p:nvPr/>
          </p:nvSpPr>
          <p:spPr bwMode="auto">
            <a:xfrm>
              <a:off x="610267" y="1043256"/>
              <a:ext cx="7913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>
                  <a:solidFill>
                    <a:srgbClr val="7030A0"/>
                  </a:solidFill>
                  <a:latin typeface="Times New Roman" panose="02020603050405020304" pitchFamily="18" charset="0"/>
                </a:rPr>
                <a:t>1</a:t>
              </a:r>
              <a:endParaRPr lang="zh-CN" altLang="en-US" sz="320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1" name="Text Box 67"/>
          <p:cNvSpPr txBox="1">
            <a:spLocks noChangeArrowheads="1"/>
          </p:cNvSpPr>
          <p:nvPr/>
        </p:nvSpPr>
        <p:spPr bwMode="auto">
          <a:xfrm>
            <a:off x="762000" y="1219200"/>
            <a:ext cx="7696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2. Do cartoons always end in a happy way?</a:t>
            </a:r>
          </a:p>
        </p:txBody>
      </p:sp>
      <p:pic>
        <p:nvPicPr>
          <p:cNvPr id="21507" name="Picture 69" descr="4061862b38360ea70b6d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2362200"/>
            <a:ext cx="3581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72" descr="Tom and Jerry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2362200"/>
            <a:ext cx="38639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375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3. What cartoons do you think are funny?</a:t>
            </a:r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51149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5"/>
          <p:cNvSpPr>
            <a:spLocks noChangeArrowheads="1" noChangeShapeType="1" noTextEdit="1"/>
          </p:cNvSpPr>
          <p:nvPr/>
        </p:nvSpPr>
        <p:spPr bwMode="auto">
          <a:xfrm>
            <a:off x="533400" y="700088"/>
            <a:ext cx="7924800" cy="1235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kern="1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Now work in pairs and check.</a:t>
            </a:r>
          </a:p>
          <a:p>
            <a:pPr algn="ctr"/>
            <a:r>
              <a:rPr lang="en-US" altLang="zh-CN" kern="1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Do they like the same cartoon as you?</a:t>
            </a:r>
            <a:endParaRPr lang="zh-CN" altLang="en-US" kern="10"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555" name="Picture 40" descr="Superman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120900"/>
            <a:ext cx="34877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1" descr="Tom and Jerry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5988" y="2120900"/>
            <a:ext cx="35036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2"/>
          <p:cNvSpPr txBox="1">
            <a:spLocks noChangeArrowheads="1"/>
          </p:cNvSpPr>
          <p:nvPr/>
        </p:nvSpPr>
        <p:spPr bwMode="auto">
          <a:xfrm>
            <a:off x="1181100" y="5160963"/>
            <a:ext cx="617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</a:rPr>
              <a:t>No, they don’t.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全屏显示(4:3)</PresentationFormat>
  <Paragraphs>131</Paragraphs>
  <Slides>22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Raavi</vt:lpstr>
      <vt:lpstr>方正舒体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Webdings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2023-01-17T03:06:09Z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0DEDCEC2386044F38D9281F29AA47F6C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