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864">
          <p15:clr>
            <a:srgbClr val="A4A3A4"/>
          </p15:clr>
        </p15:guide>
        <p15:guide id="6" orient="horz" pos="73">
          <p15:clr>
            <a:srgbClr val="A4A3A4"/>
          </p15:clr>
        </p15:guide>
        <p15:guide id="7" orient="horz" pos="5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3"/>
        <p:guide orient="horz" pos="3864"/>
        <p:guide orient="horz" pos="73"/>
        <p:guide orient="horz" pos="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DC2D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DC2D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4" r="15984" b="46099"/>
          <a:stretch>
            <a:fillRect/>
          </a:stretch>
        </p:blipFill>
        <p:spPr>
          <a:xfrm>
            <a:off x="7325172" y="1"/>
            <a:ext cx="4882261" cy="3702897"/>
          </a:xfrm>
          <a:custGeom>
            <a:avLst/>
            <a:gdLst>
              <a:gd name="connsiteX0" fmla="*/ 822421 w 4882261"/>
              <a:gd name="connsiteY0" fmla="*/ 0 h 3702897"/>
              <a:gd name="connsiteX1" fmla="*/ 4882261 w 4882261"/>
              <a:gd name="connsiteY1" fmla="*/ 0 h 3702897"/>
              <a:gd name="connsiteX2" fmla="*/ 4882261 w 4882261"/>
              <a:gd name="connsiteY2" fmla="*/ 1700961 h 3702897"/>
              <a:gd name="connsiteX3" fmla="*/ 2875433 w 4882261"/>
              <a:gd name="connsiteY3" fmla="*/ 3693930 h 3702897"/>
              <a:gd name="connsiteX4" fmla="*/ 2831771 w 4882261"/>
              <a:gd name="connsiteY4" fmla="*/ 3693779 h 3702897"/>
              <a:gd name="connsiteX5" fmla="*/ 8968 w 4882261"/>
              <a:gd name="connsiteY5" fmla="*/ 851347 h 3702897"/>
              <a:gd name="connsiteX6" fmla="*/ 9119 w 4882261"/>
              <a:gd name="connsiteY6" fmla="*/ 807685 h 3702897"/>
              <a:gd name="connsiteX7" fmla="*/ 822421 w 4882261"/>
              <a:gd name="connsiteY7" fmla="*/ 0 h 370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2261" h="3702897">
                <a:moveTo>
                  <a:pt x="822421" y="0"/>
                </a:moveTo>
                <a:lnTo>
                  <a:pt x="4882261" y="0"/>
                </a:lnTo>
                <a:lnTo>
                  <a:pt x="4882261" y="1700961"/>
                </a:lnTo>
                <a:lnTo>
                  <a:pt x="2875433" y="3693930"/>
                </a:lnTo>
                <a:cubicBezTo>
                  <a:pt x="2863334" y="3705945"/>
                  <a:pt x="2843786" y="3705877"/>
                  <a:pt x="2831771" y="3693779"/>
                </a:cubicBezTo>
                <a:lnTo>
                  <a:pt x="8968" y="851347"/>
                </a:lnTo>
                <a:cubicBezTo>
                  <a:pt x="-3047" y="839248"/>
                  <a:pt x="-2980" y="819700"/>
                  <a:pt x="9119" y="807685"/>
                </a:cubicBezTo>
                <a:lnTo>
                  <a:pt x="822421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6417" r="52003" b="49576"/>
          <a:stretch>
            <a:fillRect/>
          </a:stretch>
        </p:blipFill>
        <p:spPr>
          <a:xfrm>
            <a:off x="6334486" y="1127849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8" t="26450" r="15984"/>
          <a:stretch>
            <a:fillRect/>
          </a:stretch>
        </p:blipFill>
        <p:spPr>
          <a:xfrm>
            <a:off x="9584932" y="1817052"/>
            <a:ext cx="2622500" cy="5052761"/>
          </a:xfrm>
          <a:custGeom>
            <a:avLst/>
            <a:gdLst>
              <a:gd name="connsiteX0" fmla="*/ 2622500 w 2622500"/>
              <a:gd name="connsiteY0" fmla="*/ 0 h 5052761"/>
              <a:gd name="connsiteX1" fmla="*/ 2622500 w 2622500"/>
              <a:gd name="connsiteY1" fmla="*/ 5052761 h 5052761"/>
              <a:gd name="connsiteX2" fmla="*/ 2431464 w 2622500"/>
              <a:gd name="connsiteY2" fmla="*/ 5052761 h 5052761"/>
              <a:gd name="connsiteX3" fmla="*/ 0 w 2622500"/>
              <a:gd name="connsiteY3" fmla="*/ 2604389 h 5052761"/>
              <a:gd name="connsiteX4" fmla="*/ 2622500 w 2622500"/>
              <a:gd name="connsiteY4" fmla="*/ 0 h 50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500" h="5052761">
                <a:moveTo>
                  <a:pt x="2622500" y="0"/>
                </a:moveTo>
                <a:lnTo>
                  <a:pt x="2622500" y="5052761"/>
                </a:lnTo>
                <a:lnTo>
                  <a:pt x="2431464" y="5052761"/>
                </a:lnTo>
                <a:lnTo>
                  <a:pt x="0" y="2604389"/>
                </a:lnTo>
                <a:lnTo>
                  <a:pt x="2622500" y="0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4" t="34420" r="37338" b="24961"/>
          <a:stretch>
            <a:fillRect/>
          </a:stretch>
        </p:blipFill>
        <p:spPr>
          <a:xfrm>
            <a:off x="7320216" y="2364596"/>
            <a:ext cx="2790419" cy="2790420"/>
          </a:xfrm>
          <a:custGeom>
            <a:avLst/>
            <a:gdLst>
              <a:gd name="connsiteX0" fmla="*/ 1400045 w 2790419"/>
              <a:gd name="connsiteY0" fmla="*/ 1 h 2790420"/>
              <a:gd name="connsiteX1" fmla="*/ 1413397 w 2790419"/>
              <a:gd name="connsiteY1" fmla="*/ 5586 h 2790420"/>
              <a:gd name="connsiteX2" fmla="*/ 2784927 w 2790419"/>
              <a:gd name="connsiteY2" fmla="*/ 1386654 h 2790420"/>
              <a:gd name="connsiteX3" fmla="*/ 2784835 w 2790419"/>
              <a:gd name="connsiteY3" fmla="*/ 1413397 h 2790420"/>
              <a:gd name="connsiteX4" fmla="*/ 1403767 w 2790419"/>
              <a:gd name="connsiteY4" fmla="*/ 2784928 h 2790420"/>
              <a:gd name="connsiteX5" fmla="*/ 1377024 w 2790419"/>
              <a:gd name="connsiteY5" fmla="*/ 2784835 h 2790420"/>
              <a:gd name="connsiteX6" fmla="*/ 5493 w 2790419"/>
              <a:gd name="connsiteY6" fmla="*/ 1403767 h 2790420"/>
              <a:gd name="connsiteX7" fmla="*/ 5586 w 2790419"/>
              <a:gd name="connsiteY7" fmla="*/ 1377024 h 2790420"/>
              <a:gd name="connsiteX8" fmla="*/ 1386654 w 2790419"/>
              <a:gd name="connsiteY8" fmla="*/ 5494 h 2790420"/>
              <a:gd name="connsiteX9" fmla="*/ 1400045 w 2790419"/>
              <a:gd name="connsiteY9" fmla="*/ 1 h 27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419" h="2790420">
                <a:moveTo>
                  <a:pt x="1400045" y="1"/>
                </a:moveTo>
                <a:cubicBezTo>
                  <a:pt x="1404884" y="18"/>
                  <a:pt x="1409717" y="1881"/>
                  <a:pt x="1413397" y="5586"/>
                </a:cubicBezTo>
                <a:lnTo>
                  <a:pt x="2784927" y="1386654"/>
                </a:lnTo>
                <a:cubicBezTo>
                  <a:pt x="2792287" y="1394065"/>
                  <a:pt x="2792245" y="1406037"/>
                  <a:pt x="2784835" y="1413397"/>
                </a:cubicBezTo>
                <a:lnTo>
                  <a:pt x="1403767" y="2784928"/>
                </a:lnTo>
                <a:cubicBezTo>
                  <a:pt x="1396356" y="2792287"/>
                  <a:pt x="1384384" y="2792246"/>
                  <a:pt x="1377024" y="2784835"/>
                </a:cubicBezTo>
                <a:lnTo>
                  <a:pt x="5493" y="1403767"/>
                </a:lnTo>
                <a:cubicBezTo>
                  <a:pt x="-1866" y="1396356"/>
                  <a:pt x="-1825" y="1384384"/>
                  <a:pt x="5586" y="1377024"/>
                </a:cubicBezTo>
                <a:lnTo>
                  <a:pt x="1386654" y="5494"/>
                </a:lnTo>
                <a:cubicBezTo>
                  <a:pt x="1390359" y="1814"/>
                  <a:pt x="1395205" y="-15"/>
                  <a:pt x="1400045" y="1"/>
                </a:cubicBezTo>
                <a:close/>
              </a:path>
            </a:pathLst>
          </a:cu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8" t="59008" r="52150" b="6986"/>
          <a:stretch>
            <a:fillRect/>
          </a:stretch>
        </p:blipFill>
        <p:spPr>
          <a:xfrm>
            <a:off x="6320042" y="4053737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4" t="65024" r="27438"/>
          <a:stretch>
            <a:fillRect/>
          </a:stretch>
        </p:blipFill>
        <p:spPr>
          <a:xfrm>
            <a:off x="7929994" y="4467058"/>
            <a:ext cx="3152777" cy="2402754"/>
          </a:xfrm>
          <a:custGeom>
            <a:avLst/>
            <a:gdLst>
              <a:gd name="connsiteX0" fmla="*/ 1577502 w 3152777"/>
              <a:gd name="connsiteY0" fmla="*/ 1784 h 2402754"/>
              <a:gd name="connsiteX1" fmla="*/ 1586187 w 3152777"/>
              <a:gd name="connsiteY1" fmla="*/ 1814 h 2402754"/>
              <a:gd name="connsiteX2" fmla="*/ 3150993 w 3152777"/>
              <a:gd name="connsiteY2" fmla="*/ 1577502 h 2402754"/>
              <a:gd name="connsiteX3" fmla="*/ 3150963 w 3152777"/>
              <a:gd name="connsiteY3" fmla="*/ 1586186 h 2402754"/>
              <a:gd name="connsiteX4" fmla="*/ 2328717 w 3152777"/>
              <a:gd name="connsiteY4" fmla="*/ 2402754 h 2402754"/>
              <a:gd name="connsiteX5" fmla="*/ 823549 w 3152777"/>
              <a:gd name="connsiteY5" fmla="*/ 2402754 h 2402754"/>
              <a:gd name="connsiteX6" fmla="*/ 1784 w 3152777"/>
              <a:gd name="connsiteY6" fmla="*/ 1575275 h 2402754"/>
              <a:gd name="connsiteX7" fmla="*/ 1814 w 3152777"/>
              <a:gd name="connsiteY7" fmla="*/ 1566590 h 2402754"/>
              <a:gd name="connsiteX8" fmla="*/ 1577502 w 3152777"/>
              <a:gd name="connsiteY8" fmla="*/ 1784 h 24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777" h="2402754">
                <a:moveTo>
                  <a:pt x="1577502" y="1784"/>
                </a:moveTo>
                <a:cubicBezTo>
                  <a:pt x="1579909" y="-606"/>
                  <a:pt x="1583797" y="-593"/>
                  <a:pt x="1586187" y="1814"/>
                </a:cubicBezTo>
                <a:lnTo>
                  <a:pt x="3150993" y="1577502"/>
                </a:lnTo>
                <a:cubicBezTo>
                  <a:pt x="3153384" y="1579908"/>
                  <a:pt x="3153370" y="1583796"/>
                  <a:pt x="3150963" y="1586186"/>
                </a:cubicBezTo>
                <a:lnTo>
                  <a:pt x="2328717" y="2402754"/>
                </a:lnTo>
                <a:lnTo>
                  <a:pt x="823549" y="2402754"/>
                </a:lnTo>
                <a:lnTo>
                  <a:pt x="1784" y="1575275"/>
                </a:lnTo>
                <a:cubicBezTo>
                  <a:pt x="-606" y="1572868"/>
                  <a:pt x="-592" y="1568981"/>
                  <a:pt x="1814" y="1566590"/>
                </a:cubicBezTo>
                <a:lnTo>
                  <a:pt x="1577502" y="1784"/>
                </a:lnTo>
                <a:close/>
              </a:path>
            </a:pathLst>
          </a:cu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0" t="-9337" r="15984" b="100000"/>
          <a:stretch>
            <a:fillRect/>
          </a:stretch>
        </p:blipFill>
        <p:spPr>
          <a:xfrm>
            <a:off x="8147592" y="-641448"/>
            <a:ext cx="4059840" cy="641449"/>
          </a:xfrm>
          <a:custGeom>
            <a:avLst/>
            <a:gdLst>
              <a:gd name="connsiteX0" fmla="*/ 645909 w 4059840"/>
              <a:gd name="connsiteY0" fmla="*/ 0 h 641449"/>
              <a:gd name="connsiteX1" fmla="*/ 3912890 w 4059840"/>
              <a:gd name="connsiteY1" fmla="*/ 0 h 641449"/>
              <a:gd name="connsiteX2" fmla="*/ 4059840 w 4059840"/>
              <a:gd name="connsiteY2" fmla="*/ 147972 h 641449"/>
              <a:gd name="connsiteX3" fmla="*/ 4059840 w 4059840"/>
              <a:gd name="connsiteY3" fmla="*/ 641449 h 641449"/>
              <a:gd name="connsiteX4" fmla="*/ 0 w 4059840"/>
              <a:gd name="connsiteY4" fmla="*/ 641449 h 641449"/>
              <a:gd name="connsiteX5" fmla="*/ 645909 w 4059840"/>
              <a:gd name="connsiteY5" fmla="*/ 0 h 64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9840" h="641449">
                <a:moveTo>
                  <a:pt x="645909" y="0"/>
                </a:moveTo>
                <a:lnTo>
                  <a:pt x="3912890" y="0"/>
                </a:lnTo>
                <a:lnTo>
                  <a:pt x="4059840" y="147972"/>
                </a:lnTo>
                <a:lnTo>
                  <a:pt x="4059840" y="641449"/>
                </a:lnTo>
                <a:lnTo>
                  <a:pt x="0" y="641449"/>
                </a:lnTo>
                <a:lnTo>
                  <a:pt x="645909" y="0"/>
                </a:lnTo>
                <a:close/>
              </a:path>
            </a:pathLst>
          </a:cu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1" t="100000" r="35830" b="-10918"/>
          <a:stretch>
            <a:fillRect/>
          </a:stretch>
        </p:blipFill>
        <p:spPr>
          <a:xfrm>
            <a:off x="8753542" y="6869812"/>
            <a:ext cx="1505168" cy="750022"/>
          </a:xfrm>
          <a:custGeom>
            <a:avLst/>
            <a:gdLst>
              <a:gd name="connsiteX0" fmla="*/ 0 w 1505168"/>
              <a:gd name="connsiteY0" fmla="*/ 0 h 750022"/>
              <a:gd name="connsiteX1" fmla="*/ 1505168 w 1505168"/>
              <a:gd name="connsiteY1" fmla="*/ 0 h 750022"/>
              <a:gd name="connsiteX2" fmla="*/ 751727 w 1505168"/>
              <a:gd name="connsiteY2" fmla="*/ 748239 h 750022"/>
              <a:gd name="connsiteX3" fmla="*/ 743042 w 1505168"/>
              <a:gd name="connsiteY3" fmla="*/ 748209 h 750022"/>
              <a:gd name="connsiteX4" fmla="*/ 0 w 1505168"/>
              <a:gd name="connsiteY4" fmla="*/ 0 h 7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168" h="750022">
                <a:moveTo>
                  <a:pt x="0" y="0"/>
                </a:moveTo>
                <a:lnTo>
                  <a:pt x="1505168" y="0"/>
                </a:lnTo>
                <a:lnTo>
                  <a:pt x="751727" y="748239"/>
                </a:lnTo>
                <a:cubicBezTo>
                  <a:pt x="749320" y="750629"/>
                  <a:pt x="745432" y="750615"/>
                  <a:pt x="743042" y="74820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0" t="100000" r="15984" b="-2800"/>
          <a:stretch>
            <a:fillRect/>
          </a:stretch>
        </p:blipFill>
        <p:spPr>
          <a:xfrm>
            <a:off x="12016396" y="6869812"/>
            <a:ext cx="191036" cy="192364"/>
          </a:xfrm>
          <a:custGeom>
            <a:avLst/>
            <a:gdLst>
              <a:gd name="connsiteX0" fmla="*/ 0 w 191036"/>
              <a:gd name="connsiteY0" fmla="*/ 0 h 192364"/>
              <a:gd name="connsiteX1" fmla="*/ 191036 w 191036"/>
              <a:gd name="connsiteY1" fmla="*/ 0 h 192364"/>
              <a:gd name="connsiteX2" fmla="*/ 191036 w 191036"/>
              <a:gd name="connsiteY2" fmla="*/ 192364 h 192364"/>
              <a:gd name="connsiteX3" fmla="*/ 0 w 191036"/>
              <a:gd name="connsiteY3" fmla="*/ 0 h 1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36" h="192364">
                <a:moveTo>
                  <a:pt x="0" y="0"/>
                </a:moveTo>
                <a:lnTo>
                  <a:pt x="191036" y="0"/>
                </a:lnTo>
                <a:lnTo>
                  <a:pt x="191036" y="19236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3" name="组合 22"/>
          <p:cNvGrpSpPr/>
          <p:nvPr/>
        </p:nvGrpSpPr>
        <p:grpSpPr>
          <a:xfrm>
            <a:off x="643890" y="2236470"/>
            <a:ext cx="6077585" cy="2720340"/>
            <a:chOff x="6147269" y="2844265"/>
            <a:chExt cx="5112385" cy="2076459"/>
          </a:xfrm>
        </p:grpSpPr>
        <p:grpSp>
          <p:nvGrpSpPr>
            <p:cNvPr id="24" name="组合 2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C2D3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-4714868" y="2110674"/>
                <a:ext cx="5033250" cy="979068"/>
                <a:chOff x="-4714868" y="2110674"/>
                <a:chExt cx="5033250" cy="979068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-4714868" y="2808615"/>
                  <a:ext cx="5033249" cy="2811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9" name="直接连接符 2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5.2.3</a:t>
                  </a: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C2D3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</a:t>
                  </a:r>
                  <a:r>
                    <a:rPr lang="en-US" altLang="zh-CN" sz="4400" b="1" dirty="0" err="1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x±bx</a:t>
                  </a:r>
                  <a:r>
                    <a:rPr lang="en-US" altLang="zh-CN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=c</a:t>
                  </a:r>
                  <a:r>
                    <a:rPr lang="zh-CN" altLang="en-US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的应用</a:t>
                  </a:r>
                </a:p>
              </p:txBody>
            </p:sp>
          </p:grpSp>
        </p:grpSp>
        <p:sp>
          <p:nvSpPr>
            <p:cNvPr id="2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简易方程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DC2D3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33653" y="2119181"/>
            <a:ext cx="9467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解：设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陆地面积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zh-CN" altLang="en-US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亿平方千米，海洋面积为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(5.1 - 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亿平方千米。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30989" y="3053323"/>
            <a:ext cx="5761203" cy="503023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海洋面积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÷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陆地面积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=2.4</a:t>
            </a:r>
            <a:endParaRPr lang="zh-CN" altLang="en-US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0400" y="1168643"/>
            <a:ext cx="492154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还能列出其他的方程吗？</a:t>
            </a:r>
          </a:p>
        </p:txBody>
      </p:sp>
      <p:sp>
        <p:nvSpPr>
          <p:cNvPr id="9" name="矩形 8"/>
          <p:cNvSpPr/>
          <p:nvPr/>
        </p:nvSpPr>
        <p:spPr>
          <a:xfrm>
            <a:off x="4272845" y="4276046"/>
            <a:ext cx="393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5.1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</a:t>
            </a:r>
            <a:r>
              <a:rPr lang="zh-CN" altLang="en-US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 </a:t>
            </a:r>
            <a:r>
              <a:rPr lang="zh-CN" altLang="en-US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2.4 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2900807" y="2949877"/>
            <a:ext cx="4147693" cy="1250648"/>
          </a:xfrm>
          <a:prstGeom prst="wedgeRoundRectCallout">
            <a:avLst>
              <a:gd name="adj1" fmla="val -59858"/>
              <a:gd name="adj2" fmla="val -7514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/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理由：①</a:t>
            </a:r>
            <a:r>
              <a:rPr lang="en-US" altLang="zh-CN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方程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比较简明易懂；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②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求解较方便。</a:t>
            </a:r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5381161" y="1916631"/>
            <a:ext cx="3229440" cy="462645"/>
          </a:xfrm>
          <a:prstGeom prst="wedgeRoundRectCallout">
            <a:avLst>
              <a:gd name="adj1" fmla="val 59821"/>
              <a:gd name="adj2" fmla="val -1147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我会选择第一种解法。</a:t>
            </a:r>
            <a:endParaRPr lang="en-US" altLang="zh-CN" sz="2400" b="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7814" y="3837177"/>
            <a:ext cx="855500" cy="1121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088" y="2059149"/>
            <a:ext cx="1165013" cy="17622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0400" y="1244604"/>
            <a:ext cx="650049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议一议：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前面的几种解法中，你会选择哪种？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6023" y="1178945"/>
            <a:ext cx="10636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果园里种着桃树和杏树，杏树的棵数是桃树的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倍。</a:t>
            </a:r>
          </a:p>
        </p:txBody>
      </p:sp>
      <p:sp>
        <p:nvSpPr>
          <p:cNvPr id="3" name="矩形 2"/>
          <p:cNvSpPr/>
          <p:nvPr/>
        </p:nvSpPr>
        <p:spPr>
          <a:xfrm>
            <a:off x="2496285" y="2321990"/>
            <a:ext cx="8265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设桃树有 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棵，则杏树有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6023" y="1671387"/>
            <a:ext cx="9462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(1)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桃树和杏树一共有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180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棵，桃树和杏树各有多少棵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73041" y="2845211"/>
            <a:ext cx="2735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+3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=180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4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=180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=45</a:t>
            </a:r>
            <a:endParaRPr lang="zh-CN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55390" y="4481404"/>
            <a:ext cx="3086593" cy="586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=3×45=135</a:t>
            </a:r>
          </a:p>
        </p:txBody>
      </p:sp>
      <p:sp>
        <p:nvSpPr>
          <p:cNvPr id="10" name="矩形 9"/>
          <p:cNvSpPr/>
          <p:nvPr/>
        </p:nvSpPr>
        <p:spPr>
          <a:xfrm>
            <a:off x="3253003" y="5139378"/>
            <a:ext cx="8265897" cy="586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桃树有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棵，杏树有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135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6160" y="1152395"/>
            <a:ext cx="10636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果园里种着桃树和杏树，杏树的棵数是桃树的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倍。</a:t>
            </a:r>
          </a:p>
        </p:txBody>
      </p:sp>
      <p:sp>
        <p:nvSpPr>
          <p:cNvPr id="7" name="矩形 6"/>
          <p:cNvSpPr/>
          <p:nvPr/>
        </p:nvSpPr>
        <p:spPr>
          <a:xfrm>
            <a:off x="586160" y="1698732"/>
            <a:ext cx="10636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杏树比桃树多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棵，桃树和杏树各有多少棵？</a:t>
            </a:r>
          </a:p>
        </p:txBody>
      </p:sp>
      <p:sp>
        <p:nvSpPr>
          <p:cNvPr id="8" name="矩形 7"/>
          <p:cNvSpPr/>
          <p:nvPr/>
        </p:nvSpPr>
        <p:spPr>
          <a:xfrm>
            <a:off x="2660604" y="2356019"/>
            <a:ext cx="8265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设桃树有 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棵，则杏树有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06733" y="2825484"/>
            <a:ext cx="2735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3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=90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2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=90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=45</a:t>
            </a:r>
            <a:endParaRPr lang="zh-CN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06733" y="4454147"/>
            <a:ext cx="3086593" cy="586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=3×45=135</a:t>
            </a:r>
          </a:p>
        </p:txBody>
      </p:sp>
      <p:sp>
        <p:nvSpPr>
          <p:cNvPr id="11" name="矩形 10"/>
          <p:cNvSpPr/>
          <p:nvPr/>
        </p:nvSpPr>
        <p:spPr>
          <a:xfrm>
            <a:off x="3209121" y="5191500"/>
            <a:ext cx="8265897" cy="586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桃树有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棵，杏树有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135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923270"/>
            <a:ext cx="7082997" cy="234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88124" y="1008444"/>
            <a:ext cx="2795958" cy="586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看下图回答问题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79875" y="4771819"/>
            <a:ext cx="4161717" cy="586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小明和妈妈今年分别多少岁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73473" y="1840112"/>
            <a:ext cx="10504644" cy="33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解：设小明今年 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岁，那么妈妈今年 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en-US" altLang="zh-CN" sz="2400" b="0" i="1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岁。</a:t>
            </a:r>
          </a:p>
          <a:p>
            <a:pPr defTabSz="1219200" eaLnBrk="1" hangingPunct="1">
              <a:lnSpc>
                <a:spcPct val="150000"/>
              </a:lnSpc>
              <a:defRPr/>
            </a:pPr>
            <a:r>
              <a:rPr lang="zh-CN" altLang="en-US" sz="2400" b="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</a:t>
            </a: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b="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  </a:t>
            </a:r>
          </a:p>
          <a:p>
            <a:pPr defTabSz="1219200" eaLnBrk="1" hangingPunct="1">
              <a:lnSpc>
                <a:spcPct val="150000"/>
              </a:lnSpc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 2</a:t>
            </a:r>
            <a:r>
              <a:rPr lang="zh-CN" altLang="en-US" sz="2400" b="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</a:p>
          <a:p>
            <a:pPr defTabSz="1219200" eaLnBrk="1" hangingPunct="1">
              <a:lnSpc>
                <a:spcPct val="150000"/>
              </a:lnSpc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   </a:t>
            </a:r>
            <a:r>
              <a:rPr lang="zh-CN" altLang="en-US" sz="2400" b="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</a:p>
          <a:p>
            <a:pPr defTabSz="1219200" eaLnBrk="1" hangingPunct="1">
              <a:lnSpc>
                <a:spcPct val="150000"/>
              </a:lnSpc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3</a:t>
            </a:r>
            <a:r>
              <a:rPr lang="zh-CN" altLang="en-US" sz="2400" b="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12×3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</a:p>
          <a:p>
            <a:pPr defTabSz="1219200" eaLnBrk="1" hangingPunct="1">
              <a:lnSpc>
                <a:spcPct val="150000"/>
              </a:lnSpc>
              <a:defRPr/>
            </a:pPr>
            <a:r>
              <a:rPr lang="zh-CN" altLang="en-US" sz="2400" b="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答：小明今年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岁，妈妈今年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36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岁。</a:t>
            </a:r>
          </a:p>
        </p:txBody>
      </p:sp>
      <p:sp>
        <p:nvSpPr>
          <p:cNvPr id="5" name="矩形 4"/>
          <p:cNvSpPr/>
          <p:nvPr/>
        </p:nvSpPr>
        <p:spPr>
          <a:xfrm>
            <a:off x="564819" y="1276410"/>
            <a:ext cx="1079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妈妈今年的年龄是小明的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倍，妈妈比小明大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岁，小明和妈妈今年分别多少岁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0165" y="1153368"/>
            <a:ext cx="10385319" cy="114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工程队挖一条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400 m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的涵洞，未挖的长度是已挖长度的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3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倍，还有多少米没有挖？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64965" y="2440860"/>
            <a:ext cx="9121013" cy="280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解：设挖了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未挖的长度是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+3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400      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100     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3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300  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答：还有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300 m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没有挖。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33968" y="931456"/>
            <a:ext cx="10784932" cy="219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某校五年级两个班共植树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385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棵，五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(1)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班植树棵数是五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(2)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班的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1.5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倍。两班各植树多少棵？ 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defRPr/>
            </a:pP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8175" y="2591733"/>
            <a:ext cx="10699373" cy="280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解：设五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(2)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班植树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(1)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班植树棵数是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1.5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1.5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385      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154      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1.5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231 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答：五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(1)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班植树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231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棵，五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班植树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154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0400" y="1054100"/>
            <a:ext cx="10753124" cy="114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某医院组织医疗队支援武汉抗击新型肺炎，参加支援的有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36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人，其中护士人数是医生人数的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倍，参加支援的医生和护士各有多少人？</a:t>
            </a:r>
          </a:p>
        </p:txBody>
      </p:sp>
      <p:sp>
        <p:nvSpPr>
          <p:cNvPr id="4" name="矩形 3"/>
          <p:cNvSpPr/>
          <p:nvPr/>
        </p:nvSpPr>
        <p:spPr>
          <a:xfrm>
            <a:off x="1848879" y="2418097"/>
            <a:ext cx="102478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解：设参加支援的医生有 </a:t>
            </a:r>
            <a:r>
              <a:rPr lang="en-US" altLang="zh-CN" sz="2400" i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</a:t>
            </a: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人，则参加支援的护士有 </a:t>
            </a:r>
            <a:r>
              <a:rPr lang="en-US" altLang="zh-CN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en-US" altLang="zh-CN" sz="2400" i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</a:t>
            </a: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人。</a:t>
            </a:r>
          </a:p>
          <a:p>
            <a:pPr marL="838200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i="1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                </a:t>
            </a:r>
            <a:r>
              <a:rPr lang="en-US" altLang="zh-CN" sz="2400" i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+3</a:t>
            </a:r>
            <a:r>
              <a:rPr lang="en-US" altLang="zh-CN" sz="2400" i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=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36</a:t>
            </a:r>
          </a:p>
          <a:p>
            <a:pPr marL="1433195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                 </a:t>
            </a:r>
            <a:r>
              <a:rPr lang="en-US" altLang="zh-CN" sz="2400" i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=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</a:p>
          <a:p>
            <a:pPr marL="715645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         护士：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en-US" altLang="zh-CN" sz="2400" i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=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3×9 = 27</a:t>
            </a: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答：参加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支援的医生</a:t>
            </a: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有</a:t>
            </a:r>
            <a:r>
              <a:rPr lang="en-US" altLang="zh-CN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人，参加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支援的护士</a:t>
            </a: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有</a:t>
            </a:r>
            <a:r>
              <a:rPr lang="en-US" altLang="zh-CN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27</a:t>
            </a: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人。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79704" y="1141513"/>
            <a:ext cx="460574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 rtlCol="0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79704" y="2205495"/>
            <a:ext cx="38354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列方程解应用题</a:t>
            </a:r>
          </a:p>
        </p:txBody>
      </p:sp>
      <p:sp>
        <p:nvSpPr>
          <p:cNvPr id="21" name="TextBox 3"/>
          <p:cNvSpPr txBox="1"/>
          <p:nvPr/>
        </p:nvSpPr>
        <p:spPr>
          <a:xfrm>
            <a:off x="1469218" y="2936347"/>
            <a:ext cx="158894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设未知数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1469218" y="4039590"/>
            <a:ext cx="175150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找等量关系</a:t>
            </a:r>
          </a:p>
        </p:txBody>
      </p:sp>
      <p:sp>
        <p:nvSpPr>
          <p:cNvPr id="23" name="TextBox 5"/>
          <p:cNvSpPr txBox="1"/>
          <p:nvPr/>
        </p:nvSpPr>
        <p:spPr>
          <a:xfrm>
            <a:off x="1472163" y="5035959"/>
            <a:ext cx="183999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列方程求解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4497929" y="2880681"/>
            <a:ext cx="3712193" cy="461665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一个量为</a:t>
            </a:r>
            <a:r>
              <a:rPr lang="en-US" altLang="zh-CN" sz="2400" i="1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，另一个为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nx</a:t>
            </a:r>
          </a:p>
        </p:txBody>
      </p:sp>
      <p:sp>
        <p:nvSpPr>
          <p:cNvPr id="28" name="TextBox 11"/>
          <p:cNvSpPr txBox="1"/>
          <p:nvPr/>
        </p:nvSpPr>
        <p:spPr>
          <a:xfrm>
            <a:off x="4910525" y="4992778"/>
            <a:ext cx="3742173" cy="461665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最优方程：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易列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易解</a:t>
            </a:r>
          </a:p>
        </p:txBody>
      </p:sp>
      <p:sp>
        <p:nvSpPr>
          <p:cNvPr id="14" name="矩形 13"/>
          <p:cNvSpPr/>
          <p:nvPr/>
        </p:nvSpPr>
        <p:spPr>
          <a:xfrm>
            <a:off x="579704" y="1646830"/>
            <a:ext cx="2228495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algn="ctr" defTabSz="1219200">
              <a:defRPr/>
            </a:pPr>
            <a:r>
              <a:rPr lang="en-US" altLang="zh-CN" sz="2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x±bx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=c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的应用</a:t>
            </a:r>
          </a:p>
        </p:txBody>
      </p:sp>
      <p:sp>
        <p:nvSpPr>
          <p:cNvPr id="2" name="左弧形箭头 1"/>
          <p:cNvSpPr/>
          <p:nvPr/>
        </p:nvSpPr>
        <p:spPr>
          <a:xfrm>
            <a:off x="771835" y="3270778"/>
            <a:ext cx="538205" cy="958444"/>
          </a:xfrm>
          <a:prstGeom prst="curvedRightArrow">
            <a:avLst/>
          </a:prstGeom>
          <a:solidFill>
            <a:srgbClr val="0070C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左弧形箭头 12"/>
          <p:cNvSpPr/>
          <p:nvPr/>
        </p:nvSpPr>
        <p:spPr>
          <a:xfrm>
            <a:off x="771835" y="4426329"/>
            <a:ext cx="538205" cy="958444"/>
          </a:xfrm>
          <a:prstGeom prst="curvedRightArrow">
            <a:avLst/>
          </a:prstGeom>
          <a:solidFill>
            <a:srgbClr val="0070C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左右箭头 8"/>
          <p:cNvSpPr/>
          <p:nvPr/>
        </p:nvSpPr>
        <p:spPr>
          <a:xfrm>
            <a:off x="3140985" y="2933433"/>
            <a:ext cx="1274119" cy="375305"/>
          </a:xfrm>
          <a:prstGeom prst="left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左右箭头 23"/>
          <p:cNvSpPr/>
          <p:nvPr/>
        </p:nvSpPr>
        <p:spPr>
          <a:xfrm>
            <a:off x="3474283" y="5079138"/>
            <a:ext cx="1274119" cy="375305"/>
          </a:xfrm>
          <a:prstGeom prst="left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348887" y="2851161"/>
            <a:ext cx="3170013" cy="2372448"/>
            <a:chOff x="6862119" y="1729946"/>
            <a:chExt cx="2377510" cy="1779336"/>
          </a:xfrm>
        </p:grpSpPr>
        <p:sp>
          <p:nvSpPr>
            <p:cNvPr id="36" name="矩形 35"/>
            <p:cNvSpPr/>
            <p:nvPr/>
          </p:nvSpPr>
          <p:spPr>
            <a:xfrm>
              <a:off x="7353164" y="3107634"/>
              <a:ext cx="1886465" cy="40164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1219200">
                <a:lnSpc>
                  <a:spcPct val="120000"/>
                </a:lnSpc>
              </a:pPr>
              <a:r>
                <a:rPr lang="zh-CN" altLang="en-US" sz="2400" i="1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400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  <a:r>
                <a:rPr lang="zh-CN" altLang="en-US" sz="2400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2.4</a:t>
              </a:r>
              <a:r>
                <a:rPr lang="zh-CN" altLang="en-US" sz="2400" i="1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400" i="1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5.1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</a:p>
          </p:txBody>
        </p:sp>
        <p:pic>
          <p:nvPicPr>
            <p:cNvPr id="37" name="Picture 9" descr="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56" r="40945" b="30045"/>
            <a:stretch>
              <a:fillRect/>
            </a:stretch>
          </p:blipFill>
          <p:spPr bwMode="auto">
            <a:xfrm>
              <a:off x="6862119" y="1729946"/>
              <a:ext cx="2180980" cy="115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/>
      <p:bldP spid="21" grpId="0" bldLvl="0" animBg="1"/>
      <p:bldP spid="22" grpId="0" bldLvl="0" animBg="1"/>
      <p:bldP spid="23" grpId="0" bldLvl="0" animBg="1"/>
      <p:bldP spid="26" grpId="0" bldLvl="0"/>
      <p:bldP spid="28" grpId="0" bldLvl="0"/>
      <p:bldP spid="2" grpId="0" animBg="1"/>
      <p:bldP spid="13" grpId="0" animBg="1"/>
      <p:bldP spid="9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4"/>
          <p:cNvSpPr txBox="1"/>
          <p:nvPr/>
        </p:nvSpPr>
        <p:spPr>
          <a:xfrm>
            <a:off x="2501209" y="2997479"/>
            <a:ext cx="401428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2.5×56+2.5×44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</a:t>
            </a:r>
            <a:endParaRPr lang="zh-CN" altLang="en-US" sz="2400" u="sng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4" name="Text Box 15"/>
          <p:cNvSpPr txBox="1"/>
          <p:nvPr/>
        </p:nvSpPr>
        <p:spPr>
          <a:xfrm>
            <a:off x="7463530" y="3680060"/>
            <a:ext cx="120257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ax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-</a:t>
            </a:r>
            <a:r>
              <a:rPr lang="en-US" altLang="zh-CN" sz="2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bx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=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245" name="Text Box 16"/>
          <p:cNvSpPr txBox="1"/>
          <p:nvPr/>
        </p:nvSpPr>
        <p:spPr>
          <a:xfrm>
            <a:off x="3724163" y="3680060"/>
            <a:ext cx="136447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+5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0246" name="Text Box 17"/>
          <p:cNvSpPr txBox="1"/>
          <p:nvPr/>
        </p:nvSpPr>
        <p:spPr>
          <a:xfrm>
            <a:off x="3497887" y="2200563"/>
            <a:ext cx="133882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5.6×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7" name="Text Box 18"/>
          <p:cNvSpPr txBox="1"/>
          <p:nvPr/>
        </p:nvSpPr>
        <p:spPr>
          <a:xfrm>
            <a:off x="7487187" y="2200562"/>
            <a:ext cx="99738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1×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8" name="Text Box 19"/>
          <p:cNvSpPr txBox="1"/>
          <p:nvPr/>
        </p:nvSpPr>
        <p:spPr>
          <a:xfrm>
            <a:off x="7409791" y="2991526"/>
            <a:ext cx="136447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+3.8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9" name="Text Box 20"/>
          <p:cNvSpPr txBox="1"/>
          <p:nvPr/>
        </p:nvSpPr>
        <p:spPr>
          <a:xfrm>
            <a:off x="660400" y="1449209"/>
            <a:ext cx="240241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速算简化：</a:t>
            </a:r>
          </a:p>
        </p:txBody>
      </p:sp>
      <p:sp>
        <p:nvSpPr>
          <p:cNvPr id="25" name="Text Box 21"/>
          <p:cNvSpPr txBox="1"/>
          <p:nvPr/>
        </p:nvSpPr>
        <p:spPr>
          <a:xfrm>
            <a:off x="4762722" y="2200562"/>
            <a:ext cx="766557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5.6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26" name="Text Box 22"/>
          <p:cNvSpPr txBox="1"/>
          <p:nvPr/>
        </p:nvSpPr>
        <p:spPr>
          <a:xfrm>
            <a:off x="8484576" y="2195386"/>
            <a:ext cx="33855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27" name="Text Box 23"/>
          <p:cNvSpPr txBox="1"/>
          <p:nvPr/>
        </p:nvSpPr>
        <p:spPr>
          <a:xfrm>
            <a:off x="5179664" y="2991527"/>
            <a:ext cx="69923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250</a:t>
            </a:r>
          </a:p>
        </p:txBody>
      </p:sp>
      <p:sp>
        <p:nvSpPr>
          <p:cNvPr id="28" name="Text Box 24"/>
          <p:cNvSpPr txBox="1"/>
          <p:nvPr/>
        </p:nvSpPr>
        <p:spPr>
          <a:xfrm>
            <a:off x="4924626" y="3680060"/>
            <a:ext cx="51007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29" name="Text Box 25"/>
          <p:cNvSpPr txBox="1"/>
          <p:nvPr/>
        </p:nvSpPr>
        <p:spPr>
          <a:xfrm>
            <a:off x="8774267" y="2991526"/>
            <a:ext cx="766557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4.8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30" name="Text Box 26"/>
          <p:cNvSpPr txBox="1"/>
          <p:nvPr/>
        </p:nvSpPr>
        <p:spPr>
          <a:xfrm>
            <a:off x="8666103" y="3680059"/>
            <a:ext cx="107433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4" r="15984" b="46099"/>
          <a:stretch>
            <a:fillRect/>
          </a:stretch>
        </p:blipFill>
        <p:spPr>
          <a:xfrm>
            <a:off x="7325172" y="1"/>
            <a:ext cx="4882261" cy="3702897"/>
          </a:xfrm>
          <a:custGeom>
            <a:avLst/>
            <a:gdLst>
              <a:gd name="connsiteX0" fmla="*/ 822421 w 4882261"/>
              <a:gd name="connsiteY0" fmla="*/ 0 h 3702897"/>
              <a:gd name="connsiteX1" fmla="*/ 4882261 w 4882261"/>
              <a:gd name="connsiteY1" fmla="*/ 0 h 3702897"/>
              <a:gd name="connsiteX2" fmla="*/ 4882261 w 4882261"/>
              <a:gd name="connsiteY2" fmla="*/ 1700961 h 3702897"/>
              <a:gd name="connsiteX3" fmla="*/ 2875433 w 4882261"/>
              <a:gd name="connsiteY3" fmla="*/ 3693930 h 3702897"/>
              <a:gd name="connsiteX4" fmla="*/ 2831771 w 4882261"/>
              <a:gd name="connsiteY4" fmla="*/ 3693779 h 3702897"/>
              <a:gd name="connsiteX5" fmla="*/ 8968 w 4882261"/>
              <a:gd name="connsiteY5" fmla="*/ 851347 h 3702897"/>
              <a:gd name="connsiteX6" fmla="*/ 9119 w 4882261"/>
              <a:gd name="connsiteY6" fmla="*/ 807685 h 3702897"/>
              <a:gd name="connsiteX7" fmla="*/ 822421 w 4882261"/>
              <a:gd name="connsiteY7" fmla="*/ 0 h 370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2261" h="3702897">
                <a:moveTo>
                  <a:pt x="822421" y="0"/>
                </a:moveTo>
                <a:lnTo>
                  <a:pt x="4882261" y="0"/>
                </a:lnTo>
                <a:lnTo>
                  <a:pt x="4882261" y="1700961"/>
                </a:lnTo>
                <a:lnTo>
                  <a:pt x="2875433" y="3693930"/>
                </a:lnTo>
                <a:cubicBezTo>
                  <a:pt x="2863334" y="3705945"/>
                  <a:pt x="2843786" y="3705877"/>
                  <a:pt x="2831771" y="3693779"/>
                </a:cubicBezTo>
                <a:lnTo>
                  <a:pt x="8968" y="851347"/>
                </a:lnTo>
                <a:cubicBezTo>
                  <a:pt x="-3047" y="839248"/>
                  <a:pt x="-2980" y="819700"/>
                  <a:pt x="9119" y="807685"/>
                </a:cubicBezTo>
                <a:lnTo>
                  <a:pt x="822421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6417" r="52003" b="49576"/>
          <a:stretch>
            <a:fillRect/>
          </a:stretch>
        </p:blipFill>
        <p:spPr>
          <a:xfrm>
            <a:off x="6334486" y="1127849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8" t="26450" r="15984"/>
          <a:stretch>
            <a:fillRect/>
          </a:stretch>
        </p:blipFill>
        <p:spPr>
          <a:xfrm>
            <a:off x="9584932" y="1817052"/>
            <a:ext cx="2622500" cy="5052761"/>
          </a:xfrm>
          <a:custGeom>
            <a:avLst/>
            <a:gdLst>
              <a:gd name="connsiteX0" fmla="*/ 2622500 w 2622500"/>
              <a:gd name="connsiteY0" fmla="*/ 0 h 5052761"/>
              <a:gd name="connsiteX1" fmla="*/ 2622500 w 2622500"/>
              <a:gd name="connsiteY1" fmla="*/ 5052761 h 5052761"/>
              <a:gd name="connsiteX2" fmla="*/ 2431464 w 2622500"/>
              <a:gd name="connsiteY2" fmla="*/ 5052761 h 5052761"/>
              <a:gd name="connsiteX3" fmla="*/ 0 w 2622500"/>
              <a:gd name="connsiteY3" fmla="*/ 2604389 h 5052761"/>
              <a:gd name="connsiteX4" fmla="*/ 2622500 w 2622500"/>
              <a:gd name="connsiteY4" fmla="*/ 0 h 50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500" h="5052761">
                <a:moveTo>
                  <a:pt x="2622500" y="0"/>
                </a:moveTo>
                <a:lnTo>
                  <a:pt x="2622500" y="5052761"/>
                </a:lnTo>
                <a:lnTo>
                  <a:pt x="2431464" y="5052761"/>
                </a:lnTo>
                <a:lnTo>
                  <a:pt x="0" y="2604389"/>
                </a:lnTo>
                <a:lnTo>
                  <a:pt x="2622500" y="0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4" t="34420" r="37338" b="24961"/>
          <a:stretch>
            <a:fillRect/>
          </a:stretch>
        </p:blipFill>
        <p:spPr>
          <a:xfrm>
            <a:off x="7320216" y="2364596"/>
            <a:ext cx="2790419" cy="2790420"/>
          </a:xfrm>
          <a:custGeom>
            <a:avLst/>
            <a:gdLst>
              <a:gd name="connsiteX0" fmla="*/ 1400045 w 2790419"/>
              <a:gd name="connsiteY0" fmla="*/ 1 h 2790420"/>
              <a:gd name="connsiteX1" fmla="*/ 1413397 w 2790419"/>
              <a:gd name="connsiteY1" fmla="*/ 5586 h 2790420"/>
              <a:gd name="connsiteX2" fmla="*/ 2784927 w 2790419"/>
              <a:gd name="connsiteY2" fmla="*/ 1386654 h 2790420"/>
              <a:gd name="connsiteX3" fmla="*/ 2784835 w 2790419"/>
              <a:gd name="connsiteY3" fmla="*/ 1413397 h 2790420"/>
              <a:gd name="connsiteX4" fmla="*/ 1403767 w 2790419"/>
              <a:gd name="connsiteY4" fmla="*/ 2784928 h 2790420"/>
              <a:gd name="connsiteX5" fmla="*/ 1377024 w 2790419"/>
              <a:gd name="connsiteY5" fmla="*/ 2784835 h 2790420"/>
              <a:gd name="connsiteX6" fmla="*/ 5493 w 2790419"/>
              <a:gd name="connsiteY6" fmla="*/ 1403767 h 2790420"/>
              <a:gd name="connsiteX7" fmla="*/ 5586 w 2790419"/>
              <a:gd name="connsiteY7" fmla="*/ 1377024 h 2790420"/>
              <a:gd name="connsiteX8" fmla="*/ 1386654 w 2790419"/>
              <a:gd name="connsiteY8" fmla="*/ 5494 h 2790420"/>
              <a:gd name="connsiteX9" fmla="*/ 1400045 w 2790419"/>
              <a:gd name="connsiteY9" fmla="*/ 1 h 27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0419" h="2790420">
                <a:moveTo>
                  <a:pt x="1400045" y="1"/>
                </a:moveTo>
                <a:cubicBezTo>
                  <a:pt x="1404884" y="18"/>
                  <a:pt x="1409717" y="1881"/>
                  <a:pt x="1413397" y="5586"/>
                </a:cubicBezTo>
                <a:lnTo>
                  <a:pt x="2784927" y="1386654"/>
                </a:lnTo>
                <a:cubicBezTo>
                  <a:pt x="2792287" y="1394065"/>
                  <a:pt x="2792245" y="1406037"/>
                  <a:pt x="2784835" y="1413397"/>
                </a:cubicBezTo>
                <a:lnTo>
                  <a:pt x="1403767" y="2784928"/>
                </a:lnTo>
                <a:cubicBezTo>
                  <a:pt x="1396356" y="2792287"/>
                  <a:pt x="1384384" y="2792246"/>
                  <a:pt x="1377024" y="2784835"/>
                </a:cubicBezTo>
                <a:lnTo>
                  <a:pt x="5493" y="1403767"/>
                </a:lnTo>
                <a:cubicBezTo>
                  <a:pt x="-1866" y="1396356"/>
                  <a:pt x="-1825" y="1384384"/>
                  <a:pt x="5586" y="1377024"/>
                </a:cubicBezTo>
                <a:lnTo>
                  <a:pt x="1386654" y="5494"/>
                </a:lnTo>
                <a:cubicBezTo>
                  <a:pt x="1390359" y="1814"/>
                  <a:pt x="1395205" y="-15"/>
                  <a:pt x="1400045" y="1"/>
                </a:cubicBezTo>
                <a:close/>
              </a:path>
            </a:pathLst>
          </a:cu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8" t="59008" r="52150" b="6986"/>
          <a:stretch>
            <a:fillRect/>
          </a:stretch>
        </p:blipFill>
        <p:spPr>
          <a:xfrm>
            <a:off x="6320042" y="4053737"/>
            <a:ext cx="2336184" cy="2336185"/>
          </a:xfrm>
          <a:custGeom>
            <a:avLst/>
            <a:gdLst>
              <a:gd name="connsiteX0" fmla="*/ 1172139 w 2336184"/>
              <a:gd name="connsiteY0" fmla="*/ 0 h 2336185"/>
              <a:gd name="connsiteX1" fmla="*/ 2336184 w 2336184"/>
              <a:gd name="connsiteY1" fmla="*/ 1172139 h 2336185"/>
              <a:gd name="connsiteX2" fmla="*/ 1164045 w 2336184"/>
              <a:gd name="connsiteY2" fmla="*/ 2336185 h 2336185"/>
              <a:gd name="connsiteX3" fmla="*/ 0 w 2336184"/>
              <a:gd name="connsiteY3" fmla="*/ 1164045 h 2336185"/>
              <a:gd name="connsiteX4" fmla="*/ 1172139 w 2336184"/>
              <a:gd name="connsiteY4" fmla="*/ 0 h 233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184" h="2336185">
                <a:moveTo>
                  <a:pt x="1172139" y="0"/>
                </a:moveTo>
                <a:lnTo>
                  <a:pt x="2336184" y="1172139"/>
                </a:lnTo>
                <a:lnTo>
                  <a:pt x="1164045" y="2336185"/>
                </a:lnTo>
                <a:lnTo>
                  <a:pt x="0" y="1164045"/>
                </a:lnTo>
                <a:lnTo>
                  <a:pt x="1172139" y="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4" t="65024" r="27438"/>
          <a:stretch>
            <a:fillRect/>
          </a:stretch>
        </p:blipFill>
        <p:spPr>
          <a:xfrm>
            <a:off x="7929994" y="4467058"/>
            <a:ext cx="3152777" cy="2402754"/>
          </a:xfrm>
          <a:custGeom>
            <a:avLst/>
            <a:gdLst>
              <a:gd name="connsiteX0" fmla="*/ 1577502 w 3152777"/>
              <a:gd name="connsiteY0" fmla="*/ 1784 h 2402754"/>
              <a:gd name="connsiteX1" fmla="*/ 1586187 w 3152777"/>
              <a:gd name="connsiteY1" fmla="*/ 1814 h 2402754"/>
              <a:gd name="connsiteX2" fmla="*/ 3150993 w 3152777"/>
              <a:gd name="connsiteY2" fmla="*/ 1577502 h 2402754"/>
              <a:gd name="connsiteX3" fmla="*/ 3150963 w 3152777"/>
              <a:gd name="connsiteY3" fmla="*/ 1586186 h 2402754"/>
              <a:gd name="connsiteX4" fmla="*/ 2328717 w 3152777"/>
              <a:gd name="connsiteY4" fmla="*/ 2402754 h 2402754"/>
              <a:gd name="connsiteX5" fmla="*/ 823549 w 3152777"/>
              <a:gd name="connsiteY5" fmla="*/ 2402754 h 2402754"/>
              <a:gd name="connsiteX6" fmla="*/ 1784 w 3152777"/>
              <a:gd name="connsiteY6" fmla="*/ 1575275 h 2402754"/>
              <a:gd name="connsiteX7" fmla="*/ 1814 w 3152777"/>
              <a:gd name="connsiteY7" fmla="*/ 1566590 h 2402754"/>
              <a:gd name="connsiteX8" fmla="*/ 1577502 w 3152777"/>
              <a:gd name="connsiteY8" fmla="*/ 1784 h 24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777" h="2402754">
                <a:moveTo>
                  <a:pt x="1577502" y="1784"/>
                </a:moveTo>
                <a:cubicBezTo>
                  <a:pt x="1579909" y="-606"/>
                  <a:pt x="1583797" y="-593"/>
                  <a:pt x="1586187" y="1814"/>
                </a:cubicBezTo>
                <a:lnTo>
                  <a:pt x="3150993" y="1577502"/>
                </a:lnTo>
                <a:cubicBezTo>
                  <a:pt x="3153384" y="1579908"/>
                  <a:pt x="3153370" y="1583796"/>
                  <a:pt x="3150963" y="1586186"/>
                </a:cubicBezTo>
                <a:lnTo>
                  <a:pt x="2328717" y="2402754"/>
                </a:lnTo>
                <a:lnTo>
                  <a:pt x="823549" y="2402754"/>
                </a:lnTo>
                <a:lnTo>
                  <a:pt x="1784" y="1575275"/>
                </a:lnTo>
                <a:cubicBezTo>
                  <a:pt x="-606" y="1572868"/>
                  <a:pt x="-592" y="1568981"/>
                  <a:pt x="1814" y="1566590"/>
                </a:cubicBezTo>
                <a:lnTo>
                  <a:pt x="1577502" y="1784"/>
                </a:lnTo>
                <a:close/>
              </a:path>
            </a:pathLst>
          </a:cu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0" t="-9337" r="15984" b="100000"/>
          <a:stretch>
            <a:fillRect/>
          </a:stretch>
        </p:blipFill>
        <p:spPr>
          <a:xfrm>
            <a:off x="8147592" y="-641448"/>
            <a:ext cx="4059840" cy="641449"/>
          </a:xfrm>
          <a:custGeom>
            <a:avLst/>
            <a:gdLst>
              <a:gd name="connsiteX0" fmla="*/ 645909 w 4059840"/>
              <a:gd name="connsiteY0" fmla="*/ 0 h 641449"/>
              <a:gd name="connsiteX1" fmla="*/ 3912890 w 4059840"/>
              <a:gd name="connsiteY1" fmla="*/ 0 h 641449"/>
              <a:gd name="connsiteX2" fmla="*/ 4059840 w 4059840"/>
              <a:gd name="connsiteY2" fmla="*/ 147972 h 641449"/>
              <a:gd name="connsiteX3" fmla="*/ 4059840 w 4059840"/>
              <a:gd name="connsiteY3" fmla="*/ 641449 h 641449"/>
              <a:gd name="connsiteX4" fmla="*/ 0 w 4059840"/>
              <a:gd name="connsiteY4" fmla="*/ 641449 h 641449"/>
              <a:gd name="connsiteX5" fmla="*/ 645909 w 4059840"/>
              <a:gd name="connsiteY5" fmla="*/ 0 h 64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9840" h="641449">
                <a:moveTo>
                  <a:pt x="645909" y="0"/>
                </a:moveTo>
                <a:lnTo>
                  <a:pt x="3912890" y="0"/>
                </a:lnTo>
                <a:lnTo>
                  <a:pt x="4059840" y="147972"/>
                </a:lnTo>
                <a:lnTo>
                  <a:pt x="4059840" y="641449"/>
                </a:lnTo>
                <a:lnTo>
                  <a:pt x="0" y="641449"/>
                </a:lnTo>
                <a:lnTo>
                  <a:pt x="645909" y="0"/>
                </a:lnTo>
                <a:close/>
              </a:path>
            </a:pathLst>
          </a:cu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1" t="100000" r="35830" b="-10918"/>
          <a:stretch>
            <a:fillRect/>
          </a:stretch>
        </p:blipFill>
        <p:spPr>
          <a:xfrm>
            <a:off x="8753542" y="6869812"/>
            <a:ext cx="1505168" cy="750022"/>
          </a:xfrm>
          <a:custGeom>
            <a:avLst/>
            <a:gdLst>
              <a:gd name="connsiteX0" fmla="*/ 0 w 1505168"/>
              <a:gd name="connsiteY0" fmla="*/ 0 h 750022"/>
              <a:gd name="connsiteX1" fmla="*/ 1505168 w 1505168"/>
              <a:gd name="connsiteY1" fmla="*/ 0 h 750022"/>
              <a:gd name="connsiteX2" fmla="*/ 751727 w 1505168"/>
              <a:gd name="connsiteY2" fmla="*/ 748239 h 750022"/>
              <a:gd name="connsiteX3" fmla="*/ 743042 w 1505168"/>
              <a:gd name="connsiteY3" fmla="*/ 748209 h 750022"/>
              <a:gd name="connsiteX4" fmla="*/ 0 w 1505168"/>
              <a:gd name="connsiteY4" fmla="*/ 0 h 7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168" h="750022">
                <a:moveTo>
                  <a:pt x="0" y="0"/>
                </a:moveTo>
                <a:lnTo>
                  <a:pt x="1505168" y="0"/>
                </a:lnTo>
                <a:lnTo>
                  <a:pt x="751727" y="748239"/>
                </a:lnTo>
                <a:cubicBezTo>
                  <a:pt x="749320" y="750629"/>
                  <a:pt x="745432" y="750615"/>
                  <a:pt x="743042" y="74820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0" t="100000" r="15984" b="-2800"/>
          <a:stretch>
            <a:fillRect/>
          </a:stretch>
        </p:blipFill>
        <p:spPr>
          <a:xfrm>
            <a:off x="12016396" y="6869812"/>
            <a:ext cx="191036" cy="192364"/>
          </a:xfrm>
          <a:custGeom>
            <a:avLst/>
            <a:gdLst>
              <a:gd name="connsiteX0" fmla="*/ 0 w 191036"/>
              <a:gd name="connsiteY0" fmla="*/ 0 h 192364"/>
              <a:gd name="connsiteX1" fmla="*/ 191036 w 191036"/>
              <a:gd name="connsiteY1" fmla="*/ 0 h 192364"/>
              <a:gd name="connsiteX2" fmla="*/ 191036 w 191036"/>
              <a:gd name="connsiteY2" fmla="*/ 192364 h 192364"/>
              <a:gd name="connsiteX3" fmla="*/ 0 w 191036"/>
              <a:gd name="connsiteY3" fmla="*/ 0 h 1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36" h="192364">
                <a:moveTo>
                  <a:pt x="0" y="0"/>
                </a:moveTo>
                <a:lnTo>
                  <a:pt x="191036" y="0"/>
                </a:lnTo>
                <a:lnTo>
                  <a:pt x="191036" y="19236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3" name="组合 22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4" name="组合 2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C2D3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9" name="直接连接符 2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DC2D3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第五单元  简易方程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DC2D3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60400" y="1158132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Picture 9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6" r="40945" b="30045"/>
          <a:stretch>
            <a:fillRect/>
          </a:stretch>
        </p:blipFill>
        <p:spPr bwMode="auto">
          <a:xfrm>
            <a:off x="6207153" y="2616731"/>
            <a:ext cx="4374522" cy="219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60400" y="1648573"/>
            <a:ext cx="992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地球的表面积为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亿平方千米，其中，海洋面积约为陆地面积的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倍。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2190782" y="2837597"/>
            <a:ext cx="2797869" cy="1272180"/>
          </a:xfrm>
          <a:prstGeom prst="wedgeRoundRectCallout">
            <a:avLst>
              <a:gd name="adj1" fmla="val -34029"/>
              <a:gd name="adj2" fmla="val 63633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/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地球上的海洋面积</a:t>
            </a:r>
          </a:p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和陆地面积分别是</a:t>
            </a:r>
          </a:p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多少亿平方千米？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6542" y="4503261"/>
            <a:ext cx="747057" cy="979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266148" y="1500829"/>
            <a:ext cx="6150578" cy="2557821"/>
            <a:chOff x="1763688" y="1732692"/>
            <a:chExt cx="5400600" cy="2179716"/>
          </a:xfrm>
        </p:grpSpPr>
        <p:sp>
          <p:nvSpPr>
            <p:cNvPr id="17" name="矩形: 圆角 16"/>
            <p:cNvSpPr/>
            <p:nvPr/>
          </p:nvSpPr>
          <p:spPr>
            <a:xfrm>
              <a:off x="1763688" y="1732692"/>
              <a:ext cx="5400600" cy="2179716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995647" y="1800704"/>
              <a:ext cx="4963378" cy="2111704"/>
              <a:chOff x="529124" y="1320397"/>
              <a:chExt cx="8528894" cy="3628677"/>
            </a:xfrm>
          </p:grpSpPr>
          <p:pic>
            <p:nvPicPr>
              <p:cNvPr id="10" name="Picture 9" descr="2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56" r="40945" b="30045"/>
              <a:stretch>
                <a:fillRect/>
              </a:stretch>
            </p:blipFill>
            <p:spPr bwMode="auto">
              <a:xfrm>
                <a:off x="854459" y="2831374"/>
                <a:ext cx="4000501" cy="2005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529124" y="1320397"/>
                <a:ext cx="4651167" cy="1501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1219200">
                  <a:defRPr/>
                </a:pPr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地球的表面积为</a:t>
                </a:r>
                <a:r>
                  <a:rPr lang="en-US" altLang="zh-CN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5</a:t>
                </a:r>
                <a:r>
                  <a:rPr lang="en-US" altLang="zh-CN" sz="2000" i="1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.</a:t>
                </a:r>
                <a:r>
                  <a:rPr lang="en-US" altLang="zh-CN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</a:t>
                </a:r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亿平方千米，其中，海洋面积约为陆地面积的</a:t>
                </a:r>
                <a:r>
                  <a:rPr lang="en-US" altLang="zh-CN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</a:t>
                </a:r>
                <a:r>
                  <a:rPr lang="en-US" altLang="zh-CN" sz="2000" i="1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.</a:t>
                </a:r>
                <a:r>
                  <a:rPr lang="en-US" altLang="zh-CN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4 </a:t>
                </a:r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倍。</a:t>
                </a: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0601" y="3552350"/>
                <a:ext cx="1097354" cy="1396724"/>
              </a:xfrm>
              <a:prstGeom prst="rect">
                <a:avLst/>
              </a:prstGeom>
            </p:spPr>
          </p:pic>
          <p:sp>
            <p:nvSpPr>
              <p:cNvPr id="13" name="AutoShape 27"/>
              <p:cNvSpPr>
                <a:spLocks noChangeArrowheads="1"/>
              </p:cNvSpPr>
              <p:nvPr/>
            </p:nvSpPr>
            <p:spPr bwMode="auto">
              <a:xfrm>
                <a:off x="5399037" y="1320397"/>
                <a:ext cx="3658981" cy="1755906"/>
              </a:xfrm>
              <a:prstGeom prst="wedgeRoundRectCallout">
                <a:avLst>
                  <a:gd name="adj1" fmla="val 28524"/>
                  <a:gd name="adj2" fmla="val 68362"/>
                  <a:gd name="adj3" fmla="val 16667"/>
                </a:avLst>
              </a:prstGeom>
              <a:noFill/>
              <a:ln w="19050">
                <a:solidFill>
                  <a:srgbClr val="00B0F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txBody>
              <a:bodyPr/>
              <a:lstStyle/>
              <a:p>
                <a:pPr defTabSz="1219200"/>
                <a:r>
                  <a:rPr lang="zh-CN" altLang="en-US" sz="20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地球上的海洋面积和陆地面积分别是多少亿平方千米？</a:t>
                </a:r>
              </a:p>
            </p:txBody>
          </p:sp>
        </p:grpSp>
      </p:grp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4041052" y="4250881"/>
            <a:ext cx="5404399" cy="592423"/>
          </a:xfrm>
          <a:prstGeom prst="wedgeRoundRectCallout">
            <a:avLst>
              <a:gd name="adj1" fmla="val 57812"/>
              <a:gd name="adj2" fmla="val -9427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  <a:miter lim="800000"/>
          </a:ln>
        </p:spPr>
        <p:txBody>
          <a:bodyPr/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其中，海洋面积约为陆地面积的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倍。</a:t>
            </a: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1301183" y="2605903"/>
            <a:ext cx="3604371" cy="830634"/>
          </a:xfrm>
          <a:prstGeom prst="wedgeRoundRectCallout">
            <a:avLst>
              <a:gd name="adj1" fmla="val -30406"/>
              <a:gd name="adj2" fmla="val 86395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  <a:miter lim="800000"/>
          </a:ln>
        </p:spPr>
        <p:txBody>
          <a:bodyPr/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地球的表面积为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亿平方千米。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5900" y="4362584"/>
            <a:ext cx="747057" cy="9797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45" y="4365996"/>
            <a:ext cx="1165013" cy="17622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0400" y="1115758"/>
            <a:ext cx="4605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从图中你得到了哪些数学信息？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66" y="4129873"/>
            <a:ext cx="1055510" cy="1384275"/>
          </a:xfrm>
          <a:prstGeom prst="rect">
            <a:avLst/>
          </a:prstGeom>
        </p:spPr>
      </p:pic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2349945" y="2546669"/>
            <a:ext cx="3377615" cy="889867"/>
          </a:xfrm>
          <a:prstGeom prst="wedgeRoundRectCallout">
            <a:avLst>
              <a:gd name="adj1" fmla="val -63207"/>
              <a:gd name="adj2" fmla="val -2990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这里有两个未知数，怎样设呢？</a:t>
            </a:r>
          </a:p>
        </p:txBody>
      </p:sp>
      <p:sp>
        <p:nvSpPr>
          <p:cNvPr id="23" name="AutoShape 27"/>
          <p:cNvSpPr>
            <a:spLocks noChangeArrowheads="1"/>
          </p:cNvSpPr>
          <p:nvPr/>
        </p:nvSpPr>
        <p:spPr bwMode="auto">
          <a:xfrm>
            <a:off x="6109356" y="2566330"/>
            <a:ext cx="4442220" cy="1010884"/>
          </a:xfrm>
          <a:prstGeom prst="wedgeRoundRectCallout">
            <a:avLst>
              <a:gd name="adj1" fmla="val 31994"/>
              <a:gd name="adj2" fmla="val 87329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  <a:miter lim="800000"/>
          </a:ln>
        </p:spPr>
        <p:txBody>
          <a:bodyPr/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设陆地面积为</a:t>
            </a:r>
            <a:r>
              <a:rPr lang="zh-CN" altLang="en-US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亿平方千米，那么海洋面积为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2.4</a:t>
            </a:r>
            <a:r>
              <a:rPr lang="zh-CN" altLang="en-US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亿平方千米。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1402" y="3071772"/>
            <a:ext cx="746747" cy="112953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6616" y="1150838"/>
            <a:ext cx="726352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这道题和以前学过的应用题有什么不同之处？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676614" y="1717680"/>
            <a:ext cx="10232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地球的表面积为</a:t>
            </a:r>
            <a:r>
              <a:rPr lang="en-US" altLang="zh-CN" sz="24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en-US" altLang="zh-CN" sz="2400" i="1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en-US" altLang="zh-CN" sz="24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亿平方千米，其中，海洋面积约为陆地面积的</a:t>
            </a:r>
            <a:r>
              <a:rPr lang="en-US" altLang="zh-CN" sz="24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en-US" altLang="zh-CN" sz="24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 </a:t>
            </a:r>
            <a:r>
              <a:rPr lang="zh-CN" altLang="en-US" sz="24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53062" y="2107929"/>
            <a:ext cx="7874000" cy="503023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陆地面积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+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海洋面积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地球表面积</a:t>
            </a: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3737374" y="3039879"/>
            <a:ext cx="3727915" cy="539188"/>
          </a:xfrm>
          <a:prstGeom prst="wedgeRoundRectCallout">
            <a:avLst>
              <a:gd name="adj1" fmla="val 59501"/>
              <a:gd name="adj2" fmla="val 44714"/>
              <a:gd name="adj3" fmla="val 16667"/>
            </a:avLst>
          </a:prstGeom>
          <a:solidFill>
            <a:srgbClr val="FFFFFF"/>
          </a:solidFill>
          <a:ln w="19050">
            <a:solidFill>
              <a:schemeClr val="accent4">
                <a:lumMod val="50000"/>
              </a:schemeClr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</a:pP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根据和的等量关系列方程。</a:t>
            </a:r>
          </a:p>
        </p:txBody>
      </p:sp>
      <p:sp>
        <p:nvSpPr>
          <p:cNvPr id="6" name="矩形 5"/>
          <p:cNvSpPr/>
          <p:nvPr/>
        </p:nvSpPr>
        <p:spPr>
          <a:xfrm>
            <a:off x="4421686" y="4177923"/>
            <a:ext cx="3043603" cy="494751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2.4</a:t>
            </a:r>
            <a:r>
              <a:rPr lang="zh-CN" altLang="en-US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5.1 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50" y="3661356"/>
            <a:ext cx="1165013" cy="15278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400" y="1198171"/>
            <a:ext cx="523733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说一说：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这道题的等量关系是什么？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 animBg="1"/>
      <p:bldP spid="6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18562" y="2407964"/>
            <a:ext cx="304923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i="1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2.4</a:t>
            </a:r>
            <a:r>
              <a:rPr lang="zh-CN" altLang="en-US" sz="2400" i="1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i="1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5.1</a:t>
            </a:r>
            <a:endParaRPr lang="en-US" altLang="zh-CN" sz="2400" kern="0" dirty="0">
              <a:solidFill>
                <a:srgbClr val="00B0F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(1+2.4)</a:t>
            </a:r>
            <a:r>
              <a:rPr lang="en-US" altLang="zh-CN" sz="2400" i="1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=5.1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3.4</a:t>
            </a:r>
            <a:r>
              <a:rPr lang="en-US" altLang="zh-CN" sz="2400" i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=5.1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3.4</a:t>
            </a:r>
            <a:r>
              <a:rPr lang="en-US" altLang="zh-CN" sz="2400" i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÷3.4=5.1÷3.4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i="1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x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=1.5</a:t>
            </a:r>
            <a:endParaRPr lang="zh-CN" altLang="en-US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4535125" y="2692958"/>
            <a:ext cx="103482" cy="789399"/>
          </a:xfrm>
          <a:prstGeom prst="rightBrace">
            <a:avLst>
              <a:gd name="adj1" fmla="val 65486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2601558" y="1605477"/>
            <a:ext cx="2942966" cy="500708"/>
          </a:xfrm>
          <a:prstGeom prst="wedgeRoundRectCallout">
            <a:avLst>
              <a:gd name="adj1" fmla="val -56731"/>
              <a:gd name="adj2" fmla="val 28276"/>
              <a:gd name="adj3" fmla="val 16667"/>
            </a:avLst>
          </a:prstGeom>
          <a:noFill/>
          <a:ln w="19050">
            <a:solidFill>
              <a:srgbClr val="7030A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/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如何解这个方程呢？</a:t>
            </a: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6463289" y="1855831"/>
            <a:ext cx="3000984" cy="666306"/>
          </a:xfrm>
          <a:prstGeom prst="wedgeRoundRectCallout">
            <a:avLst>
              <a:gd name="adj1" fmla="val 67541"/>
              <a:gd name="adj2" fmla="val -4959"/>
              <a:gd name="adj3" fmla="val 16667"/>
            </a:avLst>
          </a:prstGeom>
          <a:solidFill>
            <a:srgbClr val="FFFFFF"/>
          </a:solidFill>
          <a:ln w="19050">
            <a:solidFill>
              <a:srgbClr val="00B0F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运用了什么运算定律？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900" y="2138812"/>
            <a:ext cx="919685" cy="13911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63289" y="2603539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乘法分配律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1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3344632" y="1626081"/>
            <a:ext cx="5789844" cy="507519"/>
          </a:xfrm>
          <a:prstGeom prst="wedgeRoundRectCallout">
            <a:avLst>
              <a:gd name="adj1" fmla="val -58514"/>
              <a:gd name="adj2" fmla="val -1091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/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陆地面积是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亿平方千米，海洋面积呢？</a:t>
            </a:r>
          </a:p>
        </p:txBody>
      </p:sp>
      <p:sp>
        <p:nvSpPr>
          <p:cNvPr id="5" name="矩形 4"/>
          <p:cNvSpPr/>
          <p:nvPr/>
        </p:nvSpPr>
        <p:spPr>
          <a:xfrm>
            <a:off x="4736585" y="2773750"/>
            <a:ext cx="3874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5.1 - 1.5 = 3.6(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亿平方千米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46150" y="4316618"/>
            <a:ext cx="6936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2.4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2.4×1.5 = 3.6(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亿平方千米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78447" y="3469262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也可以这样：</a:t>
            </a:r>
            <a:endParaRPr lang="en-US" altLang="zh-CN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5" grpId="0"/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07941" y="2095881"/>
            <a:ext cx="9540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解：设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海洋面积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 </a:t>
            </a:r>
            <a:r>
              <a:rPr lang="zh-CN" altLang="en-US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亿平方千米，那么陆地面积 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 2.4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亿平方千米。</a:t>
            </a:r>
          </a:p>
        </p:txBody>
      </p:sp>
      <p:sp>
        <p:nvSpPr>
          <p:cNvPr id="8" name="矩形 7"/>
          <p:cNvSpPr/>
          <p:nvPr/>
        </p:nvSpPr>
        <p:spPr>
          <a:xfrm>
            <a:off x="3193742" y="3028662"/>
            <a:ext cx="7874000" cy="503023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陆地面积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海洋面积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地球表面积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0704" y="1157254"/>
            <a:ext cx="492154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还能列出其他的方程吗？</a:t>
            </a:r>
          </a:p>
        </p:txBody>
      </p:sp>
      <p:sp>
        <p:nvSpPr>
          <p:cNvPr id="6" name="矩形 5"/>
          <p:cNvSpPr/>
          <p:nvPr/>
        </p:nvSpPr>
        <p:spPr>
          <a:xfrm>
            <a:off x="4073041" y="4165064"/>
            <a:ext cx="3985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 </a:t>
            </a:r>
            <a:r>
              <a:rPr lang="zh-CN" altLang="en-US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 2.4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5.1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Microsoft Office PowerPoint</Application>
  <PresentationFormat>宽屏</PresentationFormat>
  <Paragraphs>135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35</cp:revision>
  <dcterms:created xsi:type="dcterms:W3CDTF">2020-06-25T13:11:00Z</dcterms:created>
  <dcterms:modified xsi:type="dcterms:W3CDTF">2023-01-17T03:06:23Z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803AF468F2A54997B6C71A6DDB46133B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