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474" r:id="rId3"/>
    <p:sldId id="495" r:id="rId4"/>
    <p:sldId id="462" r:id="rId5"/>
    <p:sldId id="496" r:id="rId6"/>
    <p:sldId id="476" r:id="rId7"/>
    <p:sldId id="497" r:id="rId8"/>
    <p:sldId id="463" r:id="rId9"/>
    <p:sldId id="498" r:id="rId10"/>
    <p:sldId id="478" r:id="rId11"/>
    <p:sldId id="500" r:id="rId12"/>
    <p:sldId id="480" r:id="rId13"/>
    <p:sldId id="501" r:id="rId14"/>
    <p:sldId id="481" r:id="rId15"/>
    <p:sldId id="502" r:id="rId16"/>
    <p:sldId id="470" r:id="rId17"/>
    <p:sldId id="503" r:id="rId18"/>
    <p:sldId id="499" r:id="rId19"/>
    <p:sldId id="504" r:id="rId20"/>
    <p:sldId id="442" r:id="rId21"/>
    <p:sldId id="431" r:id="rId22"/>
  </p:sldIdLst>
  <p:sldSz cx="9144000" cy="6858000" type="screen4x3"/>
  <p:notesSz cx="6858000" cy="9144000"/>
  <p:defaultTextStyle>
    <a:defPPr>
      <a:defRPr lang="zh-CN"/>
    </a:defPPr>
    <a:lvl1pPr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CC"/>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4" autoAdjust="0"/>
    <p:restoredTop sz="95361" autoAdjust="0"/>
  </p:normalViewPr>
  <p:slideViewPr>
    <p:cSldViewPr>
      <p:cViewPr>
        <p:scale>
          <a:sx n="100" d="100"/>
          <a:sy n="100" d="100"/>
        </p:scale>
        <p:origin x="-252"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solidFill>
                  <a:schemeClr val="tx1"/>
                </a:solidFill>
                <a:latin typeface="+mn-lt"/>
                <a:ea typeface="+mn-ea"/>
              </a:defRPr>
            </a:lvl1pPr>
          </a:lstStyle>
          <a:p>
            <a:pPr>
              <a:defRPr/>
            </a:pPr>
            <a:fld id="{EBE836A7-2181-4A42-97D1-B109AC02CF8C}"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solidFill>
                  <a:schemeClr val="tx1"/>
                </a:solidFill>
                <a:latin typeface="+mn-lt"/>
                <a:ea typeface="+mn-ea"/>
              </a:defRPr>
            </a:lvl1pPr>
          </a:lstStyle>
          <a:p>
            <a:pPr>
              <a:defRPr/>
            </a:pPr>
            <a:fld id="{9A57E008-57E7-4FE1-856B-4266B7FD64F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A57E008-57E7-4FE1-856B-4266B7FD64F8}"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DDD9E499-EADE-4969-A418-2EBBE088FF96}"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D7CD7918-001B-4BDB-87A9-85EE5DE1E76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1"/>
            <a:ext cx="8229600" cy="45254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D45641BA-1181-4F78-B2D0-AD8C5D63AD88}"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0810F485-29F1-4858-90A0-46FC9F618B4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5DC5432C-35B4-4689-974B-A1561C6F2C1B}"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309AE40B-56F9-4F50-BA7C-3384099750F1}"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10CC26CD-BF84-4956-A573-3819181E49D9}"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74BCB35F-2843-4240-BAFC-8A0D0C835707}"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A58F9C94-57B7-4B20-B0B3-EE71C7894414}"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152F828B-6206-4DCE-91D3-D615E5A21F76}"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a:xfrm>
            <a:off x="457200" y="6356351"/>
            <a:ext cx="2133600" cy="366183"/>
          </a:xfrm>
        </p:spPr>
        <p:txBody>
          <a:bodyPr/>
          <a:lstStyle>
            <a:lvl1pPr>
              <a:defRPr/>
            </a:lvl1pPr>
          </a:lstStyle>
          <a:p>
            <a:pPr>
              <a:defRPr/>
            </a:pPr>
            <a:fld id="{F4F8C00D-F650-4A17-A7F9-0CC16752FC93}" type="datetimeFigureOut">
              <a:rPr lang="zh-CN" altLang="en-US"/>
              <a:t>2023-01-17</a:t>
            </a:fld>
            <a:endParaRPr lang="zh-CN" altLang="en-US"/>
          </a:p>
        </p:txBody>
      </p:sp>
      <p:sp>
        <p:nvSpPr>
          <p:cNvPr id="8"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a:xfrm>
            <a:off x="6553200" y="6356351"/>
            <a:ext cx="2133600" cy="366183"/>
          </a:xfrm>
        </p:spPr>
        <p:txBody>
          <a:bodyPr/>
          <a:lstStyle>
            <a:lvl1pPr>
              <a:defRPr/>
            </a:lvl1pPr>
          </a:lstStyle>
          <a:p>
            <a:pPr>
              <a:defRPr/>
            </a:pPr>
            <a:fld id="{28841BB4-6114-4A7E-88FB-E81B469B8D1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a:xfrm>
            <a:off x="457200" y="6356351"/>
            <a:ext cx="2133600" cy="366183"/>
          </a:xfrm>
        </p:spPr>
        <p:txBody>
          <a:bodyPr/>
          <a:lstStyle>
            <a:lvl1pPr>
              <a:defRPr/>
            </a:lvl1pPr>
          </a:lstStyle>
          <a:p>
            <a:pPr>
              <a:defRPr/>
            </a:pPr>
            <a:fld id="{17676E12-EEB6-4709-9607-068DE0F25723}" type="datetimeFigureOut">
              <a:rPr lang="zh-CN" altLang="en-US"/>
              <a:t>2023-01-17</a:t>
            </a:fld>
            <a:endParaRPr lang="zh-CN" altLang="en-US"/>
          </a:p>
        </p:txBody>
      </p:sp>
      <p:sp>
        <p:nvSpPr>
          <p:cNvPr id="4"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6553200" y="6356351"/>
            <a:ext cx="2133600" cy="366183"/>
          </a:xfrm>
        </p:spPr>
        <p:txBody>
          <a:bodyPr/>
          <a:lstStyle>
            <a:lvl1pPr>
              <a:defRPr/>
            </a:lvl1pPr>
          </a:lstStyle>
          <a:p>
            <a:pPr>
              <a:defRPr/>
            </a:pPr>
            <a:fld id="{571802A3-B22F-46BD-8A50-2E1B9049C089}"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457200" y="6356351"/>
            <a:ext cx="2133600" cy="366183"/>
          </a:xfrm>
        </p:spPr>
        <p:txBody>
          <a:bodyPr/>
          <a:lstStyle>
            <a:lvl1pPr>
              <a:defRPr/>
            </a:lvl1pPr>
          </a:lstStyle>
          <a:p>
            <a:pPr>
              <a:defRPr/>
            </a:pPr>
            <a:fld id="{9F4B1FE3-542C-4D07-BDB9-790A984A8EB7}" type="datetimeFigureOut">
              <a:rPr lang="zh-CN" altLang="en-US"/>
              <a:t>2023-01-17</a:t>
            </a:fld>
            <a:endParaRPr lang="zh-CN" altLang="en-US"/>
          </a:p>
        </p:txBody>
      </p:sp>
      <p:sp>
        <p:nvSpPr>
          <p:cNvPr id="3"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a:xfrm>
            <a:off x="6553200" y="6356351"/>
            <a:ext cx="2133600" cy="366183"/>
          </a:xfrm>
        </p:spPr>
        <p:txBody>
          <a:bodyPr/>
          <a:lstStyle>
            <a:lvl1pPr>
              <a:defRPr/>
            </a:lvl1pPr>
          </a:lstStyle>
          <a:p>
            <a:pPr>
              <a:defRPr/>
            </a:pPr>
            <a:fld id="{CBA80E0D-9B28-491A-A8C9-6A43016470EB}"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28ED9D63-1B5B-4B43-847D-773FBDE69711}"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308A0884-DFFF-4D39-BA44-BA5C7DA425CE}"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3F866686-33E2-4A20-918E-993488CDEF09}"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62F47212-09F8-4441-B827-72BCAB8EBD5E}"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pic>
        <p:nvPicPr>
          <p:cNvPr id="2" name="图片 1" descr="2011051822463411"/>
          <p:cNvPicPr>
            <a:picLocks noChangeAspect="1"/>
          </p:cNvPicPr>
          <p:nvPr/>
        </p:nvPicPr>
        <p:blipFill>
          <a:blip r:embed="rId13"/>
          <a:stretch>
            <a:fillRect/>
          </a:stretch>
        </p:blipFill>
        <p:spPr>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标题 1"/>
          <p:cNvSpPr>
            <a:spLocks noGrp="1"/>
          </p:cNvSpPr>
          <p:nvPr/>
        </p:nvSpPr>
        <p:spPr bwMode="auto">
          <a:xfrm>
            <a:off x="732702" y="1412776"/>
            <a:ext cx="7772400" cy="1960033"/>
          </a:xfrm>
          <a:prstGeom prst="rect">
            <a:avLst/>
          </a:prstGeom>
          <a:noFill/>
          <a:ln w="9525">
            <a:noFill/>
            <a:miter lim="800000"/>
          </a:ln>
        </p:spPr>
        <p:txBody>
          <a:bodyPr anchor="ctr"/>
          <a:lstStyle/>
          <a:p>
            <a:pPr algn="ctr"/>
            <a:r>
              <a:rPr lang="en-US" altLang="zh-CN" sz="5400" dirty="0">
                <a:solidFill>
                  <a:schemeClr val="accent1"/>
                </a:solidFill>
                <a:latin typeface="Times New Roman" panose="02020603050405020304" pitchFamily="18" charset="0"/>
                <a:cs typeface="Times New Roman" panose="02020603050405020304" pitchFamily="18" charset="0"/>
              </a:rPr>
              <a:t>Unit 7 </a:t>
            </a:r>
            <a:r>
              <a:rPr lang="en-US" altLang="zh-CN" sz="5400" dirty="0" smtClean="0">
                <a:solidFill>
                  <a:schemeClr val="accent1"/>
                </a:solidFill>
                <a:latin typeface="Times New Roman" panose="02020603050405020304" pitchFamily="18" charset="0"/>
                <a:cs typeface="Times New Roman" panose="02020603050405020304" pitchFamily="18" charset="0"/>
              </a:rPr>
              <a:t> </a:t>
            </a:r>
            <a:r>
              <a:rPr lang="en-US" altLang="zh-CN" sz="5400" dirty="0" smtClean="0">
                <a:solidFill>
                  <a:schemeClr val="accent1"/>
                </a:solidFill>
                <a:latin typeface="Times New Roman" panose="02020603050405020304" pitchFamily="18" charset="0"/>
              </a:rPr>
              <a:t>At </a:t>
            </a:r>
            <a:r>
              <a:rPr lang="en-US" altLang="zh-CN" sz="5400" dirty="0">
                <a:solidFill>
                  <a:schemeClr val="accent1"/>
                </a:solidFill>
                <a:latin typeface="Times New Roman" panose="02020603050405020304" pitchFamily="18" charset="0"/>
              </a:rPr>
              <a:t>weekends </a:t>
            </a:r>
            <a:endParaRPr lang="zh-CN" altLang="en-US" sz="5400" dirty="0">
              <a:solidFill>
                <a:schemeClr val="accent1"/>
              </a:solidFill>
              <a:latin typeface="Times New Roman" panose="02020603050405020304" pitchFamily="18" charset="0"/>
            </a:endParaRPr>
          </a:p>
        </p:txBody>
      </p:sp>
      <p:sp>
        <p:nvSpPr>
          <p:cNvPr id="14339" name="文本框 4"/>
          <p:cNvSpPr txBox="1">
            <a:spLocks noChangeArrowheads="1"/>
          </p:cNvSpPr>
          <p:nvPr/>
        </p:nvSpPr>
        <p:spPr bwMode="auto">
          <a:xfrm>
            <a:off x="3462326" y="3645024"/>
            <a:ext cx="2262187" cy="646331"/>
          </a:xfrm>
          <a:prstGeom prst="rect">
            <a:avLst/>
          </a:prstGeom>
          <a:noFill/>
          <a:ln w="9525">
            <a:noFill/>
            <a:miter lim="800000"/>
          </a:ln>
        </p:spPr>
        <p:txBody>
          <a:bodyPr>
            <a:spAutoFit/>
          </a:bodyPr>
          <a:lstStyle/>
          <a:p>
            <a:r>
              <a:rPr lang="zh-CN" altLang="en-US" sz="3600" dirty="0" smtClean="0">
                <a:solidFill>
                  <a:srgbClr val="0070C0"/>
                </a:solidFill>
                <a:latin typeface="Times New Roman" panose="02020603050405020304" pitchFamily="18" charset="0"/>
              </a:rPr>
              <a:t>课堂练习</a:t>
            </a:r>
            <a:endParaRPr lang="en-US" altLang="zh-CN" sz="3600" dirty="0">
              <a:solidFill>
                <a:srgbClr val="0070C0"/>
              </a:solidFill>
              <a:latin typeface="Times New Roman" panose="02020603050405020304" pitchFamily="18" charset="0"/>
            </a:endParaRPr>
          </a:p>
        </p:txBody>
      </p:sp>
      <p:sp>
        <p:nvSpPr>
          <p:cNvPr id="13" name="矩形 12"/>
          <p:cNvSpPr/>
          <p:nvPr/>
        </p:nvSpPr>
        <p:spPr>
          <a:xfrm>
            <a:off x="2946173" y="5733256"/>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2529" name="TextBox 3"/>
          <p:cNvGrpSpPr/>
          <p:nvPr/>
        </p:nvGrpSpPr>
        <p:grpSpPr bwMode="auto">
          <a:xfrm>
            <a:off x="395289" y="357718"/>
            <a:ext cx="1463675" cy="772583"/>
            <a:chOff x="257" y="165"/>
            <a:chExt cx="922" cy="365"/>
          </a:xfrm>
        </p:grpSpPr>
        <p:pic>
          <p:nvPicPr>
            <p:cNvPr id="2253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2539"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句型练习 </a:t>
              </a:r>
            </a:p>
          </p:txBody>
        </p:sp>
      </p:grpSp>
      <p:sp>
        <p:nvSpPr>
          <p:cNvPr id="2" name="TextBox 7"/>
          <p:cNvSpPr txBox="1">
            <a:spLocks noChangeArrowheads="1"/>
          </p:cNvSpPr>
          <p:nvPr/>
        </p:nvSpPr>
        <p:spPr bwMode="auto">
          <a:xfrm>
            <a:off x="827088" y="2372785"/>
            <a:ext cx="7416800" cy="3276282"/>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1. Water is </a:t>
            </a:r>
            <a:r>
              <a:rPr lang="en-US" altLang="zh-CN" dirty="0" err="1"/>
              <a:t>useful.We</a:t>
            </a:r>
            <a:r>
              <a:rPr lang="en-US" altLang="zh-CN" dirty="0"/>
              <a:t> should not </a:t>
            </a:r>
            <a:r>
              <a:rPr lang="en-US" altLang="zh-CN" u="sng" dirty="0"/>
              <a:t>       </a:t>
            </a:r>
            <a:r>
              <a:rPr lang="en-US" altLang="zh-CN" dirty="0"/>
              <a:t>   water.</a:t>
            </a:r>
          </a:p>
          <a:p>
            <a:pPr>
              <a:lnSpc>
                <a:spcPct val="150000"/>
              </a:lnSpc>
            </a:pPr>
            <a:endParaRPr lang="en-US" altLang="zh-CN" dirty="0"/>
          </a:p>
          <a:p>
            <a:pPr>
              <a:lnSpc>
                <a:spcPct val="150000"/>
              </a:lnSpc>
            </a:pPr>
            <a:r>
              <a:rPr lang="en-US" altLang="zh-CN" dirty="0"/>
              <a:t>             </a:t>
            </a:r>
            <a:r>
              <a:rPr lang="en-US" altLang="zh-CN" dirty="0" err="1"/>
              <a:t>A.drink</a:t>
            </a:r>
            <a:r>
              <a:rPr lang="zh-CN" altLang="en-US" dirty="0"/>
              <a:t>　　　</a:t>
            </a:r>
            <a:r>
              <a:rPr lang="en-US" altLang="zh-CN" dirty="0" err="1"/>
              <a:t>B.waste</a:t>
            </a:r>
            <a:r>
              <a:rPr lang="zh-CN" altLang="en-US" dirty="0"/>
              <a:t>　　　</a:t>
            </a:r>
            <a:r>
              <a:rPr lang="en-US" altLang="zh-CN" dirty="0" err="1"/>
              <a:t>C.save</a:t>
            </a:r>
            <a:endParaRPr lang="en-US" altLang="zh-CN" dirty="0"/>
          </a:p>
          <a:p>
            <a:pPr>
              <a:lnSpc>
                <a:spcPct val="150000"/>
              </a:lnSpc>
            </a:pPr>
            <a:endParaRPr lang="en-US" altLang="zh-CN" dirty="0"/>
          </a:p>
          <a:p>
            <a:pPr>
              <a:lnSpc>
                <a:spcPct val="150000"/>
              </a:lnSpc>
            </a:pPr>
            <a:r>
              <a:rPr lang="en-US" altLang="zh-CN" dirty="0"/>
              <a:t>(</a:t>
            </a:r>
            <a:r>
              <a:rPr lang="zh-CN" altLang="en-US" dirty="0"/>
              <a:t>　　</a:t>
            </a:r>
            <a:r>
              <a:rPr lang="en-US" altLang="zh-CN" dirty="0"/>
              <a:t>) 2.There is not </a:t>
            </a:r>
            <a:r>
              <a:rPr lang="en-US" altLang="zh-CN" u="sng" dirty="0"/>
              <a:t>       </a:t>
            </a:r>
            <a:r>
              <a:rPr lang="en-US" altLang="zh-CN" dirty="0"/>
              <a:t>  coal or oil on Earth.</a:t>
            </a:r>
          </a:p>
          <a:p>
            <a:pPr>
              <a:lnSpc>
                <a:spcPct val="150000"/>
              </a:lnSpc>
            </a:pPr>
            <a:endParaRPr lang="en-US" altLang="zh-CN" dirty="0"/>
          </a:p>
          <a:p>
            <a:pPr>
              <a:lnSpc>
                <a:spcPct val="150000"/>
              </a:lnSpc>
            </a:pPr>
            <a:r>
              <a:rPr lang="en-US" altLang="zh-CN" dirty="0"/>
              <a:t>             </a:t>
            </a:r>
            <a:r>
              <a:rPr lang="en-US" altLang="zh-CN" dirty="0" err="1"/>
              <a:t>A.much</a:t>
            </a:r>
            <a:r>
              <a:rPr lang="en-US" altLang="zh-CN" dirty="0"/>
              <a:t>            </a:t>
            </a:r>
            <a:r>
              <a:rPr lang="en-US" altLang="zh-CN" dirty="0" err="1"/>
              <a:t>B.many</a:t>
            </a:r>
            <a:r>
              <a:rPr lang="en-US" altLang="zh-CN" dirty="0"/>
              <a:t>                </a:t>
            </a:r>
            <a:r>
              <a:rPr lang="en-US" altLang="zh-CN" dirty="0" err="1"/>
              <a:t>C.a</a:t>
            </a:r>
            <a:r>
              <a:rPr lang="en-US" altLang="zh-CN" dirty="0"/>
              <a:t> lot</a:t>
            </a:r>
          </a:p>
        </p:txBody>
      </p:sp>
      <p:sp>
        <p:nvSpPr>
          <p:cNvPr id="22531" name="Rectangle 6"/>
          <p:cNvSpPr>
            <a:spLocks noChangeArrowheads="1"/>
          </p:cNvSpPr>
          <p:nvPr/>
        </p:nvSpPr>
        <p:spPr bwMode="auto">
          <a:xfrm>
            <a:off x="1042989" y="1668962"/>
            <a:ext cx="1802096" cy="400110"/>
          </a:xfrm>
          <a:prstGeom prst="rect">
            <a:avLst/>
          </a:prstGeom>
          <a:noFill/>
          <a:ln w="9525" algn="ctr">
            <a:noFill/>
            <a:miter lim="800000"/>
          </a:ln>
        </p:spPr>
        <p:txBody>
          <a:bodyPr wrap="none" anchor="ctr">
            <a:spAutoFit/>
          </a:bodyPr>
          <a:lstStyle/>
          <a:p>
            <a:r>
              <a:rPr lang="zh-CN" altLang="en-US" dirty="0"/>
              <a:t>一、单项选择</a:t>
            </a:r>
            <a:r>
              <a:rPr lang="en-US" altLang="zh-CN" dirty="0"/>
              <a:t>.</a:t>
            </a:r>
            <a:endParaRPr lang="zh-CN" altLang="en-US" dirty="0"/>
          </a:p>
        </p:txBody>
      </p:sp>
      <p:sp>
        <p:nvSpPr>
          <p:cNvPr id="5" name="TextBox 7"/>
          <p:cNvSpPr txBox="1">
            <a:spLocks noChangeArrowheads="1"/>
          </p:cNvSpPr>
          <p:nvPr/>
        </p:nvSpPr>
        <p:spPr bwMode="auto">
          <a:xfrm>
            <a:off x="1116014" y="2372785"/>
            <a:ext cx="433387" cy="400110"/>
          </a:xfrm>
          <a:prstGeom prst="rect">
            <a:avLst/>
          </a:prstGeom>
          <a:noFill/>
          <a:ln w="9525">
            <a:noFill/>
            <a:miter lim="800000"/>
          </a:ln>
        </p:spPr>
        <p:txBody>
          <a:bodyPr>
            <a:spAutoFit/>
          </a:bodyPr>
          <a:lstStyle/>
          <a:p>
            <a:r>
              <a:rPr lang="en-US" altLang="zh-CN">
                <a:solidFill>
                  <a:srgbClr val="CC0000"/>
                </a:solidFill>
              </a:rPr>
              <a:t>B</a:t>
            </a:r>
            <a:endParaRPr lang="zh-CN" altLang="en-US">
              <a:solidFill>
                <a:srgbClr val="CC0000"/>
              </a:solidFill>
            </a:endParaRPr>
          </a:p>
        </p:txBody>
      </p:sp>
      <p:sp>
        <p:nvSpPr>
          <p:cNvPr id="8" name="TextBox 7"/>
          <p:cNvSpPr txBox="1">
            <a:spLocks noChangeArrowheads="1"/>
          </p:cNvSpPr>
          <p:nvPr/>
        </p:nvSpPr>
        <p:spPr bwMode="auto">
          <a:xfrm>
            <a:off x="1116014" y="4102101"/>
            <a:ext cx="433387" cy="400110"/>
          </a:xfrm>
          <a:prstGeom prst="rect">
            <a:avLst/>
          </a:prstGeom>
          <a:noFill/>
          <a:ln w="9525">
            <a:noFill/>
            <a:miter lim="800000"/>
          </a:ln>
        </p:spPr>
        <p:txBody>
          <a:bodyPr>
            <a:spAutoFit/>
          </a:bodyPr>
          <a:lstStyle/>
          <a:p>
            <a:r>
              <a:rPr lang="en-US" altLang="zh-CN">
                <a:solidFill>
                  <a:srgbClr val="CC0000"/>
                </a:solidFill>
              </a:rPr>
              <a:t>A</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0962" name="TextBox 3"/>
          <p:cNvGrpSpPr/>
          <p:nvPr/>
        </p:nvGrpSpPr>
        <p:grpSpPr bwMode="auto">
          <a:xfrm>
            <a:off x="395289" y="357718"/>
            <a:ext cx="1463675" cy="772583"/>
            <a:chOff x="257" y="165"/>
            <a:chExt cx="922" cy="365"/>
          </a:xfrm>
        </p:grpSpPr>
        <p:pic>
          <p:nvPicPr>
            <p:cNvPr id="40963"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40964"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827088" y="2372785"/>
            <a:ext cx="7416800" cy="3276282"/>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3.We</a:t>
            </a:r>
            <a:r>
              <a:rPr lang="en-US" altLang="zh-CN" u="sng" dirty="0"/>
              <a:t>       </a:t>
            </a:r>
            <a:r>
              <a:rPr lang="en-US" altLang="zh-CN" dirty="0"/>
              <a:t>   plastic to make bags and bottles.</a:t>
            </a:r>
          </a:p>
          <a:p>
            <a:pPr>
              <a:lnSpc>
                <a:spcPct val="150000"/>
              </a:lnSpc>
            </a:pPr>
            <a:endParaRPr lang="en-US" altLang="zh-CN" dirty="0"/>
          </a:p>
          <a:p>
            <a:pPr>
              <a:lnSpc>
                <a:spcPct val="150000"/>
              </a:lnSpc>
            </a:pPr>
            <a:r>
              <a:rPr lang="en-US" altLang="zh-CN" dirty="0"/>
              <a:t>             </a:t>
            </a:r>
            <a:r>
              <a:rPr lang="en-US" altLang="zh-CN" dirty="0" err="1"/>
              <a:t>A.use</a:t>
            </a:r>
            <a:r>
              <a:rPr lang="en-US" altLang="zh-CN" dirty="0"/>
              <a:t>                      </a:t>
            </a:r>
            <a:r>
              <a:rPr lang="en-US" altLang="zh-CN" dirty="0" err="1"/>
              <a:t>B.using</a:t>
            </a:r>
            <a:r>
              <a:rPr lang="en-US" altLang="zh-CN" dirty="0"/>
              <a:t>                            </a:t>
            </a:r>
            <a:r>
              <a:rPr lang="en-US" altLang="zh-CN" dirty="0" err="1"/>
              <a:t>C.uses</a:t>
            </a:r>
            <a:endParaRPr lang="en-US" altLang="zh-CN" dirty="0"/>
          </a:p>
          <a:p>
            <a:pPr>
              <a:lnSpc>
                <a:spcPct val="150000"/>
              </a:lnSpc>
            </a:pPr>
            <a:endParaRPr lang="en-US" altLang="zh-CN" dirty="0"/>
          </a:p>
          <a:p>
            <a:pPr>
              <a:lnSpc>
                <a:spcPct val="150000"/>
              </a:lnSpc>
            </a:pPr>
            <a:r>
              <a:rPr lang="en-US" altLang="zh-CN" dirty="0"/>
              <a:t>(</a:t>
            </a:r>
            <a:r>
              <a:rPr lang="zh-CN" altLang="en-US" dirty="0"/>
              <a:t>　　</a:t>
            </a:r>
            <a:r>
              <a:rPr lang="en-US" altLang="zh-CN" dirty="0"/>
              <a:t>) 4.Most of our energy comes from </a:t>
            </a:r>
            <a:r>
              <a:rPr lang="en-US" altLang="zh-CN" u="sng" dirty="0"/>
              <a:t>       </a:t>
            </a:r>
            <a:r>
              <a:rPr lang="en-US" altLang="zh-CN" dirty="0"/>
              <a:t>  and</a:t>
            </a:r>
            <a:r>
              <a:rPr lang="en-US" altLang="zh-CN" u="sng" dirty="0"/>
              <a:t>       </a:t>
            </a:r>
            <a:r>
              <a:rPr lang="en-US" altLang="zh-CN" dirty="0"/>
              <a:t>.</a:t>
            </a:r>
          </a:p>
          <a:p>
            <a:pPr>
              <a:lnSpc>
                <a:spcPct val="150000"/>
              </a:lnSpc>
            </a:pPr>
            <a:endParaRPr lang="en-US" altLang="zh-CN" dirty="0"/>
          </a:p>
          <a:p>
            <a:pPr>
              <a:lnSpc>
                <a:spcPct val="150000"/>
              </a:lnSpc>
            </a:pPr>
            <a:r>
              <a:rPr lang="en-US" altLang="zh-CN" dirty="0"/>
              <a:t>             </a:t>
            </a:r>
            <a:r>
              <a:rPr lang="en-US" altLang="zh-CN" dirty="0" err="1"/>
              <a:t>A.water</a:t>
            </a:r>
            <a:r>
              <a:rPr lang="en-US" altLang="zh-CN" dirty="0"/>
              <a:t>; oil           </a:t>
            </a:r>
            <a:r>
              <a:rPr lang="en-US" altLang="zh-CN" dirty="0" err="1"/>
              <a:t>B.plastic</a:t>
            </a:r>
            <a:r>
              <a:rPr lang="en-US" altLang="zh-CN" dirty="0"/>
              <a:t>; coal               </a:t>
            </a:r>
            <a:r>
              <a:rPr lang="en-US" altLang="zh-CN" dirty="0" err="1"/>
              <a:t>C.coal</a:t>
            </a:r>
            <a:r>
              <a:rPr lang="en-US" altLang="zh-CN" dirty="0"/>
              <a:t>; oil</a:t>
            </a:r>
            <a:endParaRPr lang="zh-CN" altLang="en-US" dirty="0"/>
          </a:p>
        </p:txBody>
      </p:sp>
      <p:sp>
        <p:nvSpPr>
          <p:cNvPr id="8" name="TextBox 7"/>
          <p:cNvSpPr txBox="1">
            <a:spLocks noChangeArrowheads="1"/>
          </p:cNvSpPr>
          <p:nvPr/>
        </p:nvSpPr>
        <p:spPr bwMode="auto">
          <a:xfrm>
            <a:off x="1116014" y="2468034"/>
            <a:ext cx="433387" cy="400110"/>
          </a:xfrm>
          <a:prstGeom prst="rect">
            <a:avLst/>
          </a:prstGeom>
          <a:noFill/>
          <a:ln w="9525">
            <a:noFill/>
            <a:miter lim="800000"/>
          </a:ln>
        </p:spPr>
        <p:txBody>
          <a:bodyPr>
            <a:spAutoFit/>
          </a:bodyPr>
          <a:lstStyle/>
          <a:p>
            <a:r>
              <a:rPr lang="en-US" altLang="zh-CN">
                <a:solidFill>
                  <a:srgbClr val="CC0000"/>
                </a:solidFill>
              </a:rPr>
              <a:t>A</a:t>
            </a:r>
            <a:endParaRPr lang="zh-CN" altLang="en-US">
              <a:solidFill>
                <a:srgbClr val="CC0000"/>
              </a:solidFill>
            </a:endParaRPr>
          </a:p>
        </p:txBody>
      </p:sp>
      <p:sp>
        <p:nvSpPr>
          <p:cNvPr id="6" name="TextBox 7"/>
          <p:cNvSpPr txBox="1">
            <a:spLocks noChangeArrowheads="1"/>
          </p:cNvSpPr>
          <p:nvPr/>
        </p:nvSpPr>
        <p:spPr bwMode="auto">
          <a:xfrm>
            <a:off x="1042989" y="4102101"/>
            <a:ext cx="433387" cy="400110"/>
          </a:xfrm>
          <a:prstGeom prst="rect">
            <a:avLst/>
          </a:prstGeom>
          <a:noFill/>
          <a:ln w="9525">
            <a:noFill/>
            <a:miter lim="800000"/>
          </a:ln>
        </p:spPr>
        <p:txBody>
          <a:bodyPr>
            <a:spAutoFit/>
          </a:bodyPr>
          <a:lstStyle/>
          <a:p>
            <a:r>
              <a:rPr lang="en-US" altLang="zh-CN">
                <a:solidFill>
                  <a:srgbClr val="CC0000"/>
                </a:solidFill>
              </a:rPr>
              <a:t>C</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31"/>
          <p:cNvSpPr>
            <a:spLocks noChangeArrowheads="1"/>
          </p:cNvSpPr>
          <p:nvPr/>
        </p:nvSpPr>
        <p:spPr bwMode="auto">
          <a:xfrm>
            <a:off x="1476375" y="1668962"/>
            <a:ext cx="2576346" cy="400110"/>
          </a:xfrm>
          <a:prstGeom prst="rect">
            <a:avLst/>
          </a:prstGeom>
          <a:noFill/>
          <a:ln w="9525" algn="ctr">
            <a:noFill/>
            <a:miter lim="800000"/>
          </a:ln>
        </p:spPr>
        <p:txBody>
          <a:bodyPr wrap="none" anchor="ctr">
            <a:spAutoFit/>
          </a:bodyPr>
          <a:lstStyle/>
          <a:p>
            <a:r>
              <a:rPr lang="zh-CN" altLang="en-US" dirty="0"/>
              <a:t>二、按要求改写句子</a:t>
            </a:r>
            <a:r>
              <a:rPr lang="en-US" altLang="zh-CN" dirty="0"/>
              <a:t>.</a:t>
            </a:r>
            <a:endParaRPr lang="zh-CN" altLang="en-US" dirty="0"/>
          </a:p>
        </p:txBody>
      </p:sp>
      <p:sp>
        <p:nvSpPr>
          <p:cNvPr id="2" name="TextBox 7"/>
          <p:cNvSpPr txBox="1">
            <a:spLocks noChangeArrowheads="1"/>
          </p:cNvSpPr>
          <p:nvPr/>
        </p:nvSpPr>
        <p:spPr bwMode="auto">
          <a:xfrm>
            <a:off x="1117601" y="2565401"/>
            <a:ext cx="7199313" cy="3323987"/>
          </a:xfrm>
          <a:prstGeom prst="rect">
            <a:avLst/>
          </a:prstGeom>
          <a:noFill/>
          <a:ln w="9525">
            <a:noFill/>
            <a:miter lim="800000"/>
          </a:ln>
        </p:spPr>
        <p:txBody>
          <a:bodyPr>
            <a:spAutoFit/>
          </a:bodyPr>
          <a:lstStyle/>
          <a:p>
            <a:pPr>
              <a:lnSpc>
                <a:spcPct val="150000"/>
              </a:lnSpc>
            </a:pPr>
            <a:r>
              <a:rPr lang="en-US" altLang="zh-CN" dirty="0"/>
              <a:t>1.Most of the energy comes from </a:t>
            </a:r>
            <a:r>
              <a:rPr lang="en-US" altLang="zh-CN" u="sng" dirty="0"/>
              <a:t>coal and oil</a:t>
            </a:r>
            <a:r>
              <a:rPr lang="en-US" altLang="zh-CN" dirty="0"/>
              <a:t> . (</a:t>
            </a:r>
            <a:r>
              <a:rPr lang="zh-CN" altLang="en-US" dirty="0"/>
              <a:t>对画线部分提问</a:t>
            </a:r>
            <a:r>
              <a:rPr lang="en-US" altLang="zh-CN" dirty="0"/>
              <a:t>)</a:t>
            </a:r>
          </a:p>
          <a:p>
            <a:pPr>
              <a:lnSpc>
                <a:spcPct val="150000"/>
              </a:lnSpc>
            </a:pPr>
            <a:endParaRPr lang="en-US" altLang="zh-CN" u="sng" dirty="0"/>
          </a:p>
          <a:p>
            <a:pPr>
              <a:lnSpc>
                <a:spcPct val="150000"/>
              </a:lnSpc>
            </a:pPr>
            <a:r>
              <a:rPr lang="en-US" altLang="zh-CN" u="sng" dirty="0"/>
              <a:t>             </a:t>
            </a:r>
            <a:r>
              <a:rPr lang="en-US" altLang="zh-CN" dirty="0"/>
              <a:t>  </a:t>
            </a:r>
            <a:r>
              <a:rPr lang="en-US" altLang="zh-CN" u="sng" dirty="0"/>
              <a:t>             </a:t>
            </a:r>
            <a:r>
              <a:rPr lang="en-US" altLang="zh-CN" dirty="0"/>
              <a:t>most of the energy</a:t>
            </a:r>
            <a:r>
              <a:rPr lang="en-US" altLang="zh-CN" u="sng" dirty="0"/>
              <a:t>                                 ?</a:t>
            </a:r>
          </a:p>
          <a:p>
            <a:pPr>
              <a:lnSpc>
                <a:spcPct val="150000"/>
              </a:lnSpc>
            </a:pPr>
            <a:endParaRPr lang="en-US" altLang="zh-CN" dirty="0"/>
          </a:p>
          <a:p>
            <a:pPr>
              <a:lnSpc>
                <a:spcPct val="150000"/>
              </a:lnSpc>
            </a:pPr>
            <a:r>
              <a:rPr lang="en-US" altLang="zh-CN" dirty="0"/>
              <a:t>2.We should reuse water and save it. (</a:t>
            </a:r>
            <a:r>
              <a:rPr lang="zh-CN" altLang="en-US" dirty="0"/>
              <a:t>改为一般疑问句</a:t>
            </a:r>
            <a:r>
              <a:rPr lang="en-US" altLang="zh-CN" dirty="0"/>
              <a:t>)</a:t>
            </a:r>
          </a:p>
          <a:p>
            <a:pPr>
              <a:lnSpc>
                <a:spcPct val="150000"/>
              </a:lnSpc>
            </a:pPr>
            <a:endParaRPr lang="en-US" altLang="zh-CN" dirty="0"/>
          </a:p>
          <a:p>
            <a:pPr>
              <a:lnSpc>
                <a:spcPct val="150000"/>
              </a:lnSpc>
            </a:pPr>
            <a:r>
              <a:rPr lang="en-US" altLang="zh-CN" dirty="0"/>
              <a:t> </a:t>
            </a:r>
            <a:r>
              <a:rPr lang="en-US" altLang="zh-CN" u="sng" dirty="0"/>
              <a:t>                 </a:t>
            </a:r>
            <a:r>
              <a:rPr lang="en-US" altLang="zh-CN" dirty="0"/>
              <a:t>  </a:t>
            </a:r>
            <a:r>
              <a:rPr lang="en-US" altLang="zh-CN" u="sng" dirty="0"/>
              <a:t>              </a:t>
            </a:r>
            <a:r>
              <a:rPr lang="en-US" altLang="zh-CN" dirty="0"/>
              <a:t>reuse water and save it?</a:t>
            </a:r>
          </a:p>
        </p:txBody>
      </p:sp>
      <p:grpSp>
        <p:nvGrpSpPr>
          <p:cNvPr id="23555" name="TextBox 3"/>
          <p:cNvGrpSpPr/>
          <p:nvPr/>
        </p:nvGrpSpPr>
        <p:grpSpPr bwMode="auto">
          <a:xfrm>
            <a:off x="395289" y="357718"/>
            <a:ext cx="1463675" cy="772583"/>
            <a:chOff x="257" y="165"/>
            <a:chExt cx="922" cy="365"/>
          </a:xfrm>
        </p:grpSpPr>
        <p:pic>
          <p:nvPicPr>
            <p:cNvPr id="2355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3559"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4" name="TextBox 7"/>
          <p:cNvSpPr txBox="1">
            <a:spLocks noChangeArrowheads="1"/>
          </p:cNvSpPr>
          <p:nvPr/>
        </p:nvSpPr>
        <p:spPr bwMode="auto">
          <a:xfrm>
            <a:off x="1117600" y="3333751"/>
            <a:ext cx="863600" cy="400110"/>
          </a:xfrm>
          <a:prstGeom prst="rect">
            <a:avLst/>
          </a:prstGeom>
          <a:noFill/>
          <a:ln w="9525">
            <a:noFill/>
            <a:miter lim="800000"/>
          </a:ln>
        </p:spPr>
        <p:txBody>
          <a:bodyPr>
            <a:spAutoFit/>
          </a:bodyPr>
          <a:lstStyle/>
          <a:p>
            <a:r>
              <a:rPr lang="en-US" altLang="zh-CN">
                <a:solidFill>
                  <a:srgbClr val="CC0000"/>
                </a:solidFill>
              </a:rPr>
              <a:t>What</a:t>
            </a:r>
          </a:p>
        </p:txBody>
      </p:sp>
      <p:sp>
        <p:nvSpPr>
          <p:cNvPr id="3" name="TextBox 7"/>
          <p:cNvSpPr txBox="1">
            <a:spLocks noChangeArrowheads="1"/>
          </p:cNvSpPr>
          <p:nvPr/>
        </p:nvSpPr>
        <p:spPr bwMode="auto">
          <a:xfrm>
            <a:off x="1979613" y="3333751"/>
            <a:ext cx="863600" cy="400110"/>
          </a:xfrm>
          <a:prstGeom prst="rect">
            <a:avLst/>
          </a:prstGeom>
          <a:noFill/>
          <a:ln w="9525">
            <a:noFill/>
            <a:miter lim="800000"/>
          </a:ln>
        </p:spPr>
        <p:txBody>
          <a:bodyPr>
            <a:spAutoFit/>
          </a:bodyPr>
          <a:lstStyle/>
          <a:p>
            <a:r>
              <a:rPr lang="en-US" altLang="zh-CN">
                <a:solidFill>
                  <a:srgbClr val="CC0000"/>
                </a:solidFill>
              </a:rPr>
              <a:t>does</a:t>
            </a:r>
          </a:p>
        </p:txBody>
      </p:sp>
      <p:sp>
        <p:nvSpPr>
          <p:cNvPr id="5" name="TextBox 7"/>
          <p:cNvSpPr txBox="1">
            <a:spLocks noChangeArrowheads="1"/>
          </p:cNvSpPr>
          <p:nvPr/>
        </p:nvSpPr>
        <p:spPr bwMode="auto">
          <a:xfrm>
            <a:off x="5003801" y="3333751"/>
            <a:ext cx="1439863" cy="400110"/>
          </a:xfrm>
          <a:prstGeom prst="rect">
            <a:avLst/>
          </a:prstGeom>
          <a:noFill/>
          <a:ln w="9525">
            <a:noFill/>
            <a:miter lim="800000"/>
          </a:ln>
        </p:spPr>
        <p:txBody>
          <a:bodyPr>
            <a:spAutoFit/>
          </a:bodyPr>
          <a:lstStyle/>
          <a:p>
            <a:r>
              <a:rPr lang="en-US" altLang="zh-CN">
                <a:solidFill>
                  <a:srgbClr val="CC0000"/>
                </a:solidFill>
              </a:rPr>
              <a:t>come from </a:t>
            </a:r>
          </a:p>
        </p:txBody>
      </p:sp>
      <p:sp>
        <p:nvSpPr>
          <p:cNvPr id="6" name="TextBox 7"/>
          <p:cNvSpPr txBox="1">
            <a:spLocks noChangeArrowheads="1"/>
          </p:cNvSpPr>
          <p:nvPr/>
        </p:nvSpPr>
        <p:spPr bwMode="auto">
          <a:xfrm>
            <a:off x="1258889" y="4914901"/>
            <a:ext cx="1152525" cy="400110"/>
          </a:xfrm>
          <a:prstGeom prst="rect">
            <a:avLst/>
          </a:prstGeom>
          <a:noFill/>
          <a:ln w="9525">
            <a:noFill/>
            <a:miter lim="800000"/>
          </a:ln>
        </p:spPr>
        <p:txBody>
          <a:bodyPr>
            <a:spAutoFit/>
          </a:bodyPr>
          <a:lstStyle/>
          <a:p>
            <a:r>
              <a:rPr lang="en-US" altLang="zh-CN">
                <a:solidFill>
                  <a:srgbClr val="CC0000"/>
                </a:solidFill>
              </a:rPr>
              <a:t>Should </a:t>
            </a:r>
          </a:p>
        </p:txBody>
      </p:sp>
      <p:sp>
        <p:nvSpPr>
          <p:cNvPr id="7" name="TextBox 7"/>
          <p:cNvSpPr txBox="1">
            <a:spLocks noChangeArrowheads="1"/>
          </p:cNvSpPr>
          <p:nvPr/>
        </p:nvSpPr>
        <p:spPr bwMode="auto">
          <a:xfrm>
            <a:off x="2320925" y="4914901"/>
            <a:ext cx="863600" cy="400110"/>
          </a:xfrm>
          <a:prstGeom prst="rect">
            <a:avLst/>
          </a:prstGeom>
          <a:noFill/>
          <a:ln w="9525">
            <a:noFill/>
            <a:miter lim="800000"/>
          </a:ln>
        </p:spPr>
        <p:txBody>
          <a:bodyPr>
            <a:spAutoFit/>
          </a:bodyPr>
          <a:lstStyle/>
          <a:p>
            <a:r>
              <a:rPr lang="en-US" altLang="zh-CN">
                <a:solidFill>
                  <a:srgbClr val="CC0000"/>
                </a:solidFill>
              </a:rPr>
              <a:t>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180167"/>
            <a:ext cx="6983413" cy="3276282"/>
          </a:xfrm>
          <a:prstGeom prst="rect">
            <a:avLst/>
          </a:prstGeom>
          <a:noFill/>
          <a:ln w="9525">
            <a:noFill/>
            <a:miter lim="800000"/>
          </a:ln>
        </p:spPr>
        <p:txBody>
          <a:bodyPr>
            <a:spAutoFit/>
          </a:bodyPr>
          <a:lstStyle/>
          <a:p>
            <a:pPr>
              <a:lnSpc>
                <a:spcPct val="150000"/>
              </a:lnSpc>
            </a:pPr>
            <a:r>
              <a:rPr lang="en-US" altLang="zh-CN" dirty="0"/>
              <a:t>3.I can use wood to make tables. (</a:t>
            </a:r>
            <a:r>
              <a:rPr lang="zh-CN" altLang="en-US" dirty="0"/>
              <a:t>改为否定句</a:t>
            </a:r>
            <a:r>
              <a:rPr lang="en-US" altLang="zh-CN" dirty="0"/>
              <a:t>)</a:t>
            </a:r>
          </a:p>
          <a:p>
            <a:pPr>
              <a:lnSpc>
                <a:spcPct val="150000"/>
              </a:lnSpc>
            </a:pPr>
            <a:endParaRPr lang="en-US" altLang="zh-CN" u="sng" dirty="0"/>
          </a:p>
          <a:p>
            <a:pPr>
              <a:lnSpc>
                <a:spcPct val="150000"/>
              </a:lnSpc>
            </a:pPr>
            <a:r>
              <a:rPr lang="en-US" altLang="zh-CN" u="sng" dirty="0"/>
              <a:t>       </a:t>
            </a:r>
            <a:r>
              <a:rPr lang="en-US" altLang="zh-CN" dirty="0"/>
              <a:t>   </a:t>
            </a:r>
            <a:r>
              <a:rPr lang="en-US" altLang="zh-CN" u="sng" dirty="0"/>
              <a:t>               </a:t>
            </a:r>
            <a:r>
              <a:rPr lang="en-US" altLang="zh-CN" dirty="0"/>
              <a:t>use wood to make tables.</a:t>
            </a:r>
          </a:p>
          <a:p>
            <a:pPr>
              <a:lnSpc>
                <a:spcPct val="150000"/>
              </a:lnSpc>
            </a:pPr>
            <a:endParaRPr lang="en-US" altLang="zh-CN" dirty="0"/>
          </a:p>
          <a:p>
            <a:pPr>
              <a:lnSpc>
                <a:spcPct val="150000"/>
              </a:lnSpc>
            </a:pPr>
            <a:r>
              <a:rPr lang="en-US" altLang="zh-CN" dirty="0"/>
              <a:t>4.It means you</a:t>
            </a:r>
            <a:r>
              <a:rPr lang="en-US" altLang="zh-CN" u="sng" dirty="0"/>
              <a:t> can’t litter here</a:t>
            </a:r>
            <a:r>
              <a:rPr lang="en-US" altLang="zh-CN" dirty="0"/>
              <a:t> . (</a:t>
            </a:r>
            <a:r>
              <a:rPr lang="zh-CN" altLang="en-US" dirty="0"/>
              <a:t>对画线部分提问</a:t>
            </a:r>
            <a:r>
              <a:rPr lang="en-US" altLang="zh-CN" dirty="0"/>
              <a:t>)</a:t>
            </a:r>
          </a:p>
          <a:p>
            <a:pPr>
              <a:lnSpc>
                <a:spcPct val="150000"/>
              </a:lnSpc>
            </a:pPr>
            <a:endParaRPr lang="en-US" altLang="zh-CN" dirty="0"/>
          </a:p>
          <a:p>
            <a:pPr>
              <a:lnSpc>
                <a:spcPct val="150000"/>
              </a:lnSpc>
            </a:pPr>
            <a:r>
              <a:rPr lang="en-US" altLang="zh-CN" dirty="0"/>
              <a:t>What</a:t>
            </a:r>
            <a:r>
              <a:rPr lang="en-US" altLang="zh-CN" u="sng" dirty="0"/>
              <a:t>            </a:t>
            </a:r>
            <a:r>
              <a:rPr lang="en-US" altLang="zh-CN" dirty="0"/>
              <a:t> </a:t>
            </a:r>
            <a:r>
              <a:rPr lang="en-US" altLang="zh-CN" u="sng" dirty="0"/>
              <a:t>       </a:t>
            </a:r>
            <a:r>
              <a:rPr lang="en-US" altLang="zh-CN" dirty="0"/>
              <a:t> </a:t>
            </a:r>
            <a:r>
              <a:rPr lang="en-US" altLang="zh-CN" u="sng" dirty="0"/>
              <a:t>                </a:t>
            </a:r>
            <a:r>
              <a:rPr lang="en-US" altLang="zh-CN" dirty="0"/>
              <a:t>?</a:t>
            </a:r>
          </a:p>
        </p:txBody>
      </p:sp>
      <p:grpSp>
        <p:nvGrpSpPr>
          <p:cNvPr id="41988" name="TextBox 3"/>
          <p:cNvGrpSpPr/>
          <p:nvPr/>
        </p:nvGrpSpPr>
        <p:grpSpPr bwMode="auto">
          <a:xfrm>
            <a:off x="395289" y="357718"/>
            <a:ext cx="1463675" cy="772583"/>
            <a:chOff x="257" y="165"/>
            <a:chExt cx="922" cy="365"/>
          </a:xfrm>
        </p:grpSpPr>
        <p:pic>
          <p:nvPicPr>
            <p:cNvPr id="4198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41990"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4" name="TextBox 7"/>
          <p:cNvSpPr txBox="1">
            <a:spLocks noChangeArrowheads="1"/>
          </p:cNvSpPr>
          <p:nvPr/>
        </p:nvSpPr>
        <p:spPr bwMode="auto">
          <a:xfrm>
            <a:off x="1331913" y="2804585"/>
            <a:ext cx="431800" cy="400110"/>
          </a:xfrm>
          <a:prstGeom prst="rect">
            <a:avLst/>
          </a:prstGeom>
          <a:noFill/>
          <a:ln w="9525">
            <a:noFill/>
            <a:miter lim="800000"/>
          </a:ln>
        </p:spPr>
        <p:txBody>
          <a:bodyPr>
            <a:spAutoFit/>
          </a:bodyPr>
          <a:lstStyle/>
          <a:p>
            <a:r>
              <a:rPr lang="en-US" altLang="zh-CN">
                <a:solidFill>
                  <a:srgbClr val="CC0000"/>
                </a:solidFill>
              </a:rPr>
              <a:t>I</a:t>
            </a:r>
          </a:p>
        </p:txBody>
      </p:sp>
      <p:sp>
        <p:nvSpPr>
          <p:cNvPr id="3" name="TextBox 7"/>
          <p:cNvSpPr txBox="1">
            <a:spLocks noChangeArrowheads="1"/>
          </p:cNvSpPr>
          <p:nvPr/>
        </p:nvSpPr>
        <p:spPr bwMode="auto">
          <a:xfrm>
            <a:off x="1979613" y="2853267"/>
            <a:ext cx="863600" cy="400110"/>
          </a:xfrm>
          <a:prstGeom prst="rect">
            <a:avLst/>
          </a:prstGeom>
          <a:noFill/>
          <a:ln w="9525">
            <a:noFill/>
            <a:miter lim="800000"/>
          </a:ln>
        </p:spPr>
        <p:txBody>
          <a:bodyPr>
            <a:spAutoFit/>
          </a:bodyPr>
          <a:lstStyle/>
          <a:p>
            <a:r>
              <a:rPr lang="en-US" altLang="zh-CN">
                <a:solidFill>
                  <a:srgbClr val="CC0000"/>
                </a:solidFill>
              </a:rPr>
              <a:t>can't </a:t>
            </a:r>
          </a:p>
        </p:txBody>
      </p:sp>
      <p:sp>
        <p:nvSpPr>
          <p:cNvPr id="5" name="TextBox 7"/>
          <p:cNvSpPr txBox="1">
            <a:spLocks noChangeArrowheads="1"/>
          </p:cNvSpPr>
          <p:nvPr/>
        </p:nvSpPr>
        <p:spPr bwMode="auto">
          <a:xfrm>
            <a:off x="1835150" y="4627034"/>
            <a:ext cx="863600" cy="400110"/>
          </a:xfrm>
          <a:prstGeom prst="rect">
            <a:avLst/>
          </a:prstGeom>
          <a:noFill/>
          <a:ln w="9525">
            <a:noFill/>
            <a:miter lim="800000"/>
          </a:ln>
        </p:spPr>
        <p:txBody>
          <a:bodyPr>
            <a:spAutoFit/>
          </a:bodyPr>
          <a:lstStyle/>
          <a:p>
            <a:r>
              <a:rPr lang="en-US" altLang="zh-CN">
                <a:solidFill>
                  <a:srgbClr val="CC0000"/>
                </a:solidFill>
              </a:rPr>
              <a:t>does</a:t>
            </a:r>
          </a:p>
        </p:txBody>
      </p:sp>
      <p:sp>
        <p:nvSpPr>
          <p:cNvPr id="6" name="TextBox 7"/>
          <p:cNvSpPr txBox="1">
            <a:spLocks noChangeArrowheads="1"/>
          </p:cNvSpPr>
          <p:nvPr/>
        </p:nvSpPr>
        <p:spPr bwMode="auto">
          <a:xfrm>
            <a:off x="2627313" y="4627034"/>
            <a:ext cx="431800" cy="400110"/>
          </a:xfrm>
          <a:prstGeom prst="rect">
            <a:avLst/>
          </a:prstGeom>
          <a:noFill/>
          <a:ln w="9525">
            <a:noFill/>
            <a:miter lim="800000"/>
          </a:ln>
        </p:spPr>
        <p:txBody>
          <a:bodyPr>
            <a:spAutoFit/>
          </a:bodyPr>
          <a:lstStyle/>
          <a:p>
            <a:r>
              <a:rPr lang="en-US" altLang="zh-CN">
                <a:solidFill>
                  <a:srgbClr val="CC0000"/>
                </a:solidFill>
              </a:rPr>
              <a:t>it</a:t>
            </a:r>
          </a:p>
        </p:txBody>
      </p:sp>
      <p:sp>
        <p:nvSpPr>
          <p:cNvPr id="7" name="TextBox 7"/>
          <p:cNvSpPr txBox="1">
            <a:spLocks noChangeArrowheads="1"/>
          </p:cNvSpPr>
          <p:nvPr/>
        </p:nvSpPr>
        <p:spPr bwMode="auto">
          <a:xfrm>
            <a:off x="3132138" y="4580467"/>
            <a:ext cx="863600" cy="400110"/>
          </a:xfrm>
          <a:prstGeom prst="rect">
            <a:avLst/>
          </a:prstGeom>
          <a:noFill/>
          <a:ln w="9525">
            <a:noFill/>
            <a:miter lim="800000"/>
          </a:ln>
        </p:spPr>
        <p:txBody>
          <a:bodyPr>
            <a:spAutoFit/>
          </a:bodyPr>
          <a:lstStyle/>
          <a:p>
            <a:r>
              <a:rPr lang="en-US" altLang="zh-CN">
                <a:solidFill>
                  <a:srgbClr val="CC0000"/>
                </a:solidFill>
              </a:rPr>
              <a:t>mean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1"/>
          <p:cNvSpPr>
            <a:spLocks noChangeArrowheads="1"/>
          </p:cNvSpPr>
          <p:nvPr/>
        </p:nvSpPr>
        <p:spPr bwMode="auto">
          <a:xfrm>
            <a:off x="1476376" y="1668962"/>
            <a:ext cx="3350597" cy="400110"/>
          </a:xfrm>
          <a:prstGeom prst="rect">
            <a:avLst/>
          </a:prstGeom>
          <a:noFill/>
          <a:ln w="9525" algn="ctr">
            <a:noFill/>
            <a:miter lim="800000"/>
          </a:ln>
        </p:spPr>
        <p:txBody>
          <a:bodyPr wrap="none" anchor="ctr">
            <a:spAutoFit/>
          </a:bodyPr>
          <a:lstStyle/>
          <a:p>
            <a:r>
              <a:rPr lang="zh-CN" altLang="en-US" dirty="0"/>
              <a:t>三、根据汉语提示完成句子</a:t>
            </a:r>
            <a:r>
              <a:rPr lang="en-US" altLang="zh-CN" dirty="0"/>
              <a:t>.</a:t>
            </a:r>
            <a:endParaRPr lang="zh-CN" altLang="en-US" dirty="0"/>
          </a:p>
        </p:txBody>
      </p:sp>
      <p:sp>
        <p:nvSpPr>
          <p:cNvPr id="2" name="TextBox 7"/>
          <p:cNvSpPr txBox="1">
            <a:spLocks noChangeArrowheads="1"/>
          </p:cNvSpPr>
          <p:nvPr/>
        </p:nvSpPr>
        <p:spPr bwMode="auto">
          <a:xfrm>
            <a:off x="1116013" y="2853267"/>
            <a:ext cx="6983412" cy="3323987"/>
          </a:xfrm>
          <a:prstGeom prst="rect">
            <a:avLst/>
          </a:prstGeom>
          <a:noFill/>
          <a:ln w="9525">
            <a:noFill/>
            <a:miter lim="800000"/>
          </a:ln>
        </p:spPr>
        <p:txBody>
          <a:bodyPr>
            <a:spAutoFit/>
          </a:bodyPr>
          <a:lstStyle/>
          <a:p>
            <a:pPr>
              <a:lnSpc>
                <a:spcPct val="150000"/>
              </a:lnSpc>
            </a:pPr>
            <a:r>
              <a:rPr lang="en-US" altLang="zh-CN" dirty="0"/>
              <a:t>1.</a:t>
            </a:r>
            <a:r>
              <a:rPr lang="zh-CN" altLang="en-US" dirty="0"/>
              <a:t>我们可以乘坐公共汽车和地铁去学校</a:t>
            </a:r>
            <a:r>
              <a:rPr lang="en-US" altLang="zh-CN" dirty="0"/>
              <a:t>.</a:t>
            </a:r>
          </a:p>
          <a:p>
            <a:pPr>
              <a:lnSpc>
                <a:spcPct val="150000"/>
              </a:lnSpc>
            </a:pPr>
            <a:endParaRPr lang="en-US" altLang="zh-CN" dirty="0"/>
          </a:p>
          <a:p>
            <a:pPr>
              <a:lnSpc>
                <a:spcPct val="150000"/>
              </a:lnSpc>
            </a:pPr>
            <a:r>
              <a:rPr lang="en-US" altLang="zh-CN" dirty="0"/>
              <a:t>We can</a:t>
            </a:r>
            <a:r>
              <a:rPr lang="en-US" altLang="zh-CN" u="sng" dirty="0"/>
              <a:t>               </a:t>
            </a:r>
            <a:r>
              <a:rPr lang="en-US" altLang="zh-CN" dirty="0"/>
              <a:t>    the bus and the</a:t>
            </a:r>
            <a:r>
              <a:rPr lang="en-US" altLang="zh-CN" u="sng" dirty="0"/>
              <a:t>               </a:t>
            </a:r>
            <a:r>
              <a:rPr lang="en-US" altLang="zh-CN" dirty="0"/>
              <a:t> </a:t>
            </a:r>
            <a:r>
              <a:rPr lang="en-US" altLang="zh-CN" u="sng" dirty="0"/>
              <a:t>             </a:t>
            </a:r>
            <a:r>
              <a:rPr lang="en-US" altLang="zh-CN" dirty="0"/>
              <a:t>    school.</a:t>
            </a:r>
          </a:p>
          <a:p>
            <a:pPr>
              <a:lnSpc>
                <a:spcPct val="150000"/>
              </a:lnSpc>
            </a:pPr>
            <a:endParaRPr lang="en-US" altLang="zh-CN" dirty="0"/>
          </a:p>
          <a:p>
            <a:pPr>
              <a:lnSpc>
                <a:spcPct val="150000"/>
              </a:lnSpc>
            </a:pPr>
            <a:r>
              <a:rPr lang="en-US" altLang="zh-CN" dirty="0"/>
              <a:t>2.</a:t>
            </a:r>
            <a:r>
              <a:rPr lang="zh-CN" altLang="en-US" dirty="0"/>
              <a:t>我们应该爱护和保护地球</a:t>
            </a:r>
            <a:r>
              <a:rPr lang="en-US" altLang="zh-CN" dirty="0"/>
              <a:t>.</a:t>
            </a:r>
          </a:p>
          <a:p>
            <a:pPr>
              <a:lnSpc>
                <a:spcPct val="150000"/>
              </a:lnSpc>
            </a:pPr>
            <a:endParaRPr lang="en-US" altLang="zh-CN" dirty="0"/>
          </a:p>
          <a:p>
            <a:pPr>
              <a:lnSpc>
                <a:spcPct val="150000"/>
              </a:lnSpc>
            </a:pPr>
            <a:r>
              <a:rPr lang="en-US" altLang="zh-CN" dirty="0"/>
              <a:t>We should </a:t>
            </a:r>
            <a:r>
              <a:rPr lang="en-US" altLang="zh-CN" u="sng" dirty="0"/>
              <a:t>               </a:t>
            </a:r>
            <a:r>
              <a:rPr lang="en-US" altLang="zh-CN" dirty="0"/>
              <a:t>   and </a:t>
            </a:r>
            <a:r>
              <a:rPr lang="en-US" altLang="zh-CN" u="sng" dirty="0"/>
              <a:t>               </a:t>
            </a:r>
            <a:r>
              <a:rPr lang="en-US" altLang="zh-CN" dirty="0"/>
              <a:t> the Earth.</a:t>
            </a:r>
          </a:p>
        </p:txBody>
      </p:sp>
      <p:grpSp>
        <p:nvGrpSpPr>
          <p:cNvPr id="25603" name="TextBox 3"/>
          <p:cNvGrpSpPr/>
          <p:nvPr/>
        </p:nvGrpSpPr>
        <p:grpSpPr bwMode="auto">
          <a:xfrm>
            <a:off x="395289" y="357718"/>
            <a:ext cx="1463675" cy="772583"/>
            <a:chOff x="257" y="165"/>
            <a:chExt cx="922" cy="365"/>
          </a:xfrm>
        </p:grpSpPr>
        <p:pic>
          <p:nvPicPr>
            <p:cNvPr id="25607"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5608"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2124075" y="3524251"/>
            <a:ext cx="935038" cy="400110"/>
          </a:xfrm>
          <a:prstGeom prst="rect">
            <a:avLst/>
          </a:prstGeom>
          <a:noFill/>
          <a:ln w="9525">
            <a:noFill/>
            <a:miter lim="800000"/>
          </a:ln>
        </p:spPr>
        <p:txBody>
          <a:bodyPr>
            <a:spAutoFit/>
          </a:bodyPr>
          <a:lstStyle/>
          <a:p>
            <a:r>
              <a:rPr lang="en-US" altLang="zh-CN">
                <a:solidFill>
                  <a:srgbClr val="CC0000"/>
                </a:solidFill>
              </a:rPr>
              <a:t>take</a:t>
            </a:r>
          </a:p>
        </p:txBody>
      </p:sp>
      <p:sp>
        <p:nvSpPr>
          <p:cNvPr id="3" name="TextBox 7"/>
          <p:cNvSpPr txBox="1">
            <a:spLocks noChangeArrowheads="1"/>
          </p:cNvSpPr>
          <p:nvPr/>
        </p:nvSpPr>
        <p:spPr bwMode="auto">
          <a:xfrm>
            <a:off x="4787900" y="3524251"/>
            <a:ext cx="1081088" cy="400110"/>
          </a:xfrm>
          <a:prstGeom prst="rect">
            <a:avLst/>
          </a:prstGeom>
          <a:noFill/>
          <a:ln w="9525">
            <a:noFill/>
            <a:miter lim="800000"/>
          </a:ln>
        </p:spPr>
        <p:txBody>
          <a:bodyPr>
            <a:spAutoFit/>
          </a:bodyPr>
          <a:lstStyle/>
          <a:p>
            <a:r>
              <a:rPr lang="en-US" altLang="zh-CN">
                <a:solidFill>
                  <a:srgbClr val="CC0000"/>
                </a:solidFill>
              </a:rPr>
              <a:t>metro </a:t>
            </a:r>
          </a:p>
        </p:txBody>
      </p:sp>
      <p:sp>
        <p:nvSpPr>
          <p:cNvPr id="4" name="TextBox 7"/>
          <p:cNvSpPr txBox="1">
            <a:spLocks noChangeArrowheads="1"/>
          </p:cNvSpPr>
          <p:nvPr/>
        </p:nvSpPr>
        <p:spPr bwMode="auto">
          <a:xfrm>
            <a:off x="5724525" y="3524251"/>
            <a:ext cx="935038" cy="400110"/>
          </a:xfrm>
          <a:prstGeom prst="rect">
            <a:avLst/>
          </a:prstGeom>
          <a:noFill/>
          <a:ln w="9525">
            <a:noFill/>
            <a:miter lim="800000"/>
          </a:ln>
        </p:spPr>
        <p:txBody>
          <a:bodyPr>
            <a:spAutoFit/>
          </a:bodyPr>
          <a:lstStyle/>
          <a:p>
            <a:r>
              <a:rPr lang="en-US" altLang="zh-CN">
                <a:solidFill>
                  <a:srgbClr val="CC0000"/>
                </a:solidFill>
              </a:rPr>
              <a:t>to</a:t>
            </a:r>
          </a:p>
        </p:txBody>
      </p:sp>
      <p:sp>
        <p:nvSpPr>
          <p:cNvPr id="5" name="TextBox 7"/>
          <p:cNvSpPr txBox="1">
            <a:spLocks noChangeArrowheads="1"/>
          </p:cNvSpPr>
          <p:nvPr/>
        </p:nvSpPr>
        <p:spPr bwMode="auto">
          <a:xfrm>
            <a:off x="2339975" y="5156201"/>
            <a:ext cx="935038" cy="400110"/>
          </a:xfrm>
          <a:prstGeom prst="rect">
            <a:avLst/>
          </a:prstGeom>
          <a:noFill/>
          <a:ln w="9525">
            <a:noFill/>
            <a:miter lim="800000"/>
          </a:ln>
        </p:spPr>
        <p:txBody>
          <a:bodyPr>
            <a:spAutoFit/>
          </a:bodyPr>
          <a:lstStyle/>
          <a:p>
            <a:r>
              <a:rPr lang="en-US" altLang="zh-CN">
                <a:solidFill>
                  <a:srgbClr val="CC0000"/>
                </a:solidFill>
              </a:rPr>
              <a:t>love</a:t>
            </a:r>
          </a:p>
        </p:txBody>
      </p:sp>
      <p:sp>
        <p:nvSpPr>
          <p:cNvPr id="7" name="TextBox 7"/>
          <p:cNvSpPr txBox="1">
            <a:spLocks noChangeArrowheads="1"/>
          </p:cNvSpPr>
          <p:nvPr/>
        </p:nvSpPr>
        <p:spPr bwMode="auto">
          <a:xfrm>
            <a:off x="3789045" y="5156201"/>
            <a:ext cx="1081088" cy="400110"/>
          </a:xfrm>
          <a:prstGeom prst="rect">
            <a:avLst/>
          </a:prstGeom>
          <a:noFill/>
          <a:ln w="9525">
            <a:noFill/>
            <a:miter lim="800000"/>
          </a:ln>
        </p:spPr>
        <p:txBody>
          <a:bodyPr>
            <a:spAutoFit/>
          </a:bodyPr>
          <a:lstStyle/>
          <a:p>
            <a:r>
              <a:rPr lang="en-US" altLang="zh-CN">
                <a:solidFill>
                  <a:srgbClr val="CC0000"/>
                </a:solidFill>
              </a:rPr>
              <a:t>protect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1604434"/>
            <a:ext cx="6983413" cy="5170646"/>
          </a:xfrm>
          <a:prstGeom prst="rect">
            <a:avLst/>
          </a:prstGeom>
          <a:noFill/>
          <a:ln w="9525">
            <a:noFill/>
            <a:miter lim="800000"/>
          </a:ln>
        </p:spPr>
        <p:txBody>
          <a:bodyPr>
            <a:spAutoFit/>
          </a:bodyPr>
          <a:lstStyle/>
          <a:p>
            <a:pPr>
              <a:lnSpc>
                <a:spcPct val="150000"/>
              </a:lnSpc>
            </a:pPr>
            <a:r>
              <a:rPr lang="en-US" altLang="zh-CN" dirty="0"/>
              <a:t>3.</a:t>
            </a:r>
            <a:r>
              <a:rPr lang="zh-CN" altLang="en-US" dirty="0"/>
              <a:t>什么让街道变得又脏又乱</a:t>
            </a:r>
            <a:r>
              <a:rPr lang="en-US" altLang="zh-CN" dirty="0"/>
              <a:t>?</a:t>
            </a:r>
          </a:p>
          <a:p>
            <a:pPr>
              <a:lnSpc>
                <a:spcPct val="150000"/>
              </a:lnSpc>
            </a:pPr>
            <a:endParaRPr lang="en-US" altLang="zh-CN" dirty="0"/>
          </a:p>
          <a:p>
            <a:pPr>
              <a:lnSpc>
                <a:spcPct val="150000"/>
              </a:lnSpc>
            </a:pPr>
            <a:r>
              <a:rPr lang="en-US" altLang="zh-CN" dirty="0"/>
              <a:t>What </a:t>
            </a:r>
            <a:r>
              <a:rPr lang="en-US" altLang="zh-CN" u="sng" dirty="0"/>
              <a:t>                </a:t>
            </a:r>
            <a:r>
              <a:rPr lang="en-US" altLang="zh-CN" dirty="0"/>
              <a:t>   the streets</a:t>
            </a:r>
            <a:r>
              <a:rPr lang="en-US" altLang="zh-CN" u="sng" dirty="0"/>
              <a:t>                  </a:t>
            </a:r>
            <a:r>
              <a:rPr lang="en-US" altLang="zh-CN" dirty="0"/>
              <a:t>   and dirty?</a:t>
            </a:r>
          </a:p>
          <a:p>
            <a:pPr>
              <a:lnSpc>
                <a:spcPct val="150000"/>
              </a:lnSpc>
            </a:pPr>
            <a:endParaRPr lang="en-US" altLang="zh-CN" dirty="0"/>
          </a:p>
          <a:p>
            <a:pPr>
              <a:lnSpc>
                <a:spcPct val="150000"/>
              </a:lnSpc>
            </a:pPr>
            <a:r>
              <a:rPr lang="en-US" altLang="zh-CN" dirty="0"/>
              <a:t>4.</a:t>
            </a:r>
            <a:r>
              <a:rPr lang="zh-CN" altLang="en-US" dirty="0"/>
              <a:t>树木帮助保持空气清洁</a:t>
            </a:r>
            <a:r>
              <a:rPr lang="en-US" altLang="zh-CN" dirty="0"/>
              <a:t>.</a:t>
            </a:r>
          </a:p>
          <a:p>
            <a:pPr>
              <a:lnSpc>
                <a:spcPct val="150000"/>
              </a:lnSpc>
            </a:pPr>
            <a:endParaRPr lang="en-US" altLang="zh-CN" dirty="0"/>
          </a:p>
          <a:p>
            <a:pPr>
              <a:lnSpc>
                <a:spcPct val="150000"/>
              </a:lnSpc>
            </a:pPr>
            <a:r>
              <a:rPr lang="en-US" altLang="zh-CN" dirty="0"/>
              <a:t>Trees </a:t>
            </a:r>
            <a:r>
              <a:rPr lang="en-US" altLang="zh-CN" u="sng" dirty="0"/>
              <a:t>               </a:t>
            </a:r>
            <a:r>
              <a:rPr lang="en-US" altLang="zh-CN" dirty="0"/>
              <a:t>   </a:t>
            </a:r>
            <a:r>
              <a:rPr lang="en-US" altLang="zh-CN" u="sng" dirty="0"/>
              <a:t>               </a:t>
            </a:r>
            <a:r>
              <a:rPr lang="en-US" altLang="zh-CN" dirty="0"/>
              <a:t>   the air clean.</a:t>
            </a:r>
          </a:p>
          <a:p>
            <a:pPr>
              <a:lnSpc>
                <a:spcPct val="150000"/>
              </a:lnSpc>
            </a:pPr>
            <a:endParaRPr lang="en-US" altLang="zh-CN" dirty="0"/>
          </a:p>
          <a:p>
            <a:pPr>
              <a:lnSpc>
                <a:spcPct val="150000"/>
              </a:lnSpc>
            </a:pPr>
            <a:r>
              <a:rPr lang="en-US" altLang="zh-CN" dirty="0"/>
              <a:t>5.</a:t>
            </a:r>
            <a:r>
              <a:rPr lang="zh-CN" altLang="en-US" dirty="0"/>
              <a:t>地球日在</a:t>
            </a:r>
            <a:r>
              <a:rPr lang="en-US" altLang="zh-CN" dirty="0"/>
              <a:t>4</a:t>
            </a:r>
            <a:r>
              <a:rPr lang="zh-CN" altLang="en-US" dirty="0"/>
              <a:t>月</a:t>
            </a:r>
            <a:r>
              <a:rPr lang="en-US" altLang="zh-CN" dirty="0"/>
              <a:t>22</a:t>
            </a:r>
            <a:r>
              <a:rPr lang="zh-CN" altLang="en-US" dirty="0"/>
              <a:t>日</a:t>
            </a:r>
            <a:r>
              <a:rPr lang="en-US" altLang="zh-CN" dirty="0"/>
              <a:t>.</a:t>
            </a:r>
          </a:p>
          <a:p>
            <a:pPr>
              <a:lnSpc>
                <a:spcPct val="150000"/>
              </a:lnSpc>
            </a:pPr>
            <a:endParaRPr lang="en-US" altLang="zh-CN" dirty="0"/>
          </a:p>
          <a:p>
            <a:pPr>
              <a:lnSpc>
                <a:spcPct val="150000"/>
              </a:lnSpc>
            </a:pPr>
            <a:r>
              <a:rPr lang="en-US" altLang="zh-CN" dirty="0"/>
              <a:t>Earth Day</a:t>
            </a:r>
            <a:r>
              <a:rPr lang="en-US" altLang="zh-CN" u="sng" dirty="0"/>
              <a:t>                </a:t>
            </a:r>
            <a:r>
              <a:rPr lang="en-US" altLang="zh-CN" dirty="0"/>
              <a:t> </a:t>
            </a:r>
            <a:r>
              <a:rPr lang="en-US" altLang="zh-CN" u="sng" dirty="0"/>
              <a:t>                 </a:t>
            </a:r>
            <a:r>
              <a:rPr lang="en-US" altLang="zh-CN" dirty="0"/>
              <a:t>    22nd April.</a:t>
            </a:r>
          </a:p>
        </p:txBody>
      </p:sp>
      <p:grpSp>
        <p:nvGrpSpPr>
          <p:cNvPr id="43012" name="TextBox 3"/>
          <p:cNvGrpSpPr/>
          <p:nvPr/>
        </p:nvGrpSpPr>
        <p:grpSpPr bwMode="auto">
          <a:xfrm>
            <a:off x="395289" y="357718"/>
            <a:ext cx="1463675" cy="772583"/>
            <a:chOff x="257" y="165"/>
            <a:chExt cx="922" cy="365"/>
          </a:xfrm>
        </p:grpSpPr>
        <p:pic>
          <p:nvPicPr>
            <p:cNvPr id="43013"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43014"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6" name="TextBox 7"/>
          <p:cNvSpPr txBox="1">
            <a:spLocks noChangeArrowheads="1"/>
          </p:cNvSpPr>
          <p:nvPr/>
        </p:nvSpPr>
        <p:spPr bwMode="auto">
          <a:xfrm>
            <a:off x="2051050" y="2277534"/>
            <a:ext cx="935038" cy="400110"/>
          </a:xfrm>
          <a:prstGeom prst="rect">
            <a:avLst/>
          </a:prstGeom>
          <a:noFill/>
          <a:ln w="9525">
            <a:noFill/>
            <a:miter lim="800000"/>
          </a:ln>
        </p:spPr>
        <p:txBody>
          <a:bodyPr>
            <a:spAutoFit/>
          </a:bodyPr>
          <a:lstStyle/>
          <a:p>
            <a:r>
              <a:rPr lang="en-US" altLang="zh-CN">
                <a:solidFill>
                  <a:srgbClr val="CC0000"/>
                </a:solidFill>
              </a:rPr>
              <a:t>makes</a:t>
            </a:r>
          </a:p>
        </p:txBody>
      </p:sp>
      <p:sp>
        <p:nvSpPr>
          <p:cNvPr id="3" name="TextBox 7"/>
          <p:cNvSpPr txBox="1">
            <a:spLocks noChangeArrowheads="1"/>
          </p:cNvSpPr>
          <p:nvPr/>
        </p:nvSpPr>
        <p:spPr bwMode="auto">
          <a:xfrm>
            <a:off x="4356100" y="2180167"/>
            <a:ext cx="1081088" cy="400110"/>
          </a:xfrm>
          <a:prstGeom prst="rect">
            <a:avLst/>
          </a:prstGeom>
          <a:noFill/>
          <a:ln w="9525">
            <a:noFill/>
            <a:miter lim="800000"/>
          </a:ln>
        </p:spPr>
        <p:txBody>
          <a:bodyPr>
            <a:spAutoFit/>
          </a:bodyPr>
          <a:lstStyle/>
          <a:p>
            <a:r>
              <a:rPr lang="en-US" altLang="zh-CN">
                <a:solidFill>
                  <a:srgbClr val="CC0000"/>
                </a:solidFill>
              </a:rPr>
              <a:t>messy</a:t>
            </a:r>
          </a:p>
        </p:txBody>
      </p:sp>
      <p:sp>
        <p:nvSpPr>
          <p:cNvPr id="4" name="TextBox 7"/>
          <p:cNvSpPr txBox="1">
            <a:spLocks noChangeArrowheads="1"/>
          </p:cNvSpPr>
          <p:nvPr/>
        </p:nvSpPr>
        <p:spPr bwMode="auto">
          <a:xfrm>
            <a:off x="1835150" y="3909485"/>
            <a:ext cx="935038" cy="400110"/>
          </a:xfrm>
          <a:prstGeom prst="rect">
            <a:avLst/>
          </a:prstGeom>
          <a:noFill/>
          <a:ln w="9525">
            <a:noFill/>
            <a:miter lim="800000"/>
          </a:ln>
        </p:spPr>
        <p:txBody>
          <a:bodyPr>
            <a:spAutoFit/>
          </a:bodyPr>
          <a:lstStyle/>
          <a:p>
            <a:r>
              <a:rPr lang="en-US" altLang="zh-CN">
                <a:solidFill>
                  <a:srgbClr val="CC0000"/>
                </a:solidFill>
              </a:rPr>
              <a:t>help</a:t>
            </a:r>
          </a:p>
        </p:txBody>
      </p:sp>
      <p:sp>
        <p:nvSpPr>
          <p:cNvPr id="5" name="TextBox 7"/>
          <p:cNvSpPr txBox="1">
            <a:spLocks noChangeArrowheads="1"/>
          </p:cNvSpPr>
          <p:nvPr/>
        </p:nvSpPr>
        <p:spPr bwMode="auto">
          <a:xfrm>
            <a:off x="3132139" y="3909485"/>
            <a:ext cx="935037" cy="400110"/>
          </a:xfrm>
          <a:prstGeom prst="rect">
            <a:avLst/>
          </a:prstGeom>
          <a:noFill/>
          <a:ln w="9525">
            <a:noFill/>
            <a:miter lim="800000"/>
          </a:ln>
        </p:spPr>
        <p:txBody>
          <a:bodyPr>
            <a:spAutoFit/>
          </a:bodyPr>
          <a:lstStyle/>
          <a:p>
            <a:r>
              <a:rPr lang="en-US" altLang="zh-CN">
                <a:solidFill>
                  <a:srgbClr val="CC0000"/>
                </a:solidFill>
              </a:rPr>
              <a:t>keep</a:t>
            </a:r>
          </a:p>
        </p:txBody>
      </p:sp>
      <p:sp>
        <p:nvSpPr>
          <p:cNvPr id="7" name="TextBox 7"/>
          <p:cNvSpPr txBox="1">
            <a:spLocks noChangeArrowheads="1"/>
          </p:cNvSpPr>
          <p:nvPr/>
        </p:nvSpPr>
        <p:spPr bwMode="auto">
          <a:xfrm>
            <a:off x="2339975" y="5683251"/>
            <a:ext cx="935038" cy="400110"/>
          </a:xfrm>
          <a:prstGeom prst="rect">
            <a:avLst/>
          </a:prstGeom>
          <a:noFill/>
          <a:ln w="9525">
            <a:noFill/>
            <a:miter lim="800000"/>
          </a:ln>
        </p:spPr>
        <p:txBody>
          <a:bodyPr>
            <a:spAutoFit/>
          </a:bodyPr>
          <a:lstStyle/>
          <a:p>
            <a:r>
              <a:rPr lang="en-US" altLang="zh-CN">
                <a:solidFill>
                  <a:srgbClr val="CC0000"/>
                </a:solidFill>
              </a:rPr>
              <a:t>is</a:t>
            </a:r>
          </a:p>
        </p:txBody>
      </p:sp>
      <p:sp>
        <p:nvSpPr>
          <p:cNvPr id="8" name="TextBox 7"/>
          <p:cNvSpPr txBox="1">
            <a:spLocks noChangeArrowheads="1"/>
          </p:cNvSpPr>
          <p:nvPr/>
        </p:nvSpPr>
        <p:spPr bwMode="auto">
          <a:xfrm>
            <a:off x="3636964" y="5683251"/>
            <a:ext cx="935037" cy="400110"/>
          </a:xfrm>
          <a:prstGeom prst="rect">
            <a:avLst/>
          </a:prstGeom>
          <a:noFill/>
          <a:ln w="9525">
            <a:noFill/>
            <a:miter lim="800000"/>
          </a:ln>
        </p:spPr>
        <p:txBody>
          <a:bodyPr>
            <a:spAutoFit/>
          </a:bodyPr>
          <a:lstStyle/>
          <a:p>
            <a:r>
              <a:rPr lang="en-US" altLang="zh-CN">
                <a:solidFill>
                  <a:srgbClr val="CC0000"/>
                </a:solidFill>
              </a:rPr>
              <a:t>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7649" name="TextBox 3"/>
          <p:cNvGrpSpPr/>
          <p:nvPr/>
        </p:nvGrpSpPr>
        <p:grpSpPr bwMode="auto">
          <a:xfrm>
            <a:off x="395289" y="357718"/>
            <a:ext cx="1463675" cy="772583"/>
            <a:chOff x="257" y="165"/>
            <a:chExt cx="922" cy="365"/>
          </a:xfrm>
        </p:grpSpPr>
        <p:pic>
          <p:nvPicPr>
            <p:cNvPr id="27660"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7661"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042988" y="2573867"/>
            <a:ext cx="7416800" cy="3323987"/>
          </a:xfrm>
          <a:prstGeom prst="rect">
            <a:avLst/>
          </a:prstGeom>
          <a:noFill/>
          <a:ln w="9525">
            <a:noFill/>
            <a:miter lim="800000"/>
          </a:ln>
        </p:spPr>
        <p:txBody>
          <a:bodyPr>
            <a:spAutoFit/>
          </a:bodyPr>
          <a:lstStyle/>
          <a:p>
            <a:pPr>
              <a:lnSpc>
                <a:spcPct val="150000"/>
              </a:lnSpc>
            </a:pPr>
            <a:r>
              <a:rPr lang="en-US" altLang="zh-CN"/>
              <a:t>1.We should use paper bags.(</a:t>
            </a:r>
            <a:r>
              <a:rPr lang="zh-CN" altLang="en-US"/>
              <a:t>改为否定句</a:t>
            </a:r>
            <a:r>
              <a:rPr lang="en-US" altLang="zh-CN"/>
              <a:t>)</a:t>
            </a:r>
          </a:p>
          <a:p>
            <a:pPr>
              <a:lnSpc>
                <a:spcPct val="150000"/>
              </a:lnSpc>
            </a:pPr>
            <a:endParaRPr lang="en-US" altLang="zh-CN"/>
          </a:p>
          <a:p>
            <a:pPr>
              <a:lnSpc>
                <a:spcPct val="150000"/>
              </a:lnSpc>
            </a:pPr>
            <a:r>
              <a:rPr lang="en-US" altLang="zh-CN"/>
              <a:t>We</a:t>
            </a:r>
            <a:r>
              <a:rPr lang="en-US" altLang="zh-CN" u="sng"/>
              <a:t>                  </a:t>
            </a:r>
            <a:r>
              <a:rPr lang="en-US" altLang="zh-CN"/>
              <a:t>  </a:t>
            </a:r>
            <a:r>
              <a:rPr lang="en-US" altLang="zh-CN" u="sng"/>
              <a:t>            </a:t>
            </a:r>
            <a:r>
              <a:rPr lang="en-US" altLang="zh-CN"/>
              <a:t>   use paper bags.</a:t>
            </a:r>
          </a:p>
          <a:p>
            <a:pPr>
              <a:lnSpc>
                <a:spcPct val="150000"/>
              </a:lnSpc>
            </a:pPr>
            <a:endParaRPr lang="en-US" altLang="zh-CN"/>
          </a:p>
          <a:p>
            <a:pPr>
              <a:lnSpc>
                <a:spcPct val="150000"/>
              </a:lnSpc>
            </a:pPr>
            <a:r>
              <a:rPr lang="en-US" altLang="zh-CN"/>
              <a:t>2.Wood comes from</a:t>
            </a:r>
            <a:r>
              <a:rPr lang="en-US" altLang="zh-CN" u="sng"/>
              <a:t> trees</a:t>
            </a:r>
            <a:r>
              <a:rPr lang="en-US" altLang="zh-CN"/>
              <a:t> .(</a:t>
            </a:r>
            <a:r>
              <a:rPr lang="zh-CN" altLang="en-US"/>
              <a:t>对画线部分提问</a:t>
            </a:r>
            <a:r>
              <a:rPr lang="en-US" altLang="zh-CN"/>
              <a:t>)</a:t>
            </a:r>
          </a:p>
          <a:p>
            <a:pPr>
              <a:lnSpc>
                <a:spcPct val="150000"/>
              </a:lnSpc>
            </a:pPr>
            <a:endParaRPr lang="en-US" altLang="zh-CN"/>
          </a:p>
          <a:p>
            <a:pPr>
              <a:lnSpc>
                <a:spcPct val="150000"/>
              </a:lnSpc>
            </a:pPr>
            <a:r>
              <a:rPr lang="en-US" altLang="zh-CN"/>
              <a:t>  </a:t>
            </a:r>
            <a:r>
              <a:rPr lang="en-US" altLang="zh-CN" u="sng"/>
              <a:t>            </a:t>
            </a:r>
            <a:r>
              <a:rPr lang="en-US" altLang="zh-CN"/>
              <a:t> </a:t>
            </a:r>
            <a:r>
              <a:rPr lang="en-US" altLang="zh-CN" u="sng"/>
              <a:t>             </a:t>
            </a:r>
            <a:r>
              <a:rPr lang="en-US" altLang="zh-CN"/>
              <a:t> wood </a:t>
            </a:r>
            <a:r>
              <a:rPr lang="en-US" altLang="zh-CN" u="sng"/>
              <a:t>              </a:t>
            </a:r>
            <a:r>
              <a:rPr lang="en-US" altLang="zh-CN"/>
              <a:t> from?</a:t>
            </a:r>
          </a:p>
        </p:txBody>
      </p:sp>
      <p:sp>
        <p:nvSpPr>
          <p:cNvPr id="27651" name="Rectangle 6"/>
          <p:cNvSpPr>
            <a:spLocks noChangeArrowheads="1"/>
          </p:cNvSpPr>
          <p:nvPr/>
        </p:nvSpPr>
        <p:spPr bwMode="auto">
          <a:xfrm>
            <a:off x="1042988" y="1381095"/>
            <a:ext cx="2576346" cy="400110"/>
          </a:xfrm>
          <a:prstGeom prst="rect">
            <a:avLst/>
          </a:prstGeom>
          <a:noFill/>
          <a:ln w="9525" algn="ctr">
            <a:noFill/>
            <a:miter lim="800000"/>
          </a:ln>
        </p:spPr>
        <p:txBody>
          <a:bodyPr wrap="none" anchor="ctr">
            <a:spAutoFit/>
          </a:bodyPr>
          <a:lstStyle/>
          <a:p>
            <a:r>
              <a:rPr lang="zh-CN" altLang="en-US"/>
              <a:t>四、按要求改写句子</a:t>
            </a:r>
            <a:r>
              <a:rPr lang="en-US" altLang="zh-CN"/>
              <a:t>.</a:t>
            </a:r>
            <a:endParaRPr lang="zh-CN" altLang="en-US"/>
          </a:p>
        </p:txBody>
      </p:sp>
      <p:sp>
        <p:nvSpPr>
          <p:cNvPr id="4" name="TextBox 7"/>
          <p:cNvSpPr txBox="1">
            <a:spLocks noChangeArrowheads="1"/>
          </p:cNvSpPr>
          <p:nvPr/>
        </p:nvSpPr>
        <p:spPr bwMode="auto">
          <a:xfrm>
            <a:off x="1547814" y="3333751"/>
            <a:ext cx="935037" cy="400110"/>
          </a:xfrm>
          <a:prstGeom prst="rect">
            <a:avLst/>
          </a:prstGeom>
          <a:noFill/>
          <a:ln w="9525">
            <a:noFill/>
            <a:miter lim="800000"/>
          </a:ln>
        </p:spPr>
        <p:txBody>
          <a:bodyPr>
            <a:spAutoFit/>
          </a:bodyPr>
          <a:lstStyle/>
          <a:p>
            <a:r>
              <a:rPr lang="en-US" altLang="zh-CN">
                <a:solidFill>
                  <a:srgbClr val="CC0000"/>
                </a:solidFill>
              </a:rPr>
              <a:t>should</a:t>
            </a:r>
          </a:p>
        </p:txBody>
      </p:sp>
      <p:sp>
        <p:nvSpPr>
          <p:cNvPr id="3" name="TextBox 7"/>
          <p:cNvSpPr txBox="1">
            <a:spLocks noChangeArrowheads="1"/>
          </p:cNvSpPr>
          <p:nvPr/>
        </p:nvSpPr>
        <p:spPr bwMode="auto">
          <a:xfrm>
            <a:off x="2844800" y="3333751"/>
            <a:ext cx="935038" cy="400110"/>
          </a:xfrm>
          <a:prstGeom prst="rect">
            <a:avLst/>
          </a:prstGeom>
          <a:noFill/>
          <a:ln w="9525">
            <a:noFill/>
            <a:miter lim="800000"/>
          </a:ln>
        </p:spPr>
        <p:txBody>
          <a:bodyPr>
            <a:spAutoFit/>
          </a:bodyPr>
          <a:lstStyle/>
          <a:p>
            <a:r>
              <a:rPr lang="en-US" altLang="zh-CN">
                <a:solidFill>
                  <a:srgbClr val="CC0000"/>
                </a:solidFill>
              </a:rPr>
              <a:t>not</a:t>
            </a:r>
          </a:p>
        </p:txBody>
      </p:sp>
      <p:sp>
        <p:nvSpPr>
          <p:cNvPr id="5" name="TextBox 7"/>
          <p:cNvSpPr txBox="1">
            <a:spLocks noChangeArrowheads="1"/>
          </p:cNvSpPr>
          <p:nvPr/>
        </p:nvSpPr>
        <p:spPr bwMode="auto">
          <a:xfrm>
            <a:off x="1187450" y="4917018"/>
            <a:ext cx="935038" cy="400110"/>
          </a:xfrm>
          <a:prstGeom prst="rect">
            <a:avLst/>
          </a:prstGeom>
          <a:noFill/>
          <a:ln w="9525">
            <a:noFill/>
            <a:miter lim="800000"/>
          </a:ln>
        </p:spPr>
        <p:txBody>
          <a:bodyPr>
            <a:spAutoFit/>
          </a:bodyPr>
          <a:lstStyle/>
          <a:p>
            <a:r>
              <a:rPr lang="en-US" altLang="zh-CN">
                <a:solidFill>
                  <a:srgbClr val="CC0000"/>
                </a:solidFill>
              </a:rPr>
              <a:t>What </a:t>
            </a:r>
          </a:p>
        </p:txBody>
      </p:sp>
      <p:sp>
        <p:nvSpPr>
          <p:cNvPr id="6" name="TextBox 7"/>
          <p:cNvSpPr txBox="1">
            <a:spLocks noChangeArrowheads="1"/>
          </p:cNvSpPr>
          <p:nvPr/>
        </p:nvSpPr>
        <p:spPr bwMode="auto">
          <a:xfrm>
            <a:off x="2051050" y="4868334"/>
            <a:ext cx="935038" cy="400110"/>
          </a:xfrm>
          <a:prstGeom prst="rect">
            <a:avLst/>
          </a:prstGeom>
          <a:noFill/>
          <a:ln w="9525">
            <a:noFill/>
            <a:miter lim="800000"/>
          </a:ln>
        </p:spPr>
        <p:txBody>
          <a:bodyPr>
            <a:spAutoFit/>
          </a:bodyPr>
          <a:lstStyle/>
          <a:p>
            <a:r>
              <a:rPr lang="en-US" altLang="zh-CN">
                <a:solidFill>
                  <a:srgbClr val="CC0000"/>
                </a:solidFill>
              </a:rPr>
              <a:t>does</a:t>
            </a:r>
          </a:p>
        </p:txBody>
      </p:sp>
      <p:sp>
        <p:nvSpPr>
          <p:cNvPr id="7" name="TextBox 7"/>
          <p:cNvSpPr txBox="1">
            <a:spLocks noChangeArrowheads="1"/>
          </p:cNvSpPr>
          <p:nvPr/>
        </p:nvSpPr>
        <p:spPr bwMode="auto">
          <a:xfrm>
            <a:off x="3421064" y="4917018"/>
            <a:ext cx="935037" cy="400110"/>
          </a:xfrm>
          <a:prstGeom prst="rect">
            <a:avLst/>
          </a:prstGeom>
          <a:noFill/>
          <a:ln w="9525">
            <a:noFill/>
            <a:miter lim="800000"/>
          </a:ln>
        </p:spPr>
        <p:txBody>
          <a:bodyPr>
            <a:spAutoFit/>
          </a:bodyPr>
          <a:lstStyle/>
          <a:p>
            <a:r>
              <a:rPr lang="en-US" altLang="zh-CN">
                <a:solidFill>
                  <a:srgbClr val="CC0000"/>
                </a:solidFill>
              </a:rPr>
              <a:t>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4034" name="TextBox 3"/>
          <p:cNvGrpSpPr/>
          <p:nvPr/>
        </p:nvGrpSpPr>
        <p:grpSpPr bwMode="auto">
          <a:xfrm>
            <a:off x="395289" y="357718"/>
            <a:ext cx="1463675" cy="772583"/>
            <a:chOff x="257" y="165"/>
            <a:chExt cx="922" cy="365"/>
          </a:xfrm>
        </p:grpSpPr>
        <p:pic>
          <p:nvPicPr>
            <p:cNvPr id="44035"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44036"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971550" y="1604434"/>
            <a:ext cx="7416800" cy="5170646"/>
          </a:xfrm>
          <a:prstGeom prst="rect">
            <a:avLst/>
          </a:prstGeom>
          <a:noFill/>
          <a:ln w="9525">
            <a:noFill/>
            <a:miter lim="800000"/>
          </a:ln>
        </p:spPr>
        <p:txBody>
          <a:bodyPr>
            <a:spAutoFit/>
          </a:bodyPr>
          <a:lstStyle/>
          <a:p>
            <a:pPr>
              <a:lnSpc>
                <a:spcPct val="150000"/>
              </a:lnSpc>
            </a:pPr>
            <a:r>
              <a:rPr lang="en-US" altLang="zh-CN" dirty="0"/>
              <a:t>3.We had a lot of fun in the classroom.(</a:t>
            </a:r>
            <a:r>
              <a:rPr lang="zh-CN" altLang="en-US" dirty="0"/>
              <a:t>改为一般疑问句</a:t>
            </a:r>
            <a:r>
              <a:rPr lang="en-US" altLang="zh-CN" dirty="0"/>
              <a:t>)</a:t>
            </a:r>
          </a:p>
          <a:p>
            <a:pPr>
              <a:lnSpc>
                <a:spcPct val="150000"/>
              </a:lnSpc>
            </a:pPr>
            <a:endParaRPr lang="en-US" altLang="zh-CN" dirty="0"/>
          </a:p>
          <a:p>
            <a:pPr>
              <a:lnSpc>
                <a:spcPct val="150000"/>
              </a:lnSpc>
            </a:pPr>
            <a:r>
              <a:rPr lang="en-US" altLang="zh-CN" dirty="0"/>
              <a:t>  </a:t>
            </a:r>
            <a:r>
              <a:rPr lang="en-US" altLang="zh-CN" u="sng" dirty="0"/>
              <a:t>              </a:t>
            </a:r>
            <a:r>
              <a:rPr lang="en-US" altLang="zh-CN" dirty="0"/>
              <a:t> </a:t>
            </a:r>
            <a:r>
              <a:rPr lang="en-US" altLang="zh-CN" u="sng" dirty="0"/>
              <a:t>              </a:t>
            </a:r>
            <a:r>
              <a:rPr lang="en-US" altLang="zh-CN" dirty="0"/>
              <a:t> </a:t>
            </a:r>
            <a:r>
              <a:rPr lang="en-US" altLang="zh-CN" u="sng" dirty="0"/>
              <a:t>              </a:t>
            </a:r>
            <a:r>
              <a:rPr lang="en-US" altLang="zh-CN" dirty="0"/>
              <a:t> a lot of fun in the classroom?</a:t>
            </a:r>
          </a:p>
          <a:p>
            <a:pPr>
              <a:lnSpc>
                <a:spcPct val="150000"/>
              </a:lnSpc>
            </a:pPr>
            <a:endParaRPr lang="en-US" altLang="zh-CN" dirty="0"/>
          </a:p>
          <a:p>
            <a:pPr>
              <a:lnSpc>
                <a:spcPct val="150000"/>
              </a:lnSpc>
            </a:pPr>
            <a:r>
              <a:rPr lang="en-US" altLang="zh-CN" dirty="0"/>
              <a:t>4.He is </a:t>
            </a:r>
            <a:r>
              <a:rPr lang="en-US" altLang="zh-CN" u="sng" dirty="0"/>
              <a:t>doing a project</a:t>
            </a:r>
            <a:r>
              <a:rPr lang="en-US" altLang="zh-CN" dirty="0"/>
              <a:t> .(</a:t>
            </a:r>
            <a:r>
              <a:rPr lang="zh-CN" altLang="en-US" dirty="0"/>
              <a:t>对画线部分提问</a:t>
            </a:r>
            <a:r>
              <a:rPr lang="en-US" altLang="zh-CN" dirty="0"/>
              <a:t>)</a:t>
            </a:r>
          </a:p>
          <a:p>
            <a:pPr>
              <a:lnSpc>
                <a:spcPct val="150000"/>
              </a:lnSpc>
            </a:pPr>
            <a:endParaRPr lang="en-US" altLang="zh-CN" u="sng" dirty="0"/>
          </a:p>
          <a:p>
            <a:pPr>
              <a:lnSpc>
                <a:spcPct val="150000"/>
              </a:lnSpc>
            </a:pPr>
            <a:r>
              <a:rPr lang="en-US" altLang="zh-CN" u="sng" dirty="0"/>
              <a:t>              </a:t>
            </a:r>
            <a:r>
              <a:rPr lang="en-US" altLang="zh-CN" dirty="0"/>
              <a:t>  is he</a:t>
            </a:r>
            <a:r>
              <a:rPr lang="en-US" altLang="zh-CN" u="sng" dirty="0"/>
              <a:t>                </a:t>
            </a:r>
            <a:r>
              <a:rPr lang="en-US" altLang="zh-CN" dirty="0"/>
              <a:t> ?</a:t>
            </a:r>
          </a:p>
          <a:p>
            <a:pPr>
              <a:lnSpc>
                <a:spcPct val="150000"/>
              </a:lnSpc>
            </a:pPr>
            <a:endParaRPr lang="en-US" altLang="zh-CN" dirty="0"/>
          </a:p>
          <a:p>
            <a:pPr>
              <a:lnSpc>
                <a:spcPct val="150000"/>
              </a:lnSpc>
            </a:pPr>
            <a:r>
              <a:rPr lang="en-US" altLang="zh-CN" dirty="0"/>
              <a:t>5.reuse, a, bottle, I, plastic, can, to, a, toy, make ( . ) (</a:t>
            </a:r>
            <a:r>
              <a:rPr lang="zh-CN" altLang="en-US" dirty="0"/>
              <a:t>连词成句</a:t>
            </a:r>
            <a:r>
              <a:rPr lang="en-US" altLang="zh-CN" dirty="0"/>
              <a:t>)</a:t>
            </a:r>
          </a:p>
          <a:p>
            <a:pPr>
              <a:lnSpc>
                <a:spcPct val="150000"/>
              </a:lnSpc>
            </a:pPr>
            <a:endParaRPr lang="en-US" altLang="zh-CN" u="sng" dirty="0"/>
          </a:p>
          <a:p>
            <a:pPr algn="just">
              <a:lnSpc>
                <a:spcPct val="150000"/>
              </a:lnSpc>
            </a:pPr>
            <a:r>
              <a:rPr lang="en-US" altLang="zh-CN" dirty="0"/>
              <a:t>____________________________________ </a:t>
            </a:r>
          </a:p>
        </p:txBody>
      </p:sp>
      <p:sp>
        <p:nvSpPr>
          <p:cNvPr id="4" name="TextBox 7"/>
          <p:cNvSpPr txBox="1">
            <a:spLocks noChangeArrowheads="1"/>
          </p:cNvSpPr>
          <p:nvPr/>
        </p:nvSpPr>
        <p:spPr bwMode="auto">
          <a:xfrm>
            <a:off x="1187450" y="2326218"/>
            <a:ext cx="935038" cy="400110"/>
          </a:xfrm>
          <a:prstGeom prst="rect">
            <a:avLst/>
          </a:prstGeom>
          <a:noFill/>
          <a:ln w="9525">
            <a:noFill/>
            <a:miter lim="800000"/>
          </a:ln>
        </p:spPr>
        <p:txBody>
          <a:bodyPr>
            <a:spAutoFit/>
          </a:bodyPr>
          <a:lstStyle/>
          <a:p>
            <a:r>
              <a:rPr lang="en-US" altLang="zh-CN">
                <a:solidFill>
                  <a:srgbClr val="CC0000"/>
                </a:solidFill>
              </a:rPr>
              <a:t>Did </a:t>
            </a:r>
          </a:p>
        </p:txBody>
      </p:sp>
      <p:sp>
        <p:nvSpPr>
          <p:cNvPr id="3" name="TextBox 7"/>
          <p:cNvSpPr txBox="1">
            <a:spLocks noChangeArrowheads="1"/>
          </p:cNvSpPr>
          <p:nvPr/>
        </p:nvSpPr>
        <p:spPr bwMode="auto">
          <a:xfrm>
            <a:off x="2051050" y="2277534"/>
            <a:ext cx="935038" cy="400110"/>
          </a:xfrm>
          <a:prstGeom prst="rect">
            <a:avLst/>
          </a:prstGeom>
          <a:noFill/>
          <a:ln w="9525">
            <a:noFill/>
            <a:miter lim="800000"/>
          </a:ln>
        </p:spPr>
        <p:txBody>
          <a:bodyPr>
            <a:spAutoFit/>
          </a:bodyPr>
          <a:lstStyle/>
          <a:p>
            <a:r>
              <a:rPr lang="en-US" altLang="zh-CN">
                <a:solidFill>
                  <a:srgbClr val="CC0000"/>
                </a:solidFill>
              </a:rPr>
              <a:t>you</a:t>
            </a:r>
          </a:p>
        </p:txBody>
      </p:sp>
      <p:sp>
        <p:nvSpPr>
          <p:cNvPr id="5" name="TextBox 7"/>
          <p:cNvSpPr txBox="1">
            <a:spLocks noChangeArrowheads="1"/>
          </p:cNvSpPr>
          <p:nvPr/>
        </p:nvSpPr>
        <p:spPr bwMode="auto">
          <a:xfrm>
            <a:off x="2987675" y="2277534"/>
            <a:ext cx="935038" cy="400110"/>
          </a:xfrm>
          <a:prstGeom prst="rect">
            <a:avLst/>
          </a:prstGeom>
          <a:noFill/>
          <a:ln w="9525">
            <a:noFill/>
            <a:miter lim="800000"/>
          </a:ln>
        </p:spPr>
        <p:txBody>
          <a:bodyPr>
            <a:spAutoFit/>
          </a:bodyPr>
          <a:lstStyle/>
          <a:p>
            <a:r>
              <a:rPr lang="en-US" altLang="zh-CN">
                <a:solidFill>
                  <a:srgbClr val="CC0000"/>
                </a:solidFill>
              </a:rPr>
              <a:t>have</a:t>
            </a:r>
          </a:p>
        </p:txBody>
      </p:sp>
      <p:sp>
        <p:nvSpPr>
          <p:cNvPr id="6" name="TextBox 7"/>
          <p:cNvSpPr txBox="1">
            <a:spLocks noChangeArrowheads="1"/>
          </p:cNvSpPr>
          <p:nvPr/>
        </p:nvSpPr>
        <p:spPr bwMode="auto">
          <a:xfrm>
            <a:off x="1116014" y="3956051"/>
            <a:ext cx="935037" cy="400110"/>
          </a:xfrm>
          <a:prstGeom prst="rect">
            <a:avLst/>
          </a:prstGeom>
          <a:noFill/>
          <a:ln w="9525">
            <a:noFill/>
            <a:miter lim="800000"/>
          </a:ln>
        </p:spPr>
        <p:txBody>
          <a:bodyPr>
            <a:spAutoFit/>
          </a:bodyPr>
          <a:lstStyle/>
          <a:p>
            <a:r>
              <a:rPr lang="en-US" altLang="zh-CN">
                <a:solidFill>
                  <a:srgbClr val="CC0000"/>
                </a:solidFill>
              </a:rPr>
              <a:t>What </a:t>
            </a:r>
          </a:p>
        </p:txBody>
      </p:sp>
      <p:sp>
        <p:nvSpPr>
          <p:cNvPr id="7" name="TextBox 7"/>
          <p:cNvSpPr txBox="1">
            <a:spLocks noChangeArrowheads="1"/>
          </p:cNvSpPr>
          <p:nvPr/>
        </p:nvSpPr>
        <p:spPr bwMode="auto">
          <a:xfrm>
            <a:off x="2484439" y="3956051"/>
            <a:ext cx="935037" cy="400110"/>
          </a:xfrm>
          <a:prstGeom prst="rect">
            <a:avLst/>
          </a:prstGeom>
          <a:noFill/>
          <a:ln w="9525">
            <a:noFill/>
            <a:miter lim="800000"/>
          </a:ln>
        </p:spPr>
        <p:txBody>
          <a:bodyPr>
            <a:spAutoFit/>
          </a:bodyPr>
          <a:lstStyle/>
          <a:p>
            <a:r>
              <a:rPr lang="en-US" altLang="zh-CN">
                <a:solidFill>
                  <a:srgbClr val="CC0000"/>
                </a:solidFill>
              </a:rPr>
              <a:t>doing</a:t>
            </a:r>
          </a:p>
        </p:txBody>
      </p:sp>
      <p:sp>
        <p:nvSpPr>
          <p:cNvPr id="8" name="TextBox 7"/>
          <p:cNvSpPr txBox="1">
            <a:spLocks noChangeArrowheads="1"/>
          </p:cNvSpPr>
          <p:nvPr/>
        </p:nvSpPr>
        <p:spPr bwMode="auto">
          <a:xfrm>
            <a:off x="1110459" y="5949280"/>
            <a:ext cx="4537075" cy="400110"/>
          </a:xfrm>
          <a:prstGeom prst="rect">
            <a:avLst/>
          </a:prstGeom>
          <a:noFill/>
          <a:ln w="9525">
            <a:noFill/>
            <a:miter lim="800000"/>
          </a:ln>
        </p:spPr>
        <p:txBody>
          <a:bodyPr>
            <a:spAutoFit/>
          </a:bodyPr>
          <a:lstStyle/>
          <a:p>
            <a:r>
              <a:rPr lang="en-US" altLang="zh-CN" dirty="0">
                <a:solidFill>
                  <a:srgbClr val="CC0000"/>
                </a:solidFill>
              </a:rPr>
              <a:t>I can reuse a plastic bottle to make a toy.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9938" name="TextBox 3"/>
          <p:cNvGrpSpPr/>
          <p:nvPr/>
        </p:nvGrpSpPr>
        <p:grpSpPr bwMode="auto">
          <a:xfrm>
            <a:off x="395289" y="357718"/>
            <a:ext cx="1463675" cy="772583"/>
            <a:chOff x="257" y="165"/>
            <a:chExt cx="922" cy="365"/>
          </a:xfrm>
        </p:grpSpPr>
        <p:pic>
          <p:nvPicPr>
            <p:cNvPr id="3993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9940"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042988" y="1989667"/>
            <a:ext cx="7416800" cy="3276282"/>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1. Trees help </a:t>
            </a:r>
            <a:r>
              <a:rPr lang="en-US" altLang="zh-CN" u="sng" dirty="0"/>
              <a:t>       </a:t>
            </a:r>
            <a:r>
              <a:rPr lang="en-US" altLang="zh-CN" dirty="0"/>
              <a:t>   the air clean.</a:t>
            </a:r>
          </a:p>
          <a:p>
            <a:pPr>
              <a:lnSpc>
                <a:spcPct val="150000"/>
              </a:lnSpc>
            </a:pPr>
            <a:endParaRPr lang="en-US" altLang="zh-CN" dirty="0"/>
          </a:p>
          <a:p>
            <a:pPr>
              <a:lnSpc>
                <a:spcPct val="150000"/>
              </a:lnSpc>
            </a:pPr>
            <a:r>
              <a:rPr lang="en-US" altLang="zh-CN" dirty="0"/>
              <a:t>             </a:t>
            </a:r>
            <a:r>
              <a:rPr lang="en-US" altLang="zh-CN" dirty="0" err="1"/>
              <a:t>A.keeping</a:t>
            </a:r>
            <a:r>
              <a:rPr lang="zh-CN" altLang="en-US" dirty="0"/>
              <a:t>　　</a:t>
            </a:r>
            <a:r>
              <a:rPr lang="en-US" altLang="zh-CN" dirty="0" err="1"/>
              <a:t>B.for</a:t>
            </a:r>
            <a:r>
              <a:rPr lang="en-US" altLang="zh-CN" dirty="0"/>
              <a:t> keep</a:t>
            </a:r>
            <a:r>
              <a:rPr lang="zh-CN" altLang="en-US" dirty="0"/>
              <a:t>　　</a:t>
            </a:r>
            <a:r>
              <a:rPr lang="en-US" altLang="zh-CN" dirty="0" err="1"/>
              <a:t>C.keep</a:t>
            </a:r>
            <a:endParaRPr lang="en-US" altLang="zh-CN" dirty="0"/>
          </a:p>
          <a:p>
            <a:pPr>
              <a:lnSpc>
                <a:spcPct val="150000"/>
              </a:lnSpc>
            </a:pPr>
            <a:endParaRPr lang="en-US" altLang="zh-CN" dirty="0"/>
          </a:p>
          <a:p>
            <a:pPr>
              <a:lnSpc>
                <a:spcPct val="150000"/>
              </a:lnSpc>
            </a:pPr>
            <a:r>
              <a:rPr lang="en-US" altLang="zh-CN" dirty="0"/>
              <a:t>(</a:t>
            </a:r>
            <a:r>
              <a:rPr lang="zh-CN" altLang="en-US" dirty="0"/>
              <a:t>　　</a:t>
            </a:r>
            <a:r>
              <a:rPr lang="en-US" altLang="zh-CN" dirty="0"/>
              <a:t>) 2.Coal is </a:t>
            </a:r>
            <a:r>
              <a:rPr lang="en-US" altLang="zh-CN" u="sng" dirty="0"/>
              <a:t>       </a:t>
            </a:r>
            <a:r>
              <a:rPr lang="en-US" altLang="zh-CN" dirty="0"/>
              <a:t>   useful energy.</a:t>
            </a:r>
          </a:p>
          <a:p>
            <a:pPr>
              <a:lnSpc>
                <a:spcPct val="150000"/>
              </a:lnSpc>
            </a:pPr>
            <a:endParaRPr lang="en-US" altLang="zh-CN" dirty="0"/>
          </a:p>
          <a:p>
            <a:pPr>
              <a:lnSpc>
                <a:spcPct val="150000"/>
              </a:lnSpc>
            </a:pPr>
            <a:r>
              <a:rPr lang="en-US" altLang="zh-CN" dirty="0"/>
              <a:t>             A.an                   </a:t>
            </a:r>
            <a:r>
              <a:rPr lang="en-US" altLang="zh-CN" dirty="0" err="1"/>
              <a:t>B.a</a:t>
            </a:r>
            <a:r>
              <a:rPr lang="en-US" altLang="zh-CN" dirty="0"/>
              <a:t>                      C./</a:t>
            </a:r>
          </a:p>
        </p:txBody>
      </p:sp>
      <p:sp>
        <p:nvSpPr>
          <p:cNvPr id="39942" name="Rectangle 6"/>
          <p:cNvSpPr>
            <a:spLocks noChangeArrowheads="1"/>
          </p:cNvSpPr>
          <p:nvPr/>
        </p:nvSpPr>
        <p:spPr bwMode="auto">
          <a:xfrm>
            <a:off x="1042989" y="1381095"/>
            <a:ext cx="1802096" cy="400110"/>
          </a:xfrm>
          <a:prstGeom prst="rect">
            <a:avLst/>
          </a:prstGeom>
          <a:noFill/>
          <a:ln w="9525" algn="ctr">
            <a:noFill/>
            <a:miter lim="800000"/>
          </a:ln>
        </p:spPr>
        <p:txBody>
          <a:bodyPr wrap="none" anchor="ctr">
            <a:spAutoFit/>
          </a:bodyPr>
          <a:lstStyle/>
          <a:p>
            <a:r>
              <a:rPr lang="zh-CN" altLang="en-US"/>
              <a:t>五、单项选择</a:t>
            </a:r>
            <a:r>
              <a:rPr lang="en-US" altLang="zh-CN"/>
              <a:t>.</a:t>
            </a:r>
            <a:endParaRPr lang="zh-CN" altLang="en-US"/>
          </a:p>
        </p:txBody>
      </p:sp>
      <p:sp>
        <p:nvSpPr>
          <p:cNvPr id="5" name="TextBox 7"/>
          <p:cNvSpPr txBox="1">
            <a:spLocks noChangeArrowheads="1"/>
          </p:cNvSpPr>
          <p:nvPr/>
        </p:nvSpPr>
        <p:spPr bwMode="auto">
          <a:xfrm>
            <a:off x="1187451" y="2180167"/>
            <a:ext cx="504825" cy="400110"/>
          </a:xfrm>
          <a:prstGeom prst="rect">
            <a:avLst/>
          </a:prstGeom>
          <a:noFill/>
          <a:ln w="9525">
            <a:noFill/>
            <a:miter lim="800000"/>
          </a:ln>
        </p:spPr>
        <p:txBody>
          <a:bodyPr>
            <a:spAutoFit/>
          </a:bodyPr>
          <a:lstStyle/>
          <a:p>
            <a:r>
              <a:rPr lang="en-US" altLang="zh-CN">
                <a:solidFill>
                  <a:srgbClr val="CC0000"/>
                </a:solidFill>
              </a:rPr>
              <a:t>C</a:t>
            </a:r>
          </a:p>
        </p:txBody>
      </p:sp>
      <p:sp>
        <p:nvSpPr>
          <p:cNvPr id="7" name="TextBox 7"/>
          <p:cNvSpPr txBox="1">
            <a:spLocks noChangeArrowheads="1"/>
          </p:cNvSpPr>
          <p:nvPr/>
        </p:nvSpPr>
        <p:spPr bwMode="auto">
          <a:xfrm>
            <a:off x="1331913" y="3716867"/>
            <a:ext cx="504825" cy="400110"/>
          </a:xfrm>
          <a:prstGeom prst="rect">
            <a:avLst/>
          </a:prstGeom>
          <a:noFill/>
          <a:ln w="9525">
            <a:noFill/>
            <a:miter lim="800000"/>
          </a:ln>
        </p:spPr>
        <p:txBody>
          <a:bodyPr>
            <a:spAutoFit/>
          </a:bodyPr>
          <a:lstStyle/>
          <a:p>
            <a:r>
              <a:rPr lang="en-US" altLang="zh-CN">
                <a:solidFill>
                  <a:srgbClr val="CC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5058" name="TextBox 3"/>
          <p:cNvGrpSpPr/>
          <p:nvPr/>
        </p:nvGrpSpPr>
        <p:grpSpPr bwMode="auto">
          <a:xfrm>
            <a:off x="395289" y="357718"/>
            <a:ext cx="1463675" cy="772583"/>
            <a:chOff x="257" y="165"/>
            <a:chExt cx="922" cy="365"/>
          </a:xfrm>
        </p:grpSpPr>
        <p:pic>
          <p:nvPicPr>
            <p:cNvPr id="4505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45060"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042988" y="1989666"/>
            <a:ext cx="7416800" cy="4384277"/>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3.—Do you know the news?</a:t>
            </a:r>
          </a:p>
          <a:p>
            <a:pPr>
              <a:lnSpc>
                <a:spcPct val="150000"/>
              </a:lnSpc>
            </a:pPr>
            <a:endParaRPr lang="en-US" altLang="zh-CN" sz="800" dirty="0"/>
          </a:p>
          <a:p>
            <a:pPr>
              <a:lnSpc>
                <a:spcPct val="150000"/>
              </a:lnSpc>
            </a:pPr>
            <a:r>
              <a:rPr lang="en-US" altLang="zh-CN" dirty="0"/>
              <a:t>                —Yes, Mike </a:t>
            </a:r>
            <a:r>
              <a:rPr lang="en-US" altLang="zh-CN" u="sng" dirty="0"/>
              <a:t>       </a:t>
            </a:r>
            <a:r>
              <a:rPr lang="en-US" altLang="zh-CN" dirty="0"/>
              <a:t>  me </a:t>
            </a:r>
            <a:r>
              <a:rPr lang="en-US" altLang="zh-CN" u="sng" dirty="0"/>
              <a:t>       </a:t>
            </a:r>
            <a:r>
              <a:rPr lang="en-US" altLang="zh-CN" dirty="0"/>
              <a:t>  it yesterday.</a:t>
            </a:r>
          </a:p>
          <a:p>
            <a:pPr>
              <a:lnSpc>
                <a:spcPct val="150000"/>
              </a:lnSpc>
            </a:pPr>
            <a:endParaRPr lang="en-US" altLang="zh-CN" sz="800" dirty="0"/>
          </a:p>
          <a:p>
            <a:pPr>
              <a:lnSpc>
                <a:spcPct val="150000"/>
              </a:lnSpc>
            </a:pPr>
            <a:r>
              <a:rPr lang="en-US" altLang="zh-CN" dirty="0"/>
              <a:t>                </a:t>
            </a:r>
            <a:r>
              <a:rPr lang="en-US" altLang="zh-CN" dirty="0" err="1"/>
              <a:t>A.told</a:t>
            </a:r>
            <a:r>
              <a:rPr lang="en-US" altLang="zh-CN" dirty="0"/>
              <a:t>; about        </a:t>
            </a:r>
            <a:r>
              <a:rPr lang="en-US" altLang="zh-CN" dirty="0" err="1"/>
              <a:t>B.tells</a:t>
            </a:r>
            <a:r>
              <a:rPr lang="en-US" altLang="zh-CN" dirty="0"/>
              <a:t>; for            </a:t>
            </a:r>
            <a:r>
              <a:rPr lang="en-US" altLang="zh-CN" dirty="0" err="1"/>
              <a:t>C.says</a:t>
            </a:r>
            <a:r>
              <a:rPr lang="en-US" altLang="zh-CN" dirty="0"/>
              <a:t>; about</a:t>
            </a:r>
          </a:p>
          <a:p>
            <a:pPr>
              <a:lnSpc>
                <a:spcPct val="150000"/>
              </a:lnSpc>
            </a:pPr>
            <a:endParaRPr lang="en-US" altLang="zh-CN" sz="800" dirty="0"/>
          </a:p>
          <a:p>
            <a:pPr>
              <a:lnSpc>
                <a:spcPct val="150000"/>
              </a:lnSpc>
            </a:pPr>
            <a:r>
              <a:rPr lang="en-US" altLang="zh-CN" dirty="0"/>
              <a:t>(</a:t>
            </a:r>
            <a:r>
              <a:rPr lang="zh-CN" altLang="en-US" dirty="0"/>
              <a:t>　　</a:t>
            </a:r>
            <a:r>
              <a:rPr lang="en-US" altLang="zh-CN" dirty="0"/>
              <a:t>) 4.Let's start  </a:t>
            </a:r>
            <a:r>
              <a:rPr lang="en-US" altLang="zh-CN" u="sng" dirty="0"/>
              <a:t>       </a:t>
            </a:r>
            <a:r>
              <a:rPr lang="en-US" altLang="zh-CN" dirty="0"/>
              <a:t>  the game, OK?</a:t>
            </a:r>
          </a:p>
          <a:p>
            <a:pPr>
              <a:lnSpc>
                <a:spcPct val="150000"/>
              </a:lnSpc>
            </a:pPr>
            <a:endParaRPr lang="en-US" altLang="zh-CN" sz="800" dirty="0"/>
          </a:p>
          <a:p>
            <a:pPr>
              <a:lnSpc>
                <a:spcPct val="150000"/>
              </a:lnSpc>
            </a:pPr>
            <a:r>
              <a:rPr lang="en-US" altLang="zh-CN" dirty="0"/>
              <a:t>               </a:t>
            </a:r>
            <a:r>
              <a:rPr lang="en-US" altLang="zh-CN" dirty="0" err="1"/>
              <a:t>A.play</a:t>
            </a:r>
            <a:r>
              <a:rPr lang="en-US" altLang="zh-CN" dirty="0"/>
              <a:t>                     </a:t>
            </a:r>
            <a:r>
              <a:rPr lang="en-US" altLang="zh-CN" dirty="0" err="1"/>
              <a:t>B.playing</a:t>
            </a:r>
            <a:r>
              <a:rPr lang="en-US" altLang="zh-CN" dirty="0"/>
              <a:t>               </a:t>
            </a:r>
            <a:r>
              <a:rPr lang="en-US" altLang="zh-CN" dirty="0" err="1"/>
              <a:t>C.plays</a:t>
            </a:r>
            <a:endParaRPr lang="en-US" altLang="zh-CN" dirty="0"/>
          </a:p>
          <a:p>
            <a:pPr>
              <a:lnSpc>
                <a:spcPct val="150000"/>
              </a:lnSpc>
            </a:pPr>
            <a:endParaRPr lang="en-US" altLang="zh-CN" sz="800" dirty="0"/>
          </a:p>
          <a:p>
            <a:pPr>
              <a:lnSpc>
                <a:spcPct val="150000"/>
              </a:lnSpc>
            </a:pPr>
            <a:r>
              <a:rPr lang="en-US" altLang="zh-CN" dirty="0"/>
              <a:t>(</a:t>
            </a:r>
            <a:r>
              <a:rPr lang="zh-CN" altLang="en-US" dirty="0"/>
              <a:t>　　</a:t>
            </a:r>
            <a:r>
              <a:rPr lang="en-US" altLang="zh-CN" dirty="0"/>
              <a:t>) 5.</a:t>
            </a:r>
            <a:r>
              <a:rPr lang="en-US" altLang="zh-CN" u="sng" dirty="0"/>
              <a:t>       </a:t>
            </a:r>
            <a:r>
              <a:rPr lang="en-US" altLang="zh-CN" dirty="0"/>
              <a:t>  goes around the sun.</a:t>
            </a:r>
          </a:p>
          <a:p>
            <a:pPr>
              <a:lnSpc>
                <a:spcPct val="150000"/>
              </a:lnSpc>
            </a:pPr>
            <a:endParaRPr lang="en-US" altLang="zh-CN" sz="800" dirty="0"/>
          </a:p>
          <a:p>
            <a:pPr>
              <a:lnSpc>
                <a:spcPct val="150000"/>
              </a:lnSpc>
            </a:pPr>
            <a:r>
              <a:rPr lang="en-US" altLang="zh-CN" dirty="0"/>
              <a:t>               </a:t>
            </a:r>
            <a:r>
              <a:rPr lang="en-US" altLang="zh-CN" dirty="0" err="1"/>
              <a:t>A.The</a:t>
            </a:r>
            <a:r>
              <a:rPr lang="en-US" altLang="zh-CN" dirty="0"/>
              <a:t> moon          </a:t>
            </a:r>
            <a:r>
              <a:rPr lang="en-US" altLang="zh-CN" dirty="0" err="1"/>
              <a:t>B.Moon</a:t>
            </a:r>
            <a:r>
              <a:rPr lang="en-US" altLang="zh-CN" dirty="0"/>
              <a:t>                  </a:t>
            </a:r>
            <a:r>
              <a:rPr lang="en-US" altLang="zh-CN" dirty="0" err="1"/>
              <a:t>C.The</a:t>
            </a:r>
            <a:r>
              <a:rPr lang="en-US" altLang="zh-CN" dirty="0"/>
              <a:t> Earth</a:t>
            </a:r>
          </a:p>
        </p:txBody>
      </p:sp>
      <p:sp>
        <p:nvSpPr>
          <p:cNvPr id="3" name="TextBox 7"/>
          <p:cNvSpPr txBox="1">
            <a:spLocks noChangeArrowheads="1"/>
          </p:cNvSpPr>
          <p:nvPr/>
        </p:nvSpPr>
        <p:spPr bwMode="auto">
          <a:xfrm>
            <a:off x="1331913" y="1989667"/>
            <a:ext cx="504825" cy="400110"/>
          </a:xfrm>
          <a:prstGeom prst="rect">
            <a:avLst/>
          </a:prstGeom>
          <a:noFill/>
          <a:ln w="9525">
            <a:noFill/>
            <a:miter lim="800000"/>
          </a:ln>
        </p:spPr>
        <p:txBody>
          <a:bodyPr>
            <a:spAutoFit/>
          </a:bodyPr>
          <a:lstStyle/>
          <a:p>
            <a:r>
              <a:rPr lang="en-US" altLang="zh-CN">
                <a:solidFill>
                  <a:srgbClr val="CC0000"/>
                </a:solidFill>
              </a:rPr>
              <a:t>A</a:t>
            </a:r>
          </a:p>
        </p:txBody>
      </p:sp>
      <p:sp>
        <p:nvSpPr>
          <p:cNvPr id="4" name="TextBox 7"/>
          <p:cNvSpPr txBox="1">
            <a:spLocks noChangeArrowheads="1"/>
          </p:cNvSpPr>
          <p:nvPr/>
        </p:nvSpPr>
        <p:spPr bwMode="auto">
          <a:xfrm>
            <a:off x="1258888" y="3621618"/>
            <a:ext cx="504825" cy="400110"/>
          </a:xfrm>
          <a:prstGeom prst="rect">
            <a:avLst/>
          </a:prstGeom>
          <a:noFill/>
          <a:ln w="9525">
            <a:noFill/>
            <a:miter lim="800000"/>
          </a:ln>
        </p:spPr>
        <p:txBody>
          <a:bodyPr>
            <a:spAutoFit/>
          </a:bodyPr>
          <a:lstStyle/>
          <a:p>
            <a:r>
              <a:rPr lang="en-US" altLang="zh-CN">
                <a:solidFill>
                  <a:srgbClr val="CC0000"/>
                </a:solidFill>
              </a:rPr>
              <a:t>B</a:t>
            </a:r>
          </a:p>
        </p:txBody>
      </p:sp>
      <p:sp>
        <p:nvSpPr>
          <p:cNvPr id="5" name="TextBox 7"/>
          <p:cNvSpPr txBox="1">
            <a:spLocks noChangeArrowheads="1"/>
          </p:cNvSpPr>
          <p:nvPr/>
        </p:nvSpPr>
        <p:spPr bwMode="auto">
          <a:xfrm>
            <a:off x="1331913" y="4868334"/>
            <a:ext cx="504825" cy="400110"/>
          </a:xfrm>
          <a:prstGeom prst="rect">
            <a:avLst/>
          </a:prstGeom>
          <a:noFill/>
          <a:ln w="9525">
            <a:noFill/>
            <a:miter lim="800000"/>
          </a:ln>
        </p:spPr>
        <p:txBody>
          <a:bodyPr>
            <a:spAutoFit/>
          </a:bodyPr>
          <a:lstStyle/>
          <a:p>
            <a:r>
              <a:rPr lang="en-US" altLang="zh-CN">
                <a:solidFill>
                  <a:srgbClr val="CC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31"/>
          <p:cNvSpPr>
            <a:spLocks noChangeArrowheads="1"/>
          </p:cNvSpPr>
          <p:nvPr/>
        </p:nvSpPr>
        <p:spPr bwMode="auto">
          <a:xfrm>
            <a:off x="1187451" y="1668962"/>
            <a:ext cx="1991251" cy="400110"/>
          </a:xfrm>
          <a:prstGeom prst="rect">
            <a:avLst/>
          </a:prstGeom>
          <a:noFill/>
          <a:ln w="9525" algn="ctr">
            <a:noFill/>
            <a:miter lim="800000"/>
          </a:ln>
        </p:spPr>
        <p:txBody>
          <a:bodyPr wrap="none" anchor="ctr">
            <a:spAutoFit/>
          </a:bodyPr>
          <a:lstStyle/>
          <a:p>
            <a:pPr marL="508000" indent="-508000"/>
            <a:r>
              <a:rPr lang="zh-CN" altLang="en-US" dirty="0"/>
              <a:t>一、英汉互译。</a:t>
            </a:r>
          </a:p>
        </p:txBody>
      </p:sp>
      <p:sp>
        <p:nvSpPr>
          <p:cNvPr id="2" name="TextBox 7"/>
          <p:cNvSpPr txBox="1">
            <a:spLocks noChangeArrowheads="1"/>
          </p:cNvSpPr>
          <p:nvPr/>
        </p:nvSpPr>
        <p:spPr bwMode="auto">
          <a:xfrm>
            <a:off x="1187451" y="2277534"/>
            <a:ext cx="6983413" cy="4247317"/>
          </a:xfrm>
          <a:prstGeom prst="rect">
            <a:avLst/>
          </a:prstGeom>
          <a:noFill/>
          <a:ln w="9525">
            <a:noFill/>
            <a:miter lim="800000"/>
          </a:ln>
        </p:spPr>
        <p:txBody>
          <a:bodyPr>
            <a:spAutoFit/>
          </a:bodyPr>
          <a:lstStyle/>
          <a:p>
            <a:pPr>
              <a:lnSpc>
                <a:spcPct val="150000"/>
              </a:lnSpc>
            </a:pPr>
            <a:r>
              <a:rPr lang="en-US" altLang="zh-CN" dirty="0"/>
              <a:t>1.</a:t>
            </a:r>
            <a:r>
              <a:rPr lang="zh-CN" altLang="en-US" dirty="0"/>
              <a:t>许多水</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2.</a:t>
            </a:r>
            <a:r>
              <a:rPr lang="zh-CN" altLang="en-US" dirty="0"/>
              <a:t>节约能源 </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3.</a:t>
            </a:r>
            <a:r>
              <a:rPr lang="zh-CN" altLang="en-US" dirty="0"/>
              <a:t>玻璃瓶</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4.</a:t>
            </a:r>
            <a:r>
              <a:rPr lang="zh-CN" altLang="en-US" dirty="0"/>
              <a:t>砍掉太多树  </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5.</a:t>
            </a:r>
            <a:r>
              <a:rPr lang="zh-CN" altLang="en-US" dirty="0"/>
              <a:t>开车</a:t>
            </a:r>
            <a:r>
              <a:rPr lang="en-US" altLang="zh-CN" dirty="0"/>
              <a:t>____________</a:t>
            </a:r>
            <a:r>
              <a:rPr lang="zh-CN" altLang="en-US" u="sng" dirty="0"/>
              <a:t>　　　    </a:t>
            </a:r>
            <a:r>
              <a:rPr lang="zh-CN" altLang="en-US" dirty="0"/>
              <a:t>                   </a:t>
            </a:r>
          </a:p>
        </p:txBody>
      </p:sp>
      <p:grpSp>
        <p:nvGrpSpPr>
          <p:cNvPr id="15363" name="TextBox 3"/>
          <p:cNvGrpSpPr/>
          <p:nvPr/>
        </p:nvGrpSpPr>
        <p:grpSpPr bwMode="auto">
          <a:xfrm>
            <a:off x="395289" y="357718"/>
            <a:ext cx="1463675" cy="772583"/>
            <a:chOff x="257" y="165"/>
            <a:chExt cx="922" cy="365"/>
          </a:xfrm>
        </p:grpSpPr>
        <p:pic>
          <p:nvPicPr>
            <p:cNvPr id="1536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5370"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词汇练习 </a:t>
              </a:r>
            </a:p>
          </p:txBody>
        </p:sp>
      </p:grpSp>
      <p:sp>
        <p:nvSpPr>
          <p:cNvPr id="6" name="TextBox 7"/>
          <p:cNvSpPr txBox="1">
            <a:spLocks noChangeArrowheads="1"/>
          </p:cNvSpPr>
          <p:nvPr/>
        </p:nvSpPr>
        <p:spPr bwMode="auto">
          <a:xfrm>
            <a:off x="2339975" y="2277534"/>
            <a:ext cx="1798638" cy="400110"/>
          </a:xfrm>
          <a:prstGeom prst="rect">
            <a:avLst/>
          </a:prstGeom>
          <a:noFill/>
          <a:ln w="9525">
            <a:noFill/>
            <a:miter lim="800000"/>
          </a:ln>
        </p:spPr>
        <p:txBody>
          <a:bodyPr>
            <a:spAutoFit/>
          </a:bodyPr>
          <a:lstStyle/>
          <a:p>
            <a:r>
              <a:rPr lang="en-US" altLang="zh-CN">
                <a:solidFill>
                  <a:srgbClr val="CC0000"/>
                </a:solidFill>
              </a:rPr>
              <a:t>much water </a:t>
            </a:r>
          </a:p>
        </p:txBody>
      </p:sp>
      <p:sp>
        <p:nvSpPr>
          <p:cNvPr id="3" name="TextBox 7"/>
          <p:cNvSpPr txBox="1">
            <a:spLocks noChangeArrowheads="1"/>
          </p:cNvSpPr>
          <p:nvPr/>
        </p:nvSpPr>
        <p:spPr bwMode="auto">
          <a:xfrm>
            <a:off x="2627314" y="2948518"/>
            <a:ext cx="2160587" cy="400110"/>
          </a:xfrm>
          <a:prstGeom prst="rect">
            <a:avLst/>
          </a:prstGeom>
          <a:noFill/>
          <a:ln w="9525">
            <a:noFill/>
            <a:miter lim="800000"/>
          </a:ln>
        </p:spPr>
        <p:txBody>
          <a:bodyPr>
            <a:spAutoFit/>
          </a:bodyPr>
          <a:lstStyle/>
          <a:p>
            <a:r>
              <a:rPr lang="en-US" altLang="zh-CN">
                <a:solidFill>
                  <a:srgbClr val="CC0000"/>
                </a:solidFill>
              </a:rPr>
              <a:t>save energy </a:t>
            </a:r>
          </a:p>
        </p:txBody>
      </p:sp>
      <p:sp>
        <p:nvSpPr>
          <p:cNvPr id="4" name="TextBox 7"/>
          <p:cNvSpPr txBox="1">
            <a:spLocks noChangeArrowheads="1"/>
          </p:cNvSpPr>
          <p:nvPr/>
        </p:nvSpPr>
        <p:spPr bwMode="auto">
          <a:xfrm>
            <a:off x="2268538" y="3812118"/>
            <a:ext cx="3167062" cy="400110"/>
          </a:xfrm>
          <a:prstGeom prst="rect">
            <a:avLst/>
          </a:prstGeom>
          <a:noFill/>
          <a:ln w="9525">
            <a:noFill/>
            <a:miter lim="800000"/>
          </a:ln>
        </p:spPr>
        <p:txBody>
          <a:bodyPr>
            <a:spAutoFit/>
          </a:bodyPr>
          <a:lstStyle/>
          <a:p>
            <a:r>
              <a:rPr lang="en-US" altLang="zh-CN">
                <a:solidFill>
                  <a:srgbClr val="CC0000"/>
                </a:solidFill>
              </a:rPr>
              <a:t>a glass bottle/glass bottles</a:t>
            </a:r>
          </a:p>
        </p:txBody>
      </p:sp>
      <p:sp>
        <p:nvSpPr>
          <p:cNvPr id="5" name="TextBox 7"/>
          <p:cNvSpPr txBox="1">
            <a:spLocks noChangeArrowheads="1"/>
          </p:cNvSpPr>
          <p:nvPr/>
        </p:nvSpPr>
        <p:spPr bwMode="auto">
          <a:xfrm>
            <a:off x="2843213" y="4677834"/>
            <a:ext cx="2952750" cy="400110"/>
          </a:xfrm>
          <a:prstGeom prst="rect">
            <a:avLst/>
          </a:prstGeom>
          <a:noFill/>
          <a:ln w="9525">
            <a:noFill/>
            <a:miter lim="800000"/>
          </a:ln>
        </p:spPr>
        <p:txBody>
          <a:bodyPr>
            <a:spAutoFit/>
          </a:bodyPr>
          <a:lstStyle/>
          <a:p>
            <a:r>
              <a:rPr lang="en-US" altLang="zh-CN">
                <a:solidFill>
                  <a:srgbClr val="CC0000"/>
                </a:solidFill>
              </a:rPr>
              <a:t>cut down too many trees</a:t>
            </a:r>
          </a:p>
        </p:txBody>
      </p:sp>
      <p:sp>
        <p:nvSpPr>
          <p:cNvPr id="7" name="TextBox 7"/>
          <p:cNvSpPr txBox="1">
            <a:spLocks noChangeArrowheads="1"/>
          </p:cNvSpPr>
          <p:nvPr/>
        </p:nvSpPr>
        <p:spPr bwMode="auto">
          <a:xfrm>
            <a:off x="2051050" y="5492751"/>
            <a:ext cx="2952750" cy="400110"/>
          </a:xfrm>
          <a:prstGeom prst="rect">
            <a:avLst/>
          </a:prstGeom>
          <a:noFill/>
          <a:ln w="9525">
            <a:noFill/>
            <a:miter lim="800000"/>
          </a:ln>
        </p:spPr>
        <p:txBody>
          <a:bodyPr>
            <a:spAutoFit/>
          </a:bodyPr>
          <a:lstStyle/>
          <a:p>
            <a:r>
              <a:rPr lang="en-US" altLang="zh-CN">
                <a:solidFill>
                  <a:srgbClr val="CC0000"/>
                </a:solidFill>
              </a:rPr>
              <a:t>drive a car/drive cars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935990" y="2592918"/>
            <a:ext cx="7272338" cy="2814617"/>
          </a:xfrm>
          <a:prstGeom prst="rect">
            <a:avLst/>
          </a:prstGeom>
          <a:noFill/>
          <a:ln w="9525">
            <a:noFill/>
            <a:miter lim="800000"/>
          </a:ln>
        </p:spPr>
        <p:txBody>
          <a:bodyPr>
            <a:spAutoFit/>
          </a:bodyPr>
          <a:lstStyle/>
          <a:p>
            <a:pPr algn="just">
              <a:lnSpc>
                <a:spcPct val="150000"/>
              </a:lnSpc>
            </a:pPr>
            <a:r>
              <a:rPr lang="en-US" altLang="zh-CN" dirty="0"/>
              <a:t>        Wood comes from trees. We use wood to make tables, chairs and many other things. We should not cut down too many trees because trees help keep the air clean. We use plastic to make bags and bottles, but too much plastic is bad for the Earth. We should not use too many plastic bags or bottle. We should use paper bags and glass bottles.</a:t>
            </a:r>
          </a:p>
        </p:txBody>
      </p:sp>
      <p:sp>
        <p:nvSpPr>
          <p:cNvPr id="28674" name="Rectangle 6"/>
          <p:cNvSpPr>
            <a:spLocks noChangeArrowheads="1"/>
          </p:cNvSpPr>
          <p:nvPr/>
        </p:nvSpPr>
        <p:spPr bwMode="auto">
          <a:xfrm>
            <a:off x="1388142" y="1668962"/>
            <a:ext cx="2948243" cy="400110"/>
          </a:xfrm>
          <a:prstGeom prst="rect">
            <a:avLst/>
          </a:prstGeom>
          <a:noFill/>
          <a:ln w="9525" algn="ctr">
            <a:noFill/>
            <a:miter lim="800000"/>
          </a:ln>
        </p:spPr>
        <p:txBody>
          <a:bodyPr wrap="none" anchor="ctr">
            <a:spAutoFit/>
          </a:bodyPr>
          <a:lstStyle/>
          <a:p>
            <a:pPr algn="ctr"/>
            <a:r>
              <a:rPr lang="zh-CN" altLang="en-US" dirty="0"/>
              <a:t>阅读短文</a:t>
            </a:r>
            <a:r>
              <a:rPr lang="en-US" altLang="zh-CN" dirty="0"/>
              <a:t>,</a:t>
            </a:r>
            <a:r>
              <a:rPr lang="zh-CN" altLang="en-US" dirty="0"/>
              <a:t>判断正</a:t>
            </a:r>
            <a:r>
              <a:rPr lang="en-US" altLang="zh-CN" dirty="0"/>
              <a:t>(T)</a:t>
            </a:r>
            <a:r>
              <a:rPr lang="zh-CN" altLang="en-US" dirty="0"/>
              <a:t>误</a:t>
            </a:r>
            <a:r>
              <a:rPr lang="en-US" altLang="zh-CN" dirty="0"/>
              <a:t>(F).</a:t>
            </a:r>
            <a:endParaRPr lang="zh-CN" altLang="en-US" dirty="0"/>
          </a:p>
        </p:txBody>
      </p:sp>
      <p:grpSp>
        <p:nvGrpSpPr>
          <p:cNvPr id="28675" name="文本框 1"/>
          <p:cNvGrpSpPr/>
          <p:nvPr/>
        </p:nvGrpSpPr>
        <p:grpSpPr bwMode="auto">
          <a:xfrm>
            <a:off x="395288" y="357718"/>
            <a:ext cx="1803400" cy="692149"/>
            <a:chOff x="81" y="134"/>
            <a:chExt cx="1136" cy="327"/>
          </a:xfrm>
        </p:grpSpPr>
        <p:pic>
          <p:nvPicPr>
            <p:cNvPr id="28676"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28677"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dirty="0"/>
                <a:t>阅读理解练习</a:t>
              </a:r>
              <a:r>
                <a:rPr lang="zh-CN" altLang="en-US" dirty="0"/>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260476" y="1604434"/>
            <a:ext cx="6911975" cy="4247317"/>
          </a:xfrm>
          <a:prstGeom prst="rect">
            <a:avLst/>
          </a:prstGeom>
          <a:noFill/>
          <a:ln w="9525">
            <a:noFill/>
            <a:miter lim="800000"/>
          </a:ln>
        </p:spPr>
        <p:txBody>
          <a:bodyPr>
            <a:spAutoFit/>
          </a:bodyPr>
          <a:lstStyle/>
          <a:p>
            <a:pPr>
              <a:lnSpc>
                <a:spcPct val="150000"/>
              </a:lnSpc>
            </a:pPr>
            <a:r>
              <a:rPr lang="en-US" altLang="zh-CN" dirty="0"/>
              <a:t>(</a:t>
            </a:r>
            <a:r>
              <a:rPr lang="zh-CN" altLang="en-US" dirty="0"/>
              <a:t>　　</a:t>
            </a:r>
            <a:r>
              <a:rPr lang="en-US" altLang="zh-CN" dirty="0"/>
              <a:t>) 1.Wood is used to make tables and chairs.</a:t>
            </a:r>
          </a:p>
          <a:p>
            <a:pPr>
              <a:lnSpc>
                <a:spcPct val="150000"/>
              </a:lnSpc>
            </a:pPr>
            <a:endParaRPr lang="en-US" altLang="zh-CN" dirty="0"/>
          </a:p>
          <a:p>
            <a:pPr>
              <a:lnSpc>
                <a:spcPct val="150000"/>
              </a:lnSpc>
            </a:pPr>
            <a:r>
              <a:rPr lang="en-US" altLang="zh-CN" dirty="0"/>
              <a:t>(</a:t>
            </a:r>
            <a:r>
              <a:rPr lang="zh-CN" altLang="en-US" dirty="0"/>
              <a:t>　　</a:t>
            </a:r>
            <a:r>
              <a:rPr lang="en-US" altLang="zh-CN" dirty="0"/>
              <a:t>) 2.Too much plastic is good for the Earth.</a:t>
            </a:r>
          </a:p>
          <a:p>
            <a:pPr>
              <a:lnSpc>
                <a:spcPct val="150000"/>
              </a:lnSpc>
            </a:pPr>
            <a:endParaRPr lang="en-US" altLang="zh-CN" dirty="0"/>
          </a:p>
          <a:p>
            <a:pPr>
              <a:lnSpc>
                <a:spcPct val="150000"/>
              </a:lnSpc>
            </a:pPr>
            <a:r>
              <a:rPr lang="en-US" altLang="zh-CN" dirty="0"/>
              <a:t>(</a:t>
            </a:r>
            <a:r>
              <a:rPr lang="zh-CN" altLang="en-US" dirty="0"/>
              <a:t>　　</a:t>
            </a:r>
            <a:r>
              <a:rPr lang="en-US" altLang="zh-CN" dirty="0"/>
              <a:t>) 3.Trees can help keep the air clean.</a:t>
            </a:r>
          </a:p>
          <a:p>
            <a:pPr>
              <a:lnSpc>
                <a:spcPct val="150000"/>
              </a:lnSpc>
            </a:pPr>
            <a:endParaRPr lang="en-US" altLang="zh-CN" dirty="0"/>
          </a:p>
          <a:p>
            <a:pPr>
              <a:lnSpc>
                <a:spcPct val="150000"/>
              </a:lnSpc>
            </a:pPr>
            <a:r>
              <a:rPr lang="en-US" altLang="zh-CN" dirty="0"/>
              <a:t>(</a:t>
            </a:r>
            <a:r>
              <a:rPr lang="zh-CN" altLang="en-US" dirty="0"/>
              <a:t>　　</a:t>
            </a:r>
            <a:r>
              <a:rPr lang="en-US" altLang="zh-CN" dirty="0"/>
              <a:t>) 4.Wood comes from trees.</a:t>
            </a:r>
          </a:p>
          <a:p>
            <a:pPr>
              <a:lnSpc>
                <a:spcPct val="150000"/>
              </a:lnSpc>
            </a:pPr>
            <a:endParaRPr lang="en-US" altLang="zh-CN" dirty="0"/>
          </a:p>
          <a:p>
            <a:pPr>
              <a:lnSpc>
                <a:spcPct val="150000"/>
              </a:lnSpc>
            </a:pPr>
            <a:r>
              <a:rPr lang="en-US" altLang="zh-CN" dirty="0"/>
              <a:t>(</a:t>
            </a:r>
            <a:r>
              <a:rPr lang="zh-CN" altLang="en-US" dirty="0"/>
              <a:t>　　</a:t>
            </a:r>
            <a:r>
              <a:rPr lang="en-US" altLang="zh-CN" dirty="0"/>
              <a:t>) 5.We shouldn't use paper bags</a:t>
            </a:r>
            <a:r>
              <a:rPr lang="en-US" altLang="zh-CN" dirty="0" smtClean="0"/>
              <a:t>. </a:t>
            </a:r>
            <a:endParaRPr lang="en-US" altLang="zh-CN" dirty="0"/>
          </a:p>
        </p:txBody>
      </p:sp>
      <p:grpSp>
        <p:nvGrpSpPr>
          <p:cNvPr id="29698" name="文本框 1"/>
          <p:cNvGrpSpPr/>
          <p:nvPr/>
        </p:nvGrpSpPr>
        <p:grpSpPr bwMode="auto">
          <a:xfrm>
            <a:off x="395288" y="357718"/>
            <a:ext cx="1803400" cy="692149"/>
            <a:chOff x="81" y="134"/>
            <a:chExt cx="1136" cy="327"/>
          </a:xfrm>
        </p:grpSpPr>
        <p:pic>
          <p:nvPicPr>
            <p:cNvPr id="29701"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29702"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3" name="TextBox 7"/>
          <p:cNvSpPr txBox="1">
            <a:spLocks noChangeArrowheads="1"/>
          </p:cNvSpPr>
          <p:nvPr/>
        </p:nvSpPr>
        <p:spPr bwMode="auto">
          <a:xfrm>
            <a:off x="1476375" y="1604434"/>
            <a:ext cx="433388" cy="400110"/>
          </a:xfrm>
          <a:prstGeom prst="rect">
            <a:avLst/>
          </a:prstGeom>
          <a:noFill/>
          <a:ln w="9525">
            <a:noFill/>
            <a:miter lim="800000"/>
          </a:ln>
        </p:spPr>
        <p:txBody>
          <a:bodyPr>
            <a:spAutoFit/>
          </a:bodyPr>
          <a:lstStyle/>
          <a:p>
            <a:r>
              <a:rPr lang="en-US" altLang="zh-CN">
                <a:solidFill>
                  <a:srgbClr val="CC0000"/>
                </a:solidFill>
              </a:rPr>
              <a:t>T</a:t>
            </a:r>
          </a:p>
        </p:txBody>
      </p:sp>
      <p:sp>
        <p:nvSpPr>
          <p:cNvPr id="7" name="TextBox 7"/>
          <p:cNvSpPr txBox="1">
            <a:spLocks noChangeArrowheads="1"/>
          </p:cNvSpPr>
          <p:nvPr/>
        </p:nvSpPr>
        <p:spPr bwMode="auto">
          <a:xfrm>
            <a:off x="1476375" y="2468034"/>
            <a:ext cx="433388" cy="400110"/>
          </a:xfrm>
          <a:prstGeom prst="rect">
            <a:avLst/>
          </a:prstGeom>
          <a:noFill/>
          <a:ln w="9525">
            <a:noFill/>
            <a:miter lim="800000"/>
          </a:ln>
        </p:spPr>
        <p:txBody>
          <a:bodyPr>
            <a:spAutoFit/>
          </a:bodyPr>
          <a:lstStyle/>
          <a:p>
            <a:r>
              <a:rPr lang="en-US" altLang="zh-CN">
                <a:solidFill>
                  <a:srgbClr val="CC0000"/>
                </a:solidFill>
              </a:rPr>
              <a:t>F</a:t>
            </a:r>
            <a:endParaRPr lang="zh-CN" altLang="en-US">
              <a:solidFill>
                <a:srgbClr val="CC0000"/>
              </a:solidFill>
            </a:endParaRPr>
          </a:p>
        </p:txBody>
      </p:sp>
      <p:sp>
        <p:nvSpPr>
          <p:cNvPr id="4" name="TextBox 7"/>
          <p:cNvSpPr txBox="1">
            <a:spLocks noChangeArrowheads="1"/>
          </p:cNvSpPr>
          <p:nvPr/>
        </p:nvSpPr>
        <p:spPr bwMode="auto">
          <a:xfrm>
            <a:off x="1547814" y="3236385"/>
            <a:ext cx="433387" cy="400110"/>
          </a:xfrm>
          <a:prstGeom prst="rect">
            <a:avLst/>
          </a:prstGeom>
          <a:noFill/>
          <a:ln w="9525">
            <a:noFill/>
            <a:miter lim="800000"/>
          </a:ln>
        </p:spPr>
        <p:txBody>
          <a:bodyPr>
            <a:spAutoFit/>
          </a:bodyPr>
          <a:lstStyle/>
          <a:p>
            <a:r>
              <a:rPr lang="en-US" altLang="zh-CN">
                <a:solidFill>
                  <a:srgbClr val="CC0000"/>
                </a:solidFill>
              </a:rPr>
              <a:t>T</a:t>
            </a:r>
          </a:p>
        </p:txBody>
      </p:sp>
      <p:sp>
        <p:nvSpPr>
          <p:cNvPr id="5" name="TextBox 7"/>
          <p:cNvSpPr txBox="1">
            <a:spLocks noChangeArrowheads="1"/>
          </p:cNvSpPr>
          <p:nvPr/>
        </p:nvSpPr>
        <p:spPr bwMode="auto">
          <a:xfrm>
            <a:off x="1547814" y="4099985"/>
            <a:ext cx="433387" cy="400110"/>
          </a:xfrm>
          <a:prstGeom prst="rect">
            <a:avLst/>
          </a:prstGeom>
          <a:noFill/>
          <a:ln w="9525">
            <a:noFill/>
            <a:miter lim="800000"/>
          </a:ln>
        </p:spPr>
        <p:txBody>
          <a:bodyPr>
            <a:spAutoFit/>
          </a:bodyPr>
          <a:lstStyle/>
          <a:p>
            <a:r>
              <a:rPr lang="en-US" altLang="zh-CN">
                <a:solidFill>
                  <a:srgbClr val="CC0000"/>
                </a:solidFill>
              </a:rPr>
              <a:t>T</a:t>
            </a:r>
            <a:endParaRPr lang="zh-CN" altLang="en-US">
              <a:solidFill>
                <a:srgbClr val="CC0000"/>
              </a:solidFill>
            </a:endParaRPr>
          </a:p>
        </p:txBody>
      </p:sp>
      <p:sp>
        <p:nvSpPr>
          <p:cNvPr id="6" name="TextBox 7"/>
          <p:cNvSpPr txBox="1">
            <a:spLocks noChangeArrowheads="1"/>
          </p:cNvSpPr>
          <p:nvPr/>
        </p:nvSpPr>
        <p:spPr bwMode="auto">
          <a:xfrm>
            <a:off x="1547814" y="4917018"/>
            <a:ext cx="433387" cy="400110"/>
          </a:xfrm>
          <a:prstGeom prst="rect">
            <a:avLst/>
          </a:prstGeom>
          <a:noFill/>
          <a:ln w="9525">
            <a:noFill/>
            <a:miter lim="800000"/>
          </a:ln>
        </p:spPr>
        <p:txBody>
          <a:bodyPr>
            <a:spAutoFit/>
          </a:bodyPr>
          <a:lstStyle/>
          <a:p>
            <a:r>
              <a:rPr lang="en-US" altLang="zh-CN">
                <a:solidFill>
                  <a:srgbClr val="CC0000"/>
                </a:solidFill>
              </a:rPr>
              <a:t>F</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1989667"/>
            <a:ext cx="6983413" cy="4194610"/>
          </a:xfrm>
          <a:prstGeom prst="rect">
            <a:avLst/>
          </a:prstGeom>
          <a:noFill/>
          <a:ln w="9525">
            <a:noFill/>
            <a:miter lim="800000"/>
          </a:ln>
        </p:spPr>
        <p:txBody>
          <a:bodyPr>
            <a:spAutoFit/>
          </a:bodyPr>
          <a:lstStyle/>
          <a:p>
            <a:pPr>
              <a:lnSpc>
                <a:spcPct val="150000"/>
              </a:lnSpc>
            </a:pPr>
            <a:r>
              <a:rPr lang="en-US" altLang="zh-CN" dirty="0"/>
              <a:t>6.waste water ____________</a:t>
            </a:r>
            <a:r>
              <a:rPr lang="en-US" altLang="zh-CN" u="sng" dirty="0"/>
              <a:t> </a:t>
            </a:r>
            <a:r>
              <a:rPr lang="zh-CN" altLang="en-US" u="sng" dirty="0"/>
              <a:t>　　　    </a:t>
            </a:r>
            <a:r>
              <a:rPr lang="zh-CN" altLang="en-US" dirty="0"/>
              <a:t> </a:t>
            </a:r>
          </a:p>
          <a:p>
            <a:pPr>
              <a:lnSpc>
                <a:spcPct val="150000"/>
              </a:lnSpc>
            </a:pPr>
            <a:endParaRPr lang="en-US" altLang="zh-CN" dirty="0"/>
          </a:p>
          <a:p>
            <a:pPr>
              <a:lnSpc>
                <a:spcPct val="150000"/>
              </a:lnSpc>
            </a:pPr>
            <a:r>
              <a:rPr lang="en-US" altLang="zh-CN" dirty="0"/>
              <a:t>7.come from</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8.a lot of energy </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9.on Earth____________  </a:t>
            </a:r>
            <a:r>
              <a:rPr lang="en-US" altLang="zh-CN" u="sng" dirty="0"/>
              <a:t> </a:t>
            </a:r>
            <a:r>
              <a:rPr lang="zh-CN" altLang="en-US" u="sng" dirty="0"/>
              <a:t>　　　    </a:t>
            </a:r>
            <a:r>
              <a:rPr lang="zh-CN" altLang="en-US" dirty="0"/>
              <a:t>              </a:t>
            </a:r>
          </a:p>
          <a:p>
            <a:pPr>
              <a:lnSpc>
                <a:spcPct val="150000"/>
              </a:lnSpc>
            </a:pPr>
            <a:endParaRPr lang="en-US" altLang="zh-CN" dirty="0"/>
          </a:p>
          <a:p>
            <a:pPr>
              <a:lnSpc>
                <a:spcPct val="150000"/>
              </a:lnSpc>
            </a:pPr>
            <a:r>
              <a:rPr lang="en-US" altLang="zh-CN" dirty="0"/>
              <a:t>10.plastic bags </a:t>
            </a:r>
            <a:r>
              <a:rPr lang="en-US" altLang="zh-CN" u="sng" dirty="0"/>
              <a:t> </a:t>
            </a:r>
            <a:r>
              <a:rPr lang="en-US" altLang="zh-CN" dirty="0"/>
              <a:t>____________</a:t>
            </a:r>
            <a:r>
              <a:rPr lang="zh-CN" altLang="en-US" u="sng" dirty="0"/>
              <a:t>　　　</a:t>
            </a:r>
            <a:r>
              <a:rPr lang="zh-CN" altLang="en-US" dirty="0"/>
              <a:t> </a:t>
            </a:r>
            <a:endParaRPr lang="en-US" altLang="zh-CN" dirty="0"/>
          </a:p>
        </p:txBody>
      </p:sp>
      <p:grpSp>
        <p:nvGrpSpPr>
          <p:cNvPr id="35844" name="TextBox 3"/>
          <p:cNvGrpSpPr/>
          <p:nvPr/>
        </p:nvGrpSpPr>
        <p:grpSpPr bwMode="auto">
          <a:xfrm>
            <a:off x="395289" y="357718"/>
            <a:ext cx="1463675" cy="772583"/>
            <a:chOff x="257" y="165"/>
            <a:chExt cx="922" cy="365"/>
          </a:xfrm>
        </p:grpSpPr>
        <p:pic>
          <p:nvPicPr>
            <p:cNvPr id="35845"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5846"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2771775" y="1989667"/>
            <a:ext cx="1366838" cy="400110"/>
          </a:xfrm>
          <a:prstGeom prst="rect">
            <a:avLst/>
          </a:prstGeom>
          <a:noFill/>
          <a:ln w="9525">
            <a:noFill/>
            <a:miter lim="800000"/>
          </a:ln>
        </p:spPr>
        <p:txBody>
          <a:bodyPr>
            <a:spAutoFit/>
          </a:bodyPr>
          <a:lstStyle/>
          <a:p>
            <a:r>
              <a:rPr lang="zh-CN" altLang="en-US">
                <a:solidFill>
                  <a:srgbClr val="CC0000"/>
                </a:solidFill>
              </a:rPr>
              <a:t>浪费水 </a:t>
            </a:r>
            <a:endParaRPr lang="en-US" altLang="zh-CN">
              <a:solidFill>
                <a:srgbClr val="CC0000"/>
              </a:solidFill>
            </a:endParaRPr>
          </a:p>
        </p:txBody>
      </p:sp>
      <p:sp>
        <p:nvSpPr>
          <p:cNvPr id="3" name="TextBox 7"/>
          <p:cNvSpPr txBox="1">
            <a:spLocks noChangeArrowheads="1"/>
          </p:cNvSpPr>
          <p:nvPr/>
        </p:nvSpPr>
        <p:spPr bwMode="auto">
          <a:xfrm>
            <a:off x="2771775" y="2755901"/>
            <a:ext cx="2160588" cy="400110"/>
          </a:xfrm>
          <a:prstGeom prst="rect">
            <a:avLst/>
          </a:prstGeom>
          <a:noFill/>
          <a:ln w="9525">
            <a:noFill/>
            <a:miter lim="800000"/>
          </a:ln>
        </p:spPr>
        <p:txBody>
          <a:bodyPr>
            <a:spAutoFit/>
          </a:bodyPr>
          <a:lstStyle/>
          <a:p>
            <a:r>
              <a:rPr lang="zh-CN" altLang="en-US">
                <a:solidFill>
                  <a:srgbClr val="CC0000"/>
                </a:solidFill>
              </a:rPr>
              <a:t>从</a:t>
            </a:r>
            <a:r>
              <a:rPr lang="en-US" altLang="zh-CN">
                <a:solidFill>
                  <a:srgbClr val="CC0000"/>
                </a:solidFill>
              </a:rPr>
              <a:t>……</a:t>
            </a:r>
            <a:r>
              <a:rPr lang="zh-CN" altLang="en-US">
                <a:solidFill>
                  <a:srgbClr val="CC0000"/>
                </a:solidFill>
              </a:rPr>
              <a:t>来，来自 </a:t>
            </a:r>
            <a:endParaRPr lang="en-US" altLang="zh-CN">
              <a:solidFill>
                <a:srgbClr val="CC0000"/>
              </a:solidFill>
            </a:endParaRPr>
          </a:p>
        </p:txBody>
      </p:sp>
      <p:sp>
        <p:nvSpPr>
          <p:cNvPr id="4" name="TextBox 7"/>
          <p:cNvSpPr txBox="1">
            <a:spLocks noChangeArrowheads="1"/>
          </p:cNvSpPr>
          <p:nvPr/>
        </p:nvSpPr>
        <p:spPr bwMode="auto">
          <a:xfrm>
            <a:off x="3348039" y="3524251"/>
            <a:ext cx="1584325" cy="400110"/>
          </a:xfrm>
          <a:prstGeom prst="rect">
            <a:avLst/>
          </a:prstGeom>
          <a:noFill/>
          <a:ln w="9525">
            <a:noFill/>
            <a:miter lim="800000"/>
          </a:ln>
        </p:spPr>
        <p:txBody>
          <a:bodyPr>
            <a:spAutoFit/>
          </a:bodyPr>
          <a:lstStyle/>
          <a:p>
            <a:r>
              <a:rPr lang="zh-CN" altLang="en-US">
                <a:solidFill>
                  <a:srgbClr val="CC0000"/>
                </a:solidFill>
              </a:rPr>
              <a:t>许多能源 </a:t>
            </a:r>
            <a:endParaRPr lang="en-US" altLang="zh-CN">
              <a:solidFill>
                <a:srgbClr val="CC0000"/>
              </a:solidFill>
            </a:endParaRPr>
          </a:p>
        </p:txBody>
      </p:sp>
      <p:sp>
        <p:nvSpPr>
          <p:cNvPr id="5" name="TextBox 7"/>
          <p:cNvSpPr txBox="1">
            <a:spLocks noChangeArrowheads="1"/>
          </p:cNvSpPr>
          <p:nvPr/>
        </p:nvSpPr>
        <p:spPr bwMode="auto">
          <a:xfrm>
            <a:off x="2484438" y="4389967"/>
            <a:ext cx="1943100" cy="400110"/>
          </a:xfrm>
          <a:prstGeom prst="rect">
            <a:avLst/>
          </a:prstGeom>
          <a:noFill/>
          <a:ln w="9525">
            <a:noFill/>
            <a:miter lim="800000"/>
          </a:ln>
        </p:spPr>
        <p:txBody>
          <a:bodyPr>
            <a:spAutoFit/>
          </a:bodyPr>
          <a:lstStyle/>
          <a:p>
            <a:r>
              <a:rPr lang="zh-CN" altLang="en-US">
                <a:solidFill>
                  <a:srgbClr val="CC0000"/>
                </a:solidFill>
              </a:rPr>
              <a:t>在地球上 </a:t>
            </a:r>
            <a:endParaRPr lang="en-US" altLang="zh-CN">
              <a:solidFill>
                <a:srgbClr val="CC0000"/>
              </a:solidFill>
            </a:endParaRPr>
          </a:p>
        </p:txBody>
      </p:sp>
      <p:sp>
        <p:nvSpPr>
          <p:cNvPr id="7" name="TextBox 7"/>
          <p:cNvSpPr txBox="1">
            <a:spLocks noChangeArrowheads="1"/>
          </p:cNvSpPr>
          <p:nvPr/>
        </p:nvSpPr>
        <p:spPr bwMode="auto">
          <a:xfrm>
            <a:off x="2916238" y="5204885"/>
            <a:ext cx="1511300" cy="400110"/>
          </a:xfrm>
          <a:prstGeom prst="rect">
            <a:avLst/>
          </a:prstGeom>
          <a:noFill/>
          <a:ln w="9525">
            <a:noFill/>
            <a:miter lim="800000"/>
          </a:ln>
        </p:spPr>
        <p:txBody>
          <a:bodyPr>
            <a:spAutoFit/>
          </a:bodyPr>
          <a:lstStyle/>
          <a:p>
            <a:r>
              <a:rPr lang="zh-CN" altLang="en-US">
                <a:solidFill>
                  <a:srgbClr val="CC0000"/>
                </a:solidFill>
              </a:rPr>
              <a:t>塑料袋</a:t>
            </a:r>
            <a:r>
              <a:rPr lang="en-US" altLang="zh-CN">
                <a:solidFill>
                  <a:srgbClr val="CC0000"/>
                </a:solidFill>
              </a:rPr>
              <a:t>(</a:t>
            </a:r>
            <a:r>
              <a:rPr lang="zh-CN" altLang="en-US">
                <a:solidFill>
                  <a:srgbClr val="CC0000"/>
                </a:solidFill>
              </a:rPr>
              <a:t>包</a:t>
            </a:r>
            <a:r>
              <a:rPr lang="en-US" altLang="zh-CN">
                <a:solidFill>
                  <a:srgbClr val="CC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372785"/>
            <a:ext cx="6983413" cy="4247317"/>
          </a:xfrm>
          <a:prstGeom prst="rect">
            <a:avLst/>
          </a:prstGeom>
          <a:noFill/>
          <a:ln w="9525">
            <a:noFill/>
            <a:miter lim="800000"/>
          </a:ln>
        </p:spPr>
        <p:txBody>
          <a:bodyPr>
            <a:spAutoFit/>
          </a:bodyPr>
          <a:lstStyle/>
          <a:p>
            <a:pPr>
              <a:lnSpc>
                <a:spcPct val="150000"/>
              </a:lnSpc>
            </a:pPr>
            <a:r>
              <a:rPr lang="en-US" altLang="zh-CN" dirty="0"/>
              <a:t>1.use</a:t>
            </a:r>
            <a:r>
              <a:rPr lang="zh-CN" altLang="en-US" dirty="0"/>
              <a:t>（形容词）</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2.do not (</a:t>
            </a:r>
            <a:r>
              <a:rPr lang="zh-CN" altLang="en-US" dirty="0"/>
              <a:t>缩写</a:t>
            </a:r>
            <a:r>
              <a:rPr lang="en-US" altLang="zh-CN" dirty="0"/>
              <a:t>)</a:t>
            </a:r>
            <a:r>
              <a:rPr lang="en-US" altLang="zh-CN" u="sng" dirty="0"/>
              <a:t> </a:t>
            </a:r>
            <a:r>
              <a:rPr lang="en-US" altLang="zh-CN" dirty="0"/>
              <a:t>____________</a:t>
            </a:r>
            <a:r>
              <a:rPr lang="en-US" altLang="zh-CN" u="sng" dirty="0"/>
              <a:t>      </a:t>
            </a:r>
            <a:endParaRPr lang="en-US" altLang="zh-CN" dirty="0"/>
          </a:p>
          <a:p>
            <a:pPr>
              <a:lnSpc>
                <a:spcPct val="150000"/>
              </a:lnSpc>
            </a:pPr>
            <a:endParaRPr lang="en-US" altLang="zh-CN" dirty="0"/>
          </a:p>
          <a:p>
            <a:pPr>
              <a:lnSpc>
                <a:spcPct val="150000"/>
              </a:lnSpc>
            </a:pPr>
            <a:r>
              <a:rPr lang="en-US" altLang="zh-CN" dirty="0"/>
              <a:t>3.cut (</a:t>
            </a:r>
            <a:r>
              <a:rPr lang="zh-CN" altLang="en-US" dirty="0"/>
              <a:t>过去式</a:t>
            </a:r>
            <a:r>
              <a:rPr lang="en-US" altLang="zh-CN" dirty="0"/>
              <a:t>)</a:t>
            </a:r>
            <a:r>
              <a:rPr lang="en-US" altLang="zh-CN" u="sng" dirty="0"/>
              <a:t> </a:t>
            </a:r>
            <a:r>
              <a:rPr lang="en-US" altLang="zh-CN" dirty="0"/>
              <a:t>____________</a:t>
            </a:r>
            <a:r>
              <a:rPr lang="en-US" altLang="zh-CN" u="sng" dirty="0"/>
              <a:t>    </a:t>
            </a:r>
            <a:r>
              <a:rPr lang="en-US" altLang="zh-CN" dirty="0"/>
              <a:t>                 </a:t>
            </a:r>
          </a:p>
          <a:p>
            <a:pPr>
              <a:lnSpc>
                <a:spcPct val="150000"/>
              </a:lnSpc>
            </a:pPr>
            <a:endParaRPr lang="en-US" altLang="zh-CN" dirty="0"/>
          </a:p>
          <a:p>
            <a:pPr>
              <a:lnSpc>
                <a:spcPct val="150000"/>
              </a:lnSpc>
            </a:pPr>
            <a:r>
              <a:rPr lang="en-US" altLang="zh-CN" dirty="0"/>
              <a:t>4.should not (</a:t>
            </a:r>
            <a:r>
              <a:rPr lang="zh-CN" altLang="en-US" dirty="0"/>
              <a:t>缩写</a:t>
            </a:r>
            <a:r>
              <a:rPr lang="en-US" altLang="zh-CN" dirty="0"/>
              <a:t>)</a:t>
            </a:r>
            <a:r>
              <a:rPr lang="en-US" altLang="zh-CN" u="sng" dirty="0"/>
              <a:t> </a:t>
            </a:r>
            <a:r>
              <a:rPr lang="en-US" altLang="zh-CN" dirty="0"/>
              <a:t>____________</a:t>
            </a:r>
            <a:r>
              <a:rPr lang="en-US" altLang="zh-CN" u="sng" dirty="0"/>
              <a:t>     </a:t>
            </a:r>
            <a:r>
              <a:rPr lang="en-US" altLang="zh-CN" dirty="0"/>
              <a:t>  </a:t>
            </a:r>
          </a:p>
          <a:p>
            <a:pPr>
              <a:lnSpc>
                <a:spcPct val="150000"/>
              </a:lnSpc>
            </a:pPr>
            <a:endParaRPr lang="en-US" altLang="zh-CN" dirty="0"/>
          </a:p>
          <a:p>
            <a:pPr>
              <a:lnSpc>
                <a:spcPct val="150000"/>
              </a:lnSpc>
            </a:pPr>
            <a:r>
              <a:rPr lang="en-US" altLang="zh-CN" dirty="0"/>
              <a:t>5.reuse (</a:t>
            </a:r>
            <a:r>
              <a:rPr lang="zh-CN" altLang="en-US" dirty="0"/>
              <a:t>现在分词</a:t>
            </a:r>
            <a:r>
              <a:rPr lang="en-US" altLang="zh-CN" dirty="0"/>
              <a:t>)</a:t>
            </a:r>
            <a:r>
              <a:rPr lang="en-US" altLang="zh-CN" u="sng" dirty="0"/>
              <a:t> </a:t>
            </a:r>
            <a:r>
              <a:rPr lang="en-US" altLang="zh-CN" dirty="0"/>
              <a:t>____________</a:t>
            </a:r>
          </a:p>
        </p:txBody>
      </p:sp>
      <p:grpSp>
        <p:nvGrpSpPr>
          <p:cNvPr id="17410" name="TextBox 3"/>
          <p:cNvGrpSpPr/>
          <p:nvPr/>
        </p:nvGrpSpPr>
        <p:grpSpPr bwMode="auto">
          <a:xfrm>
            <a:off x="395289" y="357718"/>
            <a:ext cx="1463675" cy="772583"/>
            <a:chOff x="257" y="165"/>
            <a:chExt cx="922" cy="365"/>
          </a:xfrm>
        </p:grpSpPr>
        <p:pic>
          <p:nvPicPr>
            <p:cNvPr id="17420" name="TextBox 3"/>
            <p:cNvPicPr>
              <a:picLocks noChangeArrowheads="1"/>
            </p:cNvPicPr>
            <p:nvPr/>
          </p:nvPicPr>
          <p:blipFill>
            <a:blip r:embed="rId3"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7421"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17411" name="Rectangle 31"/>
          <p:cNvSpPr>
            <a:spLocks noChangeArrowheads="1"/>
          </p:cNvSpPr>
          <p:nvPr/>
        </p:nvSpPr>
        <p:spPr bwMode="auto">
          <a:xfrm>
            <a:off x="1476375" y="1668962"/>
            <a:ext cx="2318263" cy="400110"/>
          </a:xfrm>
          <a:prstGeom prst="rect">
            <a:avLst/>
          </a:prstGeom>
          <a:noFill/>
          <a:ln w="9525" algn="ctr">
            <a:noFill/>
            <a:miter lim="800000"/>
          </a:ln>
        </p:spPr>
        <p:txBody>
          <a:bodyPr wrap="none" anchor="ctr">
            <a:spAutoFit/>
          </a:bodyPr>
          <a:lstStyle/>
          <a:p>
            <a:pPr marL="508000" indent="-508000"/>
            <a:r>
              <a:rPr lang="zh-CN" altLang="en-US" dirty="0"/>
              <a:t>二、按要求写单词</a:t>
            </a:r>
            <a:r>
              <a:rPr lang="en-US" altLang="zh-CN" dirty="0"/>
              <a:t>.</a:t>
            </a:r>
            <a:endParaRPr lang="zh-CN" altLang="en-US" dirty="0"/>
          </a:p>
        </p:txBody>
      </p:sp>
      <p:sp>
        <p:nvSpPr>
          <p:cNvPr id="3" name="TextBox 7"/>
          <p:cNvSpPr txBox="1">
            <a:spLocks noChangeArrowheads="1"/>
          </p:cNvSpPr>
          <p:nvPr/>
        </p:nvSpPr>
        <p:spPr bwMode="auto">
          <a:xfrm>
            <a:off x="3132139" y="2180167"/>
            <a:ext cx="1728787" cy="400110"/>
          </a:xfrm>
          <a:prstGeom prst="rect">
            <a:avLst/>
          </a:prstGeom>
          <a:noFill/>
          <a:ln w="9525">
            <a:noFill/>
            <a:miter lim="800000"/>
          </a:ln>
        </p:spPr>
        <p:txBody>
          <a:bodyPr>
            <a:spAutoFit/>
          </a:bodyPr>
          <a:lstStyle/>
          <a:p>
            <a:r>
              <a:rPr lang="en-US" altLang="zh-CN">
                <a:solidFill>
                  <a:srgbClr val="CC0000"/>
                </a:solidFill>
              </a:rPr>
              <a:t>useful </a:t>
            </a:r>
          </a:p>
        </p:txBody>
      </p:sp>
      <p:sp>
        <p:nvSpPr>
          <p:cNvPr id="5" name="TextBox 7"/>
          <p:cNvSpPr txBox="1">
            <a:spLocks noChangeArrowheads="1"/>
          </p:cNvSpPr>
          <p:nvPr/>
        </p:nvSpPr>
        <p:spPr bwMode="auto">
          <a:xfrm>
            <a:off x="3132139" y="3092451"/>
            <a:ext cx="1728787" cy="400110"/>
          </a:xfrm>
          <a:prstGeom prst="rect">
            <a:avLst/>
          </a:prstGeom>
          <a:noFill/>
          <a:ln w="9525">
            <a:noFill/>
            <a:miter lim="800000"/>
          </a:ln>
        </p:spPr>
        <p:txBody>
          <a:bodyPr>
            <a:spAutoFit/>
          </a:bodyPr>
          <a:lstStyle/>
          <a:p>
            <a:r>
              <a:rPr lang="en-US" altLang="zh-CN">
                <a:solidFill>
                  <a:srgbClr val="CC0000"/>
                </a:solidFill>
              </a:rPr>
              <a:t>don't </a:t>
            </a:r>
          </a:p>
        </p:txBody>
      </p:sp>
      <p:sp>
        <p:nvSpPr>
          <p:cNvPr id="8" name="TextBox 7"/>
          <p:cNvSpPr txBox="1">
            <a:spLocks noChangeArrowheads="1"/>
          </p:cNvSpPr>
          <p:nvPr/>
        </p:nvSpPr>
        <p:spPr bwMode="auto">
          <a:xfrm>
            <a:off x="3203575" y="3909485"/>
            <a:ext cx="647700" cy="400110"/>
          </a:xfrm>
          <a:prstGeom prst="rect">
            <a:avLst/>
          </a:prstGeom>
          <a:noFill/>
          <a:ln w="9525">
            <a:noFill/>
            <a:miter lim="800000"/>
          </a:ln>
        </p:spPr>
        <p:txBody>
          <a:bodyPr>
            <a:spAutoFit/>
          </a:bodyPr>
          <a:lstStyle/>
          <a:p>
            <a:r>
              <a:rPr lang="en-US" altLang="zh-CN">
                <a:solidFill>
                  <a:srgbClr val="CC0000"/>
                </a:solidFill>
              </a:rPr>
              <a:t>cut</a:t>
            </a:r>
          </a:p>
        </p:txBody>
      </p:sp>
      <p:sp>
        <p:nvSpPr>
          <p:cNvPr id="10" name="TextBox 7"/>
          <p:cNvSpPr txBox="1">
            <a:spLocks noChangeArrowheads="1"/>
          </p:cNvSpPr>
          <p:nvPr/>
        </p:nvSpPr>
        <p:spPr bwMode="auto">
          <a:xfrm>
            <a:off x="3419475" y="4701541"/>
            <a:ext cx="1728788" cy="400110"/>
          </a:xfrm>
          <a:prstGeom prst="rect">
            <a:avLst/>
          </a:prstGeom>
          <a:noFill/>
          <a:ln w="9525">
            <a:noFill/>
            <a:miter lim="800000"/>
          </a:ln>
        </p:spPr>
        <p:txBody>
          <a:bodyPr>
            <a:spAutoFit/>
          </a:bodyPr>
          <a:lstStyle/>
          <a:p>
            <a:r>
              <a:rPr lang="en-US" altLang="zh-CN">
                <a:solidFill>
                  <a:srgbClr val="CC0000"/>
                </a:solidFill>
              </a:rPr>
              <a:t>shouldn't </a:t>
            </a:r>
          </a:p>
        </p:txBody>
      </p:sp>
      <p:sp>
        <p:nvSpPr>
          <p:cNvPr id="4" name="TextBox 7"/>
          <p:cNvSpPr txBox="1">
            <a:spLocks noChangeArrowheads="1"/>
          </p:cNvSpPr>
          <p:nvPr/>
        </p:nvSpPr>
        <p:spPr bwMode="auto">
          <a:xfrm>
            <a:off x="3419475" y="5492751"/>
            <a:ext cx="1728788" cy="400110"/>
          </a:xfrm>
          <a:prstGeom prst="rect">
            <a:avLst/>
          </a:prstGeom>
          <a:noFill/>
          <a:ln w="9525">
            <a:noFill/>
            <a:miter lim="800000"/>
          </a:ln>
        </p:spPr>
        <p:txBody>
          <a:bodyPr>
            <a:spAutoFit/>
          </a:bodyPr>
          <a:lstStyle/>
          <a:p>
            <a:r>
              <a:rPr lang="en-US" altLang="zh-CN">
                <a:solidFill>
                  <a:srgbClr val="CC0000"/>
                </a:solidFill>
              </a:rPr>
              <a:t>reusing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8" grpId="0"/>
      <p:bldP spid="10"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084918"/>
            <a:ext cx="6983413" cy="4194610"/>
          </a:xfrm>
          <a:prstGeom prst="rect">
            <a:avLst/>
          </a:prstGeom>
          <a:noFill/>
          <a:ln w="9525">
            <a:noFill/>
            <a:miter lim="800000"/>
          </a:ln>
        </p:spPr>
        <p:txBody>
          <a:bodyPr>
            <a:spAutoFit/>
          </a:bodyPr>
          <a:lstStyle/>
          <a:p>
            <a:pPr>
              <a:lnSpc>
                <a:spcPct val="150000"/>
              </a:lnSpc>
            </a:pPr>
            <a:r>
              <a:rPr lang="en-US" altLang="zh-CN" dirty="0"/>
              <a:t>6.save</a:t>
            </a:r>
            <a:r>
              <a:rPr lang="zh-CN" altLang="en-US" dirty="0"/>
              <a:t>（现在分词）</a:t>
            </a:r>
            <a:r>
              <a:rPr lang="en-US" altLang="zh-CN" dirty="0"/>
              <a:t>____________</a:t>
            </a:r>
            <a:r>
              <a:rPr lang="zh-CN" altLang="en-US" u="sng" dirty="0"/>
              <a:t>        </a:t>
            </a:r>
            <a:endParaRPr lang="zh-CN" altLang="en-US" dirty="0"/>
          </a:p>
          <a:p>
            <a:pPr>
              <a:lnSpc>
                <a:spcPct val="150000"/>
              </a:lnSpc>
            </a:pPr>
            <a:endParaRPr lang="en-US" altLang="zh-CN" dirty="0"/>
          </a:p>
          <a:p>
            <a:pPr>
              <a:lnSpc>
                <a:spcPct val="150000"/>
              </a:lnSpc>
            </a:pPr>
            <a:r>
              <a:rPr lang="en-US" altLang="zh-CN" dirty="0"/>
              <a:t>7.protect (</a:t>
            </a:r>
            <a:r>
              <a:rPr lang="zh-CN" altLang="en-US" dirty="0"/>
              <a:t>第三人称单数</a:t>
            </a:r>
            <a:r>
              <a:rPr lang="en-US" altLang="zh-CN" dirty="0"/>
              <a:t>)</a:t>
            </a:r>
            <a:r>
              <a:rPr lang="en-US" altLang="zh-CN" u="sng" dirty="0"/>
              <a:t> </a:t>
            </a:r>
            <a:r>
              <a:rPr lang="en-US" altLang="zh-CN" dirty="0"/>
              <a:t>____________</a:t>
            </a:r>
            <a:r>
              <a:rPr lang="en-US" altLang="zh-CN" u="sng" dirty="0"/>
              <a:t>      </a:t>
            </a:r>
            <a:r>
              <a:rPr lang="en-US" altLang="zh-CN" dirty="0"/>
              <a:t>           </a:t>
            </a:r>
          </a:p>
          <a:p>
            <a:pPr>
              <a:lnSpc>
                <a:spcPct val="150000"/>
              </a:lnSpc>
            </a:pPr>
            <a:endParaRPr lang="en-US" altLang="zh-CN" dirty="0"/>
          </a:p>
          <a:p>
            <a:pPr>
              <a:lnSpc>
                <a:spcPct val="150000"/>
              </a:lnSpc>
            </a:pPr>
            <a:r>
              <a:rPr lang="en-US" altLang="zh-CN" dirty="0"/>
              <a:t>8.waste (</a:t>
            </a:r>
            <a:r>
              <a:rPr lang="zh-CN" altLang="en-US" dirty="0"/>
              <a:t>第三人称单数</a:t>
            </a:r>
            <a:r>
              <a:rPr lang="en-US" altLang="zh-CN" dirty="0"/>
              <a:t>)</a:t>
            </a:r>
            <a:r>
              <a:rPr lang="en-US" altLang="zh-CN" u="sng" dirty="0"/>
              <a:t> </a:t>
            </a:r>
            <a:r>
              <a:rPr lang="en-US" altLang="zh-CN" dirty="0"/>
              <a:t>____________</a:t>
            </a:r>
            <a:r>
              <a:rPr lang="en-US" altLang="zh-CN" u="sng" dirty="0"/>
              <a:t>      </a:t>
            </a:r>
            <a:r>
              <a:rPr lang="en-US" altLang="zh-CN" dirty="0"/>
              <a:t> </a:t>
            </a:r>
          </a:p>
          <a:p>
            <a:pPr>
              <a:lnSpc>
                <a:spcPct val="150000"/>
              </a:lnSpc>
            </a:pPr>
            <a:endParaRPr lang="en-US" altLang="zh-CN" dirty="0"/>
          </a:p>
          <a:p>
            <a:pPr>
              <a:lnSpc>
                <a:spcPct val="150000"/>
              </a:lnSpc>
            </a:pPr>
            <a:r>
              <a:rPr lang="en-US" altLang="zh-CN" dirty="0"/>
              <a:t>9.make (</a:t>
            </a:r>
            <a:r>
              <a:rPr lang="zh-CN" altLang="en-US" dirty="0"/>
              <a:t>现在分词</a:t>
            </a:r>
            <a:r>
              <a:rPr lang="en-US" altLang="zh-CN" dirty="0"/>
              <a:t>) ____________</a:t>
            </a:r>
            <a:r>
              <a:rPr lang="en-US" altLang="zh-CN" u="sng" dirty="0"/>
              <a:t>        </a:t>
            </a:r>
            <a:r>
              <a:rPr lang="en-US" altLang="zh-CN" dirty="0"/>
              <a:t>            </a:t>
            </a:r>
          </a:p>
          <a:p>
            <a:pPr>
              <a:lnSpc>
                <a:spcPct val="150000"/>
              </a:lnSpc>
            </a:pPr>
            <a:endParaRPr lang="en-US" altLang="zh-CN" dirty="0"/>
          </a:p>
          <a:p>
            <a:pPr>
              <a:lnSpc>
                <a:spcPct val="150000"/>
              </a:lnSpc>
            </a:pPr>
            <a:r>
              <a:rPr lang="en-US" altLang="zh-CN" dirty="0"/>
              <a:t>10.glass (</a:t>
            </a:r>
            <a:r>
              <a:rPr lang="zh-CN" altLang="en-US" dirty="0"/>
              <a:t>复数</a:t>
            </a:r>
            <a:r>
              <a:rPr lang="en-US" altLang="zh-CN" dirty="0"/>
              <a:t>) ____________ </a:t>
            </a:r>
          </a:p>
        </p:txBody>
      </p:sp>
      <p:grpSp>
        <p:nvGrpSpPr>
          <p:cNvPr id="36867" name="TextBox 3"/>
          <p:cNvGrpSpPr/>
          <p:nvPr/>
        </p:nvGrpSpPr>
        <p:grpSpPr bwMode="auto">
          <a:xfrm>
            <a:off x="395289" y="357718"/>
            <a:ext cx="1463675" cy="772583"/>
            <a:chOff x="257" y="165"/>
            <a:chExt cx="922" cy="365"/>
          </a:xfrm>
        </p:grpSpPr>
        <p:pic>
          <p:nvPicPr>
            <p:cNvPr id="36868"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6869"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3" name="TextBox 7"/>
          <p:cNvSpPr txBox="1">
            <a:spLocks noChangeArrowheads="1"/>
          </p:cNvSpPr>
          <p:nvPr/>
        </p:nvSpPr>
        <p:spPr bwMode="auto">
          <a:xfrm>
            <a:off x="3924300" y="1989667"/>
            <a:ext cx="1728788" cy="400110"/>
          </a:xfrm>
          <a:prstGeom prst="rect">
            <a:avLst/>
          </a:prstGeom>
          <a:noFill/>
          <a:ln w="9525">
            <a:noFill/>
            <a:miter lim="800000"/>
          </a:ln>
        </p:spPr>
        <p:txBody>
          <a:bodyPr>
            <a:spAutoFit/>
          </a:bodyPr>
          <a:lstStyle/>
          <a:p>
            <a:r>
              <a:rPr lang="en-US" altLang="zh-CN">
                <a:solidFill>
                  <a:srgbClr val="CC0000"/>
                </a:solidFill>
              </a:rPr>
              <a:t>saving </a:t>
            </a:r>
          </a:p>
        </p:txBody>
      </p:sp>
      <p:sp>
        <p:nvSpPr>
          <p:cNvPr id="5" name="TextBox 7"/>
          <p:cNvSpPr txBox="1">
            <a:spLocks noChangeArrowheads="1"/>
          </p:cNvSpPr>
          <p:nvPr/>
        </p:nvSpPr>
        <p:spPr bwMode="auto">
          <a:xfrm>
            <a:off x="4104640" y="2854538"/>
            <a:ext cx="1728788" cy="400110"/>
          </a:xfrm>
          <a:prstGeom prst="rect">
            <a:avLst/>
          </a:prstGeom>
          <a:noFill/>
          <a:ln w="9525">
            <a:noFill/>
            <a:miter lim="800000"/>
          </a:ln>
        </p:spPr>
        <p:txBody>
          <a:bodyPr>
            <a:spAutoFit/>
          </a:bodyPr>
          <a:lstStyle/>
          <a:p>
            <a:r>
              <a:rPr lang="en-US" altLang="zh-CN">
                <a:solidFill>
                  <a:srgbClr val="CC0000"/>
                </a:solidFill>
              </a:rPr>
              <a:t>protects </a:t>
            </a:r>
          </a:p>
        </p:txBody>
      </p:sp>
      <p:sp>
        <p:nvSpPr>
          <p:cNvPr id="8" name="TextBox 7"/>
          <p:cNvSpPr txBox="1">
            <a:spLocks noChangeArrowheads="1"/>
          </p:cNvSpPr>
          <p:nvPr/>
        </p:nvSpPr>
        <p:spPr bwMode="auto">
          <a:xfrm>
            <a:off x="3995739" y="3718985"/>
            <a:ext cx="1728787" cy="400110"/>
          </a:xfrm>
          <a:prstGeom prst="rect">
            <a:avLst/>
          </a:prstGeom>
          <a:noFill/>
          <a:ln w="9525">
            <a:noFill/>
            <a:miter lim="800000"/>
          </a:ln>
        </p:spPr>
        <p:txBody>
          <a:bodyPr>
            <a:spAutoFit/>
          </a:bodyPr>
          <a:lstStyle/>
          <a:p>
            <a:r>
              <a:rPr lang="en-US" altLang="zh-CN">
                <a:solidFill>
                  <a:srgbClr val="CC0000"/>
                </a:solidFill>
              </a:rPr>
              <a:t>wastes </a:t>
            </a:r>
          </a:p>
        </p:txBody>
      </p:sp>
      <p:sp>
        <p:nvSpPr>
          <p:cNvPr id="10" name="TextBox 7"/>
          <p:cNvSpPr txBox="1">
            <a:spLocks noChangeArrowheads="1"/>
          </p:cNvSpPr>
          <p:nvPr/>
        </p:nvSpPr>
        <p:spPr bwMode="auto">
          <a:xfrm>
            <a:off x="3492500" y="4485218"/>
            <a:ext cx="1728788" cy="400110"/>
          </a:xfrm>
          <a:prstGeom prst="rect">
            <a:avLst/>
          </a:prstGeom>
          <a:noFill/>
          <a:ln w="9525">
            <a:noFill/>
            <a:miter lim="800000"/>
          </a:ln>
        </p:spPr>
        <p:txBody>
          <a:bodyPr>
            <a:spAutoFit/>
          </a:bodyPr>
          <a:lstStyle/>
          <a:p>
            <a:r>
              <a:rPr lang="en-US" altLang="zh-CN">
                <a:solidFill>
                  <a:srgbClr val="CC0000"/>
                </a:solidFill>
              </a:rPr>
              <a:t>making </a:t>
            </a:r>
          </a:p>
        </p:txBody>
      </p:sp>
      <p:sp>
        <p:nvSpPr>
          <p:cNvPr id="4" name="TextBox 7"/>
          <p:cNvSpPr txBox="1">
            <a:spLocks noChangeArrowheads="1"/>
          </p:cNvSpPr>
          <p:nvPr/>
        </p:nvSpPr>
        <p:spPr bwMode="auto">
          <a:xfrm>
            <a:off x="3203575" y="5300134"/>
            <a:ext cx="1728788" cy="400110"/>
          </a:xfrm>
          <a:prstGeom prst="rect">
            <a:avLst/>
          </a:prstGeom>
          <a:noFill/>
          <a:ln w="9525">
            <a:noFill/>
            <a:miter lim="800000"/>
          </a:ln>
        </p:spPr>
        <p:txBody>
          <a:bodyPr>
            <a:spAutoFit/>
          </a:bodyPr>
          <a:lstStyle/>
          <a:p>
            <a:r>
              <a:rPr lang="en-US" altLang="zh-CN">
                <a:solidFill>
                  <a:srgbClr val="CC0000"/>
                </a:solidFill>
              </a:rPr>
              <a:t>glasses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8" grpId="0"/>
      <p:bldP spid="10"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372785"/>
            <a:ext cx="6983413" cy="4247317"/>
          </a:xfrm>
          <a:prstGeom prst="rect">
            <a:avLst/>
          </a:prstGeom>
          <a:noFill/>
          <a:ln w="9525">
            <a:noFill/>
            <a:miter lim="800000"/>
          </a:ln>
        </p:spPr>
        <p:txBody>
          <a:bodyPr>
            <a:spAutoFit/>
          </a:bodyPr>
          <a:lstStyle/>
          <a:p>
            <a:pPr>
              <a:lnSpc>
                <a:spcPct val="150000"/>
              </a:lnSpc>
            </a:pPr>
            <a:r>
              <a:rPr lang="en-US" altLang="zh-CN" dirty="0"/>
              <a:t>1.</a:t>
            </a:r>
            <a:r>
              <a:rPr lang="zh-CN" altLang="en-US" dirty="0"/>
              <a:t>使用一些纸</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2.</a:t>
            </a:r>
            <a:r>
              <a:rPr lang="zh-CN" altLang="en-US" dirty="0"/>
              <a:t>收集许多标识</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3.</a:t>
            </a:r>
            <a:r>
              <a:rPr lang="zh-CN" altLang="en-US" dirty="0"/>
              <a:t>对</a:t>
            </a:r>
            <a:r>
              <a:rPr lang="en-US" altLang="zh-CN" dirty="0"/>
              <a:t>……</a:t>
            </a:r>
            <a:r>
              <a:rPr lang="zh-CN" altLang="en-US" dirty="0"/>
              <a:t>有害 </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4.</a:t>
            </a:r>
            <a:r>
              <a:rPr lang="zh-CN" altLang="en-US" dirty="0"/>
              <a:t>其他的孩子们</a:t>
            </a:r>
            <a:r>
              <a:rPr lang="zh-CN" altLang="en-US"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5.</a:t>
            </a:r>
            <a:r>
              <a:rPr lang="zh-CN" altLang="en-US" dirty="0"/>
              <a:t>太多的水</a:t>
            </a:r>
            <a:r>
              <a:rPr lang="zh-CN" altLang="en-US" u="sng" dirty="0"/>
              <a:t>　</a:t>
            </a:r>
            <a:r>
              <a:rPr lang="en-US" altLang="zh-CN" dirty="0"/>
              <a:t>____________</a:t>
            </a:r>
            <a:r>
              <a:rPr lang="zh-CN" altLang="en-US" u="sng" dirty="0"/>
              <a:t>        </a:t>
            </a:r>
            <a:r>
              <a:rPr lang="zh-CN" altLang="en-US" dirty="0"/>
              <a:t>                     </a:t>
            </a:r>
          </a:p>
        </p:txBody>
      </p:sp>
      <p:grpSp>
        <p:nvGrpSpPr>
          <p:cNvPr id="19458" name="TextBox 3"/>
          <p:cNvGrpSpPr/>
          <p:nvPr/>
        </p:nvGrpSpPr>
        <p:grpSpPr bwMode="auto">
          <a:xfrm>
            <a:off x="395289" y="357718"/>
            <a:ext cx="1463675" cy="772583"/>
            <a:chOff x="257" y="165"/>
            <a:chExt cx="922" cy="365"/>
          </a:xfrm>
        </p:grpSpPr>
        <p:pic>
          <p:nvPicPr>
            <p:cNvPr id="19465"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9466"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19459" name="Rectangle 31"/>
          <p:cNvSpPr>
            <a:spLocks noChangeArrowheads="1"/>
          </p:cNvSpPr>
          <p:nvPr/>
        </p:nvSpPr>
        <p:spPr bwMode="auto">
          <a:xfrm>
            <a:off x="1476375" y="1668962"/>
            <a:ext cx="1802096" cy="400110"/>
          </a:xfrm>
          <a:prstGeom prst="rect">
            <a:avLst/>
          </a:prstGeom>
          <a:noFill/>
          <a:ln w="9525" algn="ctr">
            <a:noFill/>
            <a:miter lim="800000"/>
          </a:ln>
        </p:spPr>
        <p:txBody>
          <a:bodyPr wrap="none" anchor="ctr">
            <a:spAutoFit/>
          </a:bodyPr>
          <a:lstStyle/>
          <a:p>
            <a:pPr marL="508000" indent="-508000"/>
            <a:r>
              <a:rPr lang="zh-CN" altLang="en-US" dirty="0"/>
              <a:t>三、英汉互译</a:t>
            </a:r>
            <a:r>
              <a:rPr lang="en-US" altLang="zh-CN" dirty="0"/>
              <a:t>.</a:t>
            </a:r>
            <a:endParaRPr lang="zh-CN" altLang="en-US" dirty="0"/>
          </a:p>
        </p:txBody>
      </p:sp>
      <p:sp>
        <p:nvSpPr>
          <p:cNvPr id="6" name="TextBox 7"/>
          <p:cNvSpPr txBox="1">
            <a:spLocks noChangeArrowheads="1"/>
          </p:cNvSpPr>
          <p:nvPr/>
        </p:nvSpPr>
        <p:spPr bwMode="auto">
          <a:xfrm>
            <a:off x="2771776" y="2277534"/>
            <a:ext cx="2016125" cy="400110"/>
          </a:xfrm>
          <a:prstGeom prst="rect">
            <a:avLst/>
          </a:prstGeom>
          <a:noFill/>
          <a:ln w="9525">
            <a:noFill/>
            <a:miter lim="800000"/>
          </a:ln>
        </p:spPr>
        <p:txBody>
          <a:bodyPr>
            <a:spAutoFit/>
          </a:bodyPr>
          <a:lstStyle/>
          <a:p>
            <a:r>
              <a:rPr lang="en-US" altLang="zh-CN">
                <a:solidFill>
                  <a:srgbClr val="CC0000"/>
                </a:solidFill>
              </a:rPr>
              <a:t>use  some paper </a:t>
            </a:r>
          </a:p>
        </p:txBody>
      </p:sp>
      <p:sp>
        <p:nvSpPr>
          <p:cNvPr id="3" name="TextBox 7"/>
          <p:cNvSpPr txBox="1">
            <a:spLocks noChangeArrowheads="1"/>
          </p:cNvSpPr>
          <p:nvPr/>
        </p:nvSpPr>
        <p:spPr bwMode="auto">
          <a:xfrm>
            <a:off x="2987675" y="3141134"/>
            <a:ext cx="2160588" cy="400110"/>
          </a:xfrm>
          <a:prstGeom prst="rect">
            <a:avLst/>
          </a:prstGeom>
          <a:noFill/>
          <a:ln w="9525">
            <a:noFill/>
            <a:miter lim="800000"/>
          </a:ln>
        </p:spPr>
        <p:txBody>
          <a:bodyPr>
            <a:spAutoFit/>
          </a:bodyPr>
          <a:lstStyle/>
          <a:p>
            <a:r>
              <a:rPr lang="en-US" altLang="zh-CN">
                <a:solidFill>
                  <a:srgbClr val="CC0000"/>
                </a:solidFill>
              </a:rPr>
              <a:t>collect many signs </a:t>
            </a:r>
          </a:p>
        </p:txBody>
      </p:sp>
      <p:sp>
        <p:nvSpPr>
          <p:cNvPr id="4" name="TextBox 7"/>
          <p:cNvSpPr txBox="1">
            <a:spLocks noChangeArrowheads="1"/>
          </p:cNvSpPr>
          <p:nvPr/>
        </p:nvSpPr>
        <p:spPr bwMode="auto">
          <a:xfrm>
            <a:off x="2914969" y="3998807"/>
            <a:ext cx="1728787" cy="400110"/>
          </a:xfrm>
          <a:prstGeom prst="rect">
            <a:avLst/>
          </a:prstGeom>
          <a:noFill/>
          <a:ln w="9525">
            <a:noFill/>
            <a:miter lim="800000"/>
          </a:ln>
        </p:spPr>
        <p:txBody>
          <a:bodyPr>
            <a:spAutoFit/>
          </a:bodyPr>
          <a:lstStyle/>
          <a:p>
            <a:r>
              <a:rPr lang="en-US" altLang="zh-CN">
                <a:solidFill>
                  <a:srgbClr val="CC0000"/>
                </a:solidFill>
              </a:rPr>
              <a:t>be bad for </a:t>
            </a:r>
          </a:p>
        </p:txBody>
      </p:sp>
      <p:sp>
        <p:nvSpPr>
          <p:cNvPr id="5" name="TextBox 7"/>
          <p:cNvSpPr txBox="1">
            <a:spLocks noChangeArrowheads="1"/>
          </p:cNvSpPr>
          <p:nvPr/>
        </p:nvSpPr>
        <p:spPr bwMode="auto">
          <a:xfrm>
            <a:off x="3203575" y="4677834"/>
            <a:ext cx="1728788" cy="400110"/>
          </a:xfrm>
          <a:prstGeom prst="rect">
            <a:avLst/>
          </a:prstGeom>
          <a:noFill/>
          <a:ln w="9525">
            <a:noFill/>
            <a:miter lim="800000"/>
          </a:ln>
        </p:spPr>
        <p:txBody>
          <a:bodyPr>
            <a:spAutoFit/>
          </a:bodyPr>
          <a:lstStyle/>
          <a:p>
            <a:r>
              <a:rPr lang="en-US" altLang="zh-CN">
                <a:solidFill>
                  <a:srgbClr val="CC0000"/>
                </a:solidFill>
              </a:rPr>
              <a:t>other children</a:t>
            </a:r>
          </a:p>
        </p:txBody>
      </p:sp>
      <p:sp>
        <p:nvSpPr>
          <p:cNvPr id="7" name="TextBox 7"/>
          <p:cNvSpPr txBox="1">
            <a:spLocks noChangeArrowheads="1"/>
          </p:cNvSpPr>
          <p:nvPr/>
        </p:nvSpPr>
        <p:spPr bwMode="auto">
          <a:xfrm>
            <a:off x="2700338" y="5541434"/>
            <a:ext cx="2233612" cy="400110"/>
          </a:xfrm>
          <a:prstGeom prst="rect">
            <a:avLst/>
          </a:prstGeom>
          <a:noFill/>
          <a:ln w="9525">
            <a:noFill/>
            <a:miter lim="800000"/>
          </a:ln>
        </p:spPr>
        <p:txBody>
          <a:bodyPr>
            <a:spAutoFit/>
          </a:bodyPr>
          <a:lstStyle/>
          <a:p>
            <a:r>
              <a:rPr lang="en-US" altLang="zh-CN">
                <a:solidFill>
                  <a:srgbClr val="CC0000"/>
                </a:solidFill>
              </a:rPr>
              <a:t>too much water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224756" y="2084918"/>
            <a:ext cx="6983413" cy="4194610"/>
          </a:xfrm>
          <a:prstGeom prst="rect">
            <a:avLst/>
          </a:prstGeom>
          <a:noFill/>
          <a:ln w="9525">
            <a:noFill/>
            <a:miter lim="800000"/>
          </a:ln>
        </p:spPr>
        <p:txBody>
          <a:bodyPr>
            <a:spAutoFit/>
          </a:bodyPr>
          <a:lstStyle/>
          <a:p>
            <a:pPr>
              <a:lnSpc>
                <a:spcPct val="150000"/>
              </a:lnSpc>
            </a:pPr>
            <a:r>
              <a:rPr lang="en-US" altLang="zh-CN" dirty="0"/>
              <a:t>6.Earth Day</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7.in many places</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8.protect our home </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9.at the school gate </a:t>
            </a:r>
            <a:r>
              <a:rPr lang="en-US" altLang="zh-CN" u="sng" dirty="0"/>
              <a:t> </a:t>
            </a:r>
            <a:r>
              <a:rPr lang="en-US" altLang="zh-CN" dirty="0"/>
              <a:t>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10.a rubbish bin ____________</a:t>
            </a:r>
            <a:r>
              <a:rPr lang="en-US" altLang="zh-CN" u="sng" dirty="0"/>
              <a:t> </a:t>
            </a:r>
            <a:r>
              <a:rPr lang="zh-CN" altLang="en-US" u="sng" dirty="0"/>
              <a:t>　</a:t>
            </a:r>
            <a:r>
              <a:rPr lang="zh-CN" altLang="en-US" dirty="0"/>
              <a:t> </a:t>
            </a:r>
            <a:endParaRPr lang="en-US" altLang="zh-CN" dirty="0"/>
          </a:p>
        </p:txBody>
      </p:sp>
      <p:grpSp>
        <p:nvGrpSpPr>
          <p:cNvPr id="37891" name="TextBox 3"/>
          <p:cNvGrpSpPr/>
          <p:nvPr/>
        </p:nvGrpSpPr>
        <p:grpSpPr bwMode="auto">
          <a:xfrm>
            <a:off x="395289" y="357718"/>
            <a:ext cx="1463675" cy="772583"/>
            <a:chOff x="257" y="165"/>
            <a:chExt cx="922" cy="365"/>
          </a:xfrm>
        </p:grpSpPr>
        <p:pic>
          <p:nvPicPr>
            <p:cNvPr id="37892"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7893"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3059114" y="1892301"/>
            <a:ext cx="1728787" cy="400110"/>
          </a:xfrm>
          <a:prstGeom prst="rect">
            <a:avLst/>
          </a:prstGeom>
          <a:noFill/>
          <a:ln w="9525">
            <a:noFill/>
            <a:miter lim="800000"/>
          </a:ln>
        </p:spPr>
        <p:txBody>
          <a:bodyPr>
            <a:spAutoFit/>
          </a:bodyPr>
          <a:lstStyle/>
          <a:p>
            <a:r>
              <a:rPr lang="zh-CN" altLang="en-US">
                <a:solidFill>
                  <a:srgbClr val="CC0000"/>
                </a:solidFill>
              </a:rPr>
              <a:t>地球日 </a:t>
            </a:r>
            <a:endParaRPr lang="en-US" altLang="zh-CN">
              <a:solidFill>
                <a:srgbClr val="CC0000"/>
              </a:solidFill>
            </a:endParaRPr>
          </a:p>
        </p:txBody>
      </p:sp>
      <p:sp>
        <p:nvSpPr>
          <p:cNvPr id="3" name="TextBox 7"/>
          <p:cNvSpPr txBox="1">
            <a:spLocks noChangeArrowheads="1"/>
          </p:cNvSpPr>
          <p:nvPr/>
        </p:nvSpPr>
        <p:spPr bwMode="auto">
          <a:xfrm>
            <a:off x="2987675" y="2853267"/>
            <a:ext cx="1728788" cy="400110"/>
          </a:xfrm>
          <a:prstGeom prst="rect">
            <a:avLst/>
          </a:prstGeom>
          <a:noFill/>
          <a:ln w="9525">
            <a:noFill/>
            <a:miter lim="800000"/>
          </a:ln>
        </p:spPr>
        <p:txBody>
          <a:bodyPr>
            <a:spAutoFit/>
          </a:bodyPr>
          <a:lstStyle/>
          <a:p>
            <a:r>
              <a:rPr lang="zh-CN" altLang="en-US">
                <a:solidFill>
                  <a:srgbClr val="CC0000"/>
                </a:solidFill>
              </a:rPr>
              <a:t>在许多地方 </a:t>
            </a:r>
            <a:endParaRPr lang="en-US" altLang="zh-CN">
              <a:solidFill>
                <a:srgbClr val="CC0000"/>
              </a:solidFill>
            </a:endParaRPr>
          </a:p>
        </p:txBody>
      </p:sp>
      <p:sp>
        <p:nvSpPr>
          <p:cNvPr id="4" name="TextBox 7"/>
          <p:cNvSpPr txBox="1">
            <a:spLocks noChangeArrowheads="1"/>
          </p:cNvSpPr>
          <p:nvPr/>
        </p:nvSpPr>
        <p:spPr bwMode="auto">
          <a:xfrm>
            <a:off x="3346451" y="3621618"/>
            <a:ext cx="2233613" cy="400110"/>
          </a:xfrm>
          <a:prstGeom prst="rect">
            <a:avLst/>
          </a:prstGeom>
          <a:noFill/>
          <a:ln w="9525">
            <a:noFill/>
            <a:miter lim="800000"/>
          </a:ln>
        </p:spPr>
        <p:txBody>
          <a:bodyPr>
            <a:spAutoFit/>
          </a:bodyPr>
          <a:lstStyle/>
          <a:p>
            <a:r>
              <a:rPr lang="zh-CN" altLang="en-US">
                <a:solidFill>
                  <a:srgbClr val="CC0000"/>
                </a:solidFill>
              </a:rPr>
              <a:t>保护我们的家园</a:t>
            </a:r>
            <a:endParaRPr lang="en-US" altLang="zh-CN">
              <a:solidFill>
                <a:srgbClr val="CC0000"/>
              </a:solidFill>
            </a:endParaRPr>
          </a:p>
        </p:txBody>
      </p:sp>
      <p:sp>
        <p:nvSpPr>
          <p:cNvPr id="5" name="TextBox 7"/>
          <p:cNvSpPr txBox="1">
            <a:spLocks noChangeArrowheads="1"/>
          </p:cNvSpPr>
          <p:nvPr/>
        </p:nvSpPr>
        <p:spPr bwMode="auto">
          <a:xfrm>
            <a:off x="3598864" y="4390814"/>
            <a:ext cx="1728787" cy="400110"/>
          </a:xfrm>
          <a:prstGeom prst="rect">
            <a:avLst/>
          </a:prstGeom>
          <a:noFill/>
          <a:ln w="9525">
            <a:noFill/>
            <a:miter lim="800000"/>
          </a:ln>
        </p:spPr>
        <p:txBody>
          <a:bodyPr>
            <a:spAutoFit/>
          </a:bodyPr>
          <a:lstStyle/>
          <a:p>
            <a:r>
              <a:rPr lang="zh-CN" altLang="en-US">
                <a:solidFill>
                  <a:srgbClr val="CC0000"/>
                </a:solidFill>
              </a:rPr>
              <a:t>在学校大门口 </a:t>
            </a:r>
            <a:endParaRPr lang="en-US" altLang="zh-CN">
              <a:solidFill>
                <a:srgbClr val="CC0000"/>
              </a:solidFill>
            </a:endParaRPr>
          </a:p>
        </p:txBody>
      </p:sp>
      <p:sp>
        <p:nvSpPr>
          <p:cNvPr id="7" name="TextBox 7"/>
          <p:cNvSpPr txBox="1">
            <a:spLocks noChangeArrowheads="1"/>
          </p:cNvSpPr>
          <p:nvPr/>
        </p:nvSpPr>
        <p:spPr bwMode="auto">
          <a:xfrm>
            <a:off x="3124835" y="5158318"/>
            <a:ext cx="1728788" cy="400110"/>
          </a:xfrm>
          <a:prstGeom prst="rect">
            <a:avLst/>
          </a:prstGeom>
          <a:noFill/>
          <a:ln w="9525">
            <a:noFill/>
            <a:miter lim="800000"/>
          </a:ln>
        </p:spPr>
        <p:txBody>
          <a:bodyPr>
            <a:spAutoFit/>
          </a:bodyPr>
          <a:lstStyle/>
          <a:p>
            <a:r>
              <a:rPr lang="zh-CN" altLang="en-US">
                <a:solidFill>
                  <a:srgbClr val="CC0000"/>
                </a:solidFill>
              </a:rPr>
              <a:t>一个垃圾桶 </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1"/>
          <p:cNvSpPr>
            <a:spLocks noChangeArrowheads="1"/>
          </p:cNvSpPr>
          <p:nvPr/>
        </p:nvSpPr>
        <p:spPr bwMode="auto">
          <a:xfrm>
            <a:off x="1476375" y="1668962"/>
            <a:ext cx="2576346" cy="400110"/>
          </a:xfrm>
          <a:prstGeom prst="rect">
            <a:avLst/>
          </a:prstGeom>
          <a:noFill/>
          <a:ln w="9525" algn="ctr">
            <a:noFill/>
            <a:miter lim="800000"/>
          </a:ln>
        </p:spPr>
        <p:txBody>
          <a:bodyPr wrap="none" anchor="ctr">
            <a:spAutoFit/>
          </a:bodyPr>
          <a:lstStyle/>
          <a:p>
            <a:r>
              <a:rPr lang="zh-CN" altLang="en-US"/>
              <a:t>四、按要求写单词</a:t>
            </a:r>
            <a:r>
              <a:rPr lang="en-US" altLang="zh-CN"/>
              <a:t>.</a:t>
            </a:r>
            <a:r>
              <a:rPr lang="zh-CN" altLang="en-US"/>
              <a:t>　</a:t>
            </a:r>
          </a:p>
        </p:txBody>
      </p:sp>
      <p:sp>
        <p:nvSpPr>
          <p:cNvPr id="2" name="TextBox 7"/>
          <p:cNvSpPr txBox="1">
            <a:spLocks noChangeArrowheads="1"/>
          </p:cNvSpPr>
          <p:nvPr/>
        </p:nvSpPr>
        <p:spPr bwMode="auto">
          <a:xfrm>
            <a:off x="1187451" y="2372785"/>
            <a:ext cx="6983413" cy="4247317"/>
          </a:xfrm>
          <a:prstGeom prst="rect">
            <a:avLst/>
          </a:prstGeom>
          <a:noFill/>
          <a:ln w="9525">
            <a:noFill/>
            <a:miter lim="800000"/>
          </a:ln>
        </p:spPr>
        <p:txBody>
          <a:bodyPr>
            <a:spAutoFit/>
          </a:bodyPr>
          <a:lstStyle/>
          <a:p>
            <a:pPr>
              <a:lnSpc>
                <a:spcPct val="150000"/>
              </a:lnSpc>
            </a:pPr>
            <a:r>
              <a:rPr lang="en-US" altLang="zh-CN" dirty="0"/>
              <a:t>1.use (</a:t>
            </a:r>
            <a:r>
              <a:rPr lang="zh-CN" altLang="en-US" dirty="0"/>
              <a:t>过去式</a:t>
            </a:r>
            <a:r>
              <a:rPr lang="en-US" altLang="zh-CN" dirty="0"/>
              <a:t>) 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2.drive (</a:t>
            </a:r>
            <a:r>
              <a:rPr lang="zh-CN" altLang="en-US" dirty="0"/>
              <a:t>过去式</a:t>
            </a:r>
            <a:r>
              <a:rPr lang="en-US" altLang="zh-CN" dirty="0"/>
              <a:t>)</a:t>
            </a:r>
            <a:r>
              <a:rPr lang="en-US" altLang="zh-CN" u="sng" dirty="0"/>
              <a:t> </a:t>
            </a:r>
            <a:r>
              <a:rPr lang="en-US" altLang="zh-CN" dirty="0"/>
              <a:t>____________</a:t>
            </a:r>
            <a:r>
              <a:rPr lang="zh-CN" altLang="en-US" u="sng" dirty="0"/>
              <a:t>　        </a:t>
            </a:r>
            <a:endParaRPr lang="zh-CN" altLang="en-US" dirty="0"/>
          </a:p>
          <a:p>
            <a:pPr>
              <a:lnSpc>
                <a:spcPct val="150000"/>
              </a:lnSpc>
            </a:pPr>
            <a:endParaRPr lang="en-US" altLang="zh-CN" dirty="0"/>
          </a:p>
          <a:p>
            <a:pPr>
              <a:lnSpc>
                <a:spcPct val="150000"/>
              </a:lnSpc>
            </a:pPr>
            <a:r>
              <a:rPr lang="en-US" altLang="zh-CN" dirty="0"/>
              <a:t>3.cut (</a:t>
            </a:r>
            <a:r>
              <a:rPr lang="zh-CN" altLang="en-US" dirty="0"/>
              <a:t>现在分词</a:t>
            </a:r>
            <a:r>
              <a:rPr lang="en-US" altLang="zh-CN" dirty="0"/>
              <a:t>) ____________</a:t>
            </a:r>
            <a:r>
              <a:rPr lang="zh-CN" altLang="en-US" u="sng" dirty="0"/>
              <a:t>　        </a:t>
            </a:r>
            <a:r>
              <a:rPr lang="zh-CN" altLang="en-US" dirty="0"/>
              <a:t>                    </a:t>
            </a:r>
          </a:p>
          <a:p>
            <a:pPr>
              <a:lnSpc>
                <a:spcPct val="150000"/>
              </a:lnSpc>
            </a:pPr>
            <a:endParaRPr lang="en-US" altLang="zh-CN" dirty="0"/>
          </a:p>
          <a:p>
            <a:pPr>
              <a:lnSpc>
                <a:spcPct val="150000"/>
              </a:lnSpc>
            </a:pPr>
            <a:r>
              <a:rPr lang="en-US" altLang="zh-CN" dirty="0"/>
              <a:t>4.bottle (</a:t>
            </a:r>
            <a:r>
              <a:rPr lang="zh-CN" altLang="en-US" dirty="0"/>
              <a:t>复数</a:t>
            </a:r>
            <a:r>
              <a:rPr lang="en-US" altLang="zh-CN" dirty="0"/>
              <a:t>)</a:t>
            </a:r>
            <a:r>
              <a:rPr lang="en-US" altLang="zh-CN" u="sng" dirty="0"/>
              <a:t> </a:t>
            </a:r>
            <a:r>
              <a:rPr lang="en-US" altLang="zh-CN" dirty="0"/>
              <a:t>____________</a:t>
            </a:r>
            <a:r>
              <a:rPr lang="zh-CN" altLang="en-US" u="sng" dirty="0"/>
              <a:t>　        </a:t>
            </a:r>
            <a:endParaRPr lang="zh-CN" altLang="en-US" dirty="0"/>
          </a:p>
          <a:p>
            <a:pPr>
              <a:lnSpc>
                <a:spcPct val="150000"/>
              </a:lnSpc>
            </a:pPr>
            <a:endParaRPr lang="en-US" altLang="zh-CN" dirty="0"/>
          </a:p>
          <a:p>
            <a:pPr>
              <a:lnSpc>
                <a:spcPct val="150000"/>
              </a:lnSpc>
            </a:pPr>
            <a:r>
              <a:rPr lang="en-US" altLang="zh-CN" dirty="0"/>
              <a:t>5.put (</a:t>
            </a:r>
            <a:r>
              <a:rPr lang="zh-CN" altLang="en-US" dirty="0"/>
              <a:t>第三人称单数</a:t>
            </a:r>
            <a:r>
              <a:rPr lang="en-US" altLang="zh-CN" dirty="0"/>
              <a:t>) ____________</a:t>
            </a:r>
            <a:r>
              <a:rPr lang="zh-CN" altLang="en-US" u="sng" dirty="0"/>
              <a:t>　        </a:t>
            </a:r>
            <a:r>
              <a:rPr lang="zh-CN" altLang="en-US" dirty="0"/>
              <a:t>               </a:t>
            </a:r>
          </a:p>
        </p:txBody>
      </p:sp>
      <p:grpSp>
        <p:nvGrpSpPr>
          <p:cNvPr id="21507" name="TextBox 3"/>
          <p:cNvGrpSpPr/>
          <p:nvPr/>
        </p:nvGrpSpPr>
        <p:grpSpPr bwMode="auto">
          <a:xfrm>
            <a:off x="395289" y="357718"/>
            <a:ext cx="1463675" cy="772583"/>
            <a:chOff x="257" y="165"/>
            <a:chExt cx="922" cy="365"/>
          </a:xfrm>
        </p:grpSpPr>
        <p:pic>
          <p:nvPicPr>
            <p:cNvPr id="21512"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1513"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3059114" y="2226734"/>
            <a:ext cx="1728787" cy="400110"/>
          </a:xfrm>
          <a:prstGeom prst="rect">
            <a:avLst/>
          </a:prstGeom>
          <a:noFill/>
          <a:ln w="9525">
            <a:noFill/>
            <a:miter lim="800000"/>
          </a:ln>
        </p:spPr>
        <p:txBody>
          <a:bodyPr>
            <a:spAutoFit/>
          </a:bodyPr>
          <a:lstStyle/>
          <a:p>
            <a:r>
              <a:rPr lang="en-US" altLang="zh-CN">
                <a:solidFill>
                  <a:srgbClr val="CC0000"/>
                </a:solidFill>
              </a:rPr>
              <a:t>used</a:t>
            </a:r>
          </a:p>
        </p:txBody>
      </p:sp>
      <p:sp>
        <p:nvSpPr>
          <p:cNvPr id="3" name="TextBox 7"/>
          <p:cNvSpPr txBox="1">
            <a:spLocks noChangeArrowheads="1"/>
          </p:cNvSpPr>
          <p:nvPr/>
        </p:nvSpPr>
        <p:spPr bwMode="auto">
          <a:xfrm>
            <a:off x="2987675" y="3187700"/>
            <a:ext cx="1728788" cy="400110"/>
          </a:xfrm>
          <a:prstGeom prst="rect">
            <a:avLst/>
          </a:prstGeom>
          <a:noFill/>
          <a:ln w="9525">
            <a:noFill/>
            <a:miter lim="800000"/>
          </a:ln>
        </p:spPr>
        <p:txBody>
          <a:bodyPr>
            <a:spAutoFit/>
          </a:bodyPr>
          <a:lstStyle/>
          <a:p>
            <a:r>
              <a:rPr lang="en-US" altLang="zh-CN">
                <a:solidFill>
                  <a:srgbClr val="CC0000"/>
                </a:solidFill>
              </a:rPr>
              <a:t>drove</a:t>
            </a:r>
          </a:p>
        </p:txBody>
      </p:sp>
      <p:sp>
        <p:nvSpPr>
          <p:cNvPr id="4" name="TextBox 7"/>
          <p:cNvSpPr txBox="1">
            <a:spLocks noChangeArrowheads="1"/>
          </p:cNvSpPr>
          <p:nvPr/>
        </p:nvSpPr>
        <p:spPr bwMode="auto">
          <a:xfrm>
            <a:off x="3346451" y="3956051"/>
            <a:ext cx="2233613" cy="400110"/>
          </a:xfrm>
          <a:prstGeom prst="rect">
            <a:avLst/>
          </a:prstGeom>
          <a:noFill/>
          <a:ln w="9525">
            <a:noFill/>
            <a:miter lim="800000"/>
          </a:ln>
        </p:spPr>
        <p:txBody>
          <a:bodyPr>
            <a:spAutoFit/>
          </a:bodyPr>
          <a:lstStyle/>
          <a:p>
            <a:r>
              <a:rPr lang="en-US" altLang="zh-CN">
                <a:solidFill>
                  <a:srgbClr val="CC0000"/>
                </a:solidFill>
              </a:rPr>
              <a:t>cutting</a:t>
            </a:r>
          </a:p>
        </p:txBody>
      </p:sp>
      <p:sp>
        <p:nvSpPr>
          <p:cNvPr id="5" name="TextBox 7"/>
          <p:cNvSpPr txBox="1">
            <a:spLocks noChangeArrowheads="1"/>
          </p:cNvSpPr>
          <p:nvPr/>
        </p:nvSpPr>
        <p:spPr bwMode="auto">
          <a:xfrm>
            <a:off x="2916239" y="4677834"/>
            <a:ext cx="1728787" cy="400110"/>
          </a:xfrm>
          <a:prstGeom prst="rect">
            <a:avLst/>
          </a:prstGeom>
          <a:noFill/>
          <a:ln w="9525">
            <a:noFill/>
            <a:miter lim="800000"/>
          </a:ln>
        </p:spPr>
        <p:txBody>
          <a:bodyPr>
            <a:spAutoFit/>
          </a:bodyPr>
          <a:lstStyle/>
          <a:p>
            <a:r>
              <a:rPr lang="en-US" altLang="zh-CN">
                <a:solidFill>
                  <a:srgbClr val="CC0000"/>
                </a:solidFill>
              </a:rPr>
              <a:t>bottles</a:t>
            </a:r>
          </a:p>
        </p:txBody>
      </p:sp>
      <p:sp>
        <p:nvSpPr>
          <p:cNvPr id="7" name="TextBox 7"/>
          <p:cNvSpPr txBox="1">
            <a:spLocks noChangeArrowheads="1"/>
          </p:cNvSpPr>
          <p:nvPr/>
        </p:nvSpPr>
        <p:spPr bwMode="auto">
          <a:xfrm>
            <a:off x="3708400" y="5492751"/>
            <a:ext cx="863600" cy="400110"/>
          </a:xfrm>
          <a:prstGeom prst="rect">
            <a:avLst/>
          </a:prstGeom>
          <a:noFill/>
          <a:ln w="9525">
            <a:noFill/>
            <a:miter lim="800000"/>
          </a:ln>
        </p:spPr>
        <p:txBody>
          <a:bodyPr>
            <a:spAutoFit/>
          </a:bodyPr>
          <a:lstStyle/>
          <a:p>
            <a:r>
              <a:rPr lang="en-US" altLang="zh-CN">
                <a:solidFill>
                  <a:srgbClr val="CC0000"/>
                </a:solidFill>
              </a:rPr>
              <a:t>puts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084918"/>
            <a:ext cx="6983413" cy="4194610"/>
          </a:xfrm>
          <a:prstGeom prst="rect">
            <a:avLst/>
          </a:prstGeom>
          <a:noFill/>
          <a:ln w="9525">
            <a:noFill/>
            <a:miter lim="800000"/>
          </a:ln>
        </p:spPr>
        <p:txBody>
          <a:bodyPr>
            <a:spAutoFit/>
          </a:bodyPr>
          <a:lstStyle/>
          <a:p>
            <a:pPr>
              <a:lnSpc>
                <a:spcPct val="150000"/>
              </a:lnSpc>
            </a:pPr>
            <a:r>
              <a:rPr lang="en-US" altLang="zh-CN" dirty="0"/>
              <a:t>6.they (</a:t>
            </a:r>
            <a:r>
              <a:rPr lang="zh-CN" altLang="en-US" dirty="0"/>
              <a:t>宾格</a:t>
            </a:r>
            <a:r>
              <a:rPr lang="en-US" altLang="zh-CN" dirty="0"/>
              <a:t>) ____________</a:t>
            </a:r>
            <a:r>
              <a:rPr lang="zh-CN" altLang="en-US" u="sng" dirty="0"/>
              <a:t>　        </a:t>
            </a:r>
            <a:endParaRPr lang="zh-CN" altLang="en-US" dirty="0"/>
          </a:p>
          <a:p>
            <a:pPr>
              <a:lnSpc>
                <a:spcPct val="150000"/>
              </a:lnSpc>
            </a:pPr>
            <a:endParaRPr lang="en-US" altLang="zh-CN" dirty="0"/>
          </a:p>
          <a:p>
            <a:pPr>
              <a:lnSpc>
                <a:spcPct val="150000"/>
              </a:lnSpc>
            </a:pPr>
            <a:r>
              <a:rPr lang="en-US" altLang="zh-CN" dirty="0"/>
              <a:t>7.let‘s (</a:t>
            </a:r>
            <a:r>
              <a:rPr lang="zh-CN" altLang="en-US" dirty="0"/>
              <a:t>完整形式</a:t>
            </a:r>
            <a:r>
              <a:rPr lang="en-US" altLang="zh-CN" dirty="0"/>
              <a:t>) ____________ </a:t>
            </a:r>
            <a:r>
              <a:rPr lang="zh-CN" altLang="en-US" u="sng" dirty="0"/>
              <a:t>　        </a:t>
            </a:r>
            <a:r>
              <a:rPr lang="zh-CN" altLang="en-US" dirty="0"/>
              <a:t>                   </a:t>
            </a:r>
          </a:p>
          <a:p>
            <a:pPr>
              <a:lnSpc>
                <a:spcPct val="150000"/>
              </a:lnSpc>
            </a:pPr>
            <a:endParaRPr lang="en-US" altLang="zh-CN" dirty="0"/>
          </a:p>
          <a:p>
            <a:pPr>
              <a:lnSpc>
                <a:spcPct val="150000"/>
              </a:lnSpc>
            </a:pPr>
            <a:r>
              <a:rPr lang="en-US" altLang="zh-CN" dirty="0"/>
              <a:t>8.right (</a:t>
            </a:r>
            <a:r>
              <a:rPr lang="zh-CN" altLang="en-US" dirty="0"/>
              <a:t>同音词</a:t>
            </a:r>
            <a:r>
              <a:rPr lang="en-US" altLang="zh-CN" dirty="0"/>
              <a:t>) ____________ </a:t>
            </a:r>
            <a:r>
              <a:rPr lang="zh-CN" altLang="en-US" u="sng" dirty="0"/>
              <a:t>　        </a:t>
            </a:r>
            <a:endParaRPr lang="zh-CN" altLang="en-US" dirty="0"/>
          </a:p>
          <a:p>
            <a:pPr>
              <a:lnSpc>
                <a:spcPct val="150000"/>
              </a:lnSpc>
            </a:pPr>
            <a:endParaRPr lang="en-US" altLang="zh-CN" dirty="0"/>
          </a:p>
          <a:p>
            <a:pPr>
              <a:lnSpc>
                <a:spcPct val="150000"/>
              </a:lnSpc>
            </a:pPr>
            <a:r>
              <a:rPr lang="en-US" altLang="zh-CN" dirty="0"/>
              <a:t>9.useful (</a:t>
            </a:r>
            <a:r>
              <a:rPr lang="zh-CN" altLang="en-US" dirty="0"/>
              <a:t>动词</a:t>
            </a:r>
            <a:r>
              <a:rPr lang="en-US" altLang="zh-CN" dirty="0"/>
              <a:t>) ____________  </a:t>
            </a:r>
            <a:r>
              <a:rPr lang="zh-CN" altLang="en-US" u="sng" dirty="0"/>
              <a:t>　        </a:t>
            </a:r>
            <a:r>
              <a:rPr lang="zh-CN" altLang="en-US" dirty="0"/>
              <a:t>                     </a:t>
            </a:r>
          </a:p>
          <a:p>
            <a:pPr>
              <a:lnSpc>
                <a:spcPct val="150000"/>
              </a:lnSpc>
            </a:pPr>
            <a:endParaRPr lang="en-US" altLang="zh-CN" dirty="0"/>
          </a:p>
          <a:p>
            <a:pPr>
              <a:lnSpc>
                <a:spcPct val="150000"/>
              </a:lnSpc>
            </a:pPr>
            <a:r>
              <a:rPr lang="en-US" altLang="zh-CN" dirty="0"/>
              <a:t>10.poster (</a:t>
            </a:r>
            <a:r>
              <a:rPr lang="zh-CN" altLang="en-US" dirty="0"/>
              <a:t>复数</a:t>
            </a:r>
            <a:r>
              <a:rPr lang="en-US" altLang="zh-CN" dirty="0"/>
              <a:t>) ____________</a:t>
            </a:r>
            <a:r>
              <a:rPr lang="zh-CN" altLang="en-US" u="sng" dirty="0"/>
              <a:t>　</a:t>
            </a:r>
            <a:r>
              <a:rPr lang="zh-CN" altLang="en-US" dirty="0"/>
              <a:t> </a:t>
            </a:r>
            <a:endParaRPr lang="en-US" altLang="zh-CN" dirty="0"/>
          </a:p>
        </p:txBody>
      </p:sp>
      <p:grpSp>
        <p:nvGrpSpPr>
          <p:cNvPr id="38916" name="TextBox 3"/>
          <p:cNvGrpSpPr/>
          <p:nvPr/>
        </p:nvGrpSpPr>
        <p:grpSpPr bwMode="auto">
          <a:xfrm>
            <a:off x="395289" y="357718"/>
            <a:ext cx="1463675" cy="772583"/>
            <a:chOff x="257" y="165"/>
            <a:chExt cx="922" cy="365"/>
          </a:xfrm>
        </p:grpSpPr>
        <p:pic>
          <p:nvPicPr>
            <p:cNvPr id="38917"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8918"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3059114" y="1938867"/>
            <a:ext cx="1728787" cy="400110"/>
          </a:xfrm>
          <a:prstGeom prst="rect">
            <a:avLst/>
          </a:prstGeom>
          <a:noFill/>
          <a:ln w="9525">
            <a:noFill/>
            <a:miter lim="800000"/>
          </a:ln>
        </p:spPr>
        <p:txBody>
          <a:bodyPr>
            <a:spAutoFit/>
          </a:bodyPr>
          <a:lstStyle/>
          <a:p>
            <a:r>
              <a:rPr lang="en-US" altLang="zh-CN">
                <a:solidFill>
                  <a:srgbClr val="CC0000"/>
                </a:solidFill>
              </a:rPr>
              <a:t>them</a:t>
            </a:r>
          </a:p>
        </p:txBody>
      </p:sp>
      <p:sp>
        <p:nvSpPr>
          <p:cNvPr id="3" name="TextBox 7"/>
          <p:cNvSpPr txBox="1">
            <a:spLocks noChangeArrowheads="1"/>
          </p:cNvSpPr>
          <p:nvPr/>
        </p:nvSpPr>
        <p:spPr bwMode="auto">
          <a:xfrm>
            <a:off x="3346450" y="2885441"/>
            <a:ext cx="1728788" cy="400110"/>
          </a:xfrm>
          <a:prstGeom prst="rect">
            <a:avLst/>
          </a:prstGeom>
          <a:noFill/>
          <a:ln w="9525">
            <a:noFill/>
            <a:miter lim="800000"/>
          </a:ln>
        </p:spPr>
        <p:txBody>
          <a:bodyPr>
            <a:spAutoFit/>
          </a:bodyPr>
          <a:lstStyle/>
          <a:p>
            <a:r>
              <a:rPr lang="en-US" altLang="zh-CN" dirty="0" smtClean="0">
                <a:solidFill>
                  <a:srgbClr val="CC0000"/>
                </a:solidFill>
              </a:rPr>
              <a:t>let  </a:t>
            </a:r>
            <a:r>
              <a:rPr lang="en-US" altLang="zh-CN" dirty="0">
                <a:solidFill>
                  <a:srgbClr val="CC0000"/>
                </a:solidFill>
              </a:rPr>
              <a:t>us</a:t>
            </a:r>
          </a:p>
        </p:txBody>
      </p:sp>
      <p:sp>
        <p:nvSpPr>
          <p:cNvPr id="4" name="TextBox 7"/>
          <p:cNvSpPr txBox="1">
            <a:spLocks noChangeArrowheads="1"/>
          </p:cNvSpPr>
          <p:nvPr/>
        </p:nvSpPr>
        <p:spPr bwMode="auto">
          <a:xfrm>
            <a:off x="3346451" y="3668185"/>
            <a:ext cx="2233613" cy="400110"/>
          </a:xfrm>
          <a:prstGeom prst="rect">
            <a:avLst/>
          </a:prstGeom>
          <a:noFill/>
          <a:ln w="9525">
            <a:noFill/>
            <a:miter lim="800000"/>
          </a:ln>
        </p:spPr>
        <p:txBody>
          <a:bodyPr>
            <a:spAutoFit/>
          </a:bodyPr>
          <a:lstStyle/>
          <a:p>
            <a:r>
              <a:rPr lang="en-US" altLang="zh-CN">
                <a:solidFill>
                  <a:srgbClr val="CC0000"/>
                </a:solidFill>
              </a:rPr>
              <a:t>write</a:t>
            </a:r>
          </a:p>
        </p:txBody>
      </p:sp>
      <p:sp>
        <p:nvSpPr>
          <p:cNvPr id="5" name="TextBox 7"/>
          <p:cNvSpPr txBox="1">
            <a:spLocks noChangeArrowheads="1"/>
          </p:cNvSpPr>
          <p:nvPr/>
        </p:nvSpPr>
        <p:spPr bwMode="auto">
          <a:xfrm>
            <a:off x="3492500" y="4436534"/>
            <a:ext cx="647700" cy="400110"/>
          </a:xfrm>
          <a:prstGeom prst="rect">
            <a:avLst/>
          </a:prstGeom>
          <a:noFill/>
          <a:ln w="9525">
            <a:noFill/>
            <a:miter lim="800000"/>
          </a:ln>
        </p:spPr>
        <p:txBody>
          <a:bodyPr>
            <a:spAutoFit/>
          </a:bodyPr>
          <a:lstStyle/>
          <a:p>
            <a:r>
              <a:rPr lang="en-US" altLang="zh-CN">
                <a:solidFill>
                  <a:srgbClr val="CC0000"/>
                </a:solidFill>
              </a:rPr>
              <a:t>use</a:t>
            </a:r>
          </a:p>
        </p:txBody>
      </p:sp>
      <p:sp>
        <p:nvSpPr>
          <p:cNvPr id="7" name="TextBox 7"/>
          <p:cNvSpPr txBox="1">
            <a:spLocks noChangeArrowheads="1"/>
          </p:cNvSpPr>
          <p:nvPr/>
        </p:nvSpPr>
        <p:spPr bwMode="auto">
          <a:xfrm>
            <a:off x="3132139" y="5204885"/>
            <a:ext cx="1728787" cy="400110"/>
          </a:xfrm>
          <a:prstGeom prst="rect">
            <a:avLst/>
          </a:prstGeom>
          <a:noFill/>
          <a:ln w="9525">
            <a:noFill/>
            <a:miter lim="800000"/>
          </a:ln>
        </p:spPr>
        <p:txBody>
          <a:bodyPr>
            <a:spAutoFit/>
          </a:bodyPr>
          <a:lstStyle/>
          <a:p>
            <a:r>
              <a:rPr lang="en-US" altLang="zh-CN">
                <a:solidFill>
                  <a:srgbClr val="CC0000"/>
                </a:solidFill>
              </a:rPr>
              <a:t>posters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678</Words>
  <Application>Microsoft Office PowerPoint</Application>
  <PresentationFormat>全屏显示(4:3)</PresentationFormat>
  <Paragraphs>286</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2017-04-20T07:00:00Z</dcterms:created>
  <dcterms:modified xsi:type="dcterms:W3CDTF">2023-01-17T03:06:34Z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069D155CAB8E493FAE20DB58384551AB</vt:lpwstr>
  </property>
  <property fmtid="{A09F084E-AD41-489F-8076-AA5BE3082BCA}" pid="100">
    <vt:ui4>5</vt:ui4>
  </property>
  <property fmtid="{64440492-4C8B-11D1-8B70-080036B11A03}" pid="11">
    <vt:lpwstr>www.2ppt.com-爱PPT提供资源下载</vt:lpwstr>
  </property>
</Properties>
</file>