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5" autoAdjust="0"/>
    <p:restoredTop sz="94808" autoAdjust="0"/>
  </p:normalViewPr>
  <p:slideViewPr>
    <p:cSldViewPr>
      <p:cViewPr varScale="1">
        <p:scale>
          <a:sx n="102" d="100"/>
          <a:sy n="102" d="100"/>
        </p:scale>
        <p:origin x="-90" y="-774"/>
      </p:cViewPr>
      <p:guideLst>
        <p:guide orient="horz" pos="1620"/>
        <p:guide pos="2880"/>
      </p:guideLst>
    </p:cSldViewPr>
  </p:slideViewPr>
  <p:notesTextViewPr>
    <p:cViewPr>
      <p:scale>
        <a:sx n="100" d="100"/>
        <a:sy n="100" d="100"/>
      </p:scale>
      <p:origin x="0" y="0"/>
    </p:cViewPr>
  </p:notesTextViewPr>
  <p:sorterViewPr>
    <p:cViewPr>
      <p:scale>
        <a:sx n="168" d="100"/>
        <a:sy n="168"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42064-91F4-460B-ADE5-AB22D9510C10}"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C2129-9168-4B09-BE86-3CEE08E46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smtClean="0"/>
          </a:p>
        </p:txBody>
      </p:sp>
      <p:sp>
        <p:nvSpPr>
          <p:cNvPr id="184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A818412-7598-455F-BD7B-7C59CF925A7F}" type="slidenum">
              <a:rPr lang="zh-CN" altLang="en-US"/>
              <a:t>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B96EC5E-54FD-4E58-AA28-1DCD7D46EE8D}"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620B991-653F-419D-8E35-B3A77476CF4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8BF83D-58BB-41B6-8BAA-5220802C9CC5}"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B08AAC-5081-4CE3-AAAC-0790B11D7B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8BF83D-58BB-41B6-8BAA-5220802C9CC5}" type="datetimeFigureOut">
              <a:rPr lang="zh-CN" altLang="en-US" smtClean="0"/>
              <a:t>2023-01-17</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08AAC-5081-4CE3-AAAC-0790B11D7B3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ctrTitle"/>
          </p:nvPr>
        </p:nvSpPr>
        <p:spPr>
          <a:xfrm>
            <a:off x="0" y="2607754"/>
            <a:ext cx="9144000" cy="382588"/>
          </a:xfrm>
        </p:spPr>
        <p:txBody>
          <a:bodyPr>
            <a:normAutofit fontScale="90000"/>
          </a:bodyPr>
          <a:lstStyle/>
          <a:p>
            <a:pPr eaLnBrk="1" hangingPunct="1"/>
            <a:r>
              <a:rPr lang="zh-CN" altLang="en-US" sz="2000" b="1" dirty="0" smtClean="0">
                <a:latin typeface="Times New Roman" panose="02020603050405020304" pitchFamily="18" charset="0"/>
                <a:ea typeface="微软雅黑" panose="020B0503020204020204" pitchFamily="34" charset="-122"/>
                <a:cs typeface="Times New Roman" panose="02020603050405020304" pitchFamily="18" charset="0"/>
              </a:rPr>
              <a:t>七年级下册</a:t>
            </a:r>
          </a:p>
        </p:txBody>
      </p:sp>
      <p:sp>
        <p:nvSpPr>
          <p:cNvPr id="15363" name="副标题 2"/>
          <p:cNvSpPr>
            <a:spLocks noGrp="1" noChangeArrowheads="1"/>
          </p:cNvSpPr>
          <p:nvPr>
            <p:ph type="subTitle" idx="4294967295"/>
          </p:nvPr>
        </p:nvSpPr>
        <p:spPr>
          <a:xfrm>
            <a:off x="0" y="1504951"/>
            <a:ext cx="9144000" cy="642938"/>
          </a:xfrm>
        </p:spPr>
        <p:txBody>
          <a:bodyPr>
            <a:normAutofit/>
          </a:bodyPr>
          <a:lstStyle/>
          <a:p>
            <a:pPr algn="ctr" eaLnBrk="1" hangingPunct="1">
              <a:lnSpc>
                <a:spcPct val="80000"/>
              </a:lnSpc>
              <a:buNone/>
            </a:pPr>
            <a:r>
              <a:rPr lang="en-US" altLang="zh-CN" sz="4000" b="1" dirty="0" smtClean="0">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4000" b="1" dirty="0" smtClean="0">
                <a:latin typeface="Times New Roman" panose="02020603050405020304" pitchFamily="18" charset="0"/>
                <a:ea typeface="微软雅黑" panose="020B0503020204020204" pitchFamily="34" charset="-122"/>
                <a:cs typeface="Times New Roman" panose="02020603050405020304" pitchFamily="18" charset="0"/>
              </a:rPr>
              <a:t>轴对称现象</a:t>
            </a:r>
          </a:p>
        </p:txBody>
      </p:sp>
      <p:sp>
        <p:nvSpPr>
          <p:cNvPr id="4" name="矩形 3"/>
          <p:cNvSpPr/>
          <p:nvPr/>
        </p:nvSpPr>
        <p:spPr>
          <a:xfrm>
            <a:off x="0" y="411992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5"/>
          <p:cNvGrpSpPr/>
          <p:nvPr/>
        </p:nvGrpSpPr>
        <p:grpSpPr bwMode="auto">
          <a:xfrm>
            <a:off x="268290" y="122239"/>
            <a:ext cx="2179359" cy="515640"/>
            <a:chOff x="279260" y="218396"/>
            <a:chExt cx="2179008" cy="519194"/>
          </a:xfrm>
        </p:grpSpPr>
        <p:sp>
          <p:nvSpPr>
            <p:cNvPr id="2" name="TextBox 7"/>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smtClean="0">
                  <a:latin typeface="Times New Roman" panose="02020603050405020304"/>
                  <a:ea typeface="微软雅黑" panose="020B0503020204020204" pitchFamily="34" charset="-122"/>
                </a:rPr>
                <a:t>典例剖析</a:t>
              </a:r>
              <a:endParaRPr lang="en-US" altLang="zh-CN" sz="2400" b="1" kern="0" dirty="0">
                <a:latin typeface="Times New Roman" panose="02020603050405020304"/>
                <a:ea typeface="微软雅黑" panose="020B0503020204020204" pitchFamily="34" charset="-122"/>
              </a:endParaRPr>
            </a:p>
          </p:txBody>
        </p:sp>
        <p:cxnSp>
          <p:nvCxnSpPr>
            <p:cNvPr id="21523"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21524"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70" name="矩形 9217"/>
          <p:cNvSpPr>
            <a:spLocks noChangeArrowheads="1"/>
          </p:cNvSpPr>
          <p:nvPr/>
        </p:nvSpPr>
        <p:spPr bwMode="auto">
          <a:xfrm>
            <a:off x="914403" y="1233051"/>
            <a:ext cx="7109639" cy="369332"/>
          </a:xfrm>
          <a:prstGeom prst="rect">
            <a:avLst/>
          </a:prstGeom>
          <a:noFill/>
          <a:ln w="9525">
            <a:noFill/>
            <a:miter lim="800000"/>
          </a:ln>
        </p:spPr>
        <p:txBody>
          <a:bodyPr wrap="none" anchor="ctr">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、判断</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下列图形是不是轴对称图形？如果是，请画出它的对称轴</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p>
        </p:txBody>
      </p:sp>
      <p:grpSp>
        <p:nvGrpSpPr>
          <p:cNvPr id="71" name="组合 9218"/>
          <p:cNvGrpSpPr>
            <a:grpSpLocks noChangeAspect="1"/>
          </p:cNvGrpSpPr>
          <p:nvPr/>
        </p:nvGrpSpPr>
        <p:grpSpPr bwMode="auto">
          <a:xfrm>
            <a:off x="914400" y="1885952"/>
            <a:ext cx="6564312" cy="2002433"/>
            <a:chOff x="0" y="0"/>
            <a:chExt cx="8206" cy="2502"/>
          </a:xfrm>
        </p:grpSpPr>
        <p:pic>
          <p:nvPicPr>
            <p:cNvPr id="72" name="图片 9219"/>
            <p:cNvPicPr>
              <a:picLocks noChangeAspect="1" noChangeArrowheads="1"/>
            </p:cNvPicPr>
            <p:nvPr/>
          </p:nvPicPr>
          <p:blipFill>
            <a:blip r:embed="rId3" cstate="email"/>
            <a:srcRect t="-1196"/>
            <a:stretch>
              <a:fillRect/>
            </a:stretch>
          </p:blipFill>
          <p:spPr bwMode="auto">
            <a:xfrm>
              <a:off x="0" y="0"/>
              <a:ext cx="4860" cy="2400"/>
            </a:xfrm>
            <a:prstGeom prst="rect">
              <a:avLst/>
            </a:prstGeom>
            <a:noFill/>
            <a:ln w="9525">
              <a:noFill/>
              <a:miter lim="800000"/>
              <a:headEnd/>
              <a:tailEnd/>
            </a:ln>
          </p:spPr>
        </p:pic>
        <p:pic>
          <p:nvPicPr>
            <p:cNvPr id="73" name="图片 9220"/>
            <p:cNvPicPr>
              <a:picLocks noChangeAspect="1" noChangeArrowheads="1"/>
            </p:cNvPicPr>
            <p:nvPr/>
          </p:nvPicPr>
          <p:blipFill>
            <a:blip r:embed="rId4" cstate="print"/>
            <a:srcRect/>
            <a:stretch>
              <a:fillRect/>
            </a:stretch>
          </p:blipFill>
          <p:spPr bwMode="auto">
            <a:xfrm>
              <a:off x="4966" y="42"/>
              <a:ext cx="3240" cy="2460"/>
            </a:xfrm>
            <a:prstGeom prst="rect">
              <a:avLst/>
            </a:prstGeom>
            <a:noFill/>
            <a:ln w="9525">
              <a:noFill/>
              <a:miter lim="800000"/>
              <a:headEnd/>
              <a:tailEnd/>
            </a:ln>
          </p:spPr>
        </p:pic>
      </p:grpSp>
      <p:sp>
        <p:nvSpPr>
          <p:cNvPr id="75" name="Text Box 4"/>
          <p:cNvSpPr txBox="1">
            <a:spLocks noChangeArrowheads="1"/>
          </p:cNvSpPr>
          <p:nvPr/>
        </p:nvSpPr>
        <p:spPr bwMode="auto">
          <a:xfrm>
            <a:off x="914401" y="4171950"/>
            <a:ext cx="4267200" cy="369332"/>
          </a:xfrm>
          <a:prstGeom prst="rect">
            <a:avLst/>
          </a:prstGeom>
          <a:noFill/>
          <a:ln w="9525">
            <a:noFill/>
            <a:miter lim="800000"/>
          </a:ln>
        </p:spPr>
        <p:txBody>
          <a:bodyPr wrap="square">
            <a:spAutoFit/>
          </a:bodyPr>
          <a:lstStyle/>
          <a:p>
            <a:pPr>
              <a:spcBef>
                <a:spcPct val="50000"/>
              </a:spcBef>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你能举出一些轴对称图形的例子吗？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bwMode="auto">
          <a:xfrm>
            <a:off x="268290" y="122239"/>
            <a:ext cx="2179359" cy="515640"/>
            <a:chOff x="279260" y="218396"/>
            <a:chExt cx="2179008" cy="519194"/>
          </a:xfrm>
        </p:grpSpPr>
        <p:sp>
          <p:nvSpPr>
            <p:cNvPr id="8" name="TextBox 7"/>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smtClean="0">
                  <a:latin typeface="Times New Roman" panose="02020603050405020304"/>
                  <a:ea typeface="微软雅黑" panose="020B0503020204020204" pitchFamily="34" charset="-122"/>
                </a:rPr>
                <a:t>典例剖析</a:t>
              </a:r>
              <a:endParaRPr lang="en-US" altLang="zh-CN" sz="2400" b="1" kern="0" dirty="0">
                <a:latin typeface="Times New Roman" panose="02020603050405020304"/>
                <a:ea typeface="微软雅黑" panose="020B0503020204020204" pitchFamily="34" charset="-122"/>
              </a:endParaRPr>
            </a:p>
          </p:txBody>
        </p:sp>
        <p:cxnSp>
          <p:nvCxnSpPr>
            <p:cNvPr id="22544"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22545"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34" name="矩形 33"/>
          <p:cNvSpPr>
            <a:spLocks noChangeArrowheads="1"/>
          </p:cNvSpPr>
          <p:nvPr/>
        </p:nvSpPr>
        <p:spPr bwMode="auto">
          <a:xfrm>
            <a:off x="914400" y="1251889"/>
            <a:ext cx="7696200" cy="923330"/>
          </a:xfrm>
          <a:prstGeom prst="rect">
            <a:avLst/>
          </a:prstGeom>
          <a:noFill/>
          <a:ln w="9525">
            <a:noFill/>
            <a:miter lim="800000"/>
          </a:ln>
        </p:spPr>
        <p:txBody>
          <a:bodyPr wrap="square" anchor="ctr">
            <a:spAutoFit/>
          </a:bodyPr>
          <a:lstStyle/>
          <a:p>
            <a:pPr>
              <a:lnSpc>
                <a:spcPct val="150000"/>
              </a:lnSpc>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总结归纳</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：判断一个图形是不是轴对称图形，关键是抓住轴对称的本质，</a:t>
            </a:r>
          </a:p>
          <a:p>
            <a:pPr>
              <a:lnSpc>
                <a:spcPct val="150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即图形</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a:t>
            </a:r>
          </a:p>
        </p:txBody>
      </p:sp>
      <p:sp>
        <p:nvSpPr>
          <p:cNvPr id="44" name="横卷形 8"/>
          <p:cNvSpPr>
            <a:spLocks noChangeArrowheads="1"/>
          </p:cNvSpPr>
          <p:nvPr/>
        </p:nvSpPr>
        <p:spPr bwMode="auto">
          <a:xfrm>
            <a:off x="1295400" y="2156169"/>
            <a:ext cx="6172200" cy="1981200"/>
          </a:xfrm>
          <a:prstGeom prst="horizontalScroll">
            <a:avLst>
              <a:gd name="adj" fmla="val 12500"/>
            </a:avLst>
          </a:prstGeom>
          <a:noFill/>
          <a:ln w="9525">
            <a:solidFill>
              <a:srgbClr val="00B050"/>
            </a:solidFill>
            <a:round/>
          </a:ln>
        </p:spPr>
        <p:txBody>
          <a:bodyPr/>
          <a:lstStyle/>
          <a:p>
            <a:pPr algn="just" eaLnBrk="0" hangingPunct="0">
              <a:lnSpc>
                <a:spcPct val="150000"/>
              </a:lnSpc>
              <a:spcBef>
                <a:spcPts val="0"/>
              </a:spcBef>
            </a:pPr>
            <a:r>
              <a:rPr lang="zh-CN" altLang="en-US"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a:t>
            </a:r>
            <a:r>
              <a:rPr lang="zh-CN" altLang="en-US"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一个图形是不是轴对称图形，关键是抓住</a:t>
            </a:r>
            <a:r>
              <a:rPr lang="zh-CN" altLang="en-US"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轴对称的</a:t>
            </a:r>
            <a:r>
              <a:rPr lang="zh-CN" altLang="en-US"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本质，即图形是否有“</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存在直线——将其折叠</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——互相</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重合”的图形特征．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p:bldP spid="4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5"/>
          <p:cNvGrpSpPr/>
          <p:nvPr/>
        </p:nvGrpSpPr>
        <p:grpSpPr bwMode="auto">
          <a:xfrm>
            <a:off x="268290" y="122239"/>
            <a:ext cx="2179359" cy="515640"/>
            <a:chOff x="279260" y="218396"/>
            <a:chExt cx="2179008" cy="519194"/>
          </a:xfrm>
        </p:grpSpPr>
        <p:sp>
          <p:nvSpPr>
            <p:cNvPr id="8" name="TextBox 7"/>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活动探究</a:t>
              </a:r>
              <a:endParaRPr lang="en-US" altLang="zh-CN" sz="2400" b="1" kern="0" dirty="0">
                <a:latin typeface="Times New Roman" panose="02020603050405020304"/>
                <a:ea typeface="微软雅黑" panose="020B0503020204020204" pitchFamily="34" charset="-122"/>
              </a:endParaRPr>
            </a:p>
          </p:txBody>
        </p:sp>
        <p:cxnSp>
          <p:nvCxnSpPr>
            <p:cNvPr id="22544"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22545"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55" name="Rectangle 4"/>
          <p:cNvSpPr>
            <a:spLocks noChangeArrowheads="1"/>
          </p:cNvSpPr>
          <p:nvPr/>
        </p:nvSpPr>
        <p:spPr bwMode="auto">
          <a:xfrm>
            <a:off x="149228" y="971034"/>
            <a:ext cx="184731" cy="369332"/>
          </a:xfrm>
          <a:prstGeom prst="rect">
            <a:avLst/>
          </a:prstGeom>
          <a:noFill/>
          <a:ln w="9525">
            <a:noFill/>
            <a:miter lim="800000"/>
          </a:ln>
        </p:spPr>
        <p:txBody>
          <a:bodyPr wrap="none" anchor="ctr">
            <a:spAutoFit/>
          </a:bodyPr>
          <a:lstStyle/>
          <a:p>
            <a:endParaRPr lang="zh-CN" altLang="en-US">
              <a:ea typeface="宋体" panose="02010600030101010101" pitchFamily="2" charset="-122"/>
            </a:endParaRPr>
          </a:p>
        </p:txBody>
      </p:sp>
      <p:sp>
        <p:nvSpPr>
          <p:cNvPr id="56" name="Rectangle 8"/>
          <p:cNvSpPr>
            <a:spLocks noChangeArrowheads="1"/>
          </p:cNvSpPr>
          <p:nvPr/>
        </p:nvSpPr>
        <p:spPr bwMode="auto">
          <a:xfrm>
            <a:off x="149228" y="242373"/>
            <a:ext cx="184731" cy="369332"/>
          </a:xfrm>
          <a:prstGeom prst="rect">
            <a:avLst/>
          </a:prstGeom>
          <a:noFill/>
          <a:ln w="9525">
            <a:noFill/>
            <a:miter lim="800000"/>
          </a:ln>
        </p:spPr>
        <p:txBody>
          <a:bodyPr wrap="none" anchor="ctr">
            <a:spAutoFit/>
          </a:bodyPr>
          <a:lstStyle/>
          <a:p>
            <a:endParaRPr lang="zh-CN" altLang="en-US">
              <a:latin typeface="Arial" panose="020B0604020202020204" pitchFamily="34" charset="0"/>
              <a:ea typeface="宋体" panose="02010600030101010101" pitchFamily="2" charset="-122"/>
            </a:endParaRPr>
          </a:p>
        </p:txBody>
      </p:sp>
      <p:sp>
        <p:nvSpPr>
          <p:cNvPr id="57" name="Rectangle 10"/>
          <p:cNvSpPr>
            <a:spLocks noChangeArrowheads="1"/>
          </p:cNvSpPr>
          <p:nvPr/>
        </p:nvSpPr>
        <p:spPr bwMode="auto">
          <a:xfrm>
            <a:off x="149228" y="242373"/>
            <a:ext cx="184731" cy="369332"/>
          </a:xfrm>
          <a:prstGeom prst="rect">
            <a:avLst/>
          </a:prstGeom>
          <a:noFill/>
          <a:ln w="9525">
            <a:noFill/>
            <a:miter lim="800000"/>
          </a:ln>
        </p:spPr>
        <p:txBody>
          <a:bodyPr wrap="none" anchor="ctr">
            <a:spAutoFit/>
          </a:bodyPr>
          <a:lstStyle/>
          <a:p>
            <a:endParaRPr lang="zh-CN" altLang="en-US">
              <a:latin typeface="Arial" panose="020B0604020202020204" pitchFamily="34" charset="0"/>
              <a:ea typeface="宋体" panose="02010600030101010101" pitchFamily="2" charset="-122"/>
            </a:endParaRPr>
          </a:p>
        </p:txBody>
      </p:sp>
      <p:sp>
        <p:nvSpPr>
          <p:cNvPr id="58" name="Text Box 38"/>
          <p:cNvSpPr txBox="1">
            <a:spLocks noChangeArrowheads="1"/>
          </p:cNvSpPr>
          <p:nvPr/>
        </p:nvSpPr>
        <p:spPr bwMode="auto">
          <a:xfrm>
            <a:off x="838200" y="3732287"/>
            <a:ext cx="6934200" cy="923330"/>
          </a:xfrm>
          <a:prstGeom prst="rect">
            <a:avLst/>
          </a:prstGeom>
          <a:noFill/>
          <a:ln w="9525">
            <a:noFill/>
            <a:miter lim="800000"/>
          </a:ln>
        </p:spPr>
        <p:txBody>
          <a:bodyPr wrap="square">
            <a:spAutoFit/>
          </a:bodyPr>
          <a:lstStyle/>
          <a:p>
            <a:pPr>
              <a:lnSpc>
                <a:spcPct val="150000"/>
              </a:lnSpc>
              <a:spcBef>
                <a:spcPts val="0"/>
              </a:spcBef>
            </a:pPr>
            <a:r>
              <a:rPr lang="zh-CN" altLang="en-US" dirty="0" smtClean="0">
                <a:latin typeface="微软雅黑" panose="020B0503020204020204" pitchFamily="34" charset="-122"/>
                <a:ea typeface="微软雅黑" panose="020B0503020204020204" pitchFamily="34" charset="-122"/>
              </a:rPr>
              <a:t>共同</a:t>
            </a:r>
            <a:r>
              <a:rPr lang="zh-CN" altLang="en-US" dirty="0">
                <a:latin typeface="微软雅黑" panose="020B0503020204020204" pitchFamily="34" charset="-122"/>
                <a:ea typeface="微软雅黑" panose="020B0503020204020204" pitchFamily="34" charset="-122"/>
              </a:rPr>
              <a:t>特征：</a:t>
            </a:r>
          </a:p>
          <a:p>
            <a:pPr>
              <a:lnSpc>
                <a:spcPct val="150000"/>
              </a:lnSpc>
              <a:spcBef>
                <a:spcPts val="0"/>
              </a:spcBef>
            </a:pPr>
            <a:r>
              <a:rPr lang="zh-CN" altLang="en-US" dirty="0" smtClean="0">
                <a:latin typeface="微软雅黑" panose="020B0503020204020204" pitchFamily="34" charset="-122"/>
                <a:ea typeface="微软雅黑" panose="020B0503020204020204" pitchFamily="34" charset="-122"/>
              </a:rPr>
              <a:t>每</a:t>
            </a:r>
            <a:r>
              <a:rPr lang="zh-CN" altLang="en-US" dirty="0">
                <a:latin typeface="微软雅黑" panose="020B0503020204020204" pitchFamily="34" charset="-122"/>
                <a:ea typeface="微软雅黑" panose="020B0503020204020204" pitchFamily="34" charset="-122"/>
              </a:rPr>
              <a:t>一对图形沿着虚线折叠，左边的图形都能与右边的图形重合． </a:t>
            </a:r>
          </a:p>
        </p:txBody>
      </p:sp>
      <p:sp>
        <p:nvSpPr>
          <p:cNvPr id="59" name="Text Box 17"/>
          <p:cNvSpPr txBox="1">
            <a:spLocks noChangeArrowheads="1"/>
          </p:cNvSpPr>
          <p:nvPr/>
        </p:nvSpPr>
        <p:spPr bwMode="auto">
          <a:xfrm>
            <a:off x="708156" y="825557"/>
            <a:ext cx="8026145" cy="507831"/>
          </a:xfrm>
          <a:prstGeom prst="rect">
            <a:avLst/>
          </a:prstGeom>
          <a:noFill/>
          <a:ln w="9525">
            <a:noFill/>
            <a:miter lim="800000"/>
          </a:ln>
        </p:spPr>
        <p:txBody>
          <a:bodyPr wrap="square">
            <a:spAutoFit/>
          </a:bodyPr>
          <a:lstStyle/>
          <a:p>
            <a:pPr>
              <a:lnSpc>
                <a:spcPct val="150000"/>
              </a:lnSpc>
              <a:spcBef>
                <a:spcPts val="0"/>
              </a:spcBef>
            </a:pPr>
            <a:r>
              <a:rPr lang="zh-CN" altLang="en-US" dirty="0" smtClean="0">
                <a:latin typeface="微软雅黑" panose="020B0503020204020204" pitchFamily="34" charset="-122"/>
                <a:ea typeface="微软雅黑" panose="020B0503020204020204" pitchFamily="34" charset="-122"/>
              </a:rPr>
              <a:t>观察</a:t>
            </a:r>
            <a:r>
              <a:rPr lang="zh-CN" altLang="en-US" dirty="0">
                <a:latin typeface="微软雅黑" panose="020B0503020204020204" pitchFamily="34" charset="-122"/>
                <a:ea typeface="微软雅黑" panose="020B0503020204020204" pitchFamily="34" charset="-122"/>
              </a:rPr>
              <a:t>下面每对图形（如图），你能类比前面的内容概括出它们的共同特征吗？ </a:t>
            </a:r>
            <a:endParaRPr lang="en-US" altLang="zh-CN" dirty="0">
              <a:latin typeface="微软雅黑" panose="020B0503020204020204" pitchFamily="34" charset="-122"/>
              <a:ea typeface="微软雅黑" panose="020B0503020204020204" pitchFamily="34" charset="-122"/>
            </a:endParaRPr>
          </a:p>
        </p:txBody>
      </p:sp>
      <p:grpSp>
        <p:nvGrpSpPr>
          <p:cNvPr id="60" name="组合 11271"/>
          <p:cNvGrpSpPr>
            <a:grpSpLocks noChangeAspect="1"/>
          </p:cNvGrpSpPr>
          <p:nvPr/>
        </p:nvGrpSpPr>
        <p:grpSpPr bwMode="auto">
          <a:xfrm>
            <a:off x="1143000" y="1809752"/>
            <a:ext cx="6934200" cy="1728163"/>
            <a:chOff x="0" y="0"/>
            <a:chExt cx="5532" cy="1379"/>
          </a:xfrm>
        </p:grpSpPr>
        <p:pic>
          <p:nvPicPr>
            <p:cNvPr id="61" name="图片 11272" descr="05903011##图形（1）"/>
            <p:cNvPicPr>
              <a:picLocks noChangeAspect="1" noChangeArrowheads="1"/>
            </p:cNvPicPr>
            <p:nvPr/>
          </p:nvPicPr>
          <p:blipFill>
            <a:blip r:embed="rId3" cstate="email">
              <a:clrChange>
                <a:clrFrom>
                  <a:srgbClr val="E3F4FC"/>
                </a:clrFrom>
                <a:clrTo>
                  <a:srgbClr val="E3F4FC">
                    <a:alpha val="0"/>
                  </a:srgbClr>
                </a:clrTo>
              </a:clrChange>
            </a:blip>
            <a:srcRect/>
            <a:stretch>
              <a:fillRect/>
            </a:stretch>
          </p:blipFill>
          <p:spPr bwMode="auto">
            <a:xfrm>
              <a:off x="0" y="0"/>
              <a:ext cx="1242" cy="1307"/>
            </a:xfrm>
            <a:prstGeom prst="rect">
              <a:avLst/>
            </a:prstGeom>
            <a:noFill/>
            <a:ln w="9525">
              <a:noFill/>
              <a:miter lim="800000"/>
              <a:headEnd/>
              <a:tailEnd/>
            </a:ln>
          </p:spPr>
        </p:pic>
        <p:pic>
          <p:nvPicPr>
            <p:cNvPr id="62" name="图片 11273" descr="05903012##图形（2）"/>
            <p:cNvPicPr>
              <a:picLocks noChangeAspect="1" noChangeArrowheads="1"/>
            </p:cNvPicPr>
            <p:nvPr/>
          </p:nvPicPr>
          <p:blipFill>
            <a:blip r:embed="rId4" cstate="email">
              <a:clrChange>
                <a:clrFrom>
                  <a:srgbClr val="E3F6FD"/>
                </a:clrFrom>
                <a:clrTo>
                  <a:srgbClr val="E3F6FD">
                    <a:alpha val="0"/>
                  </a:srgbClr>
                </a:clrTo>
              </a:clrChange>
            </a:blip>
            <a:srcRect/>
            <a:stretch>
              <a:fillRect/>
            </a:stretch>
          </p:blipFill>
          <p:spPr bwMode="auto">
            <a:xfrm>
              <a:off x="1285" y="256"/>
              <a:ext cx="1965" cy="966"/>
            </a:xfrm>
            <a:prstGeom prst="rect">
              <a:avLst/>
            </a:prstGeom>
            <a:noFill/>
            <a:ln w="9525">
              <a:noFill/>
              <a:miter lim="800000"/>
              <a:headEnd/>
              <a:tailEnd/>
            </a:ln>
          </p:spPr>
        </p:pic>
        <p:pic>
          <p:nvPicPr>
            <p:cNvPr id="63" name="图片 11274" descr="05903013##图形（3）"/>
            <p:cNvPicPr>
              <a:picLocks noChangeAspect="1" noChangeArrowheads="1"/>
            </p:cNvPicPr>
            <p:nvPr/>
          </p:nvPicPr>
          <p:blipFill>
            <a:blip r:embed="rId5" cstate="email">
              <a:clrChange>
                <a:clrFrom>
                  <a:srgbClr val="E2F4FE"/>
                </a:clrFrom>
                <a:clrTo>
                  <a:srgbClr val="E2F4FE">
                    <a:alpha val="0"/>
                  </a:srgbClr>
                </a:clrTo>
              </a:clrChange>
            </a:blip>
            <a:srcRect/>
            <a:stretch>
              <a:fillRect/>
            </a:stretch>
          </p:blipFill>
          <p:spPr bwMode="auto">
            <a:xfrm>
              <a:off x="3294" y="0"/>
              <a:ext cx="2238" cy="137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5"/>
          <p:cNvGrpSpPr/>
          <p:nvPr/>
        </p:nvGrpSpPr>
        <p:grpSpPr bwMode="auto">
          <a:xfrm>
            <a:off x="268290" y="122239"/>
            <a:ext cx="2179359" cy="515640"/>
            <a:chOff x="279260" y="218396"/>
            <a:chExt cx="2179008" cy="519194"/>
          </a:xfrm>
        </p:grpSpPr>
        <p:sp>
          <p:nvSpPr>
            <p:cNvPr id="8" name="TextBox 7"/>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活动探究</a:t>
              </a:r>
              <a:endParaRPr lang="en-US" altLang="zh-CN" sz="2400" b="1" kern="0" dirty="0">
                <a:latin typeface="Times New Roman" panose="02020603050405020304"/>
                <a:ea typeface="微软雅黑" panose="020B0503020204020204" pitchFamily="34" charset="-122"/>
              </a:endParaRPr>
            </a:p>
          </p:txBody>
        </p:sp>
        <p:cxnSp>
          <p:nvCxnSpPr>
            <p:cNvPr id="23576"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23577"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11" name="矩形 1"/>
          <p:cNvSpPr>
            <a:spLocks noChangeArrowheads="1"/>
          </p:cNvSpPr>
          <p:nvPr/>
        </p:nvSpPr>
        <p:spPr bwMode="auto">
          <a:xfrm>
            <a:off x="344488" y="1363232"/>
            <a:ext cx="8723312" cy="1338828"/>
          </a:xfrm>
          <a:prstGeom prst="rect">
            <a:avLst/>
          </a:prstGeom>
          <a:noFill/>
          <a:ln w="25400">
            <a:noFill/>
            <a:prstDash val="sysDash"/>
            <a:miter lim="800000"/>
          </a:ln>
        </p:spPr>
        <p:txBody>
          <a:bodyPr wrap="square">
            <a:spAutoFit/>
          </a:bodyPr>
          <a:lstStyle/>
          <a:p>
            <a:pPr>
              <a:lnSpc>
                <a:spcPct val="150000"/>
              </a:lnSpc>
              <a:spcBef>
                <a:spcPts val="0"/>
              </a:spcBef>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两者的联系：</a:t>
            </a:r>
          </a:p>
          <a:p>
            <a:pPr>
              <a:lnSpc>
                <a:spcPct val="150000"/>
              </a:lnSpc>
              <a:spcBef>
                <a:spcPts val="0"/>
              </a:spcBef>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把成轴对称的两个图形看成一个整体，它就是一</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个轴对称</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图形．把一个</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轴对称图   形</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沿对称轴分成两个</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图形</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，这两个图形关于这条轴对称． </a:t>
            </a:r>
          </a:p>
        </p:txBody>
      </p:sp>
      <p:sp>
        <p:nvSpPr>
          <p:cNvPr id="12" name="Text Box 4"/>
          <p:cNvSpPr txBox="1">
            <a:spLocks noChangeArrowheads="1"/>
          </p:cNvSpPr>
          <p:nvPr/>
        </p:nvSpPr>
        <p:spPr bwMode="auto">
          <a:xfrm>
            <a:off x="268288" y="855403"/>
            <a:ext cx="8458200" cy="507831"/>
          </a:xfrm>
          <a:prstGeom prst="rect">
            <a:avLst/>
          </a:prstGeom>
          <a:noFill/>
          <a:ln w="9525">
            <a:noFill/>
            <a:miter lim="800000"/>
          </a:ln>
        </p:spPr>
        <p:txBody>
          <a:bodyPr wrap="square">
            <a:spAutoFit/>
          </a:bodyPr>
          <a:lstStyle/>
          <a:p>
            <a:pPr>
              <a:lnSpc>
                <a:spcPct val="150000"/>
              </a:lnSpc>
              <a:spcBef>
                <a:spcPts val="0"/>
              </a:spcBef>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你能结合具体的图形说明轴对称图形和两个图形成轴对称有什么区别与联系吗？</a:t>
            </a:r>
          </a:p>
        </p:txBody>
      </p:sp>
      <p:sp>
        <p:nvSpPr>
          <p:cNvPr id="13" name="矩形 1"/>
          <p:cNvSpPr>
            <a:spLocks noChangeArrowheads="1"/>
          </p:cNvSpPr>
          <p:nvPr/>
        </p:nvSpPr>
        <p:spPr bwMode="auto">
          <a:xfrm>
            <a:off x="268288" y="2722424"/>
            <a:ext cx="8723312" cy="1754326"/>
          </a:xfrm>
          <a:prstGeom prst="rect">
            <a:avLst/>
          </a:prstGeom>
          <a:noFill/>
          <a:ln w="25400">
            <a:noFill/>
            <a:prstDash val="sysDash"/>
            <a:miter lim="800000"/>
          </a:ln>
        </p:spPr>
        <p:txBody>
          <a:bodyPr wrap="square">
            <a:spAutoFit/>
          </a:bodyPr>
          <a:lstStyle/>
          <a:p>
            <a:pPr>
              <a:lnSpc>
                <a:spcPct val="150000"/>
              </a:lnSpc>
              <a:spcBef>
                <a:spcPts val="0"/>
              </a:spcBef>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两者的区别：</a:t>
            </a:r>
          </a:p>
          <a:p>
            <a:pPr>
              <a:lnSpc>
                <a:spcPct val="150000"/>
              </a:lnSpc>
              <a:spcBef>
                <a:spcPts val="0"/>
              </a:spcBef>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轴对称图形指的是一个图形沿对称轴折叠后这个</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图形</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的两部分能完全重合</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，而</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两个图形成轴对称指的是</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两个</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图形之间的位置关系，这两个图形沿对称轴折叠后</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能够</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重合．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1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1031875" y="176215"/>
            <a:ext cx="1415772" cy="830997"/>
          </a:xfrm>
          <a:prstGeom prst="rect">
            <a:avLst/>
          </a:prstGeom>
          <a:noFill/>
          <a:ln>
            <a:noFill/>
          </a:ln>
        </p:spPr>
        <p:txBody>
          <a:bodyPr wrap="none">
            <a:spAutoFit/>
          </a:bodyPr>
          <a:lstStyle/>
          <a:p>
            <a:pPr fontAlgn="auto">
              <a:spcBef>
                <a:spcPts val="0"/>
              </a:spcBef>
              <a:spcAft>
                <a:spcPts val="0"/>
              </a:spcAft>
              <a:defRPr/>
            </a:pPr>
            <a:r>
              <a:rPr lang="zh-CN" altLang="en-US" sz="2400" b="1" kern="0" dirty="0" smtClean="0">
                <a:latin typeface="Times New Roman" panose="02020603050405020304"/>
                <a:ea typeface="微软雅黑" panose="020B0503020204020204" pitchFamily="34" charset="-122"/>
              </a:rPr>
              <a:t>典例剖析</a:t>
            </a:r>
            <a:endParaRPr lang="en-US" altLang="zh-CN" sz="2400" b="1" kern="0" dirty="0" smtClean="0">
              <a:latin typeface="Times New Roman" panose="02020603050405020304"/>
              <a:ea typeface="微软雅黑" panose="020B0503020204020204" pitchFamily="34" charset="-122"/>
            </a:endParaRPr>
          </a:p>
          <a:p>
            <a:pPr fontAlgn="auto">
              <a:spcBef>
                <a:spcPts val="0"/>
              </a:spcBef>
              <a:spcAft>
                <a:spcPts val="0"/>
              </a:spcAft>
              <a:defRPr/>
            </a:pPr>
            <a:endParaRPr lang="en-US" altLang="zh-CN" sz="2400" b="1" kern="0" dirty="0">
              <a:latin typeface="Times New Roman" panose="02020603050405020304"/>
              <a:ea typeface="微软雅黑" panose="020B0503020204020204" pitchFamily="34" charset="-122"/>
            </a:endParaRPr>
          </a:p>
        </p:txBody>
      </p:sp>
      <p:grpSp>
        <p:nvGrpSpPr>
          <p:cNvPr id="2" name="组合 5"/>
          <p:cNvGrpSpPr/>
          <p:nvPr/>
        </p:nvGrpSpPr>
        <p:grpSpPr bwMode="auto">
          <a:xfrm>
            <a:off x="268288" y="122238"/>
            <a:ext cx="2160620" cy="515640"/>
            <a:chOff x="279260" y="218396"/>
            <a:chExt cx="2160272" cy="519194"/>
          </a:xfrm>
        </p:grpSpPr>
        <p:sp>
          <p:nvSpPr>
            <p:cNvPr id="9" name="TextBox 8"/>
            <p:cNvSpPr txBox="1"/>
            <p:nvPr/>
          </p:nvSpPr>
          <p:spPr bwMode="auto">
            <a:xfrm>
              <a:off x="1042724" y="272743"/>
              <a:ext cx="184701" cy="464847"/>
            </a:xfrm>
            <a:prstGeom prst="rect">
              <a:avLst/>
            </a:prstGeom>
            <a:noFill/>
            <a:ln>
              <a:noFill/>
            </a:ln>
          </p:spPr>
          <p:txBody>
            <a:bodyPr wrap="none">
              <a:spAutoFit/>
            </a:bodyPr>
            <a:lstStyle/>
            <a:p>
              <a:pPr fontAlgn="auto">
                <a:spcBef>
                  <a:spcPts val="0"/>
                </a:spcBef>
                <a:spcAft>
                  <a:spcPts val="0"/>
                </a:spcAft>
                <a:defRPr/>
              </a:pPr>
              <a:endParaRPr lang="en-US" altLang="zh-CN" sz="2400" b="1" kern="0" dirty="0">
                <a:latin typeface="Times New Roman" panose="02020603050405020304"/>
                <a:ea typeface="微软雅黑" panose="020B0503020204020204" pitchFamily="34" charset="-122"/>
              </a:endParaRPr>
            </a:p>
          </p:txBody>
        </p:sp>
        <p:cxnSp>
          <p:nvCxnSpPr>
            <p:cNvPr id="29738"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29739"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pic>
        <p:nvPicPr>
          <p:cNvPr id="36" name="Picture 11" descr="yg1"/>
          <p:cNvPicPr>
            <a:picLocks noChangeAspect="1" noChangeArrowheads="1"/>
          </p:cNvPicPr>
          <p:nvPr/>
        </p:nvPicPr>
        <p:blipFill>
          <a:blip r:embed="rId3" cstate="print"/>
          <a:srcRect/>
          <a:stretch>
            <a:fillRect/>
          </a:stretch>
        </p:blipFill>
        <p:spPr bwMode="auto">
          <a:xfrm>
            <a:off x="1600200" y="1818400"/>
            <a:ext cx="5105400" cy="3237440"/>
          </a:xfrm>
          <a:prstGeom prst="rect">
            <a:avLst/>
          </a:prstGeom>
          <a:noFill/>
          <a:ln w="9525">
            <a:noFill/>
            <a:miter lim="800000"/>
            <a:headEnd/>
            <a:tailEnd/>
          </a:ln>
        </p:spPr>
      </p:pic>
      <p:pic>
        <p:nvPicPr>
          <p:cNvPr id="37" name="Picture 5" descr="SKOREA"/>
          <p:cNvPicPr>
            <a:picLocks noChangeAspect="1" noChangeArrowheads="1"/>
          </p:cNvPicPr>
          <p:nvPr/>
        </p:nvPicPr>
        <p:blipFill>
          <a:blip r:embed="rId4" cstate="print"/>
          <a:srcRect/>
          <a:stretch>
            <a:fillRect/>
          </a:stretch>
        </p:blipFill>
        <p:spPr bwMode="auto">
          <a:xfrm>
            <a:off x="1752600" y="2109789"/>
            <a:ext cx="4648200" cy="2979678"/>
          </a:xfrm>
          <a:prstGeom prst="rect">
            <a:avLst/>
          </a:prstGeom>
          <a:noFill/>
          <a:ln w="9525">
            <a:solidFill>
              <a:schemeClr val="tx1"/>
            </a:solidFill>
            <a:miter lim="800000"/>
            <a:headEnd/>
            <a:tailEnd/>
          </a:ln>
        </p:spPr>
      </p:pic>
      <p:pic>
        <p:nvPicPr>
          <p:cNvPr id="38" name="Picture 4" descr="canada"/>
          <p:cNvPicPr>
            <a:picLocks noChangeAspect="1" noChangeArrowheads="1"/>
          </p:cNvPicPr>
          <p:nvPr/>
        </p:nvPicPr>
        <p:blipFill>
          <a:blip r:embed="rId5" cstate="print"/>
          <a:srcRect/>
          <a:stretch>
            <a:fillRect/>
          </a:stretch>
        </p:blipFill>
        <p:spPr bwMode="auto">
          <a:xfrm>
            <a:off x="1905000" y="2101851"/>
            <a:ext cx="4572000" cy="2946000"/>
          </a:xfrm>
          <a:prstGeom prst="rect">
            <a:avLst/>
          </a:prstGeom>
          <a:noFill/>
          <a:ln w="9525">
            <a:noFill/>
            <a:miter lim="800000"/>
            <a:headEnd/>
            <a:tailEnd/>
          </a:ln>
        </p:spPr>
      </p:pic>
      <p:pic>
        <p:nvPicPr>
          <p:cNvPr id="39" name="Picture 6" descr="qclogo09242003s63"/>
          <p:cNvPicPr>
            <a:picLocks noChangeAspect="1" noChangeArrowheads="1"/>
          </p:cNvPicPr>
          <p:nvPr/>
        </p:nvPicPr>
        <p:blipFill>
          <a:blip r:embed="rId6" cstate="print"/>
          <a:srcRect/>
          <a:stretch>
            <a:fillRect/>
          </a:stretch>
        </p:blipFill>
        <p:spPr bwMode="auto">
          <a:xfrm>
            <a:off x="1905000" y="1820865"/>
            <a:ext cx="4419600" cy="3138623"/>
          </a:xfrm>
          <a:prstGeom prst="rect">
            <a:avLst/>
          </a:prstGeom>
          <a:noFill/>
          <a:ln w="9525">
            <a:noFill/>
            <a:miter lim="800000"/>
            <a:headEnd/>
            <a:tailEnd/>
          </a:ln>
        </p:spPr>
      </p:pic>
      <p:pic>
        <p:nvPicPr>
          <p:cNvPr id="40" name="Picture 10" descr="qclogo09242003s69"/>
          <p:cNvPicPr>
            <a:picLocks noChangeAspect="1" noChangeArrowheads="1"/>
          </p:cNvPicPr>
          <p:nvPr/>
        </p:nvPicPr>
        <p:blipFill>
          <a:blip r:embed="rId7" cstate="print"/>
          <a:srcRect/>
          <a:stretch>
            <a:fillRect/>
          </a:stretch>
        </p:blipFill>
        <p:spPr bwMode="auto">
          <a:xfrm>
            <a:off x="2286005" y="1821022"/>
            <a:ext cx="3352799" cy="2576579"/>
          </a:xfrm>
          <a:prstGeom prst="rect">
            <a:avLst/>
          </a:prstGeom>
          <a:noFill/>
          <a:ln w="9525">
            <a:noFill/>
            <a:miter lim="800000"/>
            <a:headEnd/>
            <a:tailEnd/>
          </a:ln>
        </p:spPr>
      </p:pic>
      <p:pic>
        <p:nvPicPr>
          <p:cNvPr id="41" name="Picture 3" descr="qclogo09242003s119"/>
          <p:cNvPicPr>
            <a:picLocks noChangeAspect="1" noChangeArrowheads="1"/>
          </p:cNvPicPr>
          <p:nvPr/>
        </p:nvPicPr>
        <p:blipFill>
          <a:blip r:embed="rId8" cstate="print"/>
          <a:srcRect/>
          <a:stretch>
            <a:fillRect/>
          </a:stretch>
        </p:blipFill>
        <p:spPr bwMode="auto">
          <a:xfrm>
            <a:off x="2286004" y="1885952"/>
            <a:ext cx="4138761" cy="2876163"/>
          </a:xfrm>
          <a:prstGeom prst="rect">
            <a:avLst/>
          </a:prstGeom>
          <a:noFill/>
          <a:ln w="9525">
            <a:noFill/>
            <a:miter lim="800000"/>
            <a:headEnd/>
            <a:tailEnd/>
          </a:ln>
        </p:spPr>
      </p:pic>
      <p:sp>
        <p:nvSpPr>
          <p:cNvPr id="42" name="Text Box 13"/>
          <p:cNvSpPr txBox="1">
            <a:spLocks noChangeArrowheads="1"/>
          </p:cNvSpPr>
          <p:nvPr/>
        </p:nvSpPr>
        <p:spPr bwMode="auto">
          <a:xfrm>
            <a:off x="278680" y="849705"/>
            <a:ext cx="8153400" cy="923330"/>
          </a:xfrm>
          <a:prstGeom prst="rect">
            <a:avLst/>
          </a:prstGeom>
          <a:noFill/>
          <a:ln w="9525">
            <a:noFill/>
            <a:miter lim="800000"/>
          </a:ln>
        </p:spPr>
        <p:txBody>
          <a:bodyPr wrap="square">
            <a:spAutoFit/>
          </a:bodyPr>
          <a:lstStyle/>
          <a:p>
            <a:pPr indent="457200">
              <a:lnSpc>
                <a:spcPct val="150000"/>
              </a:lnSpc>
              <a:spcBef>
                <a:spcPts val="0"/>
              </a:spcBef>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下列</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各图形是轴对称图形吗？如果是，请说出它们分别有几条对称轴</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？你</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能说出它们各是什么标志吗？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5" fill="hold" nodeType="clickEffect">
                                  <p:stCondLst>
                                    <p:cond delay="0"/>
                                  </p:stCondLst>
                                  <p:childTnLst>
                                    <p:animEffect transition="out" filter="blinds(vertical)">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3" presetClass="entr" presetSubtype="5"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vertic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22" presetClass="entr" presetSubtype="4"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nodeType="clickEffect">
                                  <p:stCondLst>
                                    <p:cond delay="0"/>
                                  </p:stCondLst>
                                  <p:childTnLst>
                                    <p:animEffect transition="out" filter="box(in)">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4" presetClass="entr" presetSubtype="16"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ox(in)">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5" fill="hold" nodeType="clickEffect">
                                  <p:stCondLst>
                                    <p:cond delay="0"/>
                                  </p:stCondLst>
                                  <p:childTnLst>
                                    <p:animEffect transition="out" filter="randombar(vertical)">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4" presetClass="entr" presetSubtype="5"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randombar(vertical)">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组合 5"/>
          <p:cNvGrpSpPr/>
          <p:nvPr/>
        </p:nvGrpSpPr>
        <p:grpSpPr bwMode="auto">
          <a:xfrm>
            <a:off x="268290" y="122239"/>
            <a:ext cx="2179359" cy="515640"/>
            <a:chOff x="279260" y="218396"/>
            <a:chExt cx="2179008" cy="519194"/>
          </a:xfrm>
        </p:grpSpPr>
        <p:sp>
          <p:nvSpPr>
            <p:cNvPr id="5" name="TextBox 2"/>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举一反三</a:t>
              </a:r>
              <a:endParaRPr lang="en-US" altLang="zh-CN" sz="2400" b="1" kern="0" dirty="0">
                <a:latin typeface="Times New Roman" panose="02020603050405020304"/>
                <a:ea typeface="微软雅黑" panose="020B0503020204020204" pitchFamily="34" charset="-122"/>
              </a:endParaRPr>
            </a:p>
          </p:txBody>
        </p:sp>
        <p:cxnSp>
          <p:nvCxnSpPr>
            <p:cNvPr id="30753"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30754"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51" name="Rectangle 2"/>
          <p:cNvSpPr>
            <a:spLocks noChangeArrowheads="1"/>
          </p:cNvSpPr>
          <p:nvPr/>
        </p:nvSpPr>
        <p:spPr bwMode="auto">
          <a:xfrm>
            <a:off x="1416050" y="2554288"/>
            <a:ext cx="1295400" cy="122555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PubCross"/>
          <p:cNvSpPr>
            <a:spLocks noEditPoints="1" noChangeArrowheads="1"/>
          </p:cNvSpPr>
          <p:nvPr/>
        </p:nvSpPr>
        <p:spPr bwMode="auto">
          <a:xfrm>
            <a:off x="3360737" y="2122487"/>
            <a:ext cx="1828800" cy="1828800"/>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D8EBB3"/>
          </a:solidFill>
          <a:ln w="9525">
            <a:solidFill>
              <a:srgbClr val="000000"/>
            </a:solidFill>
            <a:miter lim="800000"/>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zh-CN" altLang="en-US"/>
          </a:p>
        </p:txBody>
      </p:sp>
      <p:sp>
        <p:nvSpPr>
          <p:cNvPr id="54" name="sink1"/>
          <p:cNvSpPr>
            <a:spLocks noEditPoints="1" noChangeArrowheads="1"/>
          </p:cNvSpPr>
          <p:nvPr/>
        </p:nvSpPr>
        <p:spPr bwMode="auto">
          <a:xfrm>
            <a:off x="6096004" y="2266951"/>
            <a:ext cx="1584325" cy="165576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968 w 21600"/>
              <a:gd name="T17" fmla="*/ 23215 h 21600"/>
              <a:gd name="T18" fmla="*/ 20654 w 21600"/>
              <a:gd name="T19" fmla="*/ 27978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solidFill>
            <a:srgbClr val="FFFFCC"/>
          </a:solidFill>
          <a:ln w="9525">
            <a:solidFill>
              <a:srgbClr val="000000"/>
            </a:solidFill>
            <a:miter lim="800000"/>
          </a:ln>
        </p:spPr>
        <p:txBody>
          <a:bodyPr/>
          <a:lstStyle/>
          <a:p>
            <a:endParaRPr lang="zh-CN" altLang="en-US"/>
          </a:p>
        </p:txBody>
      </p:sp>
      <p:sp>
        <p:nvSpPr>
          <p:cNvPr id="62" name="Line 13"/>
          <p:cNvSpPr>
            <a:spLocks noChangeShapeType="1"/>
          </p:cNvSpPr>
          <p:nvPr/>
        </p:nvSpPr>
        <p:spPr bwMode="auto">
          <a:xfrm>
            <a:off x="2063750" y="2122487"/>
            <a:ext cx="0" cy="1979613"/>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Line 14"/>
          <p:cNvSpPr>
            <a:spLocks noChangeShapeType="1"/>
          </p:cNvSpPr>
          <p:nvPr/>
        </p:nvSpPr>
        <p:spPr bwMode="auto">
          <a:xfrm rot="5400000">
            <a:off x="2116931" y="2212181"/>
            <a:ext cx="0" cy="1979612"/>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Line 15"/>
          <p:cNvSpPr>
            <a:spLocks noChangeShapeType="1"/>
          </p:cNvSpPr>
          <p:nvPr/>
        </p:nvSpPr>
        <p:spPr bwMode="auto">
          <a:xfrm rot="2700000">
            <a:off x="2063750" y="2112962"/>
            <a:ext cx="0" cy="2159000"/>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Line 16"/>
          <p:cNvSpPr>
            <a:spLocks noChangeShapeType="1"/>
          </p:cNvSpPr>
          <p:nvPr/>
        </p:nvSpPr>
        <p:spPr bwMode="auto">
          <a:xfrm rot="18900000">
            <a:off x="2063750" y="2122489"/>
            <a:ext cx="0" cy="2159000"/>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Line 17"/>
          <p:cNvSpPr>
            <a:spLocks noChangeShapeType="1"/>
          </p:cNvSpPr>
          <p:nvPr/>
        </p:nvSpPr>
        <p:spPr bwMode="auto">
          <a:xfrm>
            <a:off x="4267200" y="1885951"/>
            <a:ext cx="0" cy="2159000"/>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Line 18"/>
          <p:cNvSpPr>
            <a:spLocks noChangeShapeType="1"/>
          </p:cNvSpPr>
          <p:nvPr/>
        </p:nvSpPr>
        <p:spPr bwMode="auto">
          <a:xfrm rot="5400000">
            <a:off x="4295775" y="1979612"/>
            <a:ext cx="0" cy="2159000"/>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Line 19"/>
          <p:cNvSpPr>
            <a:spLocks noChangeShapeType="1"/>
          </p:cNvSpPr>
          <p:nvPr/>
        </p:nvSpPr>
        <p:spPr bwMode="auto">
          <a:xfrm rot="2700000">
            <a:off x="4277519" y="2069307"/>
            <a:ext cx="0" cy="1979613"/>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Line 20"/>
          <p:cNvSpPr>
            <a:spLocks noChangeShapeType="1"/>
          </p:cNvSpPr>
          <p:nvPr/>
        </p:nvSpPr>
        <p:spPr bwMode="auto">
          <a:xfrm rot="18900000">
            <a:off x="4295775" y="2051050"/>
            <a:ext cx="0" cy="1979612"/>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Line 21"/>
          <p:cNvSpPr>
            <a:spLocks noChangeShapeType="1"/>
          </p:cNvSpPr>
          <p:nvPr/>
        </p:nvSpPr>
        <p:spPr bwMode="auto">
          <a:xfrm>
            <a:off x="6858000" y="1885952"/>
            <a:ext cx="0" cy="2232025"/>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Text Box 23"/>
          <p:cNvSpPr txBox="1">
            <a:spLocks noChangeArrowheads="1"/>
          </p:cNvSpPr>
          <p:nvPr/>
        </p:nvSpPr>
        <p:spPr bwMode="auto">
          <a:xfrm>
            <a:off x="523878" y="753355"/>
            <a:ext cx="80867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lnSpc>
                <a:spcPct val="150000"/>
              </a:lnSpc>
              <a:spcBef>
                <a:spcPts val="0"/>
              </a:spcBef>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     下列</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图形中那些是轴对称图形，那些不是？如果是请说出它有几条对称轴？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slide(fromBottom)">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lide(fromBottom)">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fltVal val="0"/>
                                          </p:val>
                                        </p:tav>
                                        <p:tav tm="100000">
                                          <p:val>
                                            <p:strVal val="#ppt_w"/>
                                          </p:val>
                                        </p:tav>
                                      </p:tavLst>
                                    </p:anim>
                                    <p:anim calcmode="lin" valueType="num">
                                      <p:cBhvr>
                                        <p:cTn id="18" dur="1000" fill="hold"/>
                                        <p:tgtEl>
                                          <p:spTgt spid="64"/>
                                        </p:tgtEl>
                                        <p:attrNameLst>
                                          <p:attrName>ppt_h</p:attrName>
                                        </p:attrNameLst>
                                      </p:cBhvr>
                                      <p:tavLst>
                                        <p:tav tm="0">
                                          <p:val>
                                            <p:fltVal val="0"/>
                                          </p:val>
                                        </p:tav>
                                        <p:tav tm="100000">
                                          <p:val>
                                            <p:strVal val="#ppt_h"/>
                                          </p:val>
                                        </p:tav>
                                      </p:tavLst>
                                    </p:anim>
                                    <p:anim calcmode="lin" valueType="num">
                                      <p:cBhvr>
                                        <p:cTn id="19" dur="1000" fill="hold"/>
                                        <p:tgtEl>
                                          <p:spTgt spid="64"/>
                                        </p:tgtEl>
                                        <p:attrNameLst>
                                          <p:attrName>style.rotation</p:attrName>
                                        </p:attrNameLst>
                                      </p:cBhvr>
                                      <p:tavLst>
                                        <p:tav tm="0">
                                          <p:val>
                                            <p:fltVal val="90"/>
                                          </p:val>
                                        </p:tav>
                                        <p:tav tm="100000">
                                          <p:val>
                                            <p:fltVal val="0"/>
                                          </p:val>
                                        </p:tav>
                                      </p:tavLst>
                                    </p:anim>
                                    <p:animEffect transition="in" filter="fade">
                                      <p:cBhvr>
                                        <p:cTn id="20" dur="10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strips(down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plus(in)">
                                      <p:cBhvr>
                                        <p:cTn id="30" dur="2000"/>
                                        <p:tgtEl>
                                          <p:spTgt spid="67"/>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plus(in)">
                                      <p:cBhvr>
                                        <p:cTn id="35" dur="20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grpId="0"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slide(fromRight)">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slide(fromLeft)">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plus(in)">
                                      <p:cBhvr>
                                        <p:cTn id="50"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3" y="-184666"/>
            <a:ext cx="184731" cy="369332"/>
          </a:xfrm>
          <a:prstGeom prst="rect">
            <a:avLst/>
          </a:prstGeom>
          <a:noFill/>
          <a:ln w="9525">
            <a:noFill/>
            <a:miter lim="800000"/>
          </a:ln>
        </p:spPr>
        <p:txBody>
          <a:bodyPr wrap="none" anchor="ctr">
            <a:spAutoFit/>
          </a:bodyPr>
          <a:lstStyle/>
          <a:p>
            <a:endParaRPr lang="zh-CN" altLang="en-US">
              <a:latin typeface="Calibri" panose="020F0502020204030204" charset="0"/>
            </a:endParaRPr>
          </a:p>
        </p:txBody>
      </p:sp>
      <p:grpSp>
        <p:nvGrpSpPr>
          <p:cNvPr id="33794" name="组合 5"/>
          <p:cNvGrpSpPr/>
          <p:nvPr/>
        </p:nvGrpSpPr>
        <p:grpSpPr bwMode="auto">
          <a:xfrm>
            <a:off x="268290" y="122239"/>
            <a:ext cx="2179359" cy="515640"/>
            <a:chOff x="279260" y="218396"/>
            <a:chExt cx="2179008" cy="519194"/>
          </a:xfrm>
        </p:grpSpPr>
        <p:sp>
          <p:nvSpPr>
            <p:cNvPr id="17" name="TextBox 16"/>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smtClean="0">
                  <a:latin typeface="Times New Roman" panose="02020603050405020304"/>
                  <a:ea typeface="微软雅黑" panose="020B0503020204020204" pitchFamily="34" charset="-122"/>
                </a:rPr>
                <a:t>举一反三</a:t>
              </a:r>
              <a:endParaRPr lang="en-US" altLang="zh-CN" sz="2400" b="1" kern="0" dirty="0">
                <a:latin typeface="Times New Roman" panose="02020603050405020304"/>
                <a:ea typeface="微软雅黑" panose="020B0503020204020204" pitchFamily="34" charset="-122"/>
              </a:endParaRPr>
            </a:p>
          </p:txBody>
        </p:sp>
        <p:cxnSp>
          <p:nvCxnSpPr>
            <p:cNvPr id="33817"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33818"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36" name="PubPieSlice"/>
          <p:cNvSpPr>
            <a:spLocks noEditPoints="1" noChangeArrowheads="1"/>
          </p:cNvSpPr>
          <p:nvPr/>
        </p:nvSpPr>
        <p:spPr bwMode="auto">
          <a:xfrm>
            <a:off x="3429000" y="1581150"/>
            <a:ext cx="1828800" cy="1828800"/>
          </a:xfrm>
          <a:custGeom>
            <a:avLst/>
            <a:gdLst>
              <a:gd name="G0" fmla="+- 0 0 0"/>
              <a:gd name="G1" fmla="sin 10800 -5898241"/>
              <a:gd name="G2" fmla="cos 10800 -5898241"/>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zh-CN" altLang="en-US"/>
          </a:p>
        </p:txBody>
      </p:sp>
      <p:sp>
        <p:nvSpPr>
          <p:cNvPr id="37" name="Oval 7"/>
          <p:cNvSpPr>
            <a:spLocks noChangeArrowheads="1"/>
          </p:cNvSpPr>
          <p:nvPr/>
        </p:nvSpPr>
        <p:spPr bwMode="auto">
          <a:xfrm>
            <a:off x="5948363" y="1438276"/>
            <a:ext cx="1943100" cy="1873250"/>
          </a:xfrm>
          <a:prstGeom prst="ellipse">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8" name="Group 8"/>
          <p:cNvGrpSpPr/>
          <p:nvPr/>
        </p:nvGrpSpPr>
        <p:grpSpPr bwMode="auto">
          <a:xfrm>
            <a:off x="763588" y="1581150"/>
            <a:ext cx="2305050" cy="1657350"/>
            <a:chOff x="1008" y="1059"/>
            <a:chExt cx="3768" cy="2733"/>
          </a:xfrm>
        </p:grpSpPr>
        <p:sp>
          <p:nvSpPr>
            <p:cNvPr id="39" name="AutoShape 9"/>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ln>
          </p:spPr>
          <p:txBody>
            <a:bodyPr/>
            <a:lstStyle/>
            <a:p>
              <a:endParaRPr lang="zh-CN" altLang="en-US"/>
            </a:p>
          </p:txBody>
        </p:sp>
        <p:sp>
          <p:nvSpPr>
            <p:cNvPr id="40" name="Oval 10"/>
            <p:cNvSpPr>
              <a:spLocks noChangeArrowheads="1"/>
            </p:cNvSpPr>
            <p:nvPr/>
          </p:nvSpPr>
          <p:spPr bwMode="auto">
            <a:xfrm>
              <a:off x="1008" y="3234"/>
              <a:ext cx="1116" cy="558"/>
            </a:xfrm>
            <a:prstGeom prst="ellipse">
              <a:avLst/>
            </a:prstGeom>
            <a:solidFill>
              <a:srgbClr val="FFFFCC"/>
            </a:solidFill>
            <a:ln w="9525">
              <a:solidFill>
                <a:srgbClr val="000000"/>
              </a:solidFill>
              <a:round/>
            </a:ln>
          </p:spPr>
          <p:txBody>
            <a:bodyPr/>
            <a:lstStyle/>
            <a:p>
              <a:endParaRPr lang="zh-CN" altLang="en-US"/>
            </a:p>
          </p:txBody>
        </p:sp>
        <p:sp>
          <p:nvSpPr>
            <p:cNvPr id="41" name="Oval 11"/>
            <p:cNvSpPr>
              <a:spLocks noChangeArrowheads="1"/>
            </p:cNvSpPr>
            <p:nvPr/>
          </p:nvSpPr>
          <p:spPr bwMode="auto">
            <a:xfrm>
              <a:off x="2334" y="1059"/>
              <a:ext cx="1116" cy="558"/>
            </a:xfrm>
            <a:prstGeom prst="ellipse">
              <a:avLst/>
            </a:prstGeom>
            <a:solidFill>
              <a:srgbClr val="FFBE7D"/>
            </a:solidFill>
            <a:ln w="9525">
              <a:solidFill>
                <a:srgbClr val="000000"/>
              </a:solidFill>
              <a:round/>
            </a:ln>
          </p:spPr>
          <p:txBody>
            <a:bodyPr/>
            <a:lstStyle/>
            <a:p>
              <a:endParaRPr lang="zh-CN" altLang="en-US"/>
            </a:p>
          </p:txBody>
        </p:sp>
        <p:sp>
          <p:nvSpPr>
            <p:cNvPr id="42" name="Oval 12"/>
            <p:cNvSpPr>
              <a:spLocks noChangeArrowheads="1"/>
            </p:cNvSpPr>
            <p:nvPr/>
          </p:nvSpPr>
          <p:spPr bwMode="auto">
            <a:xfrm>
              <a:off x="3660" y="3234"/>
              <a:ext cx="1116" cy="558"/>
            </a:xfrm>
            <a:prstGeom prst="ellipse">
              <a:avLst/>
            </a:prstGeom>
            <a:solidFill>
              <a:srgbClr val="D8EBB3"/>
            </a:solidFill>
            <a:ln w="9525">
              <a:solidFill>
                <a:srgbClr val="000000"/>
              </a:solidFill>
              <a:round/>
            </a:ln>
          </p:spPr>
          <p:txBody>
            <a:bodyPr/>
            <a:lstStyle/>
            <a:p>
              <a:endParaRPr lang="zh-CN" altLang="en-US"/>
            </a:p>
          </p:txBody>
        </p:sp>
      </p:grpSp>
      <p:sp>
        <p:nvSpPr>
          <p:cNvPr id="43" name="Line 22"/>
          <p:cNvSpPr>
            <a:spLocks noChangeShapeType="1"/>
          </p:cNvSpPr>
          <p:nvPr/>
        </p:nvSpPr>
        <p:spPr bwMode="auto">
          <a:xfrm rot="2700000">
            <a:off x="4184651" y="1546227"/>
            <a:ext cx="0" cy="2232025"/>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Line 24"/>
          <p:cNvSpPr>
            <a:spLocks noChangeShapeType="1"/>
          </p:cNvSpPr>
          <p:nvPr/>
        </p:nvSpPr>
        <p:spPr bwMode="auto">
          <a:xfrm>
            <a:off x="1916113" y="1401763"/>
            <a:ext cx="0" cy="1979612"/>
          </a:xfrm>
          <a:prstGeom prst="line">
            <a:avLst/>
          </a:prstGeom>
          <a:noFill/>
          <a:ln w="9525">
            <a:solidFill>
              <a:srgbClr val="FF0000"/>
            </a:solidFill>
            <a:prstDash val="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plus(in)">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lide(fromBottom)">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5"/>
          <p:cNvGrpSpPr/>
          <p:nvPr/>
        </p:nvGrpSpPr>
        <p:grpSpPr bwMode="auto">
          <a:xfrm>
            <a:off x="268290" y="122239"/>
            <a:ext cx="2179359" cy="515640"/>
            <a:chOff x="279260" y="218396"/>
            <a:chExt cx="2179285" cy="518982"/>
          </a:xfrm>
        </p:grpSpPr>
        <p:sp>
          <p:nvSpPr>
            <p:cNvPr id="3" name="TextBox 2"/>
            <p:cNvSpPr txBox="1"/>
            <p:nvPr/>
          </p:nvSpPr>
          <p:spPr bwMode="auto">
            <a:xfrm>
              <a:off x="1042821" y="272721"/>
              <a:ext cx="1415724" cy="46465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随堂检测</a:t>
              </a:r>
              <a:endParaRPr lang="en-US" altLang="zh-CN" sz="2400" b="1" kern="0" dirty="0">
                <a:latin typeface="Times New Roman" panose="02020603050405020304"/>
                <a:ea typeface="微软雅黑" panose="020B0503020204020204" pitchFamily="34" charset="-122"/>
              </a:endParaRPr>
            </a:p>
          </p:txBody>
        </p:sp>
        <p:cxnSp>
          <p:nvCxnSpPr>
            <p:cNvPr id="35851"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35852"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35842" name="Rectangle 2"/>
          <p:cNvSpPr>
            <a:spLocks noChangeArrowheads="1"/>
          </p:cNvSpPr>
          <p:nvPr/>
        </p:nvSpPr>
        <p:spPr bwMode="auto">
          <a:xfrm>
            <a:off x="3" y="279"/>
            <a:ext cx="184731" cy="369332"/>
          </a:xfrm>
          <a:prstGeom prst="rect">
            <a:avLst/>
          </a:prstGeom>
          <a:noFill/>
          <a:ln w="9525">
            <a:noFill/>
            <a:miter lim="800000"/>
          </a:ln>
        </p:spPr>
        <p:txBody>
          <a:bodyPr wrap="none" anchor="ctr">
            <a:spAutoFit/>
          </a:bodyPr>
          <a:lstStyle/>
          <a:p>
            <a:endParaRPr lang="zh-CN" altLang="en-US">
              <a:latin typeface="Calibri" panose="020F0502020204030204" charset="0"/>
            </a:endParaRPr>
          </a:p>
        </p:txBody>
      </p:sp>
      <p:sp>
        <p:nvSpPr>
          <p:cNvPr id="35843" name="Rectangle 4"/>
          <p:cNvSpPr>
            <a:spLocks noChangeArrowheads="1"/>
          </p:cNvSpPr>
          <p:nvPr/>
        </p:nvSpPr>
        <p:spPr bwMode="auto">
          <a:xfrm>
            <a:off x="3" y="279"/>
            <a:ext cx="184731" cy="369332"/>
          </a:xfrm>
          <a:prstGeom prst="rect">
            <a:avLst/>
          </a:prstGeom>
          <a:noFill/>
          <a:ln w="9525">
            <a:noFill/>
            <a:miter lim="800000"/>
          </a:ln>
        </p:spPr>
        <p:txBody>
          <a:bodyPr wrap="none" anchor="ctr">
            <a:spAutoFit/>
          </a:bodyPr>
          <a:lstStyle/>
          <a:p>
            <a:endParaRPr lang="zh-CN" altLang="en-US">
              <a:latin typeface="Calibri" panose="020F0502020204030204" charset="0"/>
            </a:endParaRPr>
          </a:p>
        </p:txBody>
      </p:sp>
      <p:sp>
        <p:nvSpPr>
          <p:cNvPr id="35844" name="Rectangle 6"/>
          <p:cNvSpPr>
            <a:spLocks noChangeArrowheads="1"/>
          </p:cNvSpPr>
          <p:nvPr/>
        </p:nvSpPr>
        <p:spPr bwMode="auto">
          <a:xfrm>
            <a:off x="3" y="279"/>
            <a:ext cx="184731" cy="369332"/>
          </a:xfrm>
          <a:prstGeom prst="rect">
            <a:avLst/>
          </a:prstGeom>
          <a:noFill/>
          <a:ln w="9525">
            <a:noFill/>
            <a:miter lim="800000"/>
          </a:ln>
        </p:spPr>
        <p:txBody>
          <a:bodyPr wrap="none" anchor="ctr">
            <a:spAutoFit/>
          </a:bodyPr>
          <a:lstStyle/>
          <a:p>
            <a:endParaRPr lang="zh-CN" altLang="en-US">
              <a:latin typeface="Calibri" panose="020F0502020204030204" charset="0"/>
            </a:endParaRPr>
          </a:p>
        </p:txBody>
      </p:sp>
      <p:sp>
        <p:nvSpPr>
          <p:cNvPr id="35845" name="Rectangle 8"/>
          <p:cNvSpPr>
            <a:spLocks noChangeArrowheads="1"/>
          </p:cNvSpPr>
          <p:nvPr/>
        </p:nvSpPr>
        <p:spPr bwMode="auto">
          <a:xfrm>
            <a:off x="3" y="279"/>
            <a:ext cx="184731" cy="369332"/>
          </a:xfrm>
          <a:prstGeom prst="rect">
            <a:avLst/>
          </a:prstGeom>
          <a:noFill/>
          <a:ln w="9525">
            <a:noFill/>
            <a:miter lim="800000"/>
          </a:ln>
        </p:spPr>
        <p:txBody>
          <a:bodyPr wrap="none" anchor="ctr">
            <a:spAutoFit/>
          </a:bodyPr>
          <a:lstStyle/>
          <a:p>
            <a:endParaRPr lang="zh-CN" altLang="en-US">
              <a:latin typeface="Calibri" panose="020F0502020204030204" charset="0"/>
            </a:endParaRPr>
          </a:p>
        </p:txBody>
      </p:sp>
      <p:sp>
        <p:nvSpPr>
          <p:cNvPr id="35846" name="Rectangle 14"/>
          <p:cNvSpPr>
            <a:spLocks noChangeArrowheads="1"/>
          </p:cNvSpPr>
          <p:nvPr/>
        </p:nvSpPr>
        <p:spPr bwMode="auto">
          <a:xfrm>
            <a:off x="-1060450" y="1773954"/>
            <a:ext cx="216726" cy="246221"/>
          </a:xfrm>
          <a:prstGeom prst="rect">
            <a:avLst/>
          </a:prstGeom>
          <a:noFill/>
          <a:ln w="9525">
            <a:noFill/>
            <a:miter lim="800000"/>
          </a:ln>
        </p:spPr>
        <p:txBody>
          <a:bodyPr wrap="none" anchor="ctr">
            <a:spAutoFit/>
          </a:bodyPr>
          <a:lstStyle/>
          <a:p>
            <a:r>
              <a:rPr lang="zh-CN" altLang="en-US" sz="1000">
                <a:latin typeface="Times New Roman" panose="02020603050405020304" pitchFamily="18" charset="0"/>
                <a:cs typeface="Times New Roman" panose="02020603050405020304" pitchFamily="18" charset="0"/>
              </a:rPr>
              <a:t> </a:t>
            </a:r>
            <a:endParaRPr lang="zh-CN" altLang="en-US"/>
          </a:p>
        </p:txBody>
      </p:sp>
      <p:sp>
        <p:nvSpPr>
          <p:cNvPr id="16" name="Text Box 3"/>
          <p:cNvSpPr txBox="1">
            <a:spLocks noChangeArrowheads="1"/>
          </p:cNvSpPr>
          <p:nvPr/>
        </p:nvSpPr>
        <p:spPr bwMode="auto">
          <a:xfrm>
            <a:off x="854869" y="1004455"/>
            <a:ext cx="4649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、下列</a:t>
            </a: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英文字母中，哪些是轴对称图形？</a:t>
            </a:r>
          </a:p>
        </p:txBody>
      </p:sp>
      <p:sp>
        <p:nvSpPr>
          <p:cNvPr id="17" name="Text Box 4"/>
          <p:cNvSpPr txBox="1">
            <a:spLocks noChangeArrowheads="1"/>
          </p:cNvSpPr>
          <p:nvPr/>
        </p:nvSpPr>
        <p:spPr bwMode="auto">
          <a:xfrm>
            <a:off x="1031875" y="1784678"/>
            <a:ext cx="6400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4000" b="1">
                <a:latin typeface="黑体" panose="02010609060101010101" pitchFamily="49" charset="-122"/>
                <a:ea typeface="黑体" panose="02010609060101010101" pitchFamily="49" charset="-122"/>
              </a:rPr>
              <a:t>A  C  D  E  F  G  H  I  J  L  M  N  O  P  Q  R  S  T  U  V  W  X  Y  Z</a:t>
            </a:r>
          </a:p>
        </p:txBody>
      </p:sp>
      <p:sp>
        <p:nvSpPr>
          <p:cNvPr id="18" name="Line 5"/>
          <p:cNvSpPr>
            <a:spLocks noChangeShapeType="1"/>
          </p:cNvSpPr>
          <p:nvPr/>
        </p:nvSpPr>
        <p:spPr bwMode="auto">
          <a:xfrm>
            <a:off x="2528892" y="3742066"/>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6"/>
          <p:cNvSpPr>
            <a:spLocks noChangeShapeType="1"/>
          </p:cNvSpPr>
          <p:nvPr/>
        </p:nvSpPr>
        <p:spPr bwMode="auto">
          <a:xfrm>
            <a:off x="1771650" y="3742066"/>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7"/>
          <p:cNvSpPr>
            <a:spLocks noChangeShapeType="1"/>
          </p:cNvSpPr>
          <p:nvPr/>
        </p:nvSpPr>
        <p:spPr bwMode="auto">
          <a:xfrm>
            <a:off x="4041779" y="3742066"/>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8"/>
          <p:cNvSpPr>
            <a:spLocks noChangeShapeType="1"/>
          </p:cNvSpPr>
          <p:nvPr/>
        </p:nvSpPr>
        <p:spPr bwMode="auto">
          <a:xfrm>
            <a:off x="3355976" y="3742066"/>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9"/>
          <p:cNvSpPr>
            <a:spLocks noChangeShapeType="1"/>
          </p:cNvSpPr>
          <p:nvPr/>
        </p:nvSpPr>
        <p:spPr bwMode="auto">
          <a:xfrm>
            <a:off x="5588004" y="3742066"/>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0"/>
          <p:cNvSpPr>
            <a:spLocks noChangeShapeType="1"/>
          </p:cNvSpPr>
          <p:nvPr/>
        </p:nvSpPr>
        <p:spPr bwMode="auto">
          <a:xfrm>
            <a:off x="4795842" y="3742066"/>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1"/>
          <p:cNvSpPr>
            <a:spLocks noChangeShapeType="1"/>
          </p:cNvSpPr>
          <p:nvPr/>
        </p:nvSpPr>
        <p:spPr bwMode="auto">
          <a:xfrm>
            <a:off x="4041779" y="30927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2"/>
          <p:cNvSpPr>
            <a:spLocks noChangeShapeType="1"/>
          </p:cNvSpPr>
          <p:nvPr/>
        </p:nvSpPr>
        <p:spPr bwMode="auto">
          <a:xfrm>
            <a:off x="2563817" y="30927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3"/>
          <p:cNvSpPr>
            <a:spLocks noChangeShapeType="1"/>
          </p:cNvSpPr>
          <p:nvPr/>
        </p:nvSpPr>
        <p:spPr bwMode="auto">
          <a:xfrm>
            <a:off x="1017592" y="24450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4"/>
          <p:cNvSpPr>
            <a:spLocks noChangeShapeType="1"/>
          </p:cNvSpPr>
          <p:nvPr/>
        </p:nvSpPr>
        <p:spPr bwMode="auto">
          <a:xfrm>
            <a:off x="1747842" y="2445078"/>
            <a:ext cx="503237"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5"/>
          <p:cNvSpPr>
            <a:spLocks noChangeShapeType="1"/>
          </p:cNvSpPr>
          <p:nvPr/>
        </p:nvSpPr>
        <p:spPr bwMode="auto">
          <a:xfrm>
            <a:off x="2490792" y="24450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6"/>
          <p:cNvSpPr>
            <a:spLocks noChangeShapeType="1"/>
          </p:cNvSpPr>
          <p:nvPr/>
        </p:nvSpPr>
        <p:spPr bwMode="auto">
          <a:xfrm>
            <a:off x="3282954" y="24450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7"/>
          <p:cNvSpPr>
            <a:spLocks noChangeShapeType="1"/>
          </p:cNvSpPr>
          <p:nvPr/>
        </p:nvSpPr>
        <p:spPr bwMode="auto">
          <a:xfrm>
            <a:off x="5588004" y="24450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8"/>
          <p:cNvSpPr>
            <a:spLocks noChangeShapeType="1"/>
          </p:cNvSpPr>
          <p:nvPr/>
        </p:nvSpPr>
        <p:spPr bwMode="auto">
          <a:xfrm>
            <a:off x="6380167" y="2445078"/>
            <a:ext cx="504825"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0-#ppt_w/2"/>
                                          </p:val>
                                        </p:tav>
                                        <p:tav tm="100000">
                                          <p:val>
                                            <p:strVal val="#ppt_x"/>
                                          </p:val>
                                        </p:tav>
                                      </p:tavLst>
                                    </p:anim>
                                    <p:anim calcmode="lin" valueType="num">
                                      <p:cBhvr additive="base">
                                        <p:cTn id="8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组合 5"/>
          <p:cNvGrpSpPr/>
          <p:nvPr/>
        </p:nvGrpSpPr>
        <p:grpSpPr bwMode="auto">
          <a:xfrm>
            <a:off x="268290" y="122239"/>
            <a:ext cx="2179359" cy="515640"/>
            <a:chOff x="279260" y="218396"/>
            <a:chExt cx="2179285" cy="518982"/>
          </a:xfrm>
        </p:grpSpPr>
        <p:sp>
          <p:nvSpPr>
            <p:cNvPr id="6" name="TextBox 5"/>
            <p:cNvSpPr txBox="1"/>
            <p:nvPr/>
          </p:nvSpPr>
          <p:spPr bwMode="auto">
            <a:xfrm>
              <a:off x="1042821" y="272721"/>
              <a:ext cx="1415724" cy="46465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随堂检测</a:t>
              </a:r>
              <a:endParaRPr lang="en-US" altLang="zh-CN" sz="2400" b="1" kern="0" dirty="0">
                <a:latin typeface="Times New Roman" panose="02020603050405020304"/>
                <a:ea typeface="微软雅黑" panose="020B0503020204020204" pitchFamily="34" charset="-122"/>
              </a:endParaRPr>
            </a:p>
          </p:txBody>
        </p:sp>
        <p:cxnSp>
          <p:nvCxnSpPr>
            <p:cNvPr id="43014"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43015"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74755" name="Rectangle 3"/>
          <p:cNvSpPr>
            <a:spLocks noChangeArrowheads="1"/>
          </p:cNvSpPr>
          <p:nvPr/>
        </p:nvSpPr>
        <p:spPr bwMode="auto">
          <a:xfrm>
            <a:off x="3" y="1291710"/>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13"/>
          <p:cNvSpPr>
            <a:spLocks noChangeArrowheads="1"/>
          </p:cNvSpPr>
          <p:nvPr/>
        </p:nvSpPr>
        <p:spPr bwMode="auto">
          <a:xfrm>
            <a:off x="520700" y="1066802"/>
            <a:ext cx="5651500" cy="1368425"/>
          </a:xfrm>
          <a:prstGeom prst="rect">
            <a:avLst/>
          </a:prstGeom>
          <a:noFill/>
          <a:ln w="9525">
            <a:noFill/>
            <a:miter lim="800000"/>
          </a:ln>
        </p:spPr>
        <p:txBody>
          <a:bodyPr wrap="none" anchor="ctr"/>
          <a:lstStyle/>
          <a:p>
            <a:pPr eaLnBrk="1" hangingPunct="1">
              <a:lnSpc>
                <a:spcPct val="65000"/>
              </a:lnSpc>
              <a:spcBef>
                <a:spcPct val="50000"/>
              </a:spcBef>
              <a:buFont typeface="Arial" panose="020B0604020202020204" pitchFamily="34" charset="0"/>
              <a:buNone/>
            </a:pPr>
            <a:endParaRPr lang="zh-CN" altLang="en-US" sz="2800" dirty="0">
              <a:latin typeface="黑体" panose="02010609060101010101" pitchFamily="49" charset="-122"/>
              <a:ea typeface="黑体" panose="02010609060101010101" pitchFamily="49" charset="-122"/>
            </a:endParaRPr>
          </a:p>
        </p:txBody>
      </p:sp>
      <p:grpSp>
        <p:nvGrpSpPr>
          <p:cNvPr id="31" name="Group 4"/>
          <p:cNvGrpSpPr/>
          <p:nvPr/>
        </p:nvGrpSpPr>
        <p:grpSpPr bwMode="auto">
          <a:xfrm>
            <a:off x="1754188" y="1941513"/>
            <a:ext cx="609600" cy="1676400"/>
            <a:chOff x="1152" y="1680"/>
            <a:chExt cx="384" cy="1056"/>
          </a:xfrm>
        </p:grpSpPr>
        <p:sp>
          <p:nvSpPr>
            <p:cNvPr id="32" name="Line 5"/>
            <p:cNvSpPr>
              <a:spLocks noChangeShapeType="1"/>
            </p:cNvSpPr>
            <p:nvPr/>
          </p:nvSpPr>
          <p:spPr bwMode="auto">
            <a:xfrm>
              <a:off x="1536" y="1680"/>
              <a:ext cx="0" cy="1056"/>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3" name="Line 6"/>
            <p:cNvSpPr>
              <a:spLocks noChangeShapeType="1"/>
            </p:cNvSpPr>
            <p:nvPr/>
          </p:nvSpPr>
          <p:spPr bwMode="auto">
            <a:xfrm>
              <a:off x="1152" y="1680"/>
              <a:ext cx="384"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4" name="Line 7"/>
            <p:cNvSpPr>
              <a:spLocks noChangeShapeType="1"/>
            </p:cNvSpPr>
            <p:nvPr/>
          </p:nvSpPr>
          <p:spPr bwMode="auto">
            <a:xfrm>
              <a:off x="1152" y="2208"/>
              <a:ext cx="384"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5" name="Line 8"/>
            <p:cNvSpPr>
              <a:spLocks noChangeShapeType="1"/>
            </p:cNvSpPr>
            <p:nvPr/>
          </p:nvSpPr>
          <p:spPr bwMode="auto">
            <a:xfrm>
              <a:off x="1152" y="2736"/>
              <a:ext cx="384"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36" name="Group 9"/>
          <p:cNvGrpSpPr/>
          <p:nvPr/>
        </p:nvGrpSpPr>
        <p:grpSpPr bwMode="auto">
          <a:xfrm>
            <a:off x="7862888" y="1484313"/>
            <a:ext cx="762000" cy="2286000"/>
            <a:chOff x="4992" y="1200"/>
            <a:chExt cx="480" cy="1440"/>
          </a:xfrm>
        </p:grpSpPr>
        <p:sp>
          <p:nvSpPr>
            <p:cNvPr id="37" name="Line 10"/>
            <p:cNvSpPr>
              <a:spLocks noChangeShapeType="1"/>
            </p:cNvSpPr>
            <p:nvPr/>
          </p:nvSpPr>
          <p:spPr bwMode="auto">
            <a:xfrm>
              <a:off x="4992" y="1200"/>
              <a:ext cx="0" cy="144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8" name="Line 11"/>
            <p:cNvSpPr>
              <a:spLocks noChangeShapeType="1"/>
            </p:cNvSpPr>
            <p:nvPr/>
          </p:nvSpPr>
          <p:spPr bwMode="auto">
            <a:xfrm>
              <a:off x="4992" y="1584"/>
              <a:ext cx="432"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9" name="Line 12"/>
            <p:cNvSpPr>
              <a:spLocks noChangeShapeType="1"/>
            </p:cNvSpPr>
            <p:nvPr/>
          </p:nvSpPr>
          <p:spPr bwMode="auto">
            <a:xfrm>
              <a:off x="4992" y="1872"/>
              <a:ext cx="384"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0" name="Line 13"/>
            <p:cNvSpPr>
              <a:spLocks noChangeShapeType="1"/>
            </p:cNvSpPr>
            <p:nvPr/>
          </p:nvSpPr>
          <p:spPr bwMode="auto">
            <a:xfrm>
              <a:off x="4992" y="2256"/>
              <a:ext cx="480"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65" name="Group 38"/>
          <p:cNvGrpSpPr/>
          <p:nvPr/>
        </p:nvGrpSpPr>
        <p:grpSpPr bwMode="auto">
          <a:xfrm>
            <a:off x="1220788" y="1484313"/>
            <a:ext cx="6096000" cy="2286000"/>
            <a:chOff x="816" y="1104"/>
            <a:chExt cx="3840" cy="1440"/>
          </a:xfrm>
        </p:grpSpPr>
        <p:grpSp>
          <p:nvGrpSpPr>
            <p:cNvPr id="66" name="Group 39"/>
            <p:cNvGrpSpPr/>
            <p:nvPr/>
          </p:nvGrpSpPr>
          <p:grpSpPr bwMode="auto">
            <a:xfrm>
              <a:off x="816" y="1392"/>
              <a:ext cx="336" cy="1104"/>
              <a:chOff x="816" y="1680"/>
              <a:chExt cx="336" cy="1104"/>
            </a:xfrm>
          </p:grpSpPr>
          <p:sp>
            <p:nvSpPr>
              <p:cNvPr id="99" name="Line 40"/>
              <p:cNvSpPr>
                <a:spLocks noChangeShapeType="1"/>
              </p:cNvSpPr>
              <p:nvPr/>
            </p:nvSpPr>
            <p:spPr bwMode="auto">
              <a:xfrm>
                <a:off x="816" y="1680"/>
                <a:ext cx="0" cy="1104"/>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0" name="Line 41"/>
              <p:cNvSpPr>
                <a:spLocks noChangeShapeType="1"/>
              </p:cNvSpPr>
              <p:nvPr/>
            </p:nvSpPr>
            <p:spPr bwMode="auto">
              <a:xfrm>
                <a:off x="816" y="1680"/>
                <a:ext cx="336"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1" name="Line 42"/>
              <p:cNvSpPr>
                <a:spLocks noChangeShapeType="1"/>
              </p:cNvSpPr>
              <p:nvPr/>
            </p:nvSpPr>
            <p:spPr bwMode="auto">
              <a:xfrm flipV="1">
                <a:off x="816" y="2736"/>
                <a:ext cx="336"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2" name="Line 43"/>
              <p:cNvSpPr>
                <a:spLocks noChangeShapeType="1"/>
              </p:cNvSpPr>
              <p:nvPr/>
            </p:nvSpPr>
            <p:spPr bwMode="auto">
              <a:xfrm>
                <a:off x="816" y="2208"/>
                <a:ext cx="336"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67" name="Group 44"/>
            <p:cNvGrpSpPr/>
            <p:nvPr/>
          </p:nvGrpSpPr>
          <p:grpSpPr bwMode="auto">
            <a:xfrm>
              <a:off x="4176" y="1104"/>
              <a:ext cx="480" cy="1440"/>
              <a:chOff x="4176" y="1200"/>
              <a:chExt cx="480" cy="1440"/>
            </a:xfrm>
          </p:grpSpPr>
          <p:sp>
            <p:nvSpPr>
              <p:cNvPr id="95" name="Line 45"/>
              <p:cNvSpPr>
                <a:spLocks noChangeShapeType="1"/>
              </p:cNvSpPr>
              <p:nvPr/>
            </p:nvSpPr>
            <p:spPr bwMode="auto">
              <a:xfrm>
                <a:off x="4656" y="1200"/>
                <a:ext cx="0" cy="144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96" name="Line 46"/>
              <p:cNvSpPr>
                <a:spLocks noChangeShapeType="1"/>
              </p:cNvSpPr>
              <p:nvPr/>
            </p:nvSpPr>
            <p:spPr bwMode="auto">
              <a:xfrm>
                <a:off x="4224" y="1584"/>
                <a:ext cx="432"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97" name="Line 47"/>
              <p:cNvSpPr>
                <a:spLocks noChangeShapeType="1"/>
              </p:cNvSpPr>
              <p:nvPr/>
            </p:nvSpPr>
            <p:spPr bwMode="auto">
              <a:xfrm>
                <a:off x="4272" y="1920"/>
                <a:ext cx="384"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98" name="Line 48"/>
              <p:cNvSpPr>
                <a:spLocks noChangeShapeType="1"/>
              </p:cNvSpPr>
              <p:nvPr/>
            </p:nvSpPr>
            <p:spPr bwMode="auto">
              <a:xfrm>
                <a:off x="4176" y="2304"/>
                <a:ext cx="480"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71" name="Group 72"/>
            <p:cNvGrpSpPr/>
            <p:nvPr/>
          </p:nvGrpSpPr>
          <p:grpSpPr bwMode="auto">
            <a:xfrm>
              <a:off x="2160" y="1392"/>
              <a:ext cx="1248" cy="432"/>
              <a:chOff x="864" y="1584"/>
              <a:chExt cx="1248" cy="432"/>
            </a:xfrm>
          </p:grpSpPr>
          <p:sp>
            <p:nvSpPr>
              <p:cNvPr id="72" name="Line 73"/>
              <p:cNvSpPr>
                <a:spLocks noChangeShapeType="1"/>
              </p:cNvSpPr>
              <p:nvPr/>
            </p:nvSpPr>
            <p:spPr bwMode="auto">
              <a:xfrm>
                <a:off x="1488" y="1584"/>
                <a:ext cx="0" cy="432"/>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3" name="Line 74"/>
              <p:cNvSpPr>
                <a:spLocks noChangeShapeType="1"/>
              </p:cNvSpPr>
              <p:nvPr/>
            </p:nvSpPr>
            <p:spPr bwMode="auto">
              <a:xfrm flipV="1">
                <a:off x="864" y="1584"/>
                <a:ext cx="624"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4" name="Line 75"/>
              <p:cNvSpPr>
                <a:spLocks noChangeShapeType="1"/>
              </p:cNvSpPr>
              <p:nvPr/>
            </p:nvSpPr>
            <p:spPr bwMode="auto">
              <a:xfrm flipV="1">
                <a:off x="1488" y="1584"/>
                <a:ext cx="624" cy="0"/>
              </a:xfrm>
              <a:prstGeom prst="line">
                <a:avLst/>
              </a:prstGeom>
              <a:noFill/>
              <a:ln w="762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grpSp>
        <p:nvGrpSpPr>
          <p:cNvPr id="103" name="Group 76"/>
          <p:cNvGrpSpPr/>
          <p:nvPr/>
        </p:nvGrpSpPr>
        <p:grpSpPr bwMode="auto">
          <a:xfrm>
            <a:off x="3354388" y="2627313"/>
            <a:ext cx="1981200" cy="762000"/>
            <a:chOff x="864" y="2016"/>
            <a:chExt cx="1248" cy="480"/>
          </a:xfrm>
        </p:grpSpPr>
        <p:sp>
          <p:nvSpPr>
            <p:cNvPr id="104" name="Line 77"/>
            <p:cNvSpPr>
              <a:spLocks noChangeShapeType="1"/>
            </p:cNvSpPr>
            <p:nvPr/>
          </p:nvSpPr>
          <p:spPr bwMode="auto">
            <a:xfrm flipV="1">
              <a:off x="864" y="2496"/>
              <a:ext cx="624"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5" name="Line 78"/>
            <p:cNvSpPr>
              <a:spLocks noChangeShapeType="1"/>
            </p:cNvSpPr>
            <p:nvPr/>
          </p:nvSpPr>
          <p:spPr bwMode="auto">
            <a:xfrm flipV="1">
              <a:off x="1488" y="2496"/>
              <a:ext cx="624" cy="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6" name="Line 79"/>
            <p:cNvSpPr>
              <a:spLocks noChangeShapeType="1"/>
            </p:cNvSpPr>
            <p:nvPr/>
          </p:nvSpPr>
          <p:spPr bwMode="auto">
            <a:xfrm>
              <a:off x="1488" y="2016"/>
              <a:ext cx="0" cy="480"/>
            </a:xfrm>
            <a:prstGeom prst="line">
              <a:avLst/>
            </a:prstGeom>
            <a:noFill/>
            <a:ln w="76200">
              <a:solidFill>
                <a:srgbClr val="F87A0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107" name="Line 80"/>
          <p:cNvSpPr>
            <a:spLocks noChangeShapeType="1"/>
          </p:cNvSpPr>
          <p:nvPr/>
        </p:nvSpPr>
        <p:spPr bwMode="auto">
          <a:xfrm>
            <a:off x="1763713" y="1484314"/>
            <a:ext cx="0" cy="2520950"/>
          </a:xfrm>
          <a:prstGeom prst="line">
            <a:avLst/>
          </a:prstGeom>
          <a:noFill/>
          <a:ln w="57150">
            <a:solidFill>
              <a:srgbClr val="00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0" name="Line 83"/>
          <p:cNvSpPr>
            <a:spLocks noChangeShapeType="1"/>
          </p:cNvSpPr>
          <p:nvPr/>
        </p:nvSpPr>
        <p:spPr bwMode="auto">
          <a:xfrm>
            <a:off x="7596188" y="1268413"/>
            <a:ext cx="0" cy="2520950"/>
          </a:xfrm>
          <a:prstGeom prst="line">
            <a:avLst/>
          </a:prstGeom>
          <a:noFill/>
          <a:ln w="57150">
            <a:solidFill>
              <a:srgbClr val="00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 name="Line 85"/>
          <p:cNvSpPr>
            <a:spLocks noChangeShapeType="1"/>
          </p:cNvSpPr>
          <p:nvPr/>
        </p:nvSpPr>
        <p:spPr bwMode="auto">
          <a:xfrm>
            <a:off x="3132142" y="2625725"/>
            <a:ext cx="2592387" cy="0"/>
          </a:xfrm>
          <a:prstGeom prst="line">
            <a:avLst/>
          </a:prstGeom>
          <a:noFill/>
          <a:ln w="57150">
            <a:solidFill>
              <a:srgbClr val="00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7" name="TextBox 196"/>
          <p:cNvSpPr txBox="1"/>
          <p:nvPr/>
        </p:nvSpPr>
        <p:spPr>
          <a:xfrm>
            <a:off x="685800" y="819150"/>
            <a:ext cx="3276600" cy="369332"/>
          </a:xfrm>
          <a:prstGeom prst="rect">
            <a:avLst/>
          </a:prstGeom>
          <a:noFill/>
        </p:spPr>
        <p:txBody>
          <a:bodyPr wrap="square" rtlCol="0">
            <a:spAutoFit/>
          </a:bodyPr>
          <a:lstStyle/>
          <a:p>
            <a:endParaRPr lang="zh-CN" altLang="en-US" dirty="0"/>
          </a:p>
        </p:txBody>
      </p:sp>
      <p:sp>
        <p:nvSpPr>
          <p:cNvPr id="198" name="TextBox 197"/>
          <p:cNvSpPr txBox="1"/>
          <p:nvPr/>
        </p:nvSpPr>
        <p:spPr>
          <a:xfrm>
            <a:off x="723900" y="884101"/>
            <a:ext cx="3200400" cy="369332"/>
          </a:xfrm>
          <a:prstGeom prst="rect">
            <a:avLst/>
          </a:prstGeom>
          <a:noFill/>
        </p:spPr>
        <p:txBody>
          <a:bodyPr wrap="square" rtlCol="0">
            <a:spAutoFit/>
          </a:bodyPr>
          <a:lstStyle/>
          <a:p>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、猜字游戏</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fill="hold"/>
                                        <p:tgtEl>
                                          <p:spTgt spid="103"/>
                                        </p:tgtEl>
                                        <p:attrNameLst>
                                          <p:attrName>ppt_x</p:attrName>
                                        </p:attrNameLst>
                                      </p:cBhvr>
                                      <p:tavLst>
                                        <p:tav tm="0">
                                          <p:val>
                                            <p:strVal val="0-#ppt_w/2"/>
                                          </p:val>
                                        </p:tav>
                                        <p:tav tm="100000">
                                          <p:val>
                                            <p:strVal val="#ppt_x"/>
                                          </p:val>
                                        </p:tav>
                                      </p:tavLst>
                                    </p:anim>
                                    <p:anim calcmode="lin" valueType="num">
                                      <p:cBhvr additive="base">
                                        <p:cTn id="14"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5"/>
          <p:cNvGrpSpPr/>
          <p:nvPr/>
        </p:nvGrpSpPr>
        <p:grpSpPr bwMode="auto">
          <a:xfrm>
            <a:off x="268290" y="122239"/>
            <a:ext cx="2179359" cy="515640"/>
            <a:chOff x="279260" y="218396"/>
            <a:chExt cx="2179285" cy="518982"/>
          </a:xfrm>
        </p:grpSpPr>
        <p:sp>
          <p:nvSpPr>
            <p:cNvPr id="6" name="TextBox 5"/>
            <p:cNvSpPr txBox="1"/>
            <p:nvPr/>
          </p:nvSpPr>
          <p:spPr bwMode="auto">
            <a:xfrm>
              <a:off x="1042821" y="272721"/>
              <a:ext cx="1415724" cy="46465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随堂检测</a:t>
              </a:r>
              <a:endParaRPr lang="en-US" altLang="zh-CN" sz="2400" b="1" kern="0" dirty="0">
                <a:latin typeface="Times New Roman" panose="02020603050405020304"/>
                <a:ea typeface="微软雅黑" panose="020B0503020204020204" pitchFamily="34" charset="-122"/>
              </a:endParaRPr>
            </a:p>
          </p:txBody>
        </p:sp>
        <p:cxnSp>
          <p:nvCxnSpPr>
            <p:cNvPr id="37895"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37896"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pic>
        <p:nvPicPr>
          <p:cNvPr id="37891" name="Picture 9" descr="学科网(www.zxxk.com)--教育资源门户，提供试卷、教案、课件、论文、素材及各类教学资源下载，还有大量而丰富的教学相关资讯！"/>
          <p:cNvPicPr>
            <a:picLocks noChangeAspect="1" noChangeArrowheads="1"/>
          </p:cNvPicPr>
          <p:nvPr/>
        </p:nvPicPr>
        <p:blipFill>
          <a:blip r:embed="rId3" cstate="print"/>
          <a:srcRect/>
          <a:stretch>
            <a:fillRect/>
          </a:stretch>
        </p:blipFill>
        <p:spPr bwMode="auto">
          <a:xfrm>
            <a:off x="2109792" y="2857692"/>
            <a:ext cx="45719" cy="91438"/>
          </a:xfrm>
          <a:prstGeom prst="rect">
            <a:avLst/>
          </a:prstGeom>
          <a:noFill/>
          <a:ln w="9525">
            <a:noFill/>
            <a:miter lim="800000"/>
            <a:headEnd/>
            <a:tailEnd/>
          </a:ln>
        </p:spPr>
      </p:pic>
      <p:pic>
        <p:nvPicPr>
          <p:cNvPr id="38" name="Picture 2" descr="TN_JL37"/>
          <p:cNvPicPr>
            <a:picLocks noChangeAspect="1" noChangeArrowheads="1"/>
          </p:cNvPicPr>
          <p:nvPr/>
        </p:nvPicPr>
        <p:blipFill>
          <a:blip r:embed="rId4" cstate="print"/>
          <a:srcRect/>
          <a:stretch>
            <a:fillRect/>
          </a:stretch>
        </p:blipFill>
        <p:spPr bwMode="auto">
          <a:xfrm>
            <a:off x="2514604" y="1657352"/>
            <a:ext cx="3175625" cy="3175625"/>
          </a:xfrm>
          <a:prstGeom prst="rect">
            <a:avLst/>
          </a:prstGeom>
          <a:noFill/>
          <a:ln w="9525">
            <a:noFill/>
            <a:miter lim="800000"/>
            <a:headEnd/>
            <a:tailEnd/>
          </a:ln>
        </p:spPr>
      </p:pic>
      <p:pic>
        <p:nvPicPr>
          <p:cNvPr id="39" name="Picture 3" descr="TN_JG21"/>
          <p:cNvPicPr>
            <a:picLocks noChangeAspect="1" noChangeArrowheads="1"/>
          </p:cNvPicPr>
          <p:nvPr/>
        </p:nvPicPr>
        <p:blipFill>
          <a:blip r:embed="rId5" cstate="print"/>
          <a:srcRect/>
          <a:stretch>
            <a:fillRect/>
          </a:stretch>
        </p:blipFill>
        <p:spPr bwMode="auto">
          <a:xfrm>
            <a:off x="2514600" y="1657351"/>
            <a:ext cx="3113702" cy="3113702"/>
          </a:xfrm>
          <a:prstGeom prst="rect">
            <a:avLst/>
          </a:prstGeom>
          <a:noFill/>
          <a:ln w="9525">
            <a:noFill/>
            <a:miter lim="800000"/>
            <a:headEnd/>
            <a:tailEnd/>
          </a:ln>
        </p:spPr>
      </p:pic>
      <p:pic>
        <p:nvPicPr>
          <p:cNvPr id="40" name="Picture 4" descr="MA0028"/>
          <p:cNvPicPr>
            <a:picLocks noChangeAspect="1" noChangeArrowheads="1"/>
          </p:cNvPicPr>
          <p:nvPr/>
        </p:nvPicPr>
        <p:blipFill>
          <a:blip r:embed="rId6" cstate="print"/>
          <a:srcRect/>
          <a:stretch>
            <a:fillRect/>
          </a:stretch>
        </p:blipFill>
        <p:spPr bwMode="auto">
          <a:xfrm>
            <a:off x="1600204" y="1800418"/>
            <a:ext cx="4702187" cy="3284666"/>
          </a:xfrm>
          <a:prstGeom prst="rect">
            <a:avLst/>
          </a:prstGeom>
          <a:noFill/>
          <a:ln w="9525">
            <a:noFill/>
            <a:miter lim="800000"/>
            <a:headEnd/>
            <a:tailEnd/>
          </a:ln>
        </p:spPr>
      </p:pic>
      <p:pic>
        <p:nvPicPr>
          <p:cNvPr id="41" name="Picture 5" descr="MA0381"/>
          <p:cNvPicPr>
            <a:picLocks noChangeAspect="1" noChangeArrowheads="1"/>
          </p:cNvPicPr>
          <p:nvPr/>
        </p:nvPicPr>
        <p:blipFill>
          <a:blip r:embed="rId7" cstate="print"/>
          <a:srcRect/>
          <a:stretch>
            <a:fillRect/>
          </a:stretch>
        </p:blipFill>
        <p:spPr bwMode="auto">
          <a:xfrm>
            <a:off x="1676402" y="1876619"/>
            <a:ext cx="4702187" cy="3216011"/>
          </a:xfrm>
          <a:prstGeom prst="rect">
            <a:avLst/>
          </a:prstGeom>
          <a:noFill/>
          <a:ln w="9525">
            <a:noFill/>
            <a:miter lim="800000"/>
            <a:headEnd/>
            <a:tailEnd/>
          </a:ln>
        </p:spPr>
      </p:pic>
      <p:pic>
        <p:nvPicPr>
          <p:cNvPr id="42" name="Picture 6" descr="MA0083"/>
          <p:cNvPicPr>
            <a:picLocks noChangeAspect="1" noChangeArrowheads="1"/>
          </p:cNvPicPr>
          <p:nvPr/>
        </p:nvPicPr>
        <p:blipFill>
          <a:blip r:embed="rId8" cstate="print"/>
          <a:srcRect/>
          <a:stretch>
            <a:fillRect/>
          </a:stretch>
        </p:blipFill>
        <p:spPr bwMode="auto">
          <a:xfrm>
            <a:off x="1676404" y="1724219"/>
            <a:ext cx="4640263" cy="3419283"/>
          </a:xfrm>
          <a:prstGeom prst="rect">
            <a:avLst/>
          </a:prstGeom>
          <a:noFill/>
          <a:ln w="9525">
            <a:noFill/>
            <a:miter lim="800000"/>
            <a:headEnd/>
            <a:tailEnd/>
          </a:ln>
        </p:spPr>
      </p:pic>
      <p:sp>
        <p:nvSpPr>
          <p:cNvPr id="43" name="Text Box 14"/>
          <p:cNvSpPr txBox="1">
            <a:spLocks noChangeArrowheads="1"/>
          </p:cNvSpPr>
          <p:nvPr/>
        </p:nvSpPr>
        <p:spPr bwMode="auto">
          <a:xfrm>
            <a:off x="381000" y="742950"/>
            <a:ext cx="8534400" cy="923330"/>
          </a:xfrm>
          <a:prstGeom prst="rect">
            <a:avLst/>
          </a:prstGeom>
          <a:noFill/>
          <a:ln w="9525">
            <a:noFill/>
            <a:miter lim="800000"/>
          </a:ln>
        </p:spPr>
        <p:txBody>
          <a:bodyPr wrap="square">
            <a:spAutoFit/>
          </a:bodyPr>
          <a:lstStyle/>
          <a:p>
            <a:pPr indent="457200">
              <a:lnSpc>
                <a:spcPct val="150000"/>
              </a:lnSpc>
              <a:spcBef>
                <a:spcPts val="0"/>
              </a:spcBef>
            </a:pP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下列各图形是轴对称图形吗？如果是，请说出它们分别有几条对称轴？你能说出它们各是什么标志吗？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42"/>
                                        </p:tgtEl>
                                      </p:cBhvr>
                                    </p:animEffect>
                                    <p:set>
                                      <p:cBhvr>
                                        <p:cTn id="20" dur="1" fill="hold">
                                          <p:stCondLst>
                                            <p:cond delay="499"/>
                                          </p:stCondLst>
                                        </p:cTn>
                                        <p:tgtEl>
                                          <p:spTgt spid="42"/>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checkerboard(across)">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4"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ox(in)">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5" fill="hold" nodeType="clickEffect">
                                  <p:stCondLst>
                                    <p:cond delay="0"/>
                                  </p:stCondLst>
                                  <p:childTnLst>
                                    <p:animEffect transition="out" filter="blinds(vertical)">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3" presetClass="entr" presetSubtype="5"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vertical)">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33400" y="895350"/>
            <a:ext cx="8077200" cy="1754326"/>
          </a:xfrm>
          <a:prstGeom prst="rect">
            <a:avLst/>
          </a:prstGeom>
          <a:noFill/>
          <a:ln w="9525">
            <a:noFill/>
            <a:miter lim="800000"/>
          </a:ln>
        </p:spPr>
        <p:txBody>
          <a:bodyPr wrap="square">
            <a:spAutoFit/>
          </a:bodyPr>
          <a:lstStyle/>
          <a:p>
            <a:pPr indent="457200">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完成课本“做一做”，请问发现了什么？得到什么结论？</a:t>
            </a:r>
          </a:p>
          <a:p>
            <a:pPr indent="457200">
              <a:lnSpc>
                <a:spcPct val="150000"/>
              </a:lnSpc>
            </a:pPr>
            <a:r>
              <a:rPr lang="en-US"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对于两个图形，如果沿一条直线对折后，它们能够完全重合，那么称这两个图形关于这条直线成轴对称，这条直线就是对称轴</a:t>
            </a:r>
            <a:r>
              <a:rPr lang="en-US"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p>
          <a:p>
            <a:pPr indent="457200">
              <a:lnSpc>
                <a:spcPct val="150000"/>
              </a:lnSpc>
            </a:pP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通过对课本中“议一议”的思考学习，你发现了什么规律</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6386" name="组合 5"/>
          <p:cNvGrpSpPr/>
          <p:nvPr/>
        </p:nvGrpSpPr>
        <p:grpSpPr bwMode="auto">
          <a:xfrm>
            <a:off x="268290" y="122239"/>
            <a:ext cx="2179359" cy="515640"/>
            <a:chOff x="279260" y="218396"/>
            <a:chExt cx="2179008" cy="519194"/>
          </a:xfrm>
        </p:grpSpPr>
        <p:sp>
          <p:nvSpPr>
            <p:cNvPr id="7" name="TextBox 6"/>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答疑解惑</a:t>
              </a:r>
              <a:endParaRPr lang="en-US" altLang="zh-CN" sz="2400" b="1" kern="0" dirty="0">
                <a:latin typeface="Times New Roman" panose="02020603050405020304"/>
                <a:ea typeface="微软雅黑" panose="020B0503020204020204" pitchFamily="34" charset="-122"/>
              </a:endParaRPr>
            </a:p>
          </p:txBody>
        </p:sp>
        <p:cxnSp>
          <p:nvCxnSpPr>
            <p:cNvPr id="16388"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16389"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8" name="矩形 7"/>
          <p:cNvSpPr/>
          <p:nvPr/>
        </p:nvSpPr>
        <p:spPr>
          <a:xfrm>
            <a:off x="507124" y="2724150"/>
            <a:ext cx="8382000" cy="1338828"/>
          </a:xfrm>
          <a:prstGeom prst="rect">
            <a:avLst/>
          </a:prstGeom>
        </p:spPr>
        <p:txBody>
          <a:bodyPr wrap="square">
            <a:spAutoFit/>
          </a:bodyPr>
          <a:lstStyle/>
          <a:p>
            <a:pPr indent="457200">
              <a:lnSpc>
                <a:spcPct val="150000"/>
              </a:lnSpc>
              <a:spcBef>
                <a:spcPct val="50000"/>
              </a:spcBef>
              <a:buFont typeface="Arial" panose="020B0604020202020204" pitchFamily="34" charset="0"/>
              <a:buNone/>
            </a:pPr>
            <a:r>
              <a:rPr lang="zh-CN"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如果把轴对称图形沿对称轴分成两部分，那么这两个图形就关于这条直线成轴对称；反过来，看成一个整体，那么就是一个轴对称图形</a:t>
            </a:r>
            <a:r>
              <a:rPr lang="en-US"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如果把两个成轴对称的图形</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5"/>
          <p:cNvGrpSpPr/>
          <p:nvPr/>
        </p:nvGrpSpPr>
        <p:grpSpPr bwMode="auto">
          <a:xfrm>
            <a:off x="268290" y="122239"/>
            <a:ext cx="2179359" cy="515641"/>
            <a:chOff x="279260" y="218396"/>
            <a:chExt cx="2179008" cy="518684"/>
          </a:xfrm>
        </p:grpSpPr>
        <p:sp>
          <p:nvSpPr>
            <p:cNvPr id="4" name="TextBox 3"/>
            <p:cNvSpPr txBox="1"/>
            <p:nvPr/>
          </p:nvSpPr>
          <p:spPr bwMode="auto">
            <a:xfrm>
              <a:off x="1042724" y="272690"/>
              <a:ext cx="1415544" cy="464390"/>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课堂小结</a:t>
              </a:r>
              <a:endParaRPr lang="en-US" altLang="zh-CN" sz="2400" b="1" kern="0" dirty="0">
                <a:latin typeface="Times New Roman" panose="02020603050405020304"/>
                <a:ea typeface="微软雅黑" panose="020B0503020204020204" pitchFamily="34" charset="-122"/>
              </a:endParaRPr>
            </a:p>
          </p:txBody>
        </p:sp>
        <p:cxnSp>
          <p:nvCxnSpPr>
            <p:cNvPr id="40966"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40967" name="Picture 3" descr="E:\英语高清课\晏博深\ppt资料收集\ppt素材\本子和笔副本.png"/>
            <p:cNvPicPr>
              <a:picLocks noChangeAspect="1" noChangeArrowheads="1"/>
            </p:cNvPicPr>
            <p:nvPr/>
          </p:nvPicPr>
          <p:blipFill>
            <a:blip r:embed="rId3" cstate="email"/>
            <a:srcRect/>
            <a:stretch>
              <a:fillRect/>
            </a:stretch>
          </p:blipFill>
          <p:spPr bwMode="auto">
            <a:xfrm>
              <a:off x="279260" y="218396"/>
              <a:ext cx="804832" cy="515092"/>
            </a:xfrm>
            <a:prstGeom prst="rect">
              <a:avLst/>
            </a:prstGeom>
            <a:noFill/>
            <a:ln w="9525">
              <a:noFill/>
              <a:miter lim="800000"/>
              <a:headEnd/>
              <a:tailEnd/>
            </a:ln>
          </p:spPr>
        </p:pic>
      </p:grpSp>
      <p:sp>
        <p:nvSpPr>
          <p:cNvPr id="40962" name="TextBox 6"/>
          <p:cNvSpPr txBox="1">
            <a:spLocks noChangeArrowheads="1"/>
          </p:cNvSpPr>
          <p:nvPr/>
        </p:nvSpPr>
        <p:spPr bwMode="auto">
          <a:xfrm>
            <a:off x="3048004" y="969701"/>
            <a:ext cx="2500313" cy="369332"/>
          </a:xfrm>
          <a:prstGeom prst="rect">
            <a:avLst/>
          </a:prstGeom>
          <a:noFill/>
          <a:ln w="9525">
            <a:noFill/>
            <a:miter lim="800000"/>
          </a:ln>
        </p:spPr>
        <p:txBody>
          <a:bodyPr>
            <a:spAutoFit/>
          </a:bodyPr>
          <a:lstStyle/>
          <a:p>
            <a:r>
              <a:rPr lang="zh-CN" altLang="en-US" b="1" dirty="0">
                <a:latin typeface="微软雅黑" panose="020B0503020204020204" pitchFamily="34" charset="-122"/>
                <a:ea typeface="微软雅黑" panose="020B0503020204020204" pitchFamily="34" charset="-122"/>
              </a:rPr>
              <a:t>本节课都学到了什么？</a:t>
            </a:r>
          </a:p>
        </p:txBody>
      </p:sp>
      <p:sp>
        <p:nvSpPr>
          <p:cNvPr id="8" name="Text Box 5"/>
          <p:cNvSpPr txBox="1">
            <a:spLocks noChangeArrowheads="1"/>
          </p:cNvSpPr>
          <p:nvPr/>
        </p:nvSpPr>
        <p:spPr bwMode="auto">
          <a:xfrm>
            <a:off x="990600" y="1657350"/>
            <a:ext cx="731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dirty="0">
                <a:latin typeface="Times New Roman" panose="02020603050405020304" pitchFamily="18" charset="0"/>
                <a:ea typeface="微软雅黑" panose="020B0503020204020204" pitchFamily="34" charset="-122"/>
                <a:cs typeface="Times New Roman" panose="02020603050405020304" pitchFamily="18" charset="0"/>
              </a:rPr>
              <a:t>1、轴对称图形的概念</a:t>
            </a:r>
          </a:p>
        </p:txBody>
      </p:sp>
      <p:sp>
        <p:nvSpPr>
          <p:cNvPr id="9" name="Text Box 6"/>
          <p:cNvSpPr txBox="1">
            <a:spLocks noChangeArrowheads="1"/>
          </p:cNvSpPr>
          <p:nvPr/>
        </p:nvSpPr>
        <p:spPr bwMode="auto">
          <a:xfrm>
            <a:off x="990600" y="2190750"/>
            <a:ext cx="731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两个图形</a:t>
            </a:r>
            <a:r>
              <a:rPr lang="zh-CN" dirty="0">
                <a:latin typeface="Times New Roman" panose="02020603050405020304" pitchFamily="18" charset="0"/>
                <a:ea typeface="微软雅黑" panose="020B0503020204020204" pitchFamily="34" charset="-122"/>
                <a:cs typeface="Times New Roman" panose="02020603050405020304" pitchFamily="18" charset="0"/>
              </a:rPr>
              <a:t>成轴对称的概念</a:t>
            </a:r>
          </a:p>
        </p:txBody>
      </p:sp>
      <p:sp>
        <p:nvSpPr>
          <p:cNvPr id="10" name="Text Box 7"/>
          <p:cNvSpPr txBox="1">
            <a:spLocks noChangeArrowheads="1"/>
          </p:cNvSpPr>
          <p:nvPr/>
        </p:nvSpPr>
        <p:spPr bwMode="auto">
          <a:xfrm>
            <a:off x="990600" y="2647950"/>
            <a:ext cx="731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dirty="0">
                <a:latin typeface="Times New Roman" panose="02020603050405020304" pitchFamily="18" charset="0"/>
                <a:ea typeface="微软雅黑" panose="020B0503020204020204" pitchFamily="34" charset="-122"/>
                <a:cs typeface="Times New Roman" panose="02020603050405020304" pitchFamily="18" charset="0"/>
              </a:rPr>
              <a:t>3、两者的区别与联系</a:t>
            </a:r>
          </a:p>
        </p:txBody>
      </p:sp>
      <p:sp>
        <p:nvSpPr>
          <p:cNvPr id="11" name="Text Box 8"/>
          <p:cNvSpPr txBox="1">
            <a:spLocks noChangeArrowheads="1"/>
          </p:cNvSpPr>
          <p:nvPr/>
        </p:nvSpPr>
        <p:spPr bwMode="auto">
          <a:xfrm>
            <a:off x="990600" y="3257550"/>
            <a:ext cx="731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dirty="0">
                <a:latin typeface="Times New Roman" panose="02020603050405020304" pitchFamily="18" charset="0"/>
                <a:ea typeface="微软雅黑" panose="020B0503020204020204" pitchFamily="34" charset="-122"/>
                <a:cs typeface="Times New Roman" panose="02020603050405020304" pitchFamily="18" charset="0"/>
              </a:rPr>
              <a:t>4、找轴对称图形的</a:t>
            </a:r>
            <a:r>
              <a:rPr lang="zh-CN"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对称轴</a:t>
            </a:r>
            <a:r>
              <a:rPr lang="zh-CN" dirty="0">
                <a:latin typeface="Times New Roman" panose="02020603050405020304" pitchFamily="18" charset="0"/>
                <a:ea typeface="微软雅黑" panose="020B0503020204020204" pitchFamily="34" charset="-122"/>
                <a:cs typeface="Times New Roman" panose="02020603050405020304" pitchFamily="18" charset="0"/>
              </a:rPr>
              <a:t>及</a:t>
            </a:r>
            <a:r>
              <a:rPr lang="zh-CN"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对应</a:t>
            </a:r>
            <a:r>
              <a:rPr lang="zh-CN"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77" name="矩形 8"/>
          <p:cNvSpPr>
            <a:spLocks noChangeArrowheads="1"/>
          </p:cNvSpPr>
          <p:nvPr/>
        </p:nvSpPr>
        <p:spPr bwMode="auto">
          <a:xfrm>
            <a:off x="1003300" y="233365"/>
            <a:ext cx="2057400" cy="461665"/>
          </a:xfrm>
          <a:prstGeom prst="rect">
            <a:avLst/>
          </a:prstGeom>
          <a:noFill/>
          <a:ln w="9525">
            <a:noFill/>
            <a:miter lim="800000"/>
          </a:ln>
        </p:spPr>
        <p:txBody>
          <a:bodyPr>
            <a:spAutoFit/>
          </a:bodyPr>
          <a:lstStyle/>
          <a:p>
            <a:r>
              <a:rPr lang="zh-CN" altLang="en-US" sz="2400" b="1" dirty="0">
                <a:latin typeface="微软雅黑" panose="020B0503020204020204" pitchFamily="34" charset="-122"/>
                <a:ea typeface="微软雅黑" panose="020B0503020204020204" pitchFamily="34" charset="-122"/>
              </a:rPr>
              <a:t>个性化作业</a:t>
            </a:r>
          </a:p>
        </p:txBody>
      </p:sp>
      <p:grpSp>
        <p:nvGrpSpPr>
          <p:cNvPr id="48178" name="Group 13"/>
          <p:cNvGrpSpPr/>
          <p:nvPr/>
        </p:nvGrpSpPr>
        <p:grpSpPr bwMode="auto">
          <a:xfrm>
            <a:off x="179388" y="193676"/>
            <a:ext cx="792162" cy="550863"/>
            <a:chOff x="258" y="78"/>
            <a:chExt cx="674" cy="457"/>
          </a:xfrm>
        </p:grpSpPr>
        <p:grpSp>
          <p:nvGrpSpPr>
            <p:cNvPr id="48186" name="组合 79"/>
            <p:cNvGrpSpPr/>
            <p:nvPr/>
          </p:nvGrpSpPr>
          <p:grpSpPr bwMode="auto">
            <a:xfrm>
              <a:off x="637" y="78"/>
              <a:ext cx="295" cy="457"/>
              <a:chOff x="5235576" y="2735263"/>
              <a:chExt cx="785813" cy="1184275"/>
            </a:xfrm>
          </p:grpSpPr>
          <p:sp>
            <p:nvSpPr>
              <p:cNvPr id="48224" name="Freeform 82"/>
              <p:cNvSpPr>
                <a:spLocks noChangeArrowheads="1"/>
              </p:cNvSpPr>
              <p:nvPr/>
            </p:nvSpPr>
            <p:spPr bwMode="auto">
              <a:xfrm>
                <a:off x="5235576" y="2735263"/>
                <a:ext cx="785813" cy="1184275"/>
              </a:xfrm>
              <a:custGeom>
                <a:avLst/>
                <a:gdLst>
                  <a:gd name="T0" fmla="*/ 2147483647 w 209"/>
                  <a:gd name="T1" fmla="*/ 2147483647 h 315"/>
                  <a:gd name="T2" fmla="*/ 2147483647 w 209"/>
                  <a:gd name="T3" fmla="*/ 2147483647 h 315"/>
                  <a:gd name="T4" fmla="*/ 2147483647 w 209"/>
                  <a:gd name="T5" fmla="*/ 2147483647 h 315"/>
                  <a:gd name="T6" fmla="*/ 2147483647 w 209"/>
                  <a:gd name="T7" fmla="*/ 0 h 315"/>
                  <a:gd name="T8" fmla="*/ 2147483647 w 209"/>
                  <a:gd name="T9" fmla="*/ 2147483647 h 315"/>
                  <a:gd name="T10" fmla="*/ 0 w 209"/>
                  <a:gd name="T11" fmla="*/ 2147483647 h 315"/>
                  <a:gd name="T12" fmla="*/ 0 w 209"/>
                  <a:gd name="T13" fmla="*/ 2147483647 h 315"/>
                  <a:gd name="T14" fmla="*/ 0 w 209"/>
                  <a:gd name="T15" fmla="*/ 2147483647 h 315"/>
                  <a:gd name="T16" fmla="*/ 0 w 209"/>
                  <a:gd name="T17" fmla="*/ 2147483647 h 315"/>
                  <a:gd name="T18" fmla="*/ 2147483647 w 209"/>
                  <a:gd name="T19" fmla="*/ 2147483647 h 315"/>
                  <a:gd name="T20" fmla="*/ 2147483647 w 209"/>
                  <a:gd name="T21" fmla="*/ 2147483647 h 315"/>
                  <a:gd name="T22" fmla="*/ 2147483647 w 209"/>
                  <a:gd name="T23" fmla="*/ 2147483647 h 315"/>
                  <a:gd name="T24" fmla="*/ 2147483647 w 209"/>
                  <a:gd name="T25" fmla="*/ 2147483647 h 315"/>
                  <a:gd name="T26" fmla="*/ 2147483647 w 209"/>
                  <a:gd name="T27" fmla="*/ 2147483647 h 315"/>
                  <a:gd name="T28" fmla="*/ 2147483647 w 209"/>
                  <a:gd name="T29" fmla="*/ 2147483647 h 315"/>
                  <a:gd name="T30" fmla="*/ 2147483647 w 209"/>
                  <a:gd name="T31" fmla="*/ 2147483647 h 315"/>
                  <a:gd name="T32" fmla="*/ 2147483647 w 209"/>
                  <a:gd name="T33" fmla="*/ 2147483647 h 315"/>
                  <a:gd name="T34" fmla="*/ 2147483647 w 209"/>
                  <a:gd name="T35" fmla="*/ 2147483647 h 315"/>
                  <a:gd name="T36" fmla="*/ 2147483647 w 209"/>
                  <a:gd name="T37" fmla="*/ 2147483647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315"/>
                  <a:gd name="T59" fmla="*/ 209 w 209"/>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315">
                    <a:moveTo>
                      <a:pt x="206" y="56"/>
                    </a:moveTo>
                    <a:cubicBezTo>
                      <a:pt x="38" y="1"/>
                      <a:pt x="38" y="1"/>
                      <a:pt x="38" y="1"/>
                    </a:cubicBezTo>
                    <a:cubicBezTo>
                      <a:pt x="37" y="1"/>
                      <a:pt x="37" y="1"/>
                      <a:pt x="37" y="1"/>
                    </a:cubicBezTo>
                    <a:cubicBezTo>
                      <a:pt x="34" y="0"/>
                      <a:pt x="31" y="0"/>
                      <a:pt x="28" y="0"/>
                    </a:cubicBezTo>
                    <a:cubicBezTo>
                      <a:pt x="13" y="0"/>
                      <a:pt x="2" y="11"/>
                      <a:pt x="1" y="25"/>
                    </a:cubicBezTo>
                    <a:cubicBezTo>
                      <a:pt x="1" y="25"/>
                      <a:pt x="0" y="26"/>
                      <a:pt x="0" y="26"/>
                    </a:cubicBezTo>
                    <a:cubicBezTo>
                      <a:pt x="0" y="27"/>
                      <a:pt x="0" y="27"/>
                      <a:pt x="0" y="27"/>
                    </a:cubicBezTo>
                    <a:cubicBezTo>
                      <a:pt x="0" y="71"/>
                      <a:pt x="0" y="71"/>
                      <a:pt x="0" y="71"/>
                    </a:cubicBezTo>
                    <a:cubicBezTo>
                      <a:pt x="0" y="257"/>
                      <a:pt x="0" y="257"/>
                      <a:pt x="0" y="257"/>
                    </a:cubicBezTo>
                    <a:cubicBezTo>
                      <a:pt x="0" y="258"/>
                      <a:pt x="1" y="260"/>
                      <a:pt x="3" y="260"/>
                    </a:cubicBezTo>
                    <a:cubicBezTo>
                      <a:pt x="171" y="315"/>
                      <a:pt x="171" y="315"/>
                      <a:pt x="171" y="315"/>
                    </a:cubicBezTo>
                    <a:cubicBezTo>
                      <a:pt x="172" y="315"/>
                      <a:pt x="172" y="315"/>
                      <a:pt x="173" y="315"/>
                    </a:cubicBezTo>
                    <a:cubicBezTo>
                      <a:pt x="173" y="315"/>
                      <a:pt x="174" y="315"/>
                      <a:pt x="175" y="315"/>
                    </a:cubicBezTo>
                    <a:cubicBezTo>
                      <a:pt x="176" y="314"/>
                      <a:pt x="176" y="313"/>
                      <a:pt x="176" y="312"/>
                    </a:cubicBezTo>
                    <a:cubicBezTo>
                      <a:pt x="176" y="273"/>
                      <a:pt x="176" y="273"/>
                      <a:pt x="176" y="273"/>
                    </a:cubicBezTo>
                    <a:cubicBezTo>
                      <a:pt x="204" y="283"/>
                      <a:pt x="205" y="283"/>
                      <a:pt x="205" y="283"/>
                    </a:cubicBezTo>
                    <a:cubicBezTo>
                      <a:pt x="207" y="283"/>
                      <a:pt x="209" y="281"/>
                      <a:pt x="209" y="279"/>
                    </a:cubicBezTo>
                    <a:cubicBezTo>
                      <a:pt x="209" y="60"/>
                      <a:pt x="209" y="60"/>
                      <a:pt x="209" y="60"/>
                    </a:cubicBezTo>
                    <a:cubicBezTo>
                      <a:pt x="209" y="58"/>
                      <a:pt x="208" y="57"/>
                      <a:pt x="206" y="56"/>
                    </a:cubicBezTo>
                    <a:close/>
                  </a:path>
                </a:pathLst>
              </a:custGeom>
              <a:solidFill>
                <a:srgbClr val="FF6D3B"/>
              </a:solidFill>
              <a:ln w="9525">
                <a:noFill/>
                <a:round/>
              </a:ln>
            </p:spPr>
            <p:txBody>
              <a:bodyPr/>
              <a:lstStyle/>
              <a:p>
                <a:endParaRPr lang="zh-CN" altLang="en-US"/>
              </a:p>
            </p:txBody>
          </p:sp>
          <p:sp>
            <p:nvSpPr>
              <p:cNvPr id="48225" name="Freeform 83"/>
              <p:cNvSpPr>
                <a:spLocks noChangeArrowheads="1"/>
              </p:cNvSpPr>
              <p:nvPr/>
            </p:nvSpPr>
            <p:spPr bwMode="auto">
              <a:xfrm>
                <a:off x="5253038" y="2740026"/>
                <a:ext cx="760413" cy="1058863"/>
              </a:xfrm>
              <a:custGeom>
                <a:avLst/>
                <a:gdLst>
                  <a:gd name="T0" fmla="*/ 2147483647 w 202"/>
                  <a:gd name="T1" fmla="*/ 2147483647 h 282"/>
                  <a:gd name="T2" fmla="*/ 2147483647 w 202"/>
                  <a:gd name="T3" fmla="*/ 2147483647 h 282"/>
                  <a:gd name="T4" fmla="*/ 2147483647 w 202"/>
                  <a:gd name="T5" fmla="*/ 2147483647 h 282"/>
                  <a:gd name="T6" fmla="*/ 2147483647 w 202"/>
                  <a:gd name="T7" fmla="*/ 2147483647 h 282"/>
                  <a:gd name="T8" fmla="*/ 2147483647 w 202"/>
                  <a:gd name="T9" fmla="*/ 2147483647 h 282"/>
                  <a:gd name="T10" fmla="*/ 2147483647 w 202"/>
                  <a:gd name="T11" fmla="*/ 0 h 282"/>
                  <a:gd name="T12" fmla="*/ 0 w 202"/>
                  <a:gd name="T13" fmla="*/ 2147483647 h 282"/>
                  <a:gd name="T14" fmla="*/ 2147483647 w 202"/>
                  <a:gd name="T15" fmla="*/ 2147483647 h 282"/>
                  <a:gd name="T16" fmla="*/ 2147483647 w 202"/>
                  <a:gd name="T17" fmla="*/ 2147483647 h 282"/>
                  <a:gd name="T18" fmla="*/ 2147483647 w 202"/>
                  <a:gd name="T19" fmla="*/ 2147483647 h 282"/>
                  <a:gd name="T20" fmla="*/ 2147483647 w 202"/>
                  <a:gd name="T21" fmla="*/ 2147483647 h 282"/>
                  <a:gd name="T22" fmla="*/ 2147483647 w 202"/>
                  <a:gd name="T23" fmla="*/ 2147483647 h 282"/>
                  <a:gd name="T24" fmla="*/ 2147483647 w 202"/>
                  <a:gd name="T25" fmla="*/ 2147483647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282"/>
                  <a:gd name="T41" fmla="*/ 202 w 202"/>
                  <a:gd name="T42" fmla="*/ 282 h 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282">
                    <a:moveTo>
                      <a:pt x="200" y="282"/>
                    </a:moveTo>
                    <a:cubicBezTo>
                      <a:pt x="201" y="282"/>
                      <a:pt x="201" y="282"/>
                      <a:pt x="202" y="281"/>
                    </a:cubicBezTo>
                    <a:cubicBezTo>
                      <a:pt x="201" y="58"/>
                      <a:pt x="201" y="58"/>
                      <a:pt x="201" y="58"/>
                    </a:cubicBezTo>
                    <a:cubicBezTo>
                      <a:pt x="31" y="3"/>
                      <a:pt x="31" y="3"/>
                      <a:pt x="31" y="3"/>
                    </a:cubicBezTo>
                    <a:cubicBezTo>
                      <a:pt x="31" y="2"/>
                      <a:pt x="31" y="2"/>
                      <a:pt x="31" y="2"/>
                    </a:cubicBezTo>
                    <a:cubicBezTo>
                      <a:pt x="28" y="1"/>
                      <a:pt x="24" y="0"/>
                      <a:pt x="21" y="0"/>
                    </a:cubicBezTo>
                    <a:cubicBezTo>
                      <a:pt x="10" y="0"/>
                      <a:pt x="1" y="10"/>
                      <a:pt x="0" y="22"/>
                    </a:cubicBezTo>
                    <a:cubicBezTo>
                      <a:pt x="1" y="24"/>
                      <a:pt x="2" y="30"/>
                      <a:pt x="5" y="32"/>
                    </a:cubicBezTo>
                    <a:cubicBezTo>
                      <a:pt x="9" y="34"/>
                      <a:pt x="15" y="36"/>
                      <a:pt x="15" y="36"/>
                    </a:cubicBezTo>
                    <a:cubicBezTo>
                      <a:pt x="173" y="90"/>
                      <a:pt x="173" y="90"/>
                      <a:pt x="173" y="90"/>
                    </a:cubicBezTo>
                    <a:cubicBezTo>
                      <a:pt x="175" y="91"/>
                      <a:pt x="176" y="92"/>
                      <a:pt x="176" y="94"/>
                    </a:cubicBezTo>
                    <a:cubicBezTo>
                      <a:pt x="176" y="274"/>
                      <a:pt x="176" y="274"/>
                      <a:pt x="176" y="274"/>
                    </a:cubicBezTo>
                    <a:cubicBezTo>
                      <a:pt x="199" y="282"/>
                      <a:pt x="200" y="282"/>
                      <a:pt x="200" y="282"/>
                    </a:cubicBezTo>
                    <a:close/>
                  </a:path>
                </a:pathLst>
              </a:custGeom>
              <a:solidFill>
                <a:srgbClr val="DE3F18"/>
              </a:solidFill>
              <a:ln w="9525">
                <a:noFill/>
                <a:round/>
              </a:ln>
            </p:spPr>
            <p:txBody>
              <a:bodyPr/>
              <a:lstStyle/>
              <a:p>
                <a:endParaRPr lang="zh-CN" altLang="en-US"/>
              </a:p>
            </p:txBody>
          </p:sp>
          <p:sp>
            <p:nvSpPr>
              <p:cNvPr id="48226" name="Freeform 84"/>
              <p:cNvSpPr>
                <a:spLocks noChangeArrowheads="1"/>
              </p:cNvSpPr>
              <p:nvPr/>
            </p:nvSpPr>
            <p:spPr bwMode="auto">
              <a:xfrm>
                <a:off x="5265738" y="2762251"/>
                <a:ext cx="728663" cy="1066800"/>
              </a:xfrm>
              <a:custGeom>
                <a:avLst/>
                <a:gdLst>
                  <a:gd name="T0" fmla="*/ 2147483647 w 194"/>
                  <a:gd name="T1" fmla="*/ 2147483647 h 284"/>
                  <a:gd name="T2" fmla="*/ 2147483647 w 194"/>
                  <a:gd name="T3" fmla="*/ 2147483647 h 284"/>
                  <a:gd name="T4" fmla="*/ 2147483647 w 194"/>
                  <a:gd name="T5" fmla="*/ 2147483647 h 284"/>
                  <a:gd name="T6" fmla="*/ 2147483647 w 194"/>
                  <a:gd name="T7" fmla="*/ 2147483647 h 284"/>
                  <a:gd name="T8" fmla="*/ 2147483647 w 194"/>
                  <a:gd name="T9" fmla="*/ 2147483647 h 284"/>
                  <a:gd name="T10" fmla="*/ 2147483647 w 194"/>
                  <a:gd name="T11" fmla="*/ 2147483647 h 284"/>
                  <a:gd name="T12" fmla="*/ 2147483647 w 194"/>
                  <a:gd name="T13" fmla="*/ 2147483647 h 284"/>
                  <a:gd name="T14" fmla="*/ 2147483647 w 194"/>
                  <a:gd name="T15" fmla="*/ 0 h 284"/>
                  <a:gd name="T16" fmla="*/ 0 w 194"/>
                  <a:gd name="T17" fmla="*/ 2147483647 h 284"/>
                  <a:gd name="T18" fmla="*/ 2147483647 w 194"/>
                  <a:gd name="T19" fmla="*/ 2147483647 h 284"/>
                  <a:gd name="T20" fmla="*/ 2147483647 w 194"/>
                  <a:gd name="T21" fmla="*/ 2147483647 h 284"/>
                  <a:gd name="T22" fmla="*/ 2147483647 w 194"/>
                  <a:gd name="T23" fmla="*/ 2147483647 h 284"/>
                  <a:gd name="T24" fmla="*/ 2147483647 w 194"/>
                  <a:gd name="T25" fmla="*/ 2147483647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84"/>
                  <a:gd name="T41" fmla="*/ 194 w 194"/>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84">
                    <a:moveTo>
                      <a:pt x="168" y="85"/>
                    </a:moveTo>
                    <a:cubicBezTo>
                      <a:pt x="168" y="284"/>
                      <a:pt x="168" y="284"/>
                      <a:pt x="168" y="284"/>
                    </a:cubicBezTo>
                    <a:cubicBezTo>
                      <a:pt x="172" y="278"/>
                      <a:pt x="178" y="273"/>
                      <a:pt x="186" y="273"/>
                    </a:cubicBezTo>
                    <a:cubicBezTo>
                      <a:pt x="188" y="273"/>
                      <a:pt x="191" y="274"/>
                      <a:pt x="194" y="275"/>
                    </a:cubicBezTo>
                    <a:cubicBezTo>
                      <a:pt x="194" y="55"/>
                      <a:pt x="194" y="55"/>
                      <a:pt x="194" y="55"/>
                    </a:cubicBezTo>
                    <a:cubicBezTo>
                      <a:pt x="30" y="2"/>
                      <a:pt x="30" y="2"/>
                      <a:pt x="30" y="2"/>
                    </a:cubicBezTo>
                    <a:cubicBezTo>
                      <a:pt x="29" y="2"/>
                      <a:pt x="29" y="2"/>
                      <a:pt x="29" y="2"/>
                    </a:cubicBezTo>
                    <a:cubicBezTo>
                      <a:pt x="26" y="0"/>
                      <a:pt x="23" y="0"/>
                      <a:pt x="20" y="0"/>
                    </a:cubicBezTo>
                    <a:cubicBezTo>
                      <a:pt x="9" y="0"/>
                      <a:pt x="0" y="8"/>
                      <a:pt x="0" y="19"/>
                    </a:cubicBezTo>
                    <a:cubicBezTo>
                      <a:pt x="0" y="22"/>
                      <a:pt x="1" y="27"/>
                      <a:pt x="5" y="29"/>
                    </a:cubicBezTo>
                    <a:cubicBezTo>
                      <a:pt x="8" y="31"/>
                      <a:pt x="14" y="32"/>
                      <a:pt x="14" y="32"/>
                    </a:cubicBezTo>
                    <a:cubicBezTo>
                      <a:pt x="166" y="82"/>
                      <a:pt x="166" y="82"/>
                      <a:pt x="166" y="82"/>
                    </a:cubicBezTo>
                    <a:cubicBezTo>
                      <a:pt x="167" y="82"/>
                      <a:pt x="168" y="84"/>
                      <a:pt x="168" y="85"/>
                    </a:cubicBezTo>
                    <a:close/>
                  </a:path>
                </a:pathLst>
              </a:custGeom>
              <a:solidFill>
                <a:srgbClr val="D1ECFB"/>
              </a:solidFill>
              <a:ln w="9525">
                <a:noFill/>
                <a:round/>
              </a:ln>
            </p:spPr>
            <p:txBody>
              <a:bodyPr/>
              <a:lstStyle/>
              <a:p>
                <a:endParaRPr lang="zh-CN" altLang="en-US"/>
              </a:p>
            </p:txBody>
          </p:sp>
          <p:sp>
            <p:nvSpPr>
              <p:cNvPr id="48227" name="Freeform 85"/>
              <p:cNvSpPr>
                <a:spLocks noChangeArrowheads="1"/>
              </p:cNvSpPr>
              <p:nvPr/>
            </p:nvSpPr>
            <p:spPr bwMode="auto">
              <a:xfrm>
                <a:off x="5878513" y="2960688"/>
                <a:ext cx="115888" cy="868363"/>
              </a:xfrm>
              <a:custGeom>
                <a:avLst/>
                <a:gdLst>
                  <a:gd name="T0" fmla="*/ 2147483647 w 31"/>
                  <a:gd name="T1" fmla="*/ 2147483647 h 231"/>
                  <a:gd name="T2" fmla="*/ 2147483647 w 31"/>
                  <a:gd name="T3" fmla="*/ 2147483647 h 231"/>
                  <a:gd name="T4" fmla="*/ 2147483647 w 31"/>
                  <a:gd name="T5" fmla="*/ 2147483647 h 231"/>
                  <a:gd name="T6" fmla="*/ 2147483647 w 31"/>
                  <a:gd name="T7" fmla="*/ 0 h 231"/>
                  <a:gd name="T8" fmla="*/ 2147483647 w 31"/>
                  <a:gd name="T9" fmla="*/ 0 h 231"/>
                  <a:gd name="T10" fmla="*/ 0 w 31"/>
                  <a:gd name="T11" fmla="*/ 2147483647 h 231"/>
                  <a:gd name="T12" fmla="*/ 2147483647 w 31"/>
                  <a:gd name="T13" fmla="*/ 2147483647 h 231"/>
                  <a:gd name="T14" fmla="*/ 2147483647 w 31"/>
                  <a:gd name="T15" fmla="*/ 2147483647 h 231"/>
                  <a:gd name="T16" fmla="*/ 2147483647 w 31"/>
                  <a:gd name="T17" fmla="*/ 2147483647 h 231"/>
                  <a:gd name="T18" fmla="*/ 2147483647 w 31"/>
                  <a:gd name="T19" fmla="*/ 2147483647 h 231"/>
                  <a:gd name="T20" fmla="*/ 2147483647 w 31"/>
                  <a:gd name="T21" fmla="*/ 2147483647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231"/>
                  <a:gd name="T35" fmla="*/ 31 w 31"/>
                  <a:gd name="T36" fmla="*/ 231 h 2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231">
                    <a:moveTo>
                      <a:pt x="23" y="220"/>
                    </a:moveTo>
                    <a:cubicBezTo>
                      <a:pt x="25" y="220"/>
                      <a:pt x="28" y="221"/>
                      <a:pt x="31" y="222"/>
                    </a:cubicBezTo>
                    <a:cubicBezTo>
                      <a:pt x="31" y="2"/>
                      <a:pt x="31" y="2"/>
                      <a:pt x="31" y="2"/>
                    </a:cubicBezTo>
                    <a:cubicBezTo>
                      <a:pt x="23" y="0"/>
                      <a:pt x="23" y="0"/>
                      <a:pt x="23" y="0"/>
                    </a:cubicBezTo>
                    <a:cubicBezTo>
                      <a:pt x="23" y="0"/>
                      <a:pt x="22" y="0"/>
                      <a:pt x="21" y="0"/>
                    </a:cubicBezTo>
                    <a:cubicBezTo>
                      <a:pt x="10" y="0"/>
                      <a:pt x="1" y="9"/>
                      <a:pt x="0" y="20"/>
                    </a:cubicBezTo>
                    <a:cubicBezTo>
                      <a:pt x="1" y="22"/>
                      <a:pt x="2" y="27"/>
                      <a:pt x="4" y="29"/>
                    </a:cubicBezTo>
                    <a:cubicBezTo>
                      <a:pt x="4" y="30"/>
                      <a:pt x="4" y="30"/>
                      <a:pt x="4" y="30"/>
                    </a:cubicBezTo>
                    <a:cubicBezTo>
                      <a:pt x="5" y="30"/>
                      <a:pt x="5" y="31"/>
                      <a:pt x="5" y="32"/>
                    </a:cubicBezTo>
                    <a:cubicBezTo>
                      <a:pt x="5" y="231"/>
                      <a:pt x="5" y="231"/>
                      <a:pt x="5" y="231"/>
                    </a:cubicBezTo>
                    <a:cubicBezTo>
                      <a:pt x="9" y="225"/>
                      <a:pt x="15" y="220"/>
                      <a:pt x="23" y="220"/>
                    </a:cubicBezTo>
                    <a:close/>
                  </a:path>
                </a:pathLst>
              </a:custGeom>
              <a:solidFill>
                <a:srgbClr val="FFFFFF"/>
              </a:solidFill>
              <a:ln w="9525">
                <a:noFill/>
                <a:round/>
              </a:ln>
            </p:spPr>
            <p:txBody>
              <a:bodyPr/>
              <a:lstStyle/>
              <a:p>
                <a:endParaRPr lang="zh-CN" altLang="en-US"/>
              </a:p>
            </p:txBody>
          </p:sp>
        </p:grpSp>
        <p:grpSp>
          <p:nvGrpSpPr>
            <p:cNvPr id="48187" name="组合 117"/>
            <p:cNvGrpSpPr/>
            <p:nvPr/>
          </p:nvGrpSpPr>
          <p:grpSpPr bwMode="auto">
            <a:xfrm>
              <a:off x="305" y="218"/>
              <a:ext cx="372" cy="115"/>
              <a:chOff x="4348163" y="3097213"/>
              <a:chExt cx="992188" cy="300038"/>
            </a:xfrm>
          </p:grpSpPr>
          <p:sp>
            <p:nvSpPr>
              <p:cNvPr id="48221" name="Freeform 116"/>
              <p:cNvSpPr>
                <a:spLocks noChangeArrowheads="1"/>
              </p:cNvSpPr>
              <p:nvPr/>
            </p:nvSpPr>
            <p:spPr bwMode="auto">
              <a:xfrm>
                <a:off x="4348163" y="3097213"/>
                <a:ext cx="992188" cy="231775"/>
              </a:xfrm>
              <a:custGeom>
                <a:avLst/>
                <a:gdLst>
                  <a:gd name="T0" fmla="*/ 0 w 264"/>
                  <a:gd name="T1" fmla="*/ 2147483647 h 62"/>
                  <a:gd name="T2" fmla="*/ 2147483647 w 264"/>
                  <a:gd name="T3" fmla="*/ 2147483647 h 62"/>
                  <a:gd name="T4" fmla="*/ 2147483647 w 264"/>
                  <a:gd name="T5" fmla="*/ 2147483647 h 62"/>
                  <a:gd name="T6" fmla="*/ 2147483647 w 264"/>
                  <a:gd name="T7" fmla="*/ 2147483647 h 62"/>
                  <a:gd name="T8" fmla="*/ 2147483647 w 264"/>
                  <a:gd name="T9" fmla="*/ 2147483647 h 62"/>
                  <a:gd name="T10" fmla="*/ 0 w 264"/>
                  <a:gd name="T11" fmla="*/ 2147483647 h 62"/>
                  <a:gd name="T12" fmla="*/ 0 w 264"/>
                  <a:gd name="T13" fmla="*/ 0 h 62"/>
                  <a:gd name="T14" fmla="*/ 2147483647 w 264"/>
                  <a:gd name="T15" fmla="*/ 0 h 62"/>
                  <a:gd name="T16" fmla="*/ 2147483647 w 264"/>
                  <a:gd name="T17" fmla="*/ 2147483647 h 62"/>
                  <a:gd name="T18" fmla="*/ 2147483647 w 264"/>
                  <a:gd name="T19" fmla="*/ 2147483647 h 62"/>
                  <a:gd name="T20" fmla="*/ 2147483647 w 264"/>
                  <a:gd name="T21" fmla="*/ 2147483647 h 62"/>
                  <a:gd name="T22" fmla="*/ 0 w 264"/>
                  <a:gd name="T23" fmla="*/ 2147483647 h 62"/>
                  <a:gd name="T24" fmla="*/ 0 w 264"/>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62"/>
                  <a:gd name="T41" fmla="*/ 264 w 26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62">
                    <a:moveTo>
                      <a:pt x="0" y="55"/>
                    </a:moveTo>
                    <a:cubicBezTo>
                      <a:pt x="2" y="55"/>
                      <a:pt x="4" y="55"/>
                      <a:pt x="6" y="55"/>
                    </a:cubicBezTo>
                    <a:cubicBezTo>
                      <a:pt x="8" y="55"/>
                      <a:pt x="10" y="53"/>
                      <a:pt x="10" y="51"/>
                    </a:cubicBezTo>
                    <a:cubicBezTo>
                      <a:pt x="10" y="38"/>
                      <a:pt x="10" y="24"/>
                      <a:pt x="10" y="11"/>
                    </a:cubicBezTo>
                    <a:cubicBezTo>
                      <a:pt x="10" y="9"/>
                      <a:pt x="8" y="7"/>
                      <a:pt x="6" y="7"/>
                    </a:cubicBezTo>
                    <a:cubicBezTo>
                      <a:pt x="4" y="7"/>
                      <a:pt x="2" y="7"/>
                      <a:pt x="0" y="7"/>
                    </a:cubicBezTo>
                    <a:cubicBezTo>
                      <a:pt x="0" y="5"/>
                      <a:pt x="0" y="2"/>
                      <a:pt x="0" y="0"/>
                    </a:cubicBezTo>
                    <a:cubicBezTo>
                      <a:pt x="80" y="0"/>
                      <a:pt x="160" y="0"/>
                      <a:pt x="240" y="0"/>
                    </a:cubicBezTo>
                    <a:cubicBezTo>
                      <a:pt x="246" y="0"/>
                      <a:pt x="255" y="4"/>
                      <a:pt x="258" y="10"/>
                    </a:cubicBezTo>
                    <a:cubicBezTo>
                      <a:pt x="264" y="23"/>
                      <a:pt x="264" y="39"/>
                      <a:pt x="258" y="52"/>
                    </a:cubicBezTo>
                    <a:cubicBezTo>
                      <a:pt x="255" y="58"/>
                      <a:pt x="246" y="62"/>
                      <a:pt x="240" y="62"/>
                    </a:cubicBezTo>
                    <a:cubicBezTo>
                      <a:pt x="160" y="62"/>
                      <a:pt x="80" y="62"/>
                      <a:pt x="0" y="62"/>
                    </a:cubicBezTo>
                    <a:cubicBezTo>
                      <a:pt x="0" y="60"/>
                      <a:pt x="0" y="57"/>
                      <a:pt x="0" y="55"/>
                    </a:cubicBezTo>
                    <a:close/>
                  </a:path>
                </a:pathLst>
              </a:custGeom>
              <a:solidFill>
                <a:srgbClr val="1695A4"/>
              </a:solidFill>
              <a:ln w="9525">
                <a:noFill/>
                <a:round/>
              </a:ln>
            </p:spPr>
            <p:txBody>
              <a:bodyPr/>
              <a:lstStyle/>
              <a:p>
                <a:endParaRPr lang="zh-CN" altLang="en-US"/>
              </a:p>
            </p:txBody>
          </p:sp>
          <p:sp>
            <p:nvSpPr>
              <p:cNvPr id="48222" name="Freeform 117"/>
              <p:cNvSpPr>
                <a:spLocks noChangeArrowheads="1"/>
              </p:cNvSpPr>
              <p:nvPr/>
            </p:nvSpPr>
            <p:spPr bwMode="auto">
              <a:xfrm>
                <a:off x="4370388" y="3122613"/>
                <a:ext cx="942975" cy="184150"/>
              </a:xfrm>
              <a:custGeom>
                <a:avLst/>
                <a:gdLst>
                  <a:gd name="T0" fmla="*/ 2147483647 w 251"/>
                  <a:gd name="T1" fmla="*/ 2147483647 h 49"/>
                  <a:gd name="T2" fmla="*/ 2147483647 w 251"/>
                  <a:gd name="T3" fmla="*/ 2147483647 h 49"/>
                  <a:gd name="T4" fmla="*/ 0 w 251"/>
                  <a:gd name="T5" fmla="*/ 0 h 49"/>
                  <a:gd name="T6" fmla="*/ 2147483647 w 251"/>
                  <a:gd name="T7" fmla="*/ 0 h 49"/>
                  <a:gd name="T8" fmla="*/ 2147483647 w 251"/>
                  <a:gd name="T9" fmla="*/ 2147483647 h 49"/>
                  <a:gd name="T10" fmla="*/ 2147483647 w 251"/>
                  <a:gd name="T11" fmla="*/ 2147483647 h 49"/>
                  <a:gd name="T12" fmla="*/ 2147483647 w 251"/>
                  <a:gd name="T13" fmla="*/ 2147483647 h 49"/>
                  <a:gd name="T14" fmla="*/ 0 w 251"/>
                  <a:gd name="T15" fmla="*/ 2147483647 h 49"/>
                  <a:gd name="T16" fmla="*/ 2147483647 w 251"/>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49"/>
                  <a:gd name="T29" fmla="*/ 251 w 2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49">
                    <a:moveTo>
                      <a:pt x="4" y="44"/>
                    </a:moveTo>
                    <a:cubicBezTo>
                      <a:pt x="4" y="31"/>
                      <a:pt x="4" y="17"/>
                      <a:pt x="4" y="4"/>
                    </a:cubicBezTo>
                    <a:cubicBezTo>
                      <a:pt x="4" y="2"/>
                      <a:pt x="2" y="0"/>
                      <a:pt x="0" y="0"/>
                    </a:cubicBezTo>
                    <a:cubicBezTo>
                      <a:pt x="80" y="0"/>
                      <a:pt x="159" y="0"/>
                      <a:pt x="239" y="0"/>
                    </a:cubicBezTo>
                    <a:cubicBezTo>
                      <a:pt x="241" y="0"/>
                      <a:pt x="243" y="1"/>
                      <a:pt x="244" y="3"/>
                    </a:cubicBezTo>
                    <a:cubicBezTo>
                      <a:pt x="251" y="16"/>
                      <a:pt x="251" y="32"/>
                      <a:pt x="244" y="45"/>
                    </a:cubicBezTo>
                    <a:cubicBezTo>
                      <a:pt x="243" y="47"/>
                      <a:pt x="241" y="49"/>
                      <a:pt x="239" y="49"/>
                    </a:cubicBezTo>
                    <a:cubicBezTo>
                      <a:pt x="159" y="48"/>
                      <a:pt x="80" y="48"/>
                      <a:pt x="0" y="48"/>
                    </a:cubicBezTo>
                    <a:cubicBezTo>
                      <a:pt x="2" y="48"/>
                      <a:pt x="4" y="46"/>
                      <a:pt x="4" y="44"/>
                    </a:cubicBezTo>
                    <a:close/>
                  </a:path>
                </a:pathLst>
              </a:custGeom>
              <a:solidFill>
                <a:srgbClr val="FFFFFF"/>
              </a:solidFill>
              <a:ln w="9525">
                <a:noFill/>
                <a:round/>
              </a:ln>
            </p:spPr>
            <p:txBody>
              <a:bodyPr/>
              <a:lstStyle/>
              <a:p>
                <a:endParaRPr lang="zh-CN" altLang="en-US"/>
              </a:p>
            </p:txBody>
          </p:sp>
          <p:sp>
            <p:nvSpPr>
              <p:cNvPr id="48223" name="Freeform 118"/>
              <p:cNvSpPr>
                <a:spLocks noChangeArrowheads="1"/>
              </p:cNvSpPr>
              <p:nvPr/>
            </p:nvSpPr>
            <p:spPr bwMode="auto">
              <a:xfrm>
                <a:off x="5133976" y="3254376"/>
                <a:ext cx="123825" cy="142875"/>
              </a:xfrm>
              <a:custGeom>
                <a:avLst/>
                <a:gdLst>
                  <a:gd name="T0" fmla="*/ 0 w 78"/>
                  <a:gd name="T1" fmla="*/ 2147483647 h 90"/>
                  <a:gd name="T2" fmla="*/ 2147483647 w 78"/>
                  <a:gd name="T3" fmla="*/ 2147483647 h 90"/>
                  <a:gd name="T4" fmla="*/ 2147483647 w 78"/>
                  <a:gd name="T5" fmla="*/ 2147483647 h 90"/>
                  <a:gd name="T6" fmla="*/ 2147483647 w 78"/>
                  <a:gd name="T7" fmla="*/ 0 h 90"/>
                  <a:gd name="T8" fmla="*/ 2147483647 w 78"/>
                  <a:gd name="T9" fmla="*/ 0 h 90"/>
                  <a:gd name="T10" fmla="*/ 0 w 78"/>
                  <a:gd name="T11" fmla="*/ 0 h 90"/>
                  <a:gd name="T12" fmla="*/ 0 w 78"/>
                  <a:gd name="T13" fmla="*/ 2147483647 h 90"/>
                  <a:gd name="T14" fmla="*/ 0 60000 65536"/>
                  <a:gd name="T15" fmla="*/ 0 60000 65536"/>
                  <a:gd name="T16" fmla="*/ 0 60000 65536"/>
                  <a:gd name="T17" fmla="*/ 0 60000 65536"/>
                  <a:gd name="T18" fmla="*/ 0 60000 65536"/>
                  <a:gd name="T19" fmla="*/ 0 60000 65536"/>
                  <a:gd name="T20" fmla="*/ 0 60000 65536"/>
                  <a:gd name="T21" fmla="*/ 0 w 78"/>
                  <a:gd name="T22" fmla="*/ 0 h 90"/>
                  <a:gd name="T23" fmla="*/ 78 w 7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90">
                    <a:moveTo>
                      <a:pt x="0" y="90"/>
                    </a:moveTo>
                    <a:lnTo>
                      <a:pt x="38" y="66"/>
                    </a:lnTo>
                    <a:lnTo>
                      <a:pt x="78" y="90"/>
                    </a:lnTo>
                    <a:lnTo>
                      <a:pt x="78" y="0"/>
                    </a:lnTo>
                    <a:lnTo>
                      <a:pt x="38" y="0"/>
                    </a:lnTo>
                    <a:lnTo>
                      <a:pt x="0" y="0"/>
                    </a:lnTo>
                    <a:lnTo>
                      <a:pt x="0" y="90"/>
                    </a:lnTo>
                    <a:close/>
                  </a:path>
                </a:pathLst>
              </a:custGeom>
              <a:solidFill>
                <a:srgbClr val="FD6120"/>
              </a:solidFill>
              <a:ln w="9525">
                <a:noFill/>
                <a:round/>
              </a:ln>
            </p:spPr>
            <p:txBody>
              <a:bodyPr/>
              <a:lstStyle/>
              <a:p>
                <a:endParaRPr lang="zh-CN" altLang="en-US"/>
              </a:p>
            </p:txBody>
          </p:sp>
        </p:grpSp>
        <p:grpSp>
          <p:nvGrpSpPr>
            <p:cNvPr id="48188" name="组合 84"/>
            <p:cNvGrpSpPr/>
            <p:nvPr/>
          </p:nvGrpSpPr>
          <p:grpSpPr bwMode="auto">
            <a:xfrm>
              <a:off x="258" y="390"/>
              <a:ext cx="514" cy="128"/>
              <a:chOff x="4189413" y="3565526"/>
              <a:chExt cx="1373188" cy="331788"/>
            </a:xfrm>
          </p:grpSpPr>
          <p:sp>
            <p:nvSpPr>
              <p:cNvPr id="48194" name="Freeform 86"/>
              <p:cNvSpPr>
                <a:spLocks noChangeArrowheads="1"/>
              </p:cNvSpPr>
              <p:nvPr/>
            </p:nvSpPr>
            <p:spPr bwMode="auto">
              <a:xfrm>
                <a:off x="4189413" y="3565526"/>
                <a:ext cx="1373188" cy="331788"/>
              </a:xfrm>
              <a:custGeom>
                <a:avLst/>
                <a:gdLst>
                  <a:gd name="T0" fmla="*/ 2147483647 w 365"/>
                  <a:gd name="T1" fmla="*/ 2147483647 h 88"/>
                  <a:gd name="T2" fmla="*/ 2147483647 w 365"/>
                  <a:gd name="T3" fmla="*/ 2147483647 h 88"/>
                  <a:gd name="T4" fmla="*/ 2147483647 w 365"/>
                  <a:gd name="T5" fmla="*/ 2147483647 h 88"/>
                  <a:gd name="T6" fmla="*/ 2147483647 w 365"/>
                  <a:gd name="T7" fmla="*/ 2147483647 h 88"/>
                  <a:gd name="T8" fmla="*/ 2147483647 w 365"/>
                  <a:gd name="T9" fmla="*/ 2147483647 h 88"/>
                  <a:gd name="T10" fmla="*/ 2147483647 w 365"/>
                  <a:gd name="T11" fmla="*/ 2147483647 h 88"/>
                  <a:gd name="T12" fmla="*/ 2147483647 w 365"/>
                  <a:gd name="T13" fmla="*/ 2147483647 h 88"/>
                  <a:gd name="T14" fmla="*/ 2147483647 w 365"/>
                  <a:gd name="T15" fmla="*/ 2147483647 h 88"/>
                  <a:gd name="T16" fmla="*/ 0 w 365"/>
                  <a:gd name="T17" fmla="*/ 2147483647 h 88"/>
                  <a:gd name="T18" fmla="*/ 0 w 365"/>
                  <a:gd name="T19" fmla="*/ 2147483647 h 88"/>
                  <a:gd name="T20" fmla="*/ 2147483647 w 365"/>
                  <a:gd name="T21" fmla="*/ 0 h 88"/>
                  <a:gd name="T22" fmla="*/ 2147483647 w 365"/>
                  <a:gd name="T23" fmla="*/ 0 h 88"/>
                  <a:gd name="T24" fmla="*/ 2147483647 w 365"/>
                  <a:gd name="T25" fmla="*/ 2147483647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5"/>
                  <a:gd name="T40" fmla="*/ 0 h 88"/>
                  <a:gd name="T41" fmla="*/ 365 w 365"/>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5" h="88">
                    <a:moveTo>
                      <a:pt x="365" y="7"/>
                    </a:moveTo>
                    <a:cubicBezTo>
                      <a:pt x="360" y="7"/>
                      <a:pt x="360" y="7"/>
                      <a:pt x="360" y="7"/>
                    </a:cubicBezTo>
                    <a:cubicBezTo>
                      <a:pt x="358" y="7"/>
                      <a:pt x="356" y="9"/>
                      <a:pt x="356" y="11"/>
                    </a:cubicBezTo>
                    <a:cubicBezTo>
                      <a:pt x="356" y="77"/>
                      <a:pt x="356" y="77"/>
                      <a:pt x="356" y="77"/>
                    </a:cubicBezTo>
                    <a:cubicBezTo>
                      <a:pt x="356" y="79"/>
                      <a:pt x="358" y="81"/>
                      <a:pt x="360" y="81"/>
                    </a:cubicBezTo>
                    <a:cubicBezTo>
                      <a:pt x="365" y="81"/>
                      <a:pt x="365" y="81"/>
                      <a:pt x="365" y="81"/>
                    </a:cubicBezTo>
                    <a:cubicBezTo>
                      <a:pt x="365" y="88"/>
                      <a:pt x="365" y="88"/>
                      <a:pt x="365" y="88"/>
                    </a:cubicBezTo>
                    <a:cubicBezTo>
                      <a:pt x="10" y="88"/>
                      <a:pt x="10" y="88"/>
                      <a:pt x="10" y="88"/>
                    </a:cubicBezTo>
                    <a:cubicBezTo>
                      <a:pt x="4" y="88"/>
                      <a:pt x="0" y="83"/>
                      <a:pt x="0" y="77"/>
                    </a:cubicBezTo>
                    <a:cubicBezTo>
                      <a:pt x="0" y="11"/>
                      <a:pt x="0" y="11"/>
                      <a:pt x="0" y="11"/>
                    </a:cubicBezTo>
                    <a:cubicBezTo>
                      <a:pt x="0" y="5"/>
                      <a:pt x="4" y="0"/>
                      <a:pt x="10" y="0"/>
                    </a:cubicBezTo>
                    <a:cubicBezTo>
                      <a:pt x="365" y="0"/>
                      <a:pt x="365" y="0"/>
                      <a:pt x="365" y="0"/>
                    </a:cubicBezTo>
                    <a:cubicBezTo>
                      <a:pt x="365" y="7"/>
                      <a:pt x="365" y="7"/>
                      <a:pt x="365" y="7"/>
                    </a:cubicBezTo>
                  </a:path>
                </a:pathLst>
              </a:custGeom>
              <a:solidFill>
                <a:srgbClr val="1695A4"/>
              </a:solidFill>
              <a:ln w="9525">
                <a:noFill/>
                <a:round/>
              </a:ln>
            </p:spPr>
            <p:txBody>
              <a:bodyPr/>
              <a:lstStyle/>
              <a:p>
                <a:endParaRPr lang="zh-CN" altLang="en-US"/>
              </a:p>
            </p:txBody>
          </p:sp>
          <p:sp>
            <p:nvSpPr>
              <p:cNvPr id="48195" name="Freeform 87"/>
              <p:cNvSpPr>
                <a:spLocks noChangeArrowheads="1"/>
              </p:cNvSpPr>
              <p:nvPr/>
            </p:nvSpPr>
            <p:spPr bwMode="auto">
              <a:xfrm>
                <a:off x="4870451" y="3565526"/>
                <a:ext cx="692150" cy="331788"/>
              </a:xfrm>
              <a:custGeom>
                <a:avLst/>
                <a:gdLst>
                  <a:gd name="T0" fmla="*/ 2147483647 w 184"/>
                  <a:gd name="T1" fmla="*/ 2147483647 h 88"/>
                  <a:gd name="T2" fmla="*/ 2147483647 w 184"/>
                  <a:gd name="T3" fmla="*/ 2147483647 h 88"/>
                  <a:gd name="T4" fmla="*/ 2147483647 w 184"/>
                  <a:gd name="T5" fmla="*/ 2147483647 h 88"/>
                  <a:gd name="T6" fmla="*/ 2147483647 w 184"/>
                  <a:gd name="T7" fmla="*/ 2147483647 h 88"/>
                  <a:gd name="T8" fmla="*/ 2147483647 w 184"/>
                  <a:gd name="T9" fmla="*/ 2147483647 h 88"/>
                  <a:gd name="T10" fmla="*/ 2147483647 w 184"/>
                  <a:gd name="T11" fmla="*/ 2147483647 h 88"/>
                  <a:gd name="T12" fmla="*/ 2147483647 w 184"/>
                  <a:gd name="T13" fmla="*/ 2147483647 h 88"/>
                  <a:gd name="T14" fmla="*/ 0 w 184"/>
                  <a:gd name="T15" fmla="*/ 2147483647 h 88"/>
                  <a:gd name="T16" fmla="*/ 0 w 184"/>
                  <a:gd name="T17" fmla="*/ 0 h 88"/>
                  <a:gd name="T18" fmla="*/ 2147483647 w 184"/>
                  <a:gd name="T19" fmla="*/ 0 h 88"/>
                  <a:gd name="T20" fmla="*/ 2147483647 w 184"/>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88"/>
                  <a:gd name="T35" fmla="*/ 184 w 18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88">
                    <a:moveTo>
                      <a:pt x="184" y="7"/>
                    </a:moveTo>
                    <a:cubicBezTo>
                      <a:pt x="179" y="7"/>
                      <a:pt x="179" y="7"/>
                      <a:pt x="179" y="7"/>
                    </a:cubicBezTo>
                    <a:cubicBezTo>
                      <a:pt x="177" y="7"/>
                      <a:pt x="175" y="9"/>
                      <a:pt x="175" y="11"/>
                    </a:cubicBezTo>
                    <a:cubicBezTo>
                      <a:pt x="175" y="77"/>
                      <a:pt x="175" y="77"/>
                      <a:pt x="175" y="77"/>
                    </a:cubicBezTo>
                    <a:cubicBezTo>
                      <a:pt x="175" y="79"/>
                      <a:pt x="177" y="81"/>
                      <a:pt x="179" y="81"/>
                    </a:cubicBezTo>
                    <a:cubicBezTo>
                      <a:pt x="184" y="81"/>
                      <a:pt x="184" y="81"/>
                      <a:pt x="184" y="81"/>
                    </a:cubicBezTo>
                    <a:cubicBezTo>
                      <a:pt x="184" y="88"/>
                      <a:pt x="184" y="88"/>
                      <a:pt x="184" y="88"/>
                    </a:cubicBezTo>
                    <a:cubicBezTo>
                      <a:pt x="0" y="88"/>
                      <a:pt x="0" y="88"/>
                      <a:pt x="0" y="88"/>
                    </a:cubicBezTo>
                    <a:cubicBezTo>
                      <a:pt x="0" y="0"/>
                      <a:pt x="0" y="0"/>
                      <a:pt x="0" y="0"/>
                    </a:cubicBezTo>
                    <a:cubicBezTo>
                      <a:pt x="184" y="0"/>
                      <a:pt x="184" y="0"/>
                      <a:pt x="184" y="0"/>
                    </a:cubicBezTo>
                    <a:cubicBezTo>
                      <a:pt x="184" y="7"/>
                      <a:pt x="184" y="7"/>
                      <a:pt x="184" y="7"/>
                    </a:cubicBezTo>
                  </a:path>
                </a:pathLst>
              </a:custGeom>
              <a:solidFill>
                <a:srgbClr val="15B0BF"/>
              </a:solidFill>
              <a:ln w="9525">
                <a:noFill/>
                <a:round/>
              </a:ln>
            </p:spPr>
            <p:txBody>
              <a:bodyPr/>
              <a:lstStyle/>
              <a:p>
                <a:endParaRPr lang="zh-CN" altLang="en-US"/>
              </a:p>
            </p:txBody>
          </p:sp>
          <p:sp>
            <p:nvSpPr>
              <p:cNvPr id="48196" name="Freeform 88"/>
              <p:cNvSpPr>
                <a:spLocks noChangeArrowheads="1"/>
              </p:cNvSpPr>
              <p:nvPr/>
            </p:nvSpPr>
            <p:spPr bwMode="auto">
              <a:xfrm>
                <a:off x="4216401" y="3592513"/>
                <a:ext cx="1327150" cy="277813"/>
              </a:xfrm>
              <a:custGeom>
                <a:avLst/>
                <a:gdLst>
                  <a:gd name="T0" fmla="*/ 2147483647 w 353"/>
                  <a:gd name="T1" fmla="*/ 2147483647 h 74"/>
                  <a:gd name="T2" fmla="*/ 2147483647 w 353"/>
                  <a:gd name="T3" fmla="*/ 2147483647 h 74"/>
                  <a:gd name="T4" fmla="*/ 2147483647 w 353"/>
                  <a:gd name="T5" fmla="*/ 2147483647 h 74"/>
                  <a:gd name="T6" fmla="*/ 2147483647 w 353"/>
                  <a:gd name="T7" fmla="*/ 2147483647 h 74"/>
                  <a:gd name="T8" fmla="*/ 0 w 353"/>
                  <a:gd name="T9" fmla="*/ 2147483647 h 74"/>
                  <a:gd name="T10" fmla="*/ 0 w 353"/>
                  <a:gd name="T11" fmla="*/ 2147483647 h 74"/>
                  <a:gd name="T12" fmla="*/ 2147483647 w 353"/>
                  <a:gd name="T13" fmla="*/ 0 h 74"/>
                  <a:gd name="T14" fmla="*/ 2147483647 w 353"/>
                  <a:gd name="T15" fmla="*/ 0 h 74"/>
                  <a:gd name="T16" fmla="*/ 2147483647 w 35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
                  <a:gd name="T28" fmla="*/ 0 h 74"/>
                  <a:gd name="T29" fmla="*/ 353 w 35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 h="74">
                    <a:moveTo>
                      <a:pt x="349" y="4"/>
                    </a:moveTo>
                    <a:cubicBezTo>
                      <a:pt x="349" y="70"/>
                      <a:pt x="349" y="70"/>
                      <a:pt x="349" y="70"/>
                    </a:cubicBezTo>
                    <a:cubicBezTo>
                      <a:pt x="349" y="72"/>
                      <a:pt x="351" y="74"/>
                      <a:pt x="353" y="74"/>
                    </a:cubicBezTo>
                    <a:cubicBezTo>
                      <a:pt x="3" y="74"/>
                      <a:pt x="3" y="74"/>
                      <a:pt x="3" y="74"/>
                    </a:cubicBezTo>
                    <a:cubicBezTo>
                      <a:pt x="1" y="74"/>
                      <a:pt x="0" y="72"/>
                      <a:pt x="0" y="70"/>
                    </a:cubicBezTo>
                    <a:cubicBezTo>
                      <a:pt x="0" y="4"/>
                      <a:pt x="0" y="4"/>
                      <a:pt x="0" y="4"/>
                    </a:cubicBezTo>
                    <a:cubicBezTo>
                      <a:pt x="0" y="2"/>
                      <a:pt x="1" y="0"/>
                      <a:pt x="3" y="0"/>
                    </a:cubicBezTo>
                    <a:cubicBezTo>
                      <a:pt x="353" y="0"/>
                      <a:pt x="353" y="0"/>
                      <a:pt x="353" y="0"/>
                    </a:cubicBezTo>
                    <a:cubicBezTo>
                      <a:pt x="351" y="0"/>
                      <a:pt x="349" y="2"/>
                      <a:pt x="349" y="4"/>
                    </a:cubicBezTo>
                  </a:path>
                </a:pathLst>
              </a:custGeom>
              <a:solidFill>
                <a:srgbClr val="D1ECFB"/>
              </a:solidFill>
              <a:ln w="9525">
                <a:noFill/>
                <a:round/>
              </a:ln>
            </p:spPr>
            <p:txBody>
              <a:bodyPr/>
              <a:lstStyle/>
              <a:p>
                <a:endParaRPr lang="zh-CN" altLang="en-US"/>
              </a:p>
            </p:txBody>
          </p:sp>
          <p:sp>
            <p:nvSpPr>
              <p:cNvPr id="48197" name="Freeform 89"/>
              <p:cNvSpPr>
                <a:spLocks noChangeArrowheads="1"/>
              </p:cNvSpPr>
              <p:nvPr/>
            </p:nvSpPr>
            <p:spPr bwMode="auto">
              <a:xfrm>
                <a:off x="4832351" y="3592513"/>
                <a:ext cx="711200" cy="277813"/>
              </a:xfrm>
              <a:custGeom>
                <a:avLst/>
                <a:gdLst>
                  <a:gd name="T0" fmla="*/ 2147483647 w 189"/>
                  <a:gd name="T1" fmla="*/ 2147483647 h 74"/>
                  <a:gd name="T2" fmla="*/ 2147483647 w 189"/>
                  <a:gd name="T3" fmla="*/ 2147483647 h 74"/>
                  <a:gd name="T4" fmla="*/ 2147483647 w 189"/>
                  <a:gd name="T5" fmla="*/ 2147483647 h 74"/>
                  <a:gd name="T6" fmla="*/ 2147483647 w 189"/>
                  <a:gd name="T7" fmla="*/ 2147483647 h 74"/>
                  <a:gd name="T8" fmla="*/ 0 w 189"/>
                  <a:gd name="T9" fmla="*/ 2147483647 h 74"/>
                  <a:gd name="T10" fmla="*/ 0 w 189"/>
                  <a:gd name="T11" fmla="*/ 2147483647 h 74"/>
                  <a:gd name="T12" fmla="*/ 2147483647 w 189"/>
                  <a:gd name="T13" fmla="*/ 0 h 74"/>
                  <a:gd name="T14" fmla="*/ 2147483647 w 189"/>
                  <a:gd name="T15" fmla="*/ 0 h 74"/>
                  <a:gd name="T16" fmla="*/ 2147483647 w 189"/>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4"/>
                  <a:gd name="T29" fmla="*/ 189 w 189"/>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4">
                    <a:moveTo>
                      <a:pt x="185" y="4"/>
                    </a:moveTo>
                    <a:cubicBezTo>
                      <a:pt x="185" y="70"/>
                      <a:pt x="185" y="70"/>
                      <a:pt x="185" y="70"/>
                    </a:cubicBezTo>
                    <a:cubicBezTo>
                      <a:pt x="185" y="72"/>
                      <a:pt x="187" y="74"/>
                      <a:pt x="189" y="74"/>
                    </a:cubicBezTo>
                    <a:cubicBezTo>
                      <a:pt x="3" y="74"/>
                      <a:pt x="3" y="74"/>
                      <a:pt x="3" y="74"/>
                    </a:cubicBezTo>
                    <a:cubicBezTo>
                      <a:pt x="1" y="74"/>
                      <a:pt x="0" y="72"/>
                      <a:pt x="0" y="70"/>
                    </a:cubicBezTo>
                    <a:cubicBezTo>
                      <a:pt x="0" y="4"/>
                      <a:pt x="0" y="4"/>
                      <a:pt x="0" y="4"/>
                    </a:cubicBezTo>
                    <a:cubicBezTo>
                      <a:pt x="0" y="2"/>
                      <a:pt x="1" y="0"/>
                      <a:pt x="3" y="0"/>
                    </a:cubicBezTo>
                    <a:cubicBezTo>
                      <a:pt x="189" y="0"/>
                      <a:pt x="189" y="0"/>
                      <a:pt x="189" y="0"/>
                    </a:cubicBezTo>
                    <a:cubicBezTo>
                      <a:pt x="187" y="0"/>
                      <a:pt x="185" y="2"/>
                      <a:pt x="185" y="4"/>
                    </a:cubicBezTo>
                  </a:path>
                </a:pathLst>
              </a:custGeom>
              <a:solidFill>
                <a:srgbClr val="FFFFFF"/>
              </a:solidFill>
              <a:ln w="9525">
                <a:noFill/>
                <a:round/>
              </a:ln>
            </p:spPr>
            <p:txBody>
              <a:bodyPr/>
              <a:lstStyle/>
              <a:p>
                <a:endParaRPr lang="zh-CN" altLang="en-US"/>
              </a:p>
            </p:txBody>
          </p:sp>
          <p:sp>
            <p:nvSpPr>
              <p:cNvPr id="48198" name="Rectangle 90"/>
              <p:cNvSpPr>
                <a:spLocks noChangeArrowheads="1"/>
              </p:cNvSpPr>
              <p:nvPr/>
            </p:nvSpPr>
            <p:spPr bwMode="auto">
              <a:xfrm>
                <a:off x="4222751" y="3840163"/>
                <a:ext cx="609600" cy="1111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199" name="Rectangle 91"/>
              <p:cNvSpPr>
                <a:spLocks noChangeArrowheads="1"/>
              </p:cNvSpPr>
              <p:nvPr/>
            </p:nvSpPr>
            <p:spPr bwMode="auto">
              <a:xfrm>
                <a:off x="4222751" y="3840163"/>
                <a:ext cx="609600" cy="11113"/>
              </a:xfrm>
              <a:prstGeom prst="rect">
                <a:avLst/>
              </a:prstGeom>
              <a:noFill/>
              <a:ln w="9525">
                <a:noFill/>
                <a:miter lim="800000"/>
              </a:ln>
            </p:spPr>
            <p:txBody>
              <a:bodyPr/>
              <a:lstStyle/>
              <a:p>
                <a:endParaRPr lang="zh-CN" altLang="en-US">
                  <a:latin typeface="Calibri" panose="020F0502020204030204" charset="0"/>
                </a:endParaRPr>
              </a:p>
            </p:txBody>
          </p:sp>
          <p:sp>
            <p:nvSpPr>
              <p:cNvPr id="48200" name="Rectangle 92"/>
              <p:cNvSpPr>
                <a:spLocks noChangeArrowheads="1"/>
              </p:cNvSpPr>
              <p:nvPr/>
            </p:nvSpPr>
            <p:spPr bwMode="auto">
              <a:xfrm>
                <a:off x="4222751" y="3603626"/>
                <a:ext cx="609600" cy="1111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01" name="Rectangle 93"/>
              <p:cNvSpPr>
                <a:spLocks noChangeArrowheads="1"/>
              </p:cNvSpPr>
              <p:nvPr/>
            </p:nvSpPr>
            <p:spPr bwMode="auto">
              <a:xfrm>
                <a:off x="4222751" y="3603626"/>
                <a:ext cx="609600" cy="11113"/>
              </a:xfrm>
              <a:prstGeom prst="rect">
                <a:avLst/>
              </a:prstGeom>
              <a:noFill/>
              <a:ln w="9525">
                <a:noFill/>
                <a:miter lim="800000"/>
              </a:ln>
            </p:spPr>
            <p:txBody>
              <a:bodyPr/>
              <a:lstStyle/>
              <a:p>
                <a:endParaRPr lang="zh-CN" altLang="en-US">
                  <a:latin typeface="Calibri" panose="020F0502020204030204" charset="0"/>
                </a:endParaRPr>
              </a:p>
            </p:txBody>
          </p:sp>
          <p:sp>
            <p:nvSpPr>
              <p:cNvPr id="48202" name="Rectangle 94"/>
              <p:cNvSpPr>
                <a:spLocks noChangeArrowheads="1"/>
              </p:cNvSpPr>
              <p:nvPr/>
            </p:nvSpPr>
            <p:spPr bwMode="auto">
              <a:xfrm>
                <a:off x="4222751" y="3825876"/>
                <a:ext cx="609600" cy="3175"/>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03" name="Rectangle 95"/>
              <p:cNvSpPr>
                <a:spLocks noChangeArrowheads="1"/>
              </p:cNvSpPr>
              <p:nvPr/>
            </p:nvSpPr>
            <p:spPr bwMode="auto">
              <a:xfrm>
                <a:off x="4222751" y="3825876"/>
                <a:ext cx="609600" cy="3175"/>
              </a:xfrm>
              <a:prstGeom prst="rect">
                <a:avLst/>
              </a:prstGeom>
              <a:noFill/>
              <a:ln w="9525">
                <a:noFill/>
                <a:miter lim="800000"/>
              </a:ln>
            </p:spPr>
            <p:txBody>
              <a:bodyPr/>
              <a:lstStyle/>
              <a:p>
                <a:endParaRPr lang="zh-CN" altLang="en-US">
                  <a:latin typeface="Calibri" panose="020F0502020204030204" charset="0"/>
                </a:endParaRPr>
              </a:p>
            </p:txBody>
          </p:sp>
          <p:sp>
            <p:nvSpPr>
              <p:cNvPr id="48204" name="Rectangle 96"/>
              <p:cNvSpPr>
                <a:spLocks noChangeArrowheads="1"/>
              </p:cNvSpPr>
              <p:nvPr/>
            </p:nvSpPr>
            <p:spPr bwMode="auto">
              <a:xfrm>
                <a:off x="4222751" y="3762376"/>
                <a:ext cx="609600" cy="3175"/>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05" name="Rectangle 97"/>
              <p:cNvSpPr>
                <a:spLocks noChangeArrowheads="1"/>
              </p:cNvSpPr>
              <p:nvPr/>
            </p:nvSpPr>
            <p:spPr bwMode="auto">
              <a:xfrm>
                <a:off x="4222751" y="3762376"/>
                <a:ext cx="609600" cy="3175"/>
              </a:xfrm>
              <a:prstGeom prst="rect">
                <a:avLst/>
              </a:prstGeom>
              <a:noFill/>
              <a:ln w="9525">
                <a:noFill/>
                <a:miter lim="800000"/>
              </a:ln>
            </p:spPr>
            <p:txBody>
              <a:bodyPr/>
              <a:lstStyle/>
              <a:p>
                <a:endParaRPr lang="zh-CN" altLang="en-US">
                  <a:latin typeface="Calibri" panose="020F0502020204030204" charset="0"/>
                </a:endParaRPr>
              </a:p>
            </p:txBody>
          </p:sp>
          <p:sp>
            <p:nvSpPr>
              <p:cNvPr id="48206" name="Rectangle 98"/>
              <p:cNvSpPr>
                <a:spLocks noChangeArrowheads="1"/>
              </p:cNvSpPr>
              <p:nvPr/>
            </p:nvSpPr>
            <p:spPr bwMode="auto">
              <a:xfrm>
                <a:off x="4222751" y="3697288"/>
                <a:ext cx="609600" cy="1588"/>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07" name="Rectangle 99"/>
              <p:cNvSpPr>
                <a:spLocks noChangeArrowheads="1"/>
              </p:cNvSpPr>
              <p:nvPr/>
            </p:nvSpPr>
            <p:spPr bwMode="auto">
              <a:xfrm>
                <a:off x="4222751" y="3697288"/>
                <a:ext cx="609600" cy="1588"/>
              </a:xfrm>
              <a:prstGeom prst="rect">
                <a:avLst/>
              </a:prstGeom>
              <a:noFill/>
              <a:ln w="9525">
                <a:noFill/>
                <a:miter lim="800000"/>
              </a:ln>
            </p:spPr>
            <p:txBody>
              <a:bodyPr/>
              <a:lstStyle/>
              <a:p>
                <a:endParaRPr lang="zh-CN" altLang="en-US">
                  <a:latin typeface="Calibri" panose="020F0502020204030204" charset="0"/>
                </a:endParaRPr>
              </a:p>
            </p:txBody>
          </p:sp>
          <p:sp>
            <p:nvSpPr>
              <p:cNvPr id="48208" name="Rectangle 100"/>
              <p:cNvSpPr>
                <a:spLocks noChangeArrowheads="1"/>
              </p:cNvSpPr>
              <p:nvPr/>
            </p:nvSpPr>
            <p:spPr bwMode="auto">
              <a:xfrm>
                <a:off x="4222751" y="3667126"/>
                <a:ext cx="609600" cy="476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09" name="Rectangle 101"/>
              <p:cNvSpPr>
                <a:spLocks noChangeArrowheads="1"/>
              </p:cNvSpPr>
              <p:nvPr/>
            </p:nvSpPr>
            <p:spPr bwMode="auto">
              <a:xfrm>
                <a:off x="4222751" y="3667126"/>
                <a:ext cx="609600" cy="4763"/>
              </a:xfrm>
              <a:prstGeom prst="rect">
                <a:avLst/>
              </a:prstGeom>
              <a:noFill/>
              <a:ln w="9525">
                <a:noFill/>
                <a:miter lim="800000"/>
              </a:ln>
            </p:spPr>
            <p:txBody>
              <a:bodyPr/>
              <a:lstStyle/>
              <a:p>
                <a:endParaRPr lang="zh-CN" altLang="en-US">
                  <a:latin typeface="Calibri" panose="020F0502020204030204" charset="0"/>
                </a:endParaRPr>
              </a:p>
            </p:txBody>
          </p:sp>
          <p:sp>
            <p:nvSpPr>
              <p:cNvPr id="48210" name="Rectangle 102"/>
              <p:cNvSpPr>
                <a:spLocks noChangeArrowheads="1"/>
              </p:cNvSpPr>
              <p:nvPr/>
            </p:nvSpPr>
            <p:spPr bwMode="auto">
              <a:xfrm>
                <a:off x="4222751" y="3810001"/>
                <a:ext cx="609600" cy="476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11" name="Rectangle 103"/>
              <p:cNvSpPr>
                <a:spLocks noChangeArrowheads="1"/>
              </p:cNvSpPr>
              <p:nvPr/>
            </p:nvSpPr>
            <p:spPr bwMode="auto">
              <a:xfrm>
                <a:off x="4222751" y="3810001"/>
                <a:ext cx="609600" cy="4763"/>
              </a:xfrm>
              <a:prstGeom prst="rect">
                <a:avLst/>
              </a:prstGeom>
              <a:noFill/>
              <a:ln w="9525">
                <a:noFill/>
                <a:miter lim="800000"/>
              </a:ln>
            </p:spPr>
            <p:txBody>
              <a:bodyPr/>
              <a:lstStyle/>
              <a:p>
                <a:endParaRPr lang="zh-CN" altLang="en-US">
                  <a:latin typeface="Calibri" panose="020F0502020204030204" charset="0"/>
                </a:endParaRPr>
              </a:p>
            </p:txBody>
          </p:sp>
          <p:sp>
            <p:nvSpPr>
              <p:cNvPr id="48212" name="Rectangle 104"/>
              <p:cNvSpPr>
                <a:spLocks noChangeArrowheads="1"/>
              </p:cNvSpPr>
              <p:nvPr/>
            </p:nvSpPr>
            <p:spPr bwMode="auto">
              <a:xfrm>
                <a:off x="4222751" y="3776663"/>
                <a:ext cx="609600" cy="1111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13" name="Rectangle 105"/>
              <p:cNvSpPr>
                <a:spLocks noChangeArrowheads="1"/>
              </p:cNvSpPr>
              <p:nvPr/>
            </p:nvSpPr>
            <p:spPr bwMode="auto">
              <a:xfrm>
                <a:off x="4222751" y="3776663"/>
                <a:ext cx="609600" cy="11113"/>
              </a:xfrm>
              <a:prstGeom prst="rect">
                <a:avLst/>
              </a:prstGeom>
              <a:noFill/>
              <a:ln w="9525">
                <a:noFill/>
                <a:miter lim="800000"/>
              </a:ln>
            </p:spPr>
            <p:txBody>
              <a:bodyPr/>
              <a:lstStyle/>
              <a:p>
                <a:endParaRPr lang="zh-CN" altLang="en-US">
                  <a:latin typeface="Calibri" panose="020F0502020204030204" charset="0"/>
                </a:endParaRPr>
              </a:p>
            </p:txBody>
          </p:sp>
          <p:sp>
            <p:nvSpPr>
              <p:cNvPr id="48214" name="Rectangle 106"/>
              <p:cNvSpPr>
                <a:spLocks noChangeArrowheads="1"/>
              </p:cNvSpPr>
              <p:nvPr/>
            </p:nvSpPr>
            <p:spPr bwMode="auto">
              <a:xfrm>
                <a:off x="4222751" y="3743326"/>
                <a:ext cx="609600" cy="6350"/>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15" name="Rectangle 107"/>
              <p:cNvSpPr>
                <a:spLocks noChangeArrowheads="1"/>
              </p:cNvSpPr>
              <p:nvPr/>
            </p:nvSpPr>
            <p:spPr bwMode="auto">
              <a:xfrm>
                <a:off x="4222751" y="3743326"/>
                <a:ext cx="609600" cy="6350"/>
              </a:xfrm>
              <a:prstGeom prst="rect">
                <a:avLst/>
              </a:prstGeom>
              <a:noFill/>
              <a:ln w="9525">
                <a:noFill/>
                <a:miter lim="800000"/>
              </a:ln>
            </p:spPr>
            <p:txBody>
              <a:bodyPr/>
              <a:lstStyle/>
              <a:p>
                <a:endParaRPr lang="zh-CN" altLang="en-US">
                  <a:latin typeface="Calibri" panose="020F0502020204030204" charset="0"/>
                </a:endParaRPr>
              </a:p>
            </p:txBody>
          </p:sp>
          <p:sp>
            <p:nvSpPr>
              <p:cNvPr id="48216" name="Rectangle 108"/>
              <p:cNvSpPr>
                <a:spLocks noChangeArrowheads="1"/>
              </p:cNvSpPr>
              <p:nvPr/>
            </p:nvSpPr>
            <p:spPr bwMode="auto">
              <a:xfrm>
                <a:off x="4222751" y="3633788"/>
                <a:ext cx="609600" cy="7938"/>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17" name="Rectangle 109"/>
              <p:cNvSpPr>
                <a:spLocks noChangeArrowheads="1"/>
              </p:cNvSpPr>
              <p:nvPr/>
            </p:nvSpPr>
            <p:spPr bwMode="auto">
              <a:xfrm>
                <a:off x="4222751" y="3633788"/>
                <a:ext cx="609600" cy="7938"/>
              </a:xfrm>
              <a:prstGeom prst="rect">
                <a:avLst/>
              </a:prstGeom>
              <a:noFill/>
              <a:ln w="9525">
                <a:noFill/>
                <a:miter lim="800000"/>
              </a:ln>
            </p:spPr>
            <p:txBody>
              <a:bodyPr/>
              <a:lstStyle/>
              <a:p>
                <a:endParaRPr lang="zh-CN" altLang="en-US">
                  <a:latin typeface="Calibri" panose="020F0502020204030204" charset="0"/>
                </a:endParaRPr>
              </a:p>
            </p:txBody>
          </p:sp>
          <p:sp>
            <p:nvSpPr>
              <p:cNvPr id="48218" name="Rectangle 110"/>
              <p:cNvSpPr>
                <a:spLocks noChangeArrowheads="1"/>
              </p:cNvSpPr>
              <p:nvPr/>
            </p:nvSpPr>
            <p:spPr bwMode="auto">
              <a:xfrm>
                <a:off x="4222751" y="3713163"/>
                <a:ext cx="609600" cy="7938"/>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8219" name="Rectangle 111"/>
              <p:cNvSpPr>
                <a:spLocks noChangeArrowheads="1"/>
              </p:cNvSpPr>
              <p:nvPr/>
            </p:nvSpPr>
            <p:spPr bwMode="auto">
              <a:xfrm>
                <a:off x="4222751" y="3713163"/>
                <a:ext cx="609600" cy="7938"/>
              </a:xfrm>
              <a:prstGeom prst="rect">
                <a:avLst/>
              </a:prstGeom>
              <a:noFill/>
              <a:ln w="9525">
                <a:noFill/>
                <a:miter lim="800000"/>
              </a:ln>
            </p:spPr>
            <p:txBody>
              <a:bodyPr/>
              <a:lstStyle/>
              <a:p>
                <a:endParaRPr lang="zh-CN" altLang="en-US">
                  <a:latin typeface="Calibri" panose="020F0502020204030204" charset="0"/>
                </a:endParaRPr>
              </a:p>
            </p:txBody>
          </p:sp>
          <p:sp>
            <p:nvSpPr>
              <p:cNvPr id="48220" name="Freeform 166"/>
              <p:cNvSpPr>
                <a:spLocks noEditPoints="1" noChangeArrowheads="1"/>
              </p:cNvSpPr>
              <p:nvPr/>
            </p:nvSpPr>
            <p:spPr bwMode="auto">
              <a:xfrm>
                <a:off x="4978401" y="3565526"/>
                <a:ext cx="117475" cy="331788"/>
              </a:xfrm>
              <a:custGeom>
                <a:avLst/>
                <a:gdLst>
                  <a:gd name="T0" fmla="*/ 2147483647 w 31"/>
                  <a:gd name="T1" fmla="*/ 2147483647 h 88"/>
                  <a:gd name="T2" fmla="*/ 2147483647 w 31"/>
                  <a:gd name="T3" fmla="*/ 2147483647 h 88"/>
                  <a:gd name="T4" fmla="*/ 2147483647 w 31"/>
                  <a:gd name="T5" fmla="*/ 2147483647 h 88"/>
                  <a:gd name="T6" fmla="*/ 2147483647 w 31"/>
                  <a:gd name="T7" fmla="*/ 2147483647 h 88"/>
                  <a:gd name="T8" fmla="*/ 2147483647 w 31"/>
                  <a:gd name="T9" fmla="*/ 2147483647 h 88"/>
                  <a:gd name="T10" fmla="*/ 2147483647 w 31"/>
                  <a:gd name="T11" fmla="*/ 0 h 88"/>
                  <a:gd name="T12" fmla="*/ 0 w 31"/>
                  <a:gd name="T13" fmla="*/ 0 h 88"/>
                  <a:gd name="T14" fmla="*/ 0 w 31"/>
                  <a:gd name="T15" fmla="*/ 0 h 88"/>
                  <a:gd name="T16" fmla="*/ 2147483647 w 31"/>
                  <a:gd name="T17" fmla="*/ 2147483647 h 88"/>
                  <a:gd name="T18" fmla="*/ 2147483647 w 31"/>
                  <a:gd name="T19" fmla="*/ 2147483647 h 88"/>
                  <a:gd name="T20" fmla="*/ 2147483647 w 31"/>
                  <a:gd name="T21" fmla="*/ 2147483647 h 88"/>
                  <a:gd name="T22" fmla="*/ 2147483647 w 31"/>
                  <a:gd name="T23" fmla="*/ 2147483647 h 88"/>
                  <a:gd name="T24" fmla="*/ 2147483647 w 31"/>
                  <a:gd name="T25" fmla="*/ 2147483647 h 88"/>
                  <a:gd name="T26" fmla="*/ 2147483647 w 31"/>
                  <a:gd name="T27" fmla="*/ 2147483647 h 88"/>
                  <a:gd name="T28" fmla="*/ 2147483647 w 31"/>
                  <a:gd name="T29" fmla="*/ 2147483647 h 88"/>
                  <a:gd name="T30" fmla="*/ 2147483647 w 31"/>
                  <a:gd name="T31" fmla="*/ 2147483647 h 88"/>
                  <a:gd name="T32" fmla="*/ 2147483647 w 31"/>
                  <a:gd name="T33" fmla="*/ 2147483647 h 88"/>
                  <a:gd name="T34" fmla="*/ 2147483647 w 31"/>
                  <a:gd name="T35" fmla="*/ 2147483647 h 88"/>
                  <a:gd name="T36" fmla="*/ 2147483647 w 31"/>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88"/>
                  <a:gd name="T59" fmla="*/ 31 w 31"/>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88">
                    <a:moveTo>
                      <a:pt x="31" y="81"/>
                    </a:moveTo>
                    <a:cubicBezTo>
                      <a:pt x="15" y="81"/>
                      <a:pt x="15" y="81"/>
                      <a:pt x="15" y="81"/>
                    </a:cubicBezTo>
                    <a:cubicBezTo>
                      <a:pt x="14" y="83"/>
                      <a:pt x="13" y="86"/>
                      <a:pt x="12" y="88"/>
                    </a:cubicBezTo>
                    <a:cubicBezTo>
                      <a:pt x="28" y="88"/>
                      <a:pt x="28" y="88"/>
                      <a:pt x="28" y="88"/>
                    </a:cubicBezTo>
                    <a:cubicBezTo>
                      <a:pt x="29" y="86"/>
                      <a:pt x="30" y="83"/>
                      <a:pt x="31" y="81"/>
                    </a:cubicBezTo>
                    <a:moveTo>
                      <a:pt x="9" y="0"/>
                    </a:moveTo>
                    <a:cubicBezTo>
                      <a:pt x="0" y="0"/>
                      <a:pt x="0" y="0"/>
                      <a:pt x="0" y="0"/>
                    </a:cubicBezTo>
                    <a:cubicBezTo>
                      <a:pt x="0" y="0"/>
                      <a:pt x="0" y="0"/>
                      <a:pt x="0" y="0"/>
                    </a:cubicBezTo>
                    <a:cubicBezTo>
                      <a:pt x="2" y="3"/>
                      <a:pt x="4" y="5"/>
                      <a:pt x="6" y="7"/>
                    </a:cubicBezTo>
                    <a:cubicBezTo>
                      <a:pt x="16" y="7"/>
                      <a:pt x="16" y="7"/>
                      <a:pt x="16" y="7"/>
                    </a:cubicBezTo>
                    <a:cubicBezTo>
                      <a:pt x="15" y="6"/>
                      <a:pt x="15" y="6"/>
                      <a:pt x="14" y="5"/>
                    </a:cubicBezTo>
                    <a:cubicBezTo>
                      <a:pt x="14" y="5"/>
                      <a:pt x="14" y="5"/>
                      <a:pt x="14" y="5"/>
                    </a:cubicBezTo>
                    <a:cubicBezTo>
                      <a:pt x="14" y="5"/>
                      <a:pt x="14" y="5"/>
                      <a:pt x="14" y="5"/>
                    </a:cubicBezTo>
                    <a:cubicBezTo>
                      <a:pt x="14" y="5"/>
                      <a:pt x="14" y="4"/>
                      <a:pt x="13" y="4"/>
                    </a:cubicBezTo>
                    <a:cubicBezTo>
                      <a:pt x="13" y="4"/>
                      <a:pt x="13" y="4"/>
                      <a:pt x="13" y="4"/>
                    </a:cubicBezTo>
                    <a:cubicBezTo>
                      <a:pt x="13" y="4"/>
                      <a:pt x="13" y="4"/>
                      <a:pt x="13" y="4"/>
                    </a:cubicBezTo>
                    <a:cubicBezTo>
                      <a:pt x="13" y="4"/>
                      <a:pt x="13" y="4"/>
                      <a:pt x="13" y="4"/>
                    </a:cubicBezTo>
                    <a:cubicBezTo>
                      <a:pt x="13" y="4"/>
                      <a:pt x="13" y="4"/>
                      <a:pt x="13" y="4"/>
                    </a:cubicBezTo>
                    <a:cubicBezTo>
                      <a:pt x="11" y="2"/>
                      <a:pt x="10" y="1"/>
                      <a:pt x="9" y="0"/>
                    </a:cubicBezTo>
                  </a:path>
                </a:pathLst>
              </a:custGeom>
              <a:solidFill>
                <a:srgbClr val="2CA4BA"/>
              </a:solidFill>
              <a:ln w="9525">
                <a:noFill/>
                <a:round/>
              </a:ln>
            </p:spPr>
            <p:txBody>
              <a:bodyPr/>
              <a:lstStyle/>
              <a:p>
                <a:endParaRPr lang="zh-CN" altLang="en-US"/>
              </a:p>
            </p:txBody>
          </p:sp>
        </p:grpSp>
        <p:grpSp>
          <p:nvGrpSpPr>
            <p:cNvPr id="48189" name="组合 112"/>
            <p:cNvGrpSpPr/>
            <p:nvPr/>
          </p:nvGrpSpPr>
          <p:grpSpPr bwMode="auto">
            <a:xfrm>
              <a:off x="284" y="300"/>
              <a:ext cx="574" cy="90"/>
              <a:chOff x="4260851" y="3333751"/>
              <a:chExt cx="1530350" cy="231775"/>
            </a:xfrm>
          </p:grpSpPr>
          <p:sp>
            <p:nvSpPr>
              <p:cNvPr id="48190" name="Freeform 112"/>
              <p:cNvSpPr>
                <a:spLocks noChangeArrowheads="1"/>
              </p:cNvSpPr>
              <p:nvPr/>
            </p:nvSpPr>
            <p:spPr bwMode="auto">
              <a:xfrm>
                <a:off x="4260851" y="3333751"/>
                <a:ext cx="1530350" cy="231775"/>
              </a:xfrm>
              <a:custGeom>
                <a:avLst/>
                <a:gdLst>
                  <a:gd name="T0" fmla="*/ 0 w 407"/>
                  <a:gd name="T1" fmla="*/ 2147483647 h 62"/>
                  <a:gd name="T2" fmla="*/ 2147483647 w 407"/>
                  <a:gd name="T3" fmla="*/ 2147483647 h 62"/>
                  <a:gd name="T4" fmla="*/ 2147483647 w 407"/>
                  <a:gd name="T5" fmla="*/ 2147483647 h 62"/>
                  <a:gd name="T6" fmla="*/ 2147483647 w 407"/>
                  <a:gd name="T7" fmla="*/ 2147483647 h 62"/>
                  <a:gd name="T8" fmla="*/ 2147483647 w 407"/>
                  <a:gd name="T9" fmla="*/ 2147483647 h 62"/>
                  <a:gd name="T10" fmla="*/ 0 w 407"/>
                  <a:gd name="T11" fmla="*/ 2147483647 h 62"/>
                  <a:gd name="T12" fmla="*/ 0 w 407"/>
                  <a:gd name="T13" fmla="*/ 2147483647 h 62"/>
                  <a:gd name="T14" fmla="*/ 2147483647 w 407"/>
                  <a:gd name="T15" fmla="*/ 2147483647 h 62"/>
                  <a:gd name="T16" fmla="*/ 2147483647 w 407"/>
                  <a:gd name="T17" fmla="*/ 2147483647 h 62"/>
                  <a:gd name="T18" fmla="*/ 2147483647 w 407"/>
                  <a:gd name="T19" fmla="*/ 2147483647 h 62"/>
                  <a:gd name="T20" fmla="*/ 2147483647 w 407"/>
                  <a:gd name="T21" fmla="*/ 0 h 62"/>
                  <a:gd name="T22" fmla="*/ 0 w 407"/>
                  <a:gd name="T23" fmla="*/ 0 h 62"/>
                  <a:gd name="T24" fmla="*/ 0 w 407"/>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62"/>
                  <a:gd name="T41" fmla="*/ 407 w 407"/>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62">
                    <a:moveTo>
                      <a:pt x="0" y="7"/>
                    </a:moveTo>
                    <a:cubicBezTo>
                      <a:pt x="6" y="7"/>
                      <a:pt x="6" y="7"/>
                      <a:pt x="6" y="7"/>
                    </a:cubicBezTo>
                    <a:cubicBezTo>
                      <a:pt x="8" y="7"/>
                      <a:pt x="10" y="9"/>
                      <a:pt x="10" y="11"/>
                    </a:cubicBezTo>
                    <a:cubicBezTo>
                      <a:pt x="10" y="51"/>
                      <a:pt x="10" y="51"/>
                      <a:pt x="10" y="51"/>
                    </a:cubicBezTo>
                    <a:cubicBezTo>
                      <a:pt x="10" y="53"/>
                      <a:pt x="8" y="55"/>
                      <a:pt x="6" y="55"/>
                    </a:cubicBezTo>
                    <a:cubicBezTo>
                      <a:pt x="0" y="55"/>
                      <a:pt x="0" y="55"/>
                      <a:pt x="0" y="55"/>
                    </a:cubicBezTo>
                    <a:cubicBezTo>
                      <a:pt x="0" y="62"/>
                      <a:pt x="0" y="62"/>
                      <a:pt x="0" y="62"/>
                    </a:cubicBezTo>
                    <a:cubicBezTo>
                      <a:pt x="396" y="62"/>
                      <a:pt x="396" y="62"/>
                      <a:pt x="396" y="62"/>
                    </a:cubicBezTo>
                    <a:cubicBezTo>
                      <a:pt x="402" y="62"/>
                      <a:pt x="407" y="57"/>
                      <a:pt x="407" y="51"/>
                    </a:cubicBezTo>
                    <a:cubicBezTo>
                      <a:pt x="407" y="11"/>
                      <a:pt x="407" y="11"/>
                      <a:pt x="407" y="11"/>
                    </a:cubicBezTo>
                    <a:cubicBezTo>
                      <a:pt x="407" y="5"/>
                      <a:pt x="402" y="0"/>
                      <a:pt x="396" y="0"/>
                    </a:cubicBezTo>
                    <a:cubicBezTo>
                      <a:pt x="0" y="0"/>
                      <a:pt x="0" y="0"/>
                      <a:pt x="0" y="0"/>
                    </a:cubicBezTo>
                    <a:cubicBezTo>
                      <a:pt x="0" y="7"/>
                      <a:pt x="0" y="7"/>
                      <a:pt x="0" y="7"/>
                    </a:cubicBezTo>
                  </a:path>
                </a:pathLst>
              </a:custGeom>
              <a:solidFill>
                <a:srgbClr val="2C5871"/>
              </a:solidFill>
              <a:ln w="9525">
                <a:noFill/>
                <a:round/>
              </a:ln>
            </p:spPr>
            <p:txBody>
              <a:bodyPr/>
              <a:lstStyle/>
              <a:p>
                <a:endParaRPr lang="zh-CN" altLang="en-US"/>
              </a:p>
            </p:txBody>
          </p:sp>
          <p:sp>
            <p:nvSpPr>
              <p:cNvPr id="48191" name="Freeform 113"/>
              <p:cNvSpPr>
                <a:spLocks noChangeArrowheads="1"/>
              </p:cNvSpPr>
              <p:nvPr/>
            </p:nvSpPr>
            <p:spPr bwMode="auto">
              <a:xfrm>
                <a:off x="4260851" y="3333751"/>
                <a:ext cx="771525" cy="231775"/>
              </a:xfrm>
              <a:custGeom>
                <a:avLst/>
                <a:gdLst>
                  <a:gd name="T0" fmla="*/ 0 w 205"/>
                  <a:gd name="T1" fmla="*/ 2147483647 h 62"/>
                  <a:gd name="T2" fmla="*/ 2147483647 w 205"/>
                  <a:gd name="T3" fmla="*/ 2147483647 h 62"/>
                  <a:gd name="T4" fmla="*/ 2147483647 w 205"/>
                  <a:gd name="T5" fmla="*/ 2147483647 h 62"/>
                  <a:gd name="T6" fmla="*/ 2147483647 w 205"/>
                  <a:gd name="T7" fmla="*/ 2147483647 h 62"/>
                  <a:gd name="T8" fmla="*/ 2147483647 w 205"/>
                  <a:gd name="T9" fmla="*/ 2147483647 h 62"/>
                  <a:gd name="T10" fmla="*/ 0 w 205"/>
                  <a:gd name="T11" fmla="*/ 2147483647 h 62"/>
                  <a:gd name="T12" fmla="*/ 0 w 205"/>
                  <a:gd name="T13" fmla="*/ 2147483647 h 62"/>
                  <a:gd name="T14" fmla="*/ 2147483647 w 205"/>
                  <a:gd name="T15" fmla="*/ 2147483647 h 62"/>
                  <a:gd name="T16" fmla="*/ 2147483647 w 205"/>
                  <a:gd name="T17" fmla="*/ 0 h 62"/>
                  <a:gd name="T18" fmla="*/ 0 w 205"/>
                  <a:gd name="T19" fmla="*/ 0 h 62"/>
                  <a:gd name="T20" fmla="*/ 0 w 205"/>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62"/>
                  <a:gd name="T35" fmla="*/ 205 w 205"/>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62">
                    <a:moveTo>
                      <a:pt x="0" y="7"/>
                    </a:moveTo>
                    <a:cubicBezTo>
                      <a:pt x="6" y="7"/>
                      <a:pt x="6" y="7"/>
                      <a:pt x="6" y="7"/>
                    </a:cubicBezTo>
                    <a:cubicBezTo>
                      <a:pt x="8" y="7"/>
                      <a:pt x="10" y="9"/>
                      <a:pt x="10" y="11"/>
                    </a:cubicBezTo>
                    <a:cubicBezTo>
                      <a:pt x="10" y="51"/>
                      <a:pt x="10" y="51"/>
                      <a:pt x="10" y="51"/>
                    </a:cubicBezTo>
                    <a:cubicBezTo>
                      <a:pt x="10" y="53"/>
                      <a:pt x="8" y="55"/>
                      <a:pt x="6" y="55"/>
                    </a:cubicBezTo>
                    <a:cubicBezTo>
                      <a:pt x="0" y="55"/>
                      <a:pt x="0" y="55"/>
                      <a:pt x="0" y="55"/>
                    </a:cubicBezTo>
                    <a:cubicBezTo>
                      <a:pt x="0" y="62"/>
                      <a:pt x="0" y="62"/>
                      <a:pt x="0" y="62"/>
                    </a:cubicBezTo>
                    <a:cubicBezTo>
                      <a:pt x="205" y="62"/>
                      <a:pt x="205" y="62"/>
                      <a:pt x="205" y="62"/>
                    </a:cubicBezTo>
                    <a:cubicBezTo>
                      <a:pt x="205" y="0"/>
                      <a:pt x="205" y="0"/>
                      <a:pt x="205" y="0"/>
                    </a:cubicBezTo>
                    <a:cubicBezTo>
                      <a:pt x="0" y="0"/>
                      <a:pt x="0" y="0"/>
                      <a:pt x="0" y="0"/>
                    </a:cubicBezTo>
                    <a:cubicBezTo>
                      <a:pt x="0" y="7"/>
                      <a:pt x="0" y="7"/>
                      <a:pt x="0" y="7"/>
                    </a:cubicBezTo>
                  </a:path>
                </a:pathLst>
              </a:custGeom>
              <a:solidFill>
                <a:srgbClr val="0E303F"/>
              </a:solidFill>
              <a:ln w="9525">
                <a:noFill/>
                <a:round/>
              </a:ln>
            </p:spPr>
            <p:txBody>
              <a:bodyPr/>
              <a:lstStyle/>
              <a:p>
                <a:endParaRPr lang="zh-CN" altLang="en-US"/>
              </a:p>
            </p:txBody>
          </p:sp>
          <p:sp>
            <p:nvSpPr>
              <p:cNvPr id="48192" name="Freeform 114"/>
              <p:cNvSpPr>
                <a:spLocks noChangeArrowheads="1"/>
              </p:cNvSpPr>
              <p:nvPr/>
            </p:nvSpPr>
            <p:spPr bwMode="auto">
              <a:xfrm>
                <a:off x="4283076" y="3359151"/>
                <a:ext cx="1482725" cy="180975"/>
              </a:xfrm>
              <a:custGeom>
                <a:avLst/>
                <a:gdLst>
                  <a:gd name="T0" fmla="*/ 2147483647 w 394"/>
                  <a:gd name="T1" fmla="*/ 2147483647 h 48"/>
                  <a:gd name="T2" fmla="*/ 2147483647 w 394"/>
                  <a:gd name="T3" fmla="*/ 2147483647 h 48"/>
                  <a:gd name="T4" fmla="*/ 0 w 394"/>
                  <a:gd name="T5" fmla="*/ 2147483647 h 48"/>
                  <a:gd name="T6" fmla="*/ 2147483647 w 394"/>
                  <a:gd name="T7" fmla="*/ 2147483647 h 48"/>
                  <a:gd name="T8" fmla="*/ 2147483647 w 394"/>
                  <a:gd name="T9" fmla="*/ 2147483647 h 48"/>
                  <a:gd name="T10" fmla="*/ 2147483647 w 394"/>
                  <a:gd name="T11" fmla="*/ 2147483647 h 48"/>
                  <a:gd name="T12" fmla="*/ 2147483647 w 394"/>
                  <a:gd name="T13" fmla="*/ 0 h 48"/>
                  <a:gd name="T14" fmla="*/ 0 w 394"/>
                  <a:gd name="T15" fmla="*/ 0 h 48"/>
                  <a:gd name="T16" fmla="*/ 2147483647 w 394"/>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4"/>
                  <a:gd name="T28" fmla="*/ 0 h 48"/>
                  <a:gd name="T29" fmla="*/ 394 w 39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4" h="48">
                    <a:moveTo>
                      <a:pt x="4" y="4"/>
                    </a:moveTo>
                    <a:cubicBezTo>
                      <a:pt x="4" y="44"/>
                      <a:pt x="4" y="44"/>
                      <a:pt x="4" y="44"/>
                    </a:cubicBezTo>
                    <a:cubicBezTo>
                      <a:pt x="4" y="46"/>
                      <a:pt x="2" y="48"/>
                      <a:pt x="0" y="48"/>
                    </a:cubicBezTo>
                    <a:cubicBezTo>
                      <a:pt x="390" y="48"/>
                      <a:pt x="390" y="48"/>
                      <a:pt x="390" y="48"/>
                    </a:cubicBezTo>
                    <a:cubicBezTo>
                      <a:pt x="392" y="48"/>
                      <a:pt x="394" y="46"/>
                      <a:pt x="394" y="44"/>
                    </a:cubicBezTo>
                    <a:cubicBezTo>
                      <a:pt x="394" y="4"/>
                      <a:pt x="394" y="4"/>
                      <a:pt x="394" y="4"/>
                    </a:cubicBezTo>
                    <a:cubicBezTo>
                      <a:pt x="394" y="2"/>
                      <a:pt x="392" y="0"/>
                      <a:pt x="390" y="0"/>
                    </a:cubicBezTo>
                    <a:cubicBezTo>
                      <a:pt x="0" y="0"/>
                      <a:pt x="0" y="0"/>
                      <a:pt x="0" y="0"/>
                    </a:cubicBezTo>
                    <a:cubicBezTo>
                      <a:pt x="2" y="0"/>
                      <a:pt x="4" y="2"/>
                      <a:pt x="4" y="4"/>
                    </a:cubicBezTo>
                  </a:path>
                </a:pathLst>
              </a:custGeom>
              <a:solidFill>
                <a:srgbClr val="FFFFFF"/>
              </a:solidFill>
              <a:ln w="9525">
                <a:noFill/>
                <a:round/>
              </a:ln>
            </p:spPr>
            <p:txBody>
              <a:bodyPr/>
              <a:lstStyle/>
              <a:p>
                <a:endParaRPr lang="zh-CN" altLang="en-US"/>
              </a:p>
            </p:txBody>
          </p:sp>
          <p:sp>
            <p:nvSpPr>
              <p:cNvPr id="48193" name="Freeform 115"/>
              <p:cNvSpPr>
                <a:spLocks noChangeArrowheads="1"/>
              </p:cNvSpPr>
              <p:nvPr/>
            </p:nvSpPr>
            <p:spPr bwMode="auto">
              <a:xfrm>
                <a:off x="4283076" y="3359151"/>
                <a:ext cx="793750" cy="180975"/>
              </a:xfrm>
              <a:custGeom>
                <a:avLst/>
                <a:gdLst>
                  <a:gd name="T0" fmla="*/ 2147483647 w 211"/>
                  <a:gd name="T1" fmla="*/ 2147483647 h 48"/>
                  <a:gd name="T2" fmla="*/ 2147483647 w 211"/>
                  <a:gd name="T3" fmla="*/ 2147483647 h 48"/>
                  <a:gd name="T4" fmla="*/ 0 w 211"/>
                  <a:gd name="T5" fmla="*/ 2147483647 h 48"/>
                  <a:gd name="T6" fmla="*/ 2147483647 w 211"/>
                  <a:gd name="T7" fmla="*/ 2147483647 h 48"/>
                  <a:gd name="T8" fmla="*/ 2147483647 w 211"/>
                  <a:gd name="T9" fmla="*/ 2147483647 h 48"/>
                  <a:gd name="T10" fmla="*/ 2147483647 w 211"/>
                  <a:gd name="T11" fmla="*/ 2147483647 h 48"/>
                  <a:gd name="T12" fmla="*/ 2147483647 w 211"/>
                  <a:gd name="T13" fmla="*/ 0 h 48"/>
                  <a:gd name="T14" fmla="*/ 0 w 211"/>
                  <a:gd name="T15" fmla="*/ 0 h 48"/>
                  <a:gd name="T16" fmla="*/ 2147483647 w 211"/>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48"/>
                  <a:gd name="T29" fmla="*/ 211 w 21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48">
                    <a:moveTo>
                      <a:pt x="4" y="4"/>
                    </a:moveTo>
                    <a:cubicBezTo>
                      <a:pt x="4" y="44"/>
                      <a:pt x="4" y="44"/>
                      <a:pt x="4" y="44"/>
                    </a:cubicBezTo>
                    <a:cubicBezTo>
                      <a:pt x="4" y="46"/>
                      <a:pt x="2" y="48"/>
                      <a:pt x="0" y="48"/>
                    </a:cubicBezTo>
                    <a:cubicBezTo>
                      <a:pt x="207" y="48"/>
                      <a:pt x="207" y="48"/>
                      <a:pt x="207" y="48"/>
                    </a:cubicBezTo>
                    <a:cubicBezTo>
                      <a:pt x="209" y="48"/>
                      <a:pt x="211" y="46"/>
                      <a:pt x="211" y="44"/>
                    </a:cubicBezTo>
                    <a:cubicBezTo>
                      <a:pt x="211" y="4"/>
                      <a:pt x="211" y="4"/>
                      <a:pt x="211" y="4"/>
                    </a:cubicBezTo>
                    <a:cubicBezTo>
                      <a:pt x="211" y="2"/>
                      <a:pt x="209" y="0"/>
                      <a:pt x="207" y="0"/>
                    </a:cubicBezTo>
                    <a:cubicBezTo>
                      <a:pt x="0" y="0"/>
                      <a:pt x="0" y="0"/>
                      <a:pt x="0" y="0"/>
                    </a:cubicBezTo>
                    <a:cubicBezTo>
                      <a:pt x="2" y="0"/>
                      <a:pt x="4" y="2"/>
                      <a:pt x="4" y="4"/>
                    </a:cubicBezTo>
                  </a:path>
                </a:pathLst>
              </a:custGeom>
              <a:solidFill>
                <a:srgbClr val="D1ECFB"/>
              </a:solidFill>
              <a:ln w="9525">
                <a:noFill/>
                <a:round/>
              </a:ln>
            </p:spPr>
            <p:txBody>
              <a:bodyPr/>
              <a:lstStyle/>
              <a:p>
                <a:endParaRPr lang="zh-CN" altLang="en-US"/>
              </a:p>
            </p:txBody>
          </p:sp>
        </p:grpSp>
      </p:grpSp>
      <p:cxnSp>
        <p:nvCxnSpPr>
          <p:cNvPr id="48179" name="直接连接符 10"/>
          <p:cNvCxnSpPr>
            <a:cxnSpLocks noChangeShapeType="1"/>
          </p:cNvCxnSpPr>
          <p:nvPr/>
        </p:nvCxnSpPr>
        <p:spPr bwMode="auto">
          <a:xfrm>
            <a:off x="993775" y="693738"/>
            <a:ext cx="1778000" cy="0"/>
          </a:xfrm>
          <a:prstGeom prst="line">
            <a:avLst/>
          </a:prstGeom>
          <a:noFill/>
          <a:ln w="9525">
            <a:solidFill>
              <a:schemeClr val="tx1"/>
            </a:solidFill>
            <a:round/>
          </a:ln>
        </p:spPr>
      </p:cxnSp>
      <p:sp>
        <p:nvSpPr>
          <p:cNvPr id="48185" name="Rectangle 56"/>
          <p:cNvSpPr>
            <a:spLocks noChangeArrowheads="1"/>
          </p:cNvSpPr>
          <p:nvPr/>
        </p:nvSpPr>
        <p:spPr bwMode="auto">
          <a:xfrm>
            <a:off x="3" y="3477699"/>
            <a:ext cx="184731" cy="369332"/>
          </a:xfrm>
          <a:prstGeom prst="rect">
            <a:avLst/>
          </a:prstGeom>
          <a:noFill/>
          <a:ln w="9525">
            <a:noFill/>
            <a:miter lim="800000"/>
          </a:ln>
        </p:spPr>
        <p:txBody>
          <a:bodyPr wrap="none" anchor="ctr">
            <a:spAutoFit/>
          </a:bodyPr>
          <a:lstStyle/>
          <a:p>
            <a:endParaRPr lang="zh-CN" altLang="en-US"/>
          </a:p>
        </p:txBody>
      </p:sp>
      <p:sp>
        <p:nvSpPr>
          <p:cNvPr id="54" name="Text Box 2"/>
          <p:cNvSpPr txBox="1">
            <a:spLocks noChangeArrowheads="1"/>
          </p:cNvSpPr>
          <p:nvPr/>
        </p:nvSpPr>
        <p:spPr bwMode="auto">
          <a:xfrm>
            <a:off x="1066800" y="819150"/>
            <a:ext cx="7010400" cy="3724096"/>
          </a:xfrm>
          <a:prstGeom prst="rect">
            <a:avLst/>
          </a:prstGeom>
          <a:noFill/>
          <a:ln w="9525">
            <a:noFill/>
            <a:miter lim="800000"/>
          </a:ln>
          <a:effectLst/>
        </p:spPr>
        <p:txBody>
          <a:bodyPr wrap="square">
            <a:spAutoFit/>
          </a:bodyPr>
          <a:lstStyle/>
          <a:p>
            <a:pPr>
              <a:spcBef>
                <a:spcPct val="50000"/>
              </a:spcBef>
            </a:pPr>
            <a:r>
              <a:rPr kumimoji="0"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000" dirty="0" smtClean="0">
                <a:latin typeface="Times New Roman" panose="02020603050405020304" pitchFamily="18" charset="0"/>
                <a:ea typeface="微软雅黑" panose="020B0503020204020204" pitchFamily="34" charset="-122"/>
                <a:cs typeface="Times New Roman" panose="02020603050405020304" pitchFamily="18" charset="0"/>
              </a:rPr>
              <a:t>、想一想</a:t>
            </a:r>
            <a:r>
              <a:rPr kumimoji="0" lang="zh-CN" altLang="en-US" sz="2000" dirty="0">
                <a:latin typeface="Times New Roman" panose="02020603050405020304" pitchFamily="18" charset="0"/>
                <a:ea typeface="微软雅黑" panose="020B0503020204020204" pitchFamily="34" charset="-122"/>
                <a:cs typeface="Times New Roman" panose="02020603050405020304" pitchFamily="18" charset="0"/>
              </a:rPr>
              <a:t>：0-9十个数字中，哪些是轴对称图形？</a:t>
            </a:r>
          </a:p>
          <a:p>
            <a:pPr>
              <a:spcBef>
                <a:spcPct val="50000"/>
              </a:spcBef>
            </a:pPr>
            <a:r>
              <a:rPr kumimoji="0" lang="zh-CN" altLang="en-US" sz="7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0    </a:t>
            </a:r>
            <a:r>
              <a:rPr kumimoji="0" lang="zh-CN" altLang="en-US" sz="7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 </a:t>
            </a:r>
            <a:r>
              <a:rPr kumimoji="0" lang="zh-CN" altLang="en-US" sz="7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2   </a:t>
            </a:r>
            <a:r>
              <a:rPr kumimoji="0" lang="zh-CN" altLang="en-US" sz="7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 </a:t>
            </a:r>
            <a:r>
              <a:rPr kumimoji="0" lang="zh-CN" altLang="en-US" sz="7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4 </a:t>
            </a:r>
            <a:endParaRPr kumimoji="0" lang="zh-CN" altLang="en-US" sz="7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ct val="50000"/>
              </a:spcBef>
            </a:pPr>
            <a:r>
              <a:rPr kumimoji="0" lang="zh-CN" altLang="en-US" sz="7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5    6   7   8   9</a:t>
            </a:r>
            <a:endParaRPr kumimoji="0" lang="zh-CN" altLang="en-US" sz="7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Line 3"/>
          <p:cNvSpPr>
            <a:spLocks noChangeShapeType="1"/>
          </p:cNvSpPr>
          <p:nvPr/>
        </p:nvSpPr>
        <p:spPr bwMode="auto">
          <a:xfrm>
            <a:off x="990604" y="2343150"/>
            <a:ext cx="692385" cy="0"/>
          </a:xfrm>
          <a:prstGeom prst="line">
            <a:avLst/>
          </a:prstGeom>
          <a:noFill/>
          <a:ln w="57150">
            <a:solidFill>
              <a:srgbClr val="0000FF"/>
            </a:solidFill>
            <a:round/>
          </a:ln>
          <a:effectLst/>
        </p:spPr>
        <p:txBody>
          <a:bodyPr/>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Line 4"/>
          <p:cNvSpPr>
            <a:spLocks noChangeShapeType="1"/>
          </p:cNvSpPr>
          <p:nvPr/>
        </p:nvSpPr>
        <p:spPr bwMode="auto">
          <a:xfrm>
            <a:off x="4759211" y="2266950"/>
            <a:ext cx="692385" cy="0"/>
          </a:xfrm>
          <a:prstGeom prst="line">
            <a:avLst/>
          </a:prstGeom>
          <a:noFill/>
          <a:ln w="57150">
            <a:solidFill>
              <a:srgbClr val="0000FF"/>
            </a:solidFill>
            <a:round/>
          </a:ln>
          <a:effectLst/>
        </p:spPr>
        <p:txBody>
          <a:bodyPr/>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Line 5"/>
          <p:cNvSpPr>
            <a:spLocks noChangeShapeType="1"/>
          </p:cNvSpPr>
          <p:nvPr/>
        </p:nvSpPr>
        <p:spPr bwMode="auto">
          <a:xfrm flipH="1">
            <a:off x="1371601" y="1885951"/>
            <a:ext cx="19835" cy="1008062"/>
          </a:xfrm>
          <a:prstGeom prst="line">
            <a:avLst/>
          </a:prstGeom>
          <a:noFill/>
          <a:ln w="57150">
            <a:solidFill>
              <a:srgbClr val="0000FF"/>
            </a:solidFill>
            <a:round/>
          </a:ln>
          <a:effectLst/>
        </p:spPr>
        <p:txBody>
          <a:bodyPr/>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Line 6"/>
          <p:cNvSpPr>
            <a:spLocks noChangeShapeType="1"/>
          </p:cNvSpPr>
          <p:nvPr/>
        </p:nvSpPr>
        <p:spPr bwMode="auto">
          <a:xfrm>
            <a:off x="5029200" y="3486150"/>
            <a:ext cx="0" cy="990600"/>
          </a:xfrm>
          <a:prstGeom prst="line">
            <a:avLst/>
          </a:prstGeom>
          <a:noFill/>
          <a:ln w="57150">
            <a:solidFill>
              <a:srgbClr val="0000FF"/>
            </a:solidFill>
            <a:round/>
          </a:ln>
          <a:effectLst/>
        </p:spPr>
        <p:txBody>
          <a:bodyPr/>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0-#ppt_w/2"/>
                                          </p:val>
                                        </p:tav>
                                        <p:tav tm="100000">
                                          <p:val>
                                            <p:strVal val="#ppt_x"/>
                                          </p:val>
                                        </p:tav>
                                      </p:tavLst>
                                    </p:anim>
                                    <p:anim calcmode="lin" valueType="num">
                                      <p:cBhvr additive="base">
                                        <p:cTn id="1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0-#ppt_w/2"/>
                                          </p:val>
                                        </p:tav>
                                        <p:tav tm="100000">
                                          <p:val>
                                            <p:strVal val="#ppt_x"/>
                                          </p:val>
                                        </p:tav>
                                      </p:tavLst>
                                    </p:anim>
                                    <p:anim calcmode="lin" valueType="num">
                                      <p:cBhvr additive="base">
                                        <p:cTn id="25"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1" name="矩形 8"/>
          <p:cNvSpPr>
            <a:spLocks noChangeArrowheads="1"/>
          </p:cNvSpPr>
          <p:nvPr/>
        </p:nvSpPr>
        <p:spPr bwMode="auto">
          <a:xfrm>
            <a:off x="1003300" y="233365"/>
            <a:ext cx="2057400" cy="461665"/>
          </a:xfrm>
          <a:prstGeom prst="rect">
            <a:avLst/>
          </a:prstGeom>
          <a:noFill/>
          <a:ln w="9525">
            <a:noFill/>
            <a:miter lim="800000"/>
          </a:ln>
        </p:spPr>
        <p:txBody>
          <a:bodyPr>
            <a:spAutoFit/>
          </a:bodyPr>
          <a:lstStyle/>
          <a:p>
            <a:r>
              <a:rPr lang="zh-CN" altLang="en-US" sz="2400" b="1">
                <a:latin typeface="微软雅黑" panose="020B0503020204020204" pitchFamily="34" charset="-122"/>
                <a:ea typeface="微软雅黑" panose="020B0503020204020204" pitchFamily="34" charset="-122"/>
              </a:rPr>
              <a:t>个性化作业</a:t>
            </a:r>
          </a:p>
        </p:txBody>
      </p:sp>
      <p:grpSp>
        <p:nvGrpSpPr>
          <p:cNvPr id="36922" name="Group 13"/>
          <p:cNvGrpSpPr/>
          <p:nvPr/>
        </p:nvGrpSpPr>
        <p:grpSpPr bwMode="auto">
          <a:xfrm>
            <a:off x="179388" y="193676"/>
            <a:ext cx="792162" cy="550863"/>
            <a:chOff x="258" y="78"/>
            <a:chExt cx="674" cy="457"/>
          </a:xfrm>
        </p:grpSpPr>
        <p:grpSp>
          <p:nvGrpSpPr>
            <p:cNvPr id="36928" name="组合 79"/>
            <p:cNvGrpSpPr/>
            <p:nvPr/>
          </p:nvGrpSpPr>
          <p:grpSpPr bwMode="auto">
            <a:xfrm>
              <a:off x="637" y="78"/>
              <a:ext cx="295" cy="457"/>
              <a:chOff x="5235576" y="2735263"/>
              <a:chExt cx="785813" cy="1184275"/>
            </a:xfrm>
          </p:grpSpPr>
          <p:sp>
            <p:nvSpPr>
              <p:cNvPr id="36966" name="Freeform 82"/>
              <p:cNvSpPr>
                <a:spLocks noChangeArrowheads="1"/>
              </p:cNvSpPr>
              <p:nvPr/>
            </p:nvSpPr>
            <p:spPr bwMode="auto">
              <a:xfrm>
                <a:off x="5235576" y="2735263"/>
                <a:ext cx="785813" cy="1184275"/>
              </a:xfrm>
              <a:custGeom>
                <a:avLst/>
                <a:gdLst>
                  <a:gd name="T0" fmla="*/ 2147483647 w 209"/>
                  <a:gd name="T1" fmla="*/ 2147483647 h 315"/>
                  <a:gd name="T2" fmla="*/ 2147483647 w 209"/>
                  <a:gd name="T3" fmla="*/ 2147483647 h 315"/>
                  <a:gd name="T4" fmla="*/ 2147483647 w 209"/>
                  <a:gd name="T5" fmla="*/ 2147483647 h 315"/>
                  <a:gd name="T6" fmla="*/ 2147483647 w 209"/>
                  <a:gd name="T7" fmla="*/ 0 h 315"/>
                  <a:gd name="T8" fmla="*/ 2147483647 w 209"/>
                  <a:gd name="T9" fmla="*/ 2147483647 h 315"/>
                  <a:gd name="T10" fmla="*/ 0 w 209"/>
                  <a:gd name="T11" fmla="*/ 2147483647 h 315"/>
                  <a:gd name="T12" fmla="*/ 0 w 209"/>
                  <a:gd name="T13" fmla="*/ 2147483647 h 315"/>
                  <a:gd name="T14" fmla="*/ 0 w 209"/>
                  <a:gd name="T15" fmla="*/ 2147483647 h 315"/>
                  <a:gd name="T16" fmla="*/ 0 w 209"/>
                  <a:gd name="T17" fmla="*/ 2147483647 h 315"/>
                  <a:gd name="T18" fmla="*/ 2147483647 w 209"/>
                  <a:gd name="T19" fmla="*/ 2147483647 h 315"/>
                  <a:gd name="T20" fmla="*/ 2147483647 w 209"/>
                  <a:gd name="T21" fmla="*/ 2147483647 h 315"/>
                  <a:gd name="T22" fmla="*/ 2147483647 w 209"/>
                  <a:gd name="T23" fmla="*/ 2147483647 h 315"/>
                  <a:gd name="T24" fmla="*/ 2147483647 w 209"/>
                  <a:gd name="T25" fmla="*/ 2147483647 h 315"/>
                  <a:gd name="T26" fmla="*/ 2147483647 w 209"/>
                  <a:gd name="T27" fmla="*/ 2147483647 h 315"/>
                  <a:gd name="T28" fmla="*/ 2147483647 w 209"/>
                  <a:gd name="T29" fmla="*/ 2147483647 h 315"/>
                  <a:gd name="T30" fmla="*/ 2147483647 w 209"/>
                  <a:gd name="T31" fmla="*/ 2147483647 h 315"/>
                  <a:gd name="T32" fmla="*/ 2147483647 w 209"/>
                  <a:gd name="T33" fmla="*/ 2147483647 h 315"/>
                  <a:gd name="T34" fmla="*/ 2147483647 w 209"/>
                  <a:gd name="T35" fmla="*/ 2147483647 h 315"/>
                  <a:gd name="T36" fmla="*/ 2147483647 w 209"/>
                  <a:gd name="T37" fmla="*/ 2147483647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315"/>
                  <a:gd name="T59" fmla="*/ 209 w 209"/>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315">
                    <a:moveTo>
                      <a:pt x="206" y="56"/>
                    </a:moveTo>
                    <a:cubicBezTo>
                      <a:pt x="38" y="1"/>
                      <a:pt x="38" y="1"/>
                      <a:pt x="38" y="1"/>
                    </a:cubicBezTo>
                    <a:cubicBezTo>
                      <a:pt x="37" y="1"/>
                      <a:pt x="37" y="1"/>
                      <a:pt x="37" y="1"/>
                    </a:cubicBezTo>
                    <a:cubicBezTo>
                      <a:pt x="34" y="0"/>
                      <a:pt x="31" y="0"/>
                      <a:pt x="28" y="0"/>
                    </a:cubicBezTo>
                    <a:cubicBezTo>
                      <a:pt x="13" y="0"/>
                      <a:pt x="2" y="11"/>
                      <a:pt x="1" y="25"/>
                    </a:cubicBezTo>
                    <a:cubicBezTo>
                      <a:pt x="1" y="25"/>
                      <a:pt x="0" y="26"/>
                      <a:pt x="0" y="26"/>
                    </a:cubicBezTo>
                    <a:cubicBezTo>
                      <a:pt x="0" y="27"/>
                      <a:pt x="0" y="27"/>
                      <a:pt x="0" y="27"/>
                    </a:cubicBezTo>
                    <a:cubicBezTo>
                      <a:pt x="0" y="71"/>
                      <a:pt x="0" y="71"/>
                      <a:pt x="0" y="71"/>
                    </a:cubicBezTo>
                    <a:cubicBezTo>
                      <a:pt x="0" y="257"/>
                      <a:pt x="0" y="257"/>
                      <a:pt x="0" y="257"/>
                    </a:cubicBezTo>
                    <a:cubicBezTo>
                      <a:pt x="0" y="258"/>
                      <a:pt x="1" y="260"/>
                      <a:pt x="3" y="260"/>
                    </a:cubicBezTo>
                    <a:cubicBezTo>
                      <a:pt x="171" y="315"/>
                      <a:pt x="171" y="315"/>
                      <a:pt x="171" y="315"/>
                    </a:cubicBezTo>
                    <a:cubicBezTo>
                      <a:pt x="172" y="315"/>
                      <a:pt x="172" y="315"/>
                      <a:pt x="173" y="315"/>
                    </a:cubicBezTo>
                    <a:cubicBezTo>
                      <a:pt x="173" y="315"/>
                      <a:pt x="174" y="315"/>
                      <a:pt x="175" y="315"/>
                    </a:cubicBezTo>
                    <a:cubicBezTo>
                      <a:pt x="176" y="314"/>
                      <a:pt x="176" y="313"/>
                      <a:pt x="176" y="312"/>
                    </a:cubicBezTo>
                    <a:cubicBezTo>
                      <a:pt x="176" y="273"/>
                      <a:pt x="176" y="273"/>
                      <a:pt x="176" y="273"/>
                    </a:cubicBezTo>
                    <a:cubicBezTo>
                      <a:pt x="204" y="283"/>
                      <a:pt x="205" y="283"/>
                      <a:pt x="205" y="283"/>
                    </a:cubicBezTo>
                    <a:cubicBezTo>
                      <a:pt x="207" y="283"/>
                      <a:pt x="209" y="281"/>
                      <a:pt x="209" y="279"/>
                    </a:cubicBezTo>
                    <a:cubicBezTo>
                      <a:pt x="209" y="60"/>
                      <a:pt x="209" y="60"/>
                      <a:pt x="209" y="60"/>
                    </a:cubicBezTo>
                    <a:cubicBezTo>
                      <a:pt x="209" y="58"/>
                      <a:pt x="208" y="57"/>
                      <a:pt x="206" y="56"/>
                    </a:cubicBezTo>
                    <a:close/>
                  </a:path>
                </a:pathLst>
              </a:custGeom>
              <a:solidFill>
                <a:srgbClr val="FF6D3B"/>
              </a:solidFill>
              <a:ln w="9525">
                <a:noFill/>
                <a:round/>
              </a:ln>
            </p:spPr>
            <p:txBody>
              <a:bodyPr/>
              <a:lstStyle/>
              <a:p>
                <a:endParaRPr lang="zh-CN" altLang="en-US"/>
              </a:p>
            </p:txBody>
          </p:sp>
          <p:sp>
            <p:nvSpPr>
              <p:cNvPr id="36967" name="Freeform 83"/>
              <p:cNvSpPr>
                <a:spLocks noChangeArrowheads="1"/>
              </p:cNvSpPr>
              <p:nvPr/>
            </p:nvSpPr>
            <p:spPr bwMode="auto">
              <a:xfrm>
                <a:off x="5253038" y="2740026"/>
                <a:ext cx="760413" cy="1058863"/>
              </a:xfrm>
              <a:custGeom>
                <a:avLst/>
                <a:gdLst>
                  <a:gd name="T0" fmla="*/ 2147483647 w 202"/>
                  <a:gd name="T1" fmla="*/ 2147483647 h 282"/>
                  <a:gd name="T2" fmla="*/ 2147483647 w 202"/>
                  <a:gd name="T3" fmla="*/ 2147483647 h 282"/>
                  <a:gd name="T4" fmla="*/ 2147483647 w 202"/>
                  <a:gd name="T5" fmla="*/ 2147483647 h 282"/>
                  <a:gd name="T6" fmla="*/ 2147483647 w 202"/>
                  <a:gd name="T7" fmla="*/ 2147483647 h 282"/>
                  <a:gd name="T8" fmla="*/ 2147483647 w 202"/>
                  <a:gd name="T9" fmla="*/ 2147483647 h 282"/>
                  <a:gd name="T10" fmla="*/ 2147483647 w 202"/>
                  <a:gd name="T11" fmla="*/ 0 h 282"/>
                  <a:gd name="T12" fmla="*/ 0 w 202"/>
                  <a:gd name="T13" fmla="*/ 2147483647 h 282"/>
                  <a:gd name="T14" fmla="*/ 2147483647 w 202"/>
                  <a:gd name="T15" fmla="*/ 2147483647 h 282"/>
                  <a:gd name="T16" fmla="*/ 2147483647 w 202"/>
                  <a:gd name="T17" fmla="*/ 2147483647 h 282"/>
                  <a:gd name="T18" fmla="*/ 2147483647 w 202"/>
                  <a:gd name="T19" fmla="*/ 2147483647 h 282"/>
                  <a:gd name="T20" fmla="*/ 2147483647 w 202"/>
                  <a:gd name="T21" fmla="*/ 2147483647 h 282"/>
                  <a:gd name="T22" fmla="*/ 2147483647 w 202"/>
                  <a:gd name="T23" fmla="*/ 2147483647 h 282"/>
                  <a:gd name="T24" fmla="*/ 2147483647 w 202"/>
                  <a:gd name="T25" fmla="*/ 2147483647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282"/>
                  <a:gd name="T41" fmla="*/ 202 w 202"/>
                  <a:gd name="T42" fmla="*/ 282 h 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282">
                    <a:moveTo>
                      <a:pt x="200" y="282"/>
                    </a:moveTo>
                    <a:cubicBezTo>
                      <a:pt x="201" y="282"/>
                      <a:pt x="201" y="282"/>
                      <a:pt x="202" y="281"/>
                    </a:cubicBezTo>
                    <a:cubicBezTo>
                      <a:pt x="201" y="58"/>
                      <a:pt x="201" y="58"/>
                      <a:pt x="201" y="58"/>
                    </a:cubicBezTo>
                    <a:cubicBezTo>
                      <a:pt x="31" y="3"/>
                      <a:pt x="31" y="3"/>
                      <a:pt x="31" y="3"/>
                    </a:cubicBezTo>
                    <a:cubicBezTo>
                      <a:pt x="31" y="2"/>
                      <a:pt x="31" y="2"/>
                      <a:pt x="31" y="2"/>
                    </a:cubicBezTo>
                    <a:cubicBezTo>
                      <a:pt x="28" y="1"/>
                      <a:pt x="24" y="0"/>
                      <a:pt x="21" y="0"/>
                    </a:cubicBezTo>
                    <a:cubicBezTo>
                      <a:pt x="10" y="0"/>
                      <a:pt x="1" y="10"/>
                      <a:pt x="0" y="22"/>
                    </a:cubicBezTo>
                    <a:cubicBezTo>
                      <a:pt x="1" y="24"/>
                      <a:pt x="2" y="30"/>
                      <a:pt x="5" y="32"/>
                    </a:cubicBezTo>
                    <a:cubicBezTo>
                      <a:pt x="9" y="34"/>
                      <a:pt x="15" y="36"/>
                      <a:pt x="15" y="36"/>
                    </a:cubicBezTo>
                    <a:cubicBezTo>
                      <a:pt x="173" y="90"/>
                      <a:pt x="173" y="90"/>
                      <a:pt x="173" y="90"/>
                    </a:cubicBezTo>
                    <a:cubicBezTo>
                      <a:pt x="175" y="91"/>
                      <a:pt x="176" y="92"/>
                      <a:pt x="176" y="94"/>
                    </a:cubicBezTo>
                    <a:cubicBezTo>
                      <a:pt x="176" y="274"/>
                      <a:pt x="176" y="274"/>
                      <a:pt x="176" y="274"/>
                    </a:cubicBezTo>
                    <a:cubicBezTo>
                      <a:pt x="199" y="282"/>
                      <a:pt x="200" y="282"/>
                      <a:pt x="200" y="282"/>
                    </a:cubicBezTo>
                    <a:close/>
                  </a:path>
                </a:pathLst>
              </a:custGeom>
              <a:solidFill>
                <a:srgbClr val="DE3F18"/>
              </a:solidFill>
              <a:ln w="9525">
                <a:noFill/>
                <a:round/>
              </a:ln>
            </p:spPr>
            <p:txBody>
              <a:bodyPr/>
              <a:lstStyle/>
              <a:p>
                <a:endParaRPr lang="zh-CN" altLang="en-US"/>
              </a:p>
            </p:txBody>
          </p:sp>
          <p:sp>
            <p:nvSpPr>
              <p:cNvPr id="36968" name="Freeform 84"/>
              <p:cNvSpPr>
                <a:spLocks noChangeArrowheads="1"/>
              </p:cNvSpPr>
              <p:nvPr/>
            </p:nvSpPr>
            <p:spPr bwMode="auto">
              <a:xfrm>
                <a:off x="5265738" y="2762251"/>
                <a:ext cx="728663" cy="1066800"/>
              </a:xfrm>
              <a:custGeom>
                <a:avLst/>
                <a:gdLst>
                  <a:gd name="T0" fmla="*/ 2147483647 w 194"/>
                  <a:gd name="T1" fmla="*/ 2147483647 h 284"/>
                  <a:gd name="T2" fmla="*/ 2147483647 w 194"/>
                  <a:gd name="T3" fmla="*/ 2147483647 h 284"/>
                  <a:gd name="T4" fmla="*/ 2147483647 w 194"/>
                  <a:gd name="T5" fmla="*/ 2147483647 h 284"/>
                  <a:gd name="T6" fmla="*/ 2147483647 w 194"/>
                  <a:gd name="T7" fmla="*/ 2147483647 h 284"/>
                  <a:gd name="T8" fmla="*/ 2147483647 w 194"/>
                  <a:gd name="T9" fmla="*/ 2147483647 h 284"/>
                  <a:gd name="T10" fmla="*/ 2147483647 w 194"/>
                  <a:gd name="T11" fmla="*/ 2147483647 h 284"/>
                  <a:gd name="T12" fmla="*/ 2147483647 w 194"/>
                  <a:gd name="T13" fmla="*/ 2147483647 h 284"/>
                  <a:gd name="T14" fmla="*/ 2147483647 w 194"/>
                  <a:gd name="T15" fmla="*/ 0 h 284"/>
                  <a:gd name="T16" fmla="*/ 0 w 194"/>
                  <a:gd name="T17" fmla="*/ 2147483647 h 284"/>
                  <a:gd name="T18" fmla="*/ 2147483647 w 194"/>
                  <a:gd name="T19" fmla="*/ 2147483647 h 284"/>
                  <a:gd name="T20" fmla="*/ 2147483647 w 194"/>
                  <a:gd name="T21" fmla="*/ 2147483647 h 284"/>
                  <a:gd name="T22" fmla="*/ 2147483647 w 194"/>
                  <a:gd name="T23" fmla="*/ 2147483647 h 284"/>
                  <a:gd name="T24" fmla="*/ 2147483647 w 194"/>
                  <a:gd name="T25" fmla="*/ 2147483647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84"/>
                  <a:gd name="T41" fmla="*/ 194 w 194"/>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84">
                    <a:moveTo>
                      <a:pt x="168" y="85"/>
                    </a:moveTo>
                    <a:cubicBezTo>
                      <a:pt x="168" y="284"/>
                      <a:pt x="168" y="284"/>
                      <a:pt x="168" y="284"/>
                    </a:cubicBezTo>
                    <a:cubicBezTo>
                      <a:pt x="172" y="278"/>
                      <a:pt x="178" y="273"/>
                      <a:pt x="186" y="273"/>
                    </a:cubicBezTo>
                    <a:cubicBezTo>
                      <a:pt x="188" y="273"/>
                      <a:pt x="191" y="274"/>
                      <a:pt x="194" y="275"/>
                    </a:cubicBezTo>
                    <a:cubicBezTo>
                      <a:pt x="194" y="55"/>
                      <a:pt x="194" y="55"/>
                      <a:pt x="194" y="55"/>
                    </a:cubicBezTo>
                    <a:cubicBezTo>
                      <a:pt x="30" y="2"/>
                      <a:pt x="30" y="2"/>
                      <a:pt x="30" y="2"/>
                    </a:cubicBezTo>
                    <a:cubicBezTo>
                      <a:pt x="29" y="2"/>
                      <a:pt x="29" y="2"/>
                      <a:pt x="29" y="2"/>
                    </a:cubicBezTo>
                    <a:cubicBezTo>
                      <a:pt x="26" y="0"/>
                      <a:pt x="23" y="0"/>
                      <a:pt x="20" y="0"/>
                    </a:cubicBezTo>
                    <a:cubicBezTo>
                      <a:pt x="9" y="0"/>
                      <a:pt x="0" y="8"/>
                      <a:pt x="0" y="19"/>
                    </a:cubicBezTo>
                    <a:cubicBezTo>
                      <a:pt x="0" y="22"/>
                      <a:pt x="1" y="27"/>
                      <a:pt x="5" y="29"/>
                    </a:cubicBezTo>
                    <a:cubicBezTo>
                      <a:pt x="8" y="31"/>
                      <a:pt x="14" y="32"/>
                      <a:pt x="14" y="32"/>
                    </a:cubicBezTo>
                    <a:cubicBezTo>
                      <a:pt x="166" y="82"/>
                      <a:pt x="166" y="82"/>
                      <a:pt x="166" y="82"/>
                    </a:cubicBezTo>
                    <a:cubicBezTo>
                      <a:pt x="167" y="82"/>
                      <a:pt x="168" y="84"/>
                      <a:pt x="168" y="85"/>
                    </a:cubicBezTo>
                    <a:close/>
                  </a:path>
                </a:pathLst>
              </a:custGeom>
              <a:solidFill>
                <a:srgbClr val="D1ECFB"/>
              </a:solidFill>
              <a:ln w="9525">
                <a:noFill/>
                <a:round/>
              </a:ln>
            </p:spPr>
            <p:txBody>
              <a:bodyPr/>
              <a:lstStyle/>
              <a:p>
                <a:endParaRPr lang="zh-CN" altLang="en-US"/>
              </a:p>
            </p:txBody>
          </p:sp>
          <p:sp>
            <p:nvSpPr>
              <p:cNvPr id="36969" name="Freeform 85"/>
              <p:cNvSpPr>
                <a:spLocks noChangeArrowheads="1"/>
              </p:cNvSpPr>
              <p:nvPr/>
            </p:nvSpPr>
            <p:spPr bwMode="auto">
              <a:xfrm>
                <a:off x="5878513" y="2960688"/>
                <a:ext cx="115888" cy="868363"/>
              </a:xfrm>
              <a:custGeom>
                <a:avLst/>
                <a:gdLst>
                  <a:gd name="T0" fmla="*/ 2147483647 w 31"/>
                  <a:gd name="T1" fmla="*/ 2147483647 h 231"/>
                  <a:gd name="T2" fmla="*/ 2147483647 w 31"/>
                  <a:gd name="T3" fmla="*/ 2147483647 h 231"/>
                  <a:gd name="T4" fmla="*/ 2147483647 w 31"/>
                  <a:gd name="T5" fmla="*/ 2147483647 h 231"/>
                  <a:gd name="T6" fmla="*/ 2147483647 w 31"/>
                  <a:gd name="T7" fmla="*/ 0 h 231"/>
                  <a:gd name="T8" fmla="*/ 2147483647 w 31"/>
                  <a:gd name="T9" fmla="*/ 0 h 231"/>
                  <a:gd name="T10" fmla="*/ 0 w 31"/>
                  <a:gd name="T11" fmla="*/ 2147483647 h 231"/>
                  <a:gd name="T12" fmla="*/ 2147483647 w 31"/>
                  <a:gd name="T13" fmla="*/ 2147483647 h 231"/>
                  <a:gd name="T14" fmla="*/ 2147483647 w 31"/>
                  <a:gd name="T15" fmla="*/ 2147483647 h 231"/>
                  <a:gd name="T16" fmla="*/ 2147483647 w 31"/>
                  <a:gd name="T17" fmla="*/ 2147483647 h 231"/>
                  <a:gd name="T18" fmla="*/ 2147483647 w 31"/>
                  <a:gd name="T19" fmla="*/ 2147483647 h 231"/>
                  <a:gd name="T20" fmla="*/ 2147483647 w 31"/>
                  <a:gd name="T21" fmla="*/ 2147483647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231"/>
                  <a:gd name="T35" fmla="*/ 31 w 31"/>
                  <a:gd name="T36" fmla="*/ 231 h 2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231">
                    <a:moveTo>
                      <a:pt x="23" y="220"/>
                    </a:moveTo>
                    <a:cubicBezTo>
                      <a:pt x="25" y="220"/>
                      <a:pt x="28" y="221"/>
                      <a:pt x="31" y="222"/>
                    </a:cubicBezTo>
                    <a:cubicBezTo>
                      <a:pt x="31" y="2"/>
                      <a:pt x="31" y="2"/>
                      <a:pt x="31" y="2"/>
                    </a:cubicBezTo>
                    <a:cubicBezTo>
                      <a:pt x="23" y="0"/>
                      <a:pt x="23" y="0"/>
                      <a:pt x="23" y="0"/>
                    </a:cubicBezTo>
                    <a:cubicBezTo>
                      <a:pt x="23" y="0"/>
                      <a:pt x="22" y="0"/>
                      <a:pt x="21" y="0"/>
                    </a:cubicBezTo>
                    <a:cubicBezTo>
                      <a:pt x="10" y="0"/>
                      <a:pt x="1" y="9"/>
                      <a:pt x="0" y="20"/>
                    </a:cubicBezTo>
                    <a:cubicBezTo>
                      <a:pt x="1" y="22"/>
                      <a:pt x="2" y="27"/>
                      <a:pt x="4" y="29"/>
                    </a:cubicBezTo>
                    <a:cubicBezTo>
                      <a:pt x="4" y="30"/>
                      <a:pt x="4" y="30"/>
                      <a:pt x="4" y="30"/>
                    </a:cubicBezTo>
                    <a:cubicBezTo>
                      <a:pt x="5" y="30"/>
                      <a:pt x="5" y="31"/>
                      <a:pt x="5" y="32"/>
                    </a:cubicBezTo>
                    <a:cubicBezTo>
                      <a:pt x="5" y="231"/>
                      <a:pt x="5" y="231"/>
                      <a:pt x="5" y="231"/>
                    </a:cubicBezTo>
                    <a:cubicBezTo>
                      <a:pt x="9" y="225"/>
                      <a:pt x="15" y="220"/>
                      <a:pt x="23" y="220"/>
                    </a:cubicBezTo>
                    <a:close/>
                  </a:path>
                </a:pathLst>
              </a:custGeom>
              <a:solidFill>
                <a:srgbClr val="FFFFFF"/>
              </a:solidFill>
              <a:ln w="9525">
                <a:noFill/>
                <a:round/>
              </a:ln>
            </p:spPr>
            <p:txBody>
              <a:bodyPr/>
              <a:lstStyle/>
              <a:p>
                <a:endParaRPr lang="zh-CN" altLang="en-US"/>
              </a:p>
            </p:txBody>
          </p:sp>
        </p:grpSp>
        <p:grpSp>
          <p:nvGrpSpPr>
            <p:cNvPr id="36929" name="组合 117"/>
            <p:cNvGrpSpPr/>
            <p:nvPr/>
          </p:nvGrpSpPr>
          <p:grpSpPr bwMode="auto">
            <a:xfrm>
              <a:off x="305" y="218"/>
              <a:ext cx="372" cy="115"/>
              <a:chOff x="4348163" y="3097213"/>
              <a:chExt cx="992188" cy="300038"/>
            </a:xfrm>
          </p:grpSpPr>
          <p:sp>
            <p:nvSpPr>
              <p:cNvPr id="36963" name="Freeform 116"/>
              <p:cNvSpPr>
                <a:spLocks noChangeArrowheads="1"/>
              </p:cNvSpPr>
              <p:nvPr/>
            </p:nvSpPr>
            <p:spPr bwMode="auto">
              <a:xfrm>
                <a:off x="4348163" y="3097213"/>
                <a:ext cx="992188" cy="231775"/>
              </a:xfrm>
              <a:custGeom>
                <a:avLst/>
                <a:gdLst>
                  <a:gd name="T0" fmla="*/ 0 w 264"/>
                  <a:gd name="T1" fmla="*/ 2147483647 h 62"/>
                  <a:gd name="T2" fmla="*/ 2147483647 w 264"/>
                  <a:gd name="T3" fmla="*/ 2147483647 h 62"/>
                  <a:gd name="T4" fmla="*/ 2147483647 w 264"/>
                  <a:gd name="T5" fmla="*/ 2147483647 h 62"/>
                  <a:gd name="T6" fmla="*/ 2147483647 w 264"/>
                  <a:gd name="T7" fmla="*/ 2147483647 h 62"/>
                  <a:gd name="T8" fmla="*/ 2147483647 w 264"/>
                  <a:gd name="T9" fmla="*/ 2147483647 h 62"/>
                  <a:gd name="T10" fmla="*/ 0 w 264"/>
                  <a:gd name="T11" fmla="*/ 2147483647 h 62"/>
                  <a:gd name="T12" fmla="*/ 0 w 264"/>
                  <a:gd name="T13" fmla="*/ 0 h 62"/>
                  <a:gd name="T14" fmla="*/ 2147483647 w 264"/>
                  <a:gd name="T15" fmla="*/ 0 h 62"/>
                  <a:gd name="T16" fmla="*/ 2147483647 w 264"/>
                  <a:gd name="T17" fmla="*/ 2147483647 h 62"/>
                  <a:gd name="T18" fmla="*/ 2147483647 w 264"/>
                  <a:gd name="T19" fmla="*/ 2147483647 h 62"/>
                  <a:gd name="T20" fmla="*/ 2147483647 w 264"/>
                  <a:gd name="T21" fmla="*/ 2147483647 h 62"/>
                  <a:gd name="T22" fmla="*/ 0 w 264"/>
                  <a:gd name="T23" fmla="*/ 2147483647 h 62"/>
                  <a:gd name="T24" fmla="*/ 0 w 264"/>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62"/>
                  <a:gd name="T41" fmla="*/ 264 w 26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62">
                    <a:moveTo>
                      <a:pt x="0" y="55"/>
                    </a:moveTo>
                    <a:cubicBezTo>
                      <a:pt x="2" y="55"/>
                      <a:pt x="4" y="55"/>
                      <a:pt x="6" y="55"/>
                    </a:cubicBezTo>
                    <a:cubicBezTo>
                      <a:pt x="8" y="55"/>
                      <a:pt x="10" y="53"/>
                      <a:pt x="10" y="51"/>
                    </a:cubicBezTo>
                    <a:cubicBezTo>
                      <a:pt x="10" y="38"/>
                      <a:pt x="10" y="24"/>
                      <a:pt x="10" y="11"/>
                    </a:cubicBezTo>
                    <a:cubicBezTo>
                      <a:pt x="10" y="9"/>
                      <a:pt x="8" y="7"/>
                      <a:pt x="6" y="7"/>
                    </a:cubicBezTo>
                    <a:cubicBezTo>
                      <a:pt x="4" y="7"/>
                      <a:pt x="2" y="7"/>
                      <a:pt x="0" y="7"/>
                    </a:cubicBezTo>
                    <a:cubicBezTo>
                      <a:pt x="0" y="5"/>
                      <a:pt x="0" y="2"/>
                      <a:pt x="0" y="0"/>
                    </a:cubicBezTo>
                    <a:cubicBezTo>
                      <a:pt x="80" y="0"/>
                      <a:pt x="160" y="0"/>
                      <a:pt x="240" y="0"/>
                    </a:cubicBezTo>
                    <a:cubicBezTo>
                      <a:pt x="246" y="0"/>
                      <a:pt x="255" y="4"/>
                      <a:pt x="258" y="10"/>
                    </a:cubicBezTo>
                    <a:cubicBezTo>
                      <a:pt x="264" y="23"/>
                      <a:pt x="264" y="39"/>
                      <a:pt x="258" y="52"/>
                    </a:cubicBezTo>
                    <a:cubicBezTo>
                      <a:pt x="255" y="58"/>
                      <a:pt x="246" y="62"/>
                      <a:pt x="240" y="62"/>
                    </a:cubicBezTo>
                    <a:cubicBezTo>
                      <a:pt x="160" y="62"/>
                      <a:pt x="80" y="62"/>
                      <a:pt x="0" y="62"/>
                    </a:cubicBezTo>
                    <a:cubicBezTo>
                      <a:pt x="0" y="60"/>
                      <a:pt x="0" y="57"/>
                      <a:pt x="0" y="55"/>
                    </a:cubicBezTo>
                    <a:close/>
                  </a:path>
                </a:pathLst>
              </a:custGeom>
              <a:solidFill>
                <a:srgbClr val="1695A4"/>
              </a:solidFill>
              <a:ln w="9525">
                <a:noFill/>
                <a:round/>
              </a:ln>
            </p:spPr>
            <p:txBody>
              <a:bodyPr/>
              <a:lstStyle/>
              <a:p>
                <a:endParaRPr lang="zh-CN" altLang="en-US"/>
              </a:p>
            </p:txBody>
          </p:sp>
          <p:sp>
            <p:nvSpPr>
              <p:cNvPr id="36964" name="Freeform 117"/>
              <p:cNvSpPr>
                <a:spLocks noChangeArrowheads="1"/>
              </p:cNvSpPr>
              <p:nvPr/>
            </p:nvSpPr>
            <p:spPr bwMode="auto">
              <a:xfrm>
                <a:off x="4370388" y="3122613"/>
                <a:ext cx="942975" cy="184150"/>
              </a:xfrm>
              <a:custGeom>
                <a:avLst/>
                <a:gdLst>
                  <a:gd name="T0" fmla="*/ 2147483647 w 251"/>
                  <a:gd name="T1" fmla="*/ 2147483647 h 49"/>
                  <a:gd name="T2" fmla="*/ 2147483647 w 251"/>
                  <a:gd name="T3" fmla="*/ 2147483647 h 49"/>
                  <a:gd name="T4" fmla="*/ 0 w 251"/>
                  <a:gd name="T5" fmla="*/ 0 h 49"/>
                  <a:gd name="T6" fmla="*/ 2147483647 w 251"/>
                  <a:gd name="T7" fmla="*/ 0 h 49"/>
                  <a:gd name="T8" fmla="*/ 2147483647 w 251"/>
                  <a:gd name="T9" fmla="*/ 2147483647 h 49"/>
                  <a:gd name="T10" fmla="*/ 2147483647 w 251"/>
                  <a:gd name="T11" fmla="*/ 2147483647 h 49"/>
                  <a:gd name="T12" fmla="*/ 2147483647 w 251"/>
                  <a:gd name="T13" fmla="*/ 2147483647 h 49"/>
                  <a:gd name="T14" fmla="*/ 0 w 251"/>
                  <a:gd name="T15" fmla="*/ 2147483647 h 49"/>
                  <a:gd name="T16" fmla="*/ 2147483647 w 251"/>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49"/>
                  <a:gd name="T29" fmla="*/ 251 w 2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49">
                    <a:moveTo>
                      <a:pt x="4" y="44"/>
                    </a:moveTo>
                    <a:cubicBezTo>
                      <a:pt x="4" y="31"/>
                      <a:pt x="4" y="17"/>
                      <a:pt x="4" y="4"/>
                    </a:cubicBezTo>
                    <a:cubicBezTo>
                      <a:pt x="4" y="2"/>
                      <a:pt x="2" y="0"/>
                      <a:pt x="0" y="0"/>
                    </a:cubicBezTo>
                    <a:cubicBezTo>
                      <a:pt x="80" y="0"/>
                      <a:pt x="159" y="0"/>
                      <a:pt x="239" y="0"/>
                    </a:cubicBezTo>
                    <a:cubicBezTo>
                      <a:pt x="241" y="0"/>
                      <a:pt x="243" y="1"/>
                      <a:pt x="244" y="3"/>
                    </a:cubicBezTo>
                    <a:cubicBezTo>
                      <a:pt x="251" y="16"/>
                      <a:pt x="251" y="32"/>
                      <a:pt x="244" y="45"/>
                    </a:cubicBezTo>
                    <a:cubicBezTo>
                      <a:pt x="243" y="47"/>
                      <a:pt x="241" y="49"/>
                      <a:pt x="239" y="49"/>
                    </a:cubicBezTo>
                    <a:cubicBezTo>
                      <a:pt x="159" y="48"/>
                      <a:pt x="80" y="48"/>
                      <a:pt x="0" y="48"/>
                    </a:cubicBezTo>
                    <a:cubicBezTo>
                      <a:pt x="2" y="48"/>
                      <a:pt x="4" y="46"/>
                      <a:pt x="4" y="44"/>
                    </a:cubicBezTo>
                    <a:close/>
                  </a:path>
                </a:pathLst>
              </a:custGeom>
              <a:solidFill>
                <a:srgbClr val="FFFFFF"/>
              </a:solidFill>
              <a:ln w="9525">
                <a:noFill/>
                <a:round/>
              </a:ln>
            </p:spPr>
            <p:txBody>
              <a:bodyPr/>
              <a:lstStyle/>
              <a:p>
                <a:endParaRPr lang="zh-CN" altLang="en-US"/>
              </a:p>
            </p:txBody>
          </p:sp>
          <p:sp>
            <p:nvSpPr>
              <p:cNvPr id="36965" name="Freeform 118"/>
              <p:cNvSpPr>
                <a:spLocks noChangeArrowheads="1"/>
              </p:cNvSpPr>
              <p:nvPr/>
            </p:nvSpPr>
            <p:spPr bwMode="auto">
              <a:xfrm>
                <a:off x="5133976" y="3254376"/>
                <a:ext cx="123825" cy="142875"/>
              </a:xfrm>
              <a:custGeom>
                <a:avLst/>
                <a:gdLst>
                  <a:gd name="T0" fmla="*/ 0 w 78"/>
                  <a:gd name="T1" fmla="*/ 2147483647 h 90"/>
                  <a:gd name="T2" fmla="*/ 2147483647 w 78"/>
                  <a:gd name="T3" fmla="*/ 2147483647 h 90"/>
                  <a:gd name="T4" fmla="*/ 2147483647 w 78"/>
                  <a:gd name="T5" fmla="*/ 2147483647 h 90"/>
                  <a:gd name="T6" fmla="*/ 2147483647 w 78"/>
                  <a:gd name="T7" fmla="*/ 0 h 90"/>
                  <a:gd name="T8" fmla="*/ 2147483647 w 78"/>
                  <a:gd name="T9" fmla="*/ 0 h 90"/>
                  <a:gd name="T10" fmla="*/ 0 w 78"/>
                  <a:gd name="T11" fmla="*/ 0 h 90"/>
                  <a:gd name="T12" fmla="*/ 0 w 78"/>
                  <a:gd name="T13" fmla="*/ 2147483647 h 90"/>
                  <a:gd name="T14" fmla="*/ 0 60000 65536"/>
                  <a:gd name="T15" fmla="*/ 0 60000 65536"/>
                  <a:gd name="T16" fmla="*/ 0 60000 65536"/>
                  <a:gd name="T17" fmla="*/ 0 60000 65536"/>
                  <a:gd name="T18" fmla="*/ 0 60000 65536"/>
                  <a:gd name="T19" fmla="*/ 0 60000 65536"/>
                  <a:gd name="T20" fmla="*/ 0 60000 65536"/>
                  <a:gd name="T21" fmla="*/ 0 w 78"/>
                  <a:gd name="T22" fmla="*/ 0 h 90"/>
                  <a:gd name="T23" fmla="*/ 78 w 7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90">
                    <a:moveTo>
                      <a:pt x="0" y="90"/>
                    </a:moveTo>
                    <a:lnTo>
                      <a:pt x="38" y="66"/>
                    </a:lnTo>
                    <a:lnTo>
                      <a:pt x="78" y="90"/>
                    </a:lnTo>
                    <a:lnTo>
                      <a:pt x="78" y="0"/>
                    </a:lnTo>
                    <a:lnTo>
                      <a:pt x="38" y="0"/>
                    </a:lnTo>
                    <a:lnTo>
                      <a:pt x="0" y="0"/>
                    </a:lnTo>
                    <a:lnTo>
                      <a:pt x="0" y="90"/>
                    </a:lnTo>
                    <a:close/>
                  </a:path>
                </a:pathLst>
              </a:custGeom>
              <a:solidFill>
                <a:srgbClr val="FD6120"/>
              </a:solidFill>
              <a:ln w="9525">
                <a:noFill/>
                <a:round/>
              </a:ln>
            </p:spPr>
            <p:txBody>
              <a:bodyPr/>
              <a:lstStyle/>
              <a:p>
                <a:endParaRPr lang="zh-CN" altLang="en-US"/>
              </a:p>
            </p:txBody>
          </p:sp>
        </p:grpSp>
        <p:grpSp>
          <p:nvGrpSpPr>
            <p:cNvPr id="36930" name="组合 84"/>
            <p:cNvGrpSpPr/>
            <p:nvPr/>
          </p:nvGrpSpPr>
          <p:grpSpPr bwMode="auto">
            <a:xfrm>
              <a:off x="258" y="390"/>
              <a:ext cx="514" cy="128"/>
              <a:chOff x="4189413" y="3565526"/>
              <a:chExt cx="1373188" cy="331788"/>
            </a:xfrm>
          </p:grpSpPr>
          <p:sp>
            <p:nvSpPr>
              <p:cNvPr id="36936" name="Freeform 86"/>
              <p:cNvSpPr>
                <a:spLocks noChangeArrowheads="1"/>
              </p:cNvSpPr>
              <p:nvPr/>
            </p:nvSpPr>
            <p:spPr bwMode="auto">
              <a:xfrm>
                <a:off x="4189413" y="3565526"/>
                <a:ext cx="1373188" cy="331788"/>
              </a:xfrm>
              <a:custGeom>
                <a:avLst/>
                <a:gdLst>
                  <a:gd name="T0" fmla="*/ 2147483647 w 365"/>
                  <a:gd name="T1" fmla="*/ 2147483647 h 88"/>
                  <a:gd name="T2" fmla="*/ 2147483647 w 365"/>
                  <a:gd name="T3" fmla="*/ 2147483647 h 88"/>
                  <a:gd name="T4" fmla="*/ 2147483647 w 365"/>
                  <a:gd name="T5" fmla="*/ 2147483647 h 88"/>
                  <a:gd name="T6" fmla="*/ 2147483647 w 365"/>
                  <a:gd name="T7" fmla="*/ 2147483647 h 88"/>
                  <a:gd name="T8" fmla="*/ 2147483647 w 365"/>
                  <a:gd name="T9" fmla="*/ 2147483647 h 88"/>
                  <a:gd name="T10" fmla="*/ 2147483647 w 365"/>
                  <a:gd name="T11" fmla="*/ 2147483647 h 88"/>
                  <a:gd name="T12" fmla="*/ 2147483647 w 365"/>
                  <a:gd name="T13" fmla="*/ 2147483647 h 88"/>
                  <a:gd name="T14" fmla="*/ 2147483647 w 365"/>
                  <a:gd name="T15" fmla="*/ 2147483647 h 88"/>
                  <a:gd name="T16" fmla="*/ 0 w 365"/>
                  <a:gd name="T17" fmla="*/ 2147483647 h 88"/>
                  <a:gd name="T18" fmla="*/ 0 w 365"/>
                  <a:gd name="T19" fmla="*/ 2147483647 h 88"/>
                  <a:gd name="T20" fmla="*/ 2147483647 w 365"/>
                  <a:gd name="T21" fmla="*/ 0 h 88"/>
                  <a:gd name="T22" fmla="*/ 2147483647 w 365"/>
                  <a:gd name="T23" fmla="*/ 0 h 88"/>
                  <a:gd name="T24" fmla="*/ 2147483647 w 365"/>
                  <a:gd name="T25" fmla="*/ 2147483647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5"/>
                  <a:gd name="T40" fmla="*/ 0 h 88"/>
                  <a:gd name="T41" fmla="*/ 365 w 365"/>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5" h="88">
                    <a:moveTo>
                      <a:pt x="365" y="7"/>
                    </a:moveTo>
                    <a:cubicBezTo>
                      <a:pt x="360" y="7"/>
                      <a:pt x="360" y="7"/>
                      <a:pt x="360" y="7"/>
                    </a:cubicBezTo>
                    <a:cubicBezTo>
                      <a:pt x="358" y="7"/>
                      <a:pt x="356" y="9"/>
                      <a:pt x="356" y="11"/>
                    </a:cubicBezTo>
                    <a:cubicBezTo>
                      <a:pt x="356" y="77"/>
                      <a:pt x="356" y="77"/>
                      <a:pt x="356" y="77"/>
                    </a:cubicBezTo>
                    <a:cubicBezTo>
                      <a:pt x="356" y="79"/>
                      <a:pt x="358" y="81"/>
                      <a:pt x="360" y="81"/>
                    </a:cubicBezTo>
                    <a:cubicBezTo>
                      <a:pt x="365" y="81"/>
                      <a:pt x="365" y="81"/>
                      <a:pt x="365" y="81"/>
                    </a:cubicBezTo>
                    <a:cubicBezTo>
                      <a:pt x="365" y="88"/>
                      <a:pt x="365" y="88"/>
                      <a:pt x="365" y="88"/>
                    </a:cubicBezTo>
                    <a:cubicBezTo>
                      <a:pt x="10" y="88"/>
                      <a:pt x="10" y="88"/>
                      <a:pt x="10" y="88"/>
                    </a:cubicBezTo>
                    <a:cubicBezTo>
                      <a:pt x="4" y="88"/>
                      <a:pt x="0" y="83"/>
                      <a:pt x="0" y="77"/>
                    </a:cubicBezTo>
                    <a:cubicBezTo>
                      <a:pt x="0" y="11"/>
                      <a:pt x="0" y="11"/>
                      <a:pt x="0" y="11"/>
                    </a:cubicBezTo>
                    <a:cubicBezTo>
                      <a:pt x="0" y="5"/>
                      <a:pt x="4" y="0"/>
                      <a:pt x="10" y="0"/>
                    </a:cubicBezTo>
                    <a:cubicBezTo>
                      <a:pt x="365" y="0"/>
                      <a:pt x="365" y="0"/>
                      <a:pt x="365" y="0"/>
                    </a:cubicBezTo>
                    <a:cubicBezTo>
                      <a:pt x="365" y="7"/>
                      <a:pt x="365" y="7"/>
                      <a:pt x="365" y="7"/>
                    </a:cubicBezTo>
                  </a:path>
                </a:pathLst>
              </a:custGeom>
              <a:solidFill>
                <a:srgbClr val="1695A4"/>
              </a:solidFill>
              <a:ln w="9525">
                <a:noFill/>
                <a:round/>
              </a:ln>
            </p:spPr>
            <p:txBody>
              <a:bodyPr/>
              <a:lstStyle/>
              <a:p>
                <a:endParaRPr lang="zh-CN" altLang="en-US"/>
              </a:p>
            </p:txBody>
          </p:sp>
          <p:sp>
            <p:nvSpPr>
              <p:cNvPr id="36937" name="Freeform 87"/>
              <p:cNvSpPr>
                <a:spLocks noChangeArrowheads="1"/>
              </p:cNvSpPr>
              <p:nvPr/>
            </p:nvSpPr>
            <p:spPr bwMode="auto">
              <a:xfrm>
                <a:off x="4870451" y="3565526"/>
                <a:ext cx="692150" cy="331788"/>
              </a:xfrm>
              <a:custGeom>
                <a:avLst/>
                <a:gdLst>
                  <a:gd name="T0" fmla="*/ 2147483647 w 184"/>
                  <a:gd name="T1" fmla="*/ 2147483647 h 88"/>
                  <a:gd name="T2" fmla="*/ 2147483647 w 184"/>
                  <a:gd name="T3" fmla="*/ 2147483647 h 88"/>
                  <a:gd name="T4" fmla="*/ 2147483647 w 184"/>
                  <a:gd name="T5" fmla="*/ 2147483647 h 88"/>
                  <a:gd name="T6" fmla="*/ 2147483647 w 184"/>
                  <a:gd name="T7" fmla="*/ 2147483647 h 88"/>
                  <a:gd name="T8" fmla="*/ 2147483647 w 184"/>
                  <a:gd name="T9" fmla="*/ 2147483647 h 88"/>
                  <a:gd name="T10" fmla="*/ 2147483647 w 184"/>
                  <a:gd name="T11" fmla="*/ 2147483647 h 88"/>
                  <a:gd name="T12" fmla="*/ 2147483647 w 184"/>
                  <a:gd name="T13" fmla="*/ 2147483647 h 88"/>
                  <a:gd name="T14" fmla="*/ 0 w 184"/>
                  <a:gd name="T15" fmla="*/ 2147483647 h 88"/>
                  <a:gd name="T16" fmla="*/ 0 w 184"/>
                  <a:gd name="T17" fmla="*/ 0 h 88"/>
                  <a:gd name="T18" fmla="*/ 2147483647 w 184"/>
                  <a:gd name="T19" fmla="*/ 0 h 88"/>
                  <a:gd name="T20" fmla="*/ 2147483647 w 184"/>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88"/>
                  <a:gd name="T35" fmla="*/ 184 w 18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88">
                    <a:moveTo>
                      <a:pt x="184" y="7"/>
                    </a:moveTo>
                    <a:cubicBezTo>
                      <a:pt x="179" y="7"/>
                      <a:pt x="179" y="7"/>
                      <a:pt x="179" y="7"/>
                    </a:cubicBezTo>
                    <a:cubicBezTo>
                      <a:pt x="177" y="7"/>
                      <a:pt x="175" y="9"/>
                      <a:pt x="175" y="11"/>
                    </a:cubicBezTo>
                    <a:cubicBezTo>
                      <a:pt x="175" y="77"/>
                      <a:pt x="175" y="77"/>
                      <a:pt x="175" y="77"/>
                    </a:cubicBezTo>
                    <a:cubicBezTo>
                      <a:pt x="175" y="79"/>
                      <a:pt x="177" y="81"/>
                      <a:pt x="179" y="81"/>
                    </a:cubicBezTo>
                    <a:cubicBezTo>
                      <a:pt x="184" y="81"/>
                      <a:pt x="184" y="81"/>
                      <a:pt x="184" y="81"/>
                    </a:cubicBezTo>
                    <a:cubicBezTo>
                      <a:pt x="184" y="88"/>
                      <a:pt x="184" y="88"/>
                      <a:pt x="184" y="88"/>
                    </a:cubicBezTo>
                    <a:cubicBezTo>
                      <a:pt x="0" y="88"/>
                      <a:pt x="0" y="88"/>
                      <a:pt x="0" y="88"/>
                    </a:cubicBezTo>
                    <a:cubicBezTo>
                      <a:pt x="0" y="0"/>
                      <a:pt x="0" y="0"/>
                      <a:pt x="0" y="0"/>
                    </a:cubicBezTo>
                    <a:cubicBezTo>
                      <a:pt x="184" y="0"/>
                      <a:pt x="184" y="0"/>
                      <a:pt x="184" y="0"/>
                    </a:cubicBezTo>
                    <a:cubicBezTo>
                      <a:pt x="184" y="7"/>
                      <a:pt x="184" y="7"/>
                      <a:pt x="184" y="7"/>
                    </a:cubicBezTo>
                  </a:path>
                </a:pathLst>
              </a:custGeom>
              <a:solidFill>
                <a:srgbClr val="15B0BF"/>
              </a:solidFill>
              <a:ln w="9525">
                <a:noFill/>
                <a:round/>
              </a:ln>
            </p:spPr>
            <p:txBody>
              <a:bodyPr/>
              <a:lstStyle/>
              <a:p>
                <a:endParaRPr lang="zh-CN" altLang="en-US"/>
              </a:p>
            </p:txBody>
          </p:sp>
          <p:sp>
            <p:nvSpPr>
              <p:cNvPr id="36938" name="Freeform 88"/>
              <p:cNvSpPr>
                <a:spLocks noChangeArrowheads="1"/>
              </p:cNvSpPr>
              <p:nvPr/>
            </p:nvSpPr>
            <p:spPr bwMode="auto">
              <a:xfrm>
                <a:off x="4216401" y="3592513"/>
                <a:ext cx="1327150" cy="277813"/>
              </a:xfrm>
              <a:custGeom>
                <a:avLst/>
                <a:gdLst>
                  <a:gd name="T0" fmla="*/ 2147483647 w 353"/>
                  <a:gd name="T1" fmla="*/ 2147483647 h 74"/>
                  <a:gd name="T2" fmla="*/ 2147483647 w 353"/>
                  <a:gd name="T3" fmla="*/ 2147483647 h 74"/>
                  <a:gd name="T4" fmla="*/ 2147483647 w 353"/>
                  <a:gd name="T5" fmla="*/ 2147483647 h 74"/>
                  <a:gd name="T6" fmla="*/ 2147483647 w 353"/>
                  <a:gd name="T7" fmla="*/ 2147483647 h 74"/>
                  <a:gd name="T8" fmla="*/ 0 w 353"/>
                  <a:gd name="T9" fmla="*/ 2147483647 h 74"/>
                  <a:gd name="T10" fmla="*/ 0 w 353"/>
                  <a:gd name="T11" fmla="*/ 2147483647 h 74"/>
                  <a:gd name="T12" fmla="*/ 2147483647 w 353"/>
                  <a:gd name="T13" fmla="*/ 0 h 74"/>
                  <a:gd name="T14" fmla="*/ 2147483647 w 353"/>
                  <a:gd name="T15" fmla="*/ 0 h 74"/>
                  <a:gd name="T16" fmla="*/ 2147483647 w 353"/>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
                  <a:gd name="T28" fmla="*/ 0 h 74"/>
                  <a:gd name="T29" fmla="*/ 353 w 35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 h="74">
                    <a:moveTo>
                      <a:pt x="349" y="4"/>
                    </a:moveTo>
                    <a:cubicBezTo>
                      <a:pt x="349" y="70"/>
                      <a:pt x="349" y="70"/>
                      <a:pt x="349" y="70"/>
                    </a:cubicBezTo>
                    <a:cubicBezTo>
                      <a:pt x="349" y="72"/>
                      <a:pt x="351" y="74"/>
                      <a:pt x="353" y="74"/>
                    </a:cubicBezTo>
                    <a:cubicBezTo>
                      <a:pt x="3" y="74"/>
                      <a:pt x="3" y="74"/>
                      <a:pt x="3" y="74"/>
                    </a:cubicBezTo>
                    <a:cubicBezTo>
                      <a:pt x="1" y="74"/>
                      <a:pt x="0" y="72"/>
                      <a:pt x="0" y="70"/>
                    </a:cubicBezTo>
                    <a:cubicBezTo>
                      <a:pt x="0" y="4"/>
                      <a:pt x="0" y="4"/>
                      <a:pt x="0" y="4"/>
                    </a:cubicBezTo>
                    <a:cubicBezTo>
                      <a:pt x="0" y="2"/>
                      <a:pt x="1" y="0"/>
                      <a:pt x="3" y="0"/>
                    </a:cubicBezTo>
                    <a:cubicBezTo>
                      <a:pt x="353" y="0"/>
                      <a:pt x="353" y="0"/>
                      <a:pt x="353" y="0"/>
                    </a:cubicBezTo>
                    <a:cubicBezTo>
                      <a:pt x="351" y="0"/>
                      <a:pt x="349" y="2"/>
                      <a:pt x="349" y="4"/>
                    </a:cubicBezTo>
                  </a:path>
                </a:pathLst>
              </a:custGeom>
              <a:solidFill>
                <a:srgbClr val="D1ECFB"/>
              </a:solidFill>
              <a:ln w="9525">
                <a:noFill/>
                <a:round/>
              </a:ln>
            </p:spPr>
            <p:txBody>
              <a:bodyPr/>
              <a:lstStyle/>
              <a:p>
                <a:endParaRPr lang="zh-CN" altLang="en-US"/>
              </a:p>
            </p:txBody>
          </p:sp>
          <p:sp>
            <p:nvSpPr>
              <p:cNvPr id="36939" name="Freeform 89"/>
              <p:cNvSpPr>
                <a:spLocks noChangeArrowheads="1"/>
              </p:cNvSpPr>
              <p:nvPr/>
            </p:nvSpPr>
            <p:spPr bwMode="auto">
              <a:xfrm>
                <a:off x="4832351" y="3592513"/>
                <a:ext cx="711200" cy="277813"/>
              </a:xfrm>
              <a:custGeom>
                <a:avLst/>
                <a:gdLst>
                  <a:gd name="T0" fmla="*/ 2147483647 w 189"/>
                  <a:gd name="T1" fmla="*/ 2147483647 h 74"/>
                  <a:gd name="T2" fmla="*/ 2147483647 w 189"/>
                  <a:gd name="T3" fmla="*/ 2147483647 h 74"/>
                  <a:gd name="T4" fmla="*/ 2147483647 w 189"/>
                  <a:gd name="T5" fmla="*/ 2147483647 h 74"/>
                  <a:gd name="T6" fmla="*/ 2147483647 w 189"/>
                  <a:gd name="T7" fmla="*/ 2147483647 h 74"/>
                  <a:gd name="T8" fmla="*/ 0 w 189"/>
                  <a:gd name="T9" fmla="*/ 2147483647 h 74"/>
                  <a:gd name="T10" fmla="*/ 0 w 189"/>
                  <a:gd name="T11" fmla="*/ 2147483647 h 74"/>
                  <a:gd name="T12" fmla="*/ 2147483647 w 189"/>
                  <a:gd name="T13" fmla="*/ 0 h 74"/>
                  <a:gd name="T14" fmla="*/ 2147483647 w 189"/>
                  <a:gd name="T15" fmla="*/ 0 h 74"/>
                  <a:gd name="T16" fmla="*/ 2147483647 w 189"/>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4"/>
                  <a:gd name="T29" fmla="*/ 189 w 189"/>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4">
                    <a:moveTo>
                      <a:pt x="185" y="4"/>
                    </a:moveTo>
                    <a:cubicBezTo>
                      <a:pt x="185" y="70"/>
                      <a:pt x="185" y="70"/>
                      <a:pt x="185" y="70"/>
                    </a:cubicBezTo>
                    <a:cubicBezTo>
                      <a:pt x="185" y="72"/>
                      <a:pt x="187" y="74"/>
                      <a:pt x="189" y="74"/>
                    </a:cubicBezTo>
                    <a:cubicBezTo>
                      <a:pt x="3" y="74"/>
                      <a:pt x="3" y="74"/>
                      <a:pt x="3" y="74"/>
                    </a:cubicBezTo>
                    <a:cubicBezTo>
                      <a:pt x="1" y="74"/>
                      <a:pt x="0" y="72"/>
                      <a:pt x="0" y="70"/>
                    </a:cubicBezTo>
                    <a:cubicBezTo>
                      <a:pt x="0" y="4"/>
                      <a:pt x="0" y="4"/>
                      <a:pt x="0" y="4"/>
                    </a:cubicBezTo>
                    <a:cubicBezTo>
                      <a:pt x="0" y="2"/>
                      <a:pt x="1" y="0"/>
                      <a:pt x="3" y="0"/>
                    </a:cubicBezTo>
                    <a:cubicBezTo>
                      <a:pt x="189" y="0"/>
                      <a:pt x="189" y="0"/>
                      <a:pt x="189" y="0"/>
                    </a:cubicBezTo>
                    <a:cubicBezTo>
                      <a:pt x="187" y="0"/>
                      <a:pt x="185" y="2"/>
                      <a:pt x="185" y="4"/>
                    </a:cubicBezTo>
                  </a:path>
                </a:pathLst>
              </a:custGeom>
              <a:solidFill>
                <a:srgbClr val="FFFFFF"/>
              </a:solidFill>
              <a:ln w="9525">
                <a:noFill/>
                <a:round/>
              </a:ln>
            </p:spPr>
            <p:txBody>
              <a:bodyPr/>
              <a:lstStyle/>
              <a:p>
                <a:endParaRPr lang="zh-CN" altLang="en-US"/>
              </a:p>
            </p:txBody>
          </p:sp>
          <p:sp>
            <p:nvSpPr>
              <p:cNvPr id="36940" name="Rectangle 90"/>
              <p:cNvSpPr>
                <a:spLocks noChangeArrowheads="1"/>
              </p:cNvSpPr>
              <p:nvPr/>
            </p:nvSpPr>
            <p:spPr bwMode="auto">
              <a:xfrm>
                <a:off x="4222751" y="3840163"/>
                <a:ext cx="609600" cy="1111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41" name="Rectangle 91"/>
              <p:cNvSpPr>
                <a:spLocks noChangeArrowheads="1"/>
              </p:cNvSpPr>
              <p:nvPr/>
            </p:nvSpPr>
            <p:spPr bwMode="auto">
              <a:xfrm>
                <a:off x="4222751" y="3840163"/>
                <a:ext cx="609600" cy="11113"/>
              </a:xfrm>
              <a:prstGeom prst="rect">
                <a:avLst/>
              </a:prstGeom>
              <a:noFill/>
              <a:ln w="9525">
                <a:noFill/>
                <a:miter lim="800000"/>
              </a:ln>
            </p:spPr>
            <p:txBody>
              <a:bodyPr/>
              <a:lstStyle/>
              <a:p>
                <a:endParaRPr lang="zh-CN" altLang="en-US">
                  <a:latin typeface="Calibri" panose="020F0502020204030204" charset="0"/>
                </a:endParaRPr>
              </a:p>
            </p:txBody>
          </p:sp>
          <p:sp>
            <p:nvSpPr>
              <p:cNvPr id="36942" name="Rectangle 92"/>
              <p:cNvSpPr>
                <a:spLocks noChangeArrowheads="1"/>
              </p:cNvSpPr>
              <p:nvPr/>
            </p:nvSpPr>
            <p:spPr bwMode="auto">
              <a:xfrm>
                <a:off x="4222751" y="3603626"/>
                <a:ext cx="609600" cy="1111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43" name="Rectangle 93"/>
              <p:cNvSpPr>
                <a:spLocks noChangeArrowheads="1"/>
              </p:cNvSpPr>
              <p:nvPr/>
            </p:nvSpPr>
            <p:spPr bwMode="auto">
              <a:xfrm>
                <a:off x="4222751" y="3603626"/>
                <a:ext cx="609600" cy="11113"/>
              </a:xfrm>
              <a:prstGeom prst="rect">
                <a:avLst/>
              </a:prstGeom>
              <a:noFill/>
              <a:ln w="9525">
                <a:noFill/>
                <a:miter lim="800000"/>
              </a:ln>
            </p:spPr>
            <p:txBody>
              <a:bodyPr/>
              <a:lstStyle/>
              <a:p>
                <a:endParaRPr lang="zh-CN" altLang="en-US">
                  <a:latin typeface="Calibri" panose="020F0502020204030204" charset="0"/>
                </a:endParaRPr>
              </a:p>
            </p:txBody>
          </p:sp>
          <p:sp>
            <p:nvSpPr>
              <p:cNvPr id="36944" name="Rectangle 94"/>
              <p:cNvSpPr>
                <a:spLocks noChangeArrowheads="1"/>
              </p:cNvSpPr>
              <p:nvPr/>
            </p:nvSpPr>
            <p:spPr bwMode="auto">
              <a:xfrm>
                <a:off x="4222751" y="3825876"/>
                <a:ext cx="609600" cy="3175"/>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45" name="Rectangle 95"/>
              <p:cNvSpPr>
                <a:spLocks noChangeArrowheads="1"/>
              </p:cNvSpPr>
              <p:nvPr/>
            </p:nvSpPr>
            <p:spPr bwMode="auto">
              <a:xfrm>
                <a:off x="4222751" y="3825876"/>
                <a:ext cx="609600" cy="3175"/>
              </a:xfrm>
              <a:prstGeom prst="rect">
                <a:avLst/>
              </a:prstGeom>
              <a:noFill/>
              <a:ln w="9525">
                <a:noFill/>
                <a:miter lim="800000"/>
              </a:ln>
            </p:spPr>
            <p:txBody>
              <a:bodyPr/>
              <a:lstStyle/>
              <a:p>
                <a:endParaRPr lang="zh-CN" altLang="en-US">
                  <a:latin typeface="Calibri" panose="020F0502020204030204" charset="0"/>
                </a:endParaRPr>
              </a:p>
            </p:txBody>
          </p:sp>
          <p:sp>
            <p:nvSpPr>
              <p:cNvPr id="36946" name="Rectangle 96"/>
              <p:cNvSpPr>
                <a:spLocks noChangeArrowheads="1"/>
              </p:cNvSpPr>
              <p:nvPr/>
            </p:nvSpPr>
            <p:spPr bwMode="auto">
              <a:xfrm>
                <a:off x="4222751" y="3762376"/>
                <a:ext cx="609600" cy="3175"/>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47" name="Rectangle 97"/>
              <p:cNvSpPr>
                <a:spLocks noChangeArrowheads="1"/>
              </p:cNvSpPr>
              <p:nvPr/>
            </p:nvSpPr>
            <p:spPr bwMode="auto">
              <a:xfrm>
                <a:off x="4222751" y="3762376"/>
                <a:ext cx="609600" cy="3175"/>
              </a:xfrm>
              <a:prstGeom prst="rect">
                <a:avLst/>
              </a:prstGeom>
              <a:noFill/>
              <a:ln w="9525">
                <a:noFill/>
                <a:miter lim="800000"/>
              </a:ln>
            </p:spPr>
            <p:txBody>
              <a:bodyPr/>
              <a:lstStyle/>
              <a:p>
                <a:endParaRPr lang="zh-CN" altLang="en-US">
                  <a:latin typeface="Calibri" panose="020F0502020204030204" charset="0"/>
                </a:endParaRPr>
              </a:p>
            </p:txBody>
          </p:sp>
          <p:sp>
            <p:nvSpPr>
              <p:cNvPr id="36948" name="Rectangle 98"/>
              <p:cNvSpPr>
                <a:spLocks noChangeArrowheads="1"/>
              </p:cNvSpPr>
              <p:nvPr/>
            </p:nvSpPr>
            <p:spPr bwMode="auto">
              <a:xfrm>
                <a:off x="4222751" y="3697288"/>
                <a:ext cx="609600" cy="1588"/>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49" name="Rectangle 99"/>
              <p:cNvSpPr>
                <a:spLocks noChangeArrowheads="1"/>
              </p:cNvSpPr>
              <p:nvPr/>
            </p:nvSpPr>
            <p:spPr bwMode="auto">
              <a:xfrm>
                <a:off x="4222751" y="3697288"/>
                <a:ext cx="609600" cy="1588"/>
              </a:xfrm>
              <a:prstGeom prst="rect">
                <a:avLst/>
              </a:prstGeom>
              <a:noFill/>
              <a:ln w="9525">
                <a:noFill/>
                <a:miter lim="800000"/>
              </a:ln>
            </p:spPr>
            <p:txBody>
              <a:bodyPr/>
              <a:lstStyle/>
              <a:p>
                <a:endParaRPr lang="zh-CN" altLang="en-US">
                  <a:latin typeface="Calibri" panose="020F0502020204030204" charset="0"/>
                </a:endParaRPr>
              </a:p>
            </p:txBody>
          </p:sp>
          <p:sp>
            <p:nvSpPr>
              <p:cNvPr id="36950" name="Rectangle 100"/>
              <p:cNvSpPr>
                <a:spLocks noChangeArrowheads="1"/>
              </p:cNvSpPr>
              <p:nvPr/>
            </p:nvSpPr>
            <p:spPr bwMode="auto">
              <a:xfrm>
                <a:off x="4222751" y="3667126"/>
                <a:ext cx="609600" cy="476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51" name="Rectangle 101"/>
              <p:cNvSpPr>
                <a:spLocks noChangeArrowheads="1"/>
              </p:cNvSpPr>
              <p:nvPr/>
            </p:nvSpPr>
            <p:spPr bwMode="auto">
              <a:xfrm>
                <a:off x="4222751" y="3667126"/>
                <a:ext cx="609600" cy="4763"/>
              </a:xfrm>
              <a:prstGeom prst="rect">
                <a:avLst/>
              </a:prstGeom>
              <a:noFill/>
              <a:ln w="9525">
                <a:noFill/>
                <a:miter lim="800000"/>
              </a:ln>
            </p:spPr>
            <p:txBody>
              <a:bodyPr/>
              <a:lstStyle/>
              <a:p>
                <a:endParaRPr lang="zh-CN" altLang="en-US">
                  <a:latin typeface="Calibri" panose="020F0502020204030204" charset="0"/>
                </a:endParaRPr>
              </a:p>
            </p:txBody>
          </p:sp>
          <p:sp>
            <p:nvSpPr>
              <p:cNvPr id="36952" name="Rectangle 102"/>
              <p:cNvSpPr>
                <a:spLocks noChangeArrowheads="1"/>
              </p:cNvSpPr>
              <p:nvPr/>
            </p:nvSpPr>
            <p:spPr bwMode="auto">
              <a:xfrm>
                <a:off x="4222751" y="3810001"/>
                <a:ext cx="609600" cy="476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53" name="Rectangle 103"/>
              <p:cNvSpPr>
                <a:spLocks noChangeArrowheads="1"/>
              </p:cNvSpPr>
              <p:nvPr/>
            </p:nvSpPr>
            <p:spPr bwMode="auto">
              <a:xfrm>
                <a:off x="4222751" y="3810001"/>
                <a:ext cx="609600" cy="4763"/>
              </a:xfrm>
              <a:prstGeom prst="rect">
                <a:avLst/>
              </a:prstGeom>
              <a:noFill/>
              <a:ln w="9525">
                <a:noFill/>
                <a:miter lim="800000"/>
              </a:ln>
            </p:spPr>
            <p:txBody>
              <a:bodyPr/>
              <a:lstStyle/>
              <a:p>
                <a:endParaRPr lang="zh-CN" altLang="en-US">
                  <a:latin typeface="Calibri" panose="020F0502020204030204" charset="0"/>
                </a:endParaRPr>
              </a:p>
            </p:txBody>
          </p:sp>
          <p:sp>
            <p:nvSpPr>
              <p:cNvPr id="36954" name="Rectangle 104"/>
              <p:cNvSpPr>
                <a:spLocks noChangeArrowheads="1"/>
              </p:cNvSpPr>
              <p:nvPr/>
            </p:nvSpPr>
            <p:spPr bwMode="auto">
              <a:xfrm>
                <a:off x="4222751" y="3776663"/>
                <a:ext cx="609600" cy="11113"/>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55" name="Rectangle 105"/>
              <p:cNvSpPr>
                <a:spLocks noChangeArrowheads="1"/>
              </p:cNvSpPr>
              <p:nvPr/>
            </p:nvSpPr>
            <p:spPr bwMode="auto">
              <a:xfrm>
                <a:off x="4222751" y="3776663"/>
                <a:ext cx="609600" cy="11113"/>
              </a:xfrm>
              <a:prstGeom prst="rect">
                <a:avLst/>
              </a:prstGeom>
              <a:noFill/>
              <a:ln w="9525">
                <a:noFill/>
                <a:miter lim="800000"/>
              </a:ln>
            </p:spPr>
            <p:txBody>
              <a:bodyPr/>
              <a:lstStyle/>
              <a:p>
                <a:endParaRPr lang="zh-CN" altLang="en-US">
                  <a:latin typeface="Calibri" panose="020F0502020204030204" charset="0"/>
                </a:endParaRPr>
              </a:p>
            </p:txBody>
          </p:sp>
          <p:sp>
            <p:nvSpPr>
              <p:cNvPr id="36956" name="Rectangle 106"/>
              <p:cNvSpPr>
                <a:spLocks noChangeArrowheads="1"/>
              </p:cNvSpPr>
              <p:nvPr/>
            </p:nvSpPr>
            <p:spPr bwMode="auto">
              <a:xfrm>
                <a:off x="4222751" y="3743326"/>
                <a:ext cx="609600" cy="6350"/>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57" name="Rectangle 107"/>
              <p:cNvSpPr>
                <a:spLocks noChangeArrowheads="1"/>
              </p:cNvSpPr>
              <p:nvPr/>
            </p:nvSpPr>
            <p:spPr bwMode="auto">
              <a:xfrm>
                <a:off x="4222751" y="3743326"/>
                <a:ext cx="609600" cy="6350"/>
              </a:xfrm>
              <a:prstGeom prst="rect">
                <a:avLst/>
              </a:prstGeom>
              <a:noFill/>
              <a:ln w="9525">
                <a:noFill/>
                <a:miter lim="800000"/>
              </a:ln>
            </p:spPr>
            <p:txBody>
              <a:bodyPr/>
              <a:lstStyle/>
              <a:p>
                <a:endParaRPr lang="zh-CN" altLang="en-US">
                  <a:latin typeface="Calibri" panose="020F0502020204030204" charset="0"/>
                </a:endParaRPr>
              </a:p>
            </p:txBody>
          </p:sp>
          <p:sp>
            <p:nvSpPr>
              <p:cNvPr id="36958" name="Rectangle 108"/>
              <p:cNvSpPr>
                <a:spLocks noChangeArrowheads="1"/>
              </p:cNvSpPr>
              <p:nvPr/>
            </p:nvSpPr>
            <p:spPr bwMode="auto">
              <a:xfrm>
                <a:off x="4222751" y="3633788"/>
                <a:ext cx="609600" cy="7938"/>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59" name="Rectangle 109"/>
              <p:cNvSpPr>
                <a:spLocks noChangeArrowheads="1"/>
              </p:cNvSpPr>
              <p:nvPr/>
            </p:nvSpPr>
            <p:spPr bwMode="auto">
              <a:xfrm>
                <a:off x="4222751" y="3633788"/>
                <a:ext cx="609600" cy="7938"/>
              </a:xfrm>
              <a:prstGeom prst="rect">
                <a:avLst/>
              </a:prstGeom>
              <a:noFill/>
              <a:ln w="9525">
                <a:noFill/>
                <a:miter lim="800000"/>
              </a:ln>
            </p:spPr>
            <p:txBody>
              <a:bodyPr/>
              <a:lstStyle/>
              <a:p>
                <a:endParaRPr lang="zh-CN" altLang="en-US">
                  <a:latin typeface="Calibri" panose="020F0502020204030204" charset="0"/>
                </a:endParaRPr>
              </a:p>
            </p:txBody>
          </p:sp>
          <p:sp>
            <p:nvSpPr>
              <p:cNvPr id="36960" name="Rectangle 110"/>
              <p:cNvSpPr>
                <a:spLocks noChangeArrowheads="1"/>
              </p:cNvSpPr>
              <p:nvPr/>
            </p:nvSpPr>
            <p:spPr bwMode="auto">
              <a:xfrm>
                <a:off x="4222751" y="3713163"/>
                <a:ext cx="609600" cy="7938"/>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36961" name="Rectangle 111"/>
              <p:cNvSpPr>
                <a:spLocks noChangeArrowheads="1"/>
              </p:cNvSpPr>
              <p:nvPr/>
            </p:nvSpPr>
            <p:spPr bwMode="auto">
              <a:xfrm>
                <a:off x="4222751" y="3713163"/>
                <a:ext cx="609600" cy="7938"/>
              </a:xfrm>
              <a:prstGeom prst="rect">
                <a:avLst/>
              </a:prstGeom>
              <a:noFill/>
              <a:ln w="9525">
                <a:noFill/>
                <a:miter lim="800000"/>
              </a:ln>
            </p:spPr>
            <p:txBody>
              <a:bodyPr/>
              <a:lstStyle/>
              <a:p>
                <a:endParaRPr lang="zh-CN" altLang="en-US">
                  <a:latin typeface="Calibri" panose="020F0502020204030204" charset="0"/>
                </a:endParaRPr>
              </a:p>
            </p:txBody>
          </p:sp>
          <p:sp>
            <p:nvSpPr>
              <p:cNvPr id="36962" name="Freeform 166"/>
              <p:cNvSpPr>
                <a:spLocks noEditPoints="1" noChangeArrowheads="1"/>
              </p:cNvSpPr>
              <p:nvPr/>
            </p:nvSpPr>
            <p:spPr bwMode="auto">
              <a:xfrm>
                <a:off x="4978401" y="3565526"/>
                <a:ext cx="117475" cy="331788"/>
              </a:xfrm>
              <a:custGeom>
                <a:avLst/>
                <a:gdLst>
                  <a:gd name="T0" fmla="*/ 2147483647 w 31"/>
                  <a:gd name="T1" fmla="*/ 2147483647 h 88"/>
                  <a:gd name="T2" fmla="*/ 2147483647 w 31"/>
                  <a:gd name="T3" fmla="*/ 2147483647 h 88"/>
                  <a:gd name="T4" fmla="*/ 2147483647 w 31"/>
                  <a:gd name="T5" fmla="*/ 2147483647 h 88"/>
                  <a:gd name="T6" fmla="*/ 2147483647 w 31"/>
                  <a:gd name="T7" fmla="*/ 2147483647 h 88"/>
                  <a:gd name="T8" fmla="*/ 2147483647 w 31"/>
                  <a:gd name="T9" fmla="*/ 2147483647 h 88"/>
                  <a:gd name="T10" fmla="*/ 2147483647 w 31"/>
                  <a:gd name="T11" fmla="*/ 0 h 88"/>
                  <a:gd name="T12" fmla="*/ 0 w 31"/>
                  <a:gd name="T13" fmla="*/ 0 h 88"/>
                  <a:gd name="T14" fmla="*/ 0 w 31"/>
                  <a:gd name="T15" fmla="*/ 0 h 88"/>
                  <a:gd name="T16" fmla="*/ 2147483647 w 31"/>
                  <a:gd name="T17" fmla="*/ 2147483647 h 88"/>
                  <a:gd name="T18" fmla="*/ 2147483647 w 31"/>
                  <a:gd name="T19" fmla="*/ 2147483647 h 88"/>
                  <a:gd name="T20" fmla="*/ 2147483647 w 31"/>
                  <a:gd name="T21" fmla="*/ 2147483647 h 88"/>
                  <a:gd name="T22" fmla="*/ 2147483647 w 31"/>
                  <a:gd name="T23" fmla="*/ 2147483647 h 88"/>
                  <a:gd name="T24" fmla="*/ 2147483647 w 31"/>
                  <a:gd name="T25" fmla="*/ 2147483647 h 88"/>
                  <a:gd name="T26" fmla="*/ 2147483647 w 31"/>
                  <a:gd name="T27" fmla="*/ 2147483647 h 88"/>
                  <a:gd name="T28" fmla="*/ 2147483647 w 31"/>
                  <a:gd name="T29" fmla="*/ 2147483647 h 88"/>
                  <a:gd name="T30" fmla="*/ 2147483647 w 31"/>
                  <a:gd name="T31" fmla="*/ 2147483647 h 88"/>
                  <a:gd name="T32" fmla="*/ 2147483647 w 31"/>
                  <a:gd name="T33" fmla="*/ 2147483647 h 88"/>
                  <a:gd name="T34" fmla="*/ 2147483647 w 31"/>
                  <a:gd name="T35" fmla="*/ 2147483647 h 88"/>
                  <a:gd name="T36" fmla="*/ 2147483647 w 31"/>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88"/>
                  <a:gd name="T59" fmla="*/ 31 w 31"/>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88">
                    <a:moveTo>
                      <a:pt x="31" y="81"/>
                    </a:moveTo>
                    <a:cubicBezTo>
                      <a:pt x="15" y="81"/>
                      <a:pt x="15" y="81"/>
                      <a:pt x="15" y="81"/>
                    </a:cubicBezTo>
                    <a:cubicBezTo>
                      <a:pt x="14" y="83"/>
                      <a:pt x="13" y="86"/>
                      <a:pt x="12" y="88"/>
                    </a:cubicBezTo>
                    <a:cubicBezTo>
                      <a:pt x="28" y="88"/>
                      <a:pt x="28" y="88"/>
                      <a:pt x="28" y="88"/>
                    </a:cubicBezTo>
                    <a:cubicBezTo>
                      <a:pt x="29" y="86"/>
                      <a:pt x="30" y="83"/>
                      <a:pt x="31" y="81"/>
                    </a:cubicBezTo>
                    <a:moveTo>
                      <a:pt x="9" y="0"/>
                    </a:moveTo>
                    <a:cubicBezTo>
                      <a:pt x="0" y="0"/>
                      <a:pt x="0" y="0"/>
                      <a:pt x="0" y="0"/>
                    </a:cubicBezTo>
                    <a:cubicBezTo>
                      <a:pt x="0" y="0"/>
                      <a:pt x="0" y="0"/>
                      <a:pt x="0" y="0"/>
                    </a:cubicBezTo>
                    <a:cubicBezTo>
                      <a:pt x="2" y="3"/>
                      <a:pt x="4" y="5"/>
                      <a:pt x="6" y="7"/>
                    </a:cubicBezTo>
                    <a:cubicBezTo>
                      <a:pt x="16" y="7"/>
                      <a:pt x="16" y="7"/>
                      <a:pt x="16" y="7"/>
                    </a:cubicBezTo>
                    <a:cubicBezTo>
                      <a:pt x="15" y="6"/>
                      <a:pt x="15" y="6"/>
                      <a:pt x="14" y="5"/>
                    </a:cubicBezTo>
                    <a:cubicBezTo>
                      <a:pt x="14" y="5"/>
                      <a:pt x="14" y="5"/>
                      <a:pt x="14" y="5"/>
                    </a:cubicBezTo>
                    <a:cubicBezTo>
                      <a:pt x="14" y="5"/>
                      <a:pt x="14" y="5"/>
                      <a:pt x="14" y="5"/>
                    </a:cubicBezTo>
                    <a:cubicBezTo>
                      <a:pt x="14" y="5"/>
                      <a:pt x="14" y="4"/>
                      <a:pt x="13" y="4"/>
                    </a:cubicBezTo>
                    <a:cubicBezTo>
                      <a:pt x="13" y="4"/>
                      <a:pt x="13" y="4"/>
                      <a:pt x="13" y="4"/>
                    </a:cubicBezTo>
                    <a:cubicBezTo>
                      <a:pt x="13" y="4"/>
                      <a:pt x="13" y="4"/>
                      <a:pt x="13" y="4"/>
                    </a:cubicBezTo>
                    <a:cubicBezTo>
                      <a:pt x="13" y="4"/>
                      <a:pt x="13" y="4"/>
                      <a:pt x="13" y="4"/>
                    </a:cubicBezTo>
                    <a:cubicBezTo>
                      <a:pt x="13" y="4"/>
                      <a:pt x="13" y="4"/>
                      <a:pt x="13" y="4"/>
                    </a:cubicBezTo>
                    <a:cubicBezTo>
                      <a:pt x="11" y="2"/>
                      <a:pt x="10" y="1"/>
                      <a:pt x="9" y="0"/>
                    </a:cubicBezTo>
                  </a:path>
                </a:pathLst>
              </a:custGeom>
              <a:solidFill>
                <a:srgbClr val="2CA4BA"/>
              </a:solidFill>
              <a:ln w="9525">
                <a:noFill/>
                <a:round/>
              </a:ln>
            </p:spPr>
            <p:txBody>
              <a:bodyPr/>
              <a:lstStyle/>
              <a:p>
                <a:endParaRPr lang="zh-CN" altLang="en-US"/>
              </a:p>
            </p:txBody>
          </p:sp>
        </p:grpSp>
        <p:grpSp>
          <p:nvGrpSpPr>
            <p:cNvPr id="36931" name="组合 112"/>
            <p:cNvGrpSpPr/>
            <p:nvPr/>
          </p:nvGrpSpPr>
          <p:grpSpPr bwMode="auto">
            <a:xfrm>
              <a:off x="284" y="300"/>
              <a:ext cx="574" cy="90"/>
              <a:chOff x="4260851" y="3333751"/>
              <a:chExt cx="1530350" cy="231775"/>
            </a:xfrm>
          </p:grpSpPr>
          <p:sp>
            <p:nvSpPr>
              <p:cNvPr id="36932" name="Freeform 112"/>
              <p:cNvSpPr>
                <a:spLocks noChangeArrowheads="1"/>
              </p:cNvSpPr>
              <p:nvPr/>
            </p:nvSpPr>
            <p:spPr bwMode="auto">
              <a:xfrm>
                <a:off x="4260851" y="3333751"/>
                <a:ext cx="1530350" cy="231775"/>
              </a:xfrm>
              <a:custGeom>
                <a:avLst/>
                <a:gdLst>
                  <a:gd name="T0" fmla="*/ 0 w 407"/>
                  <a:gd name="T1" fmla="*/ 2147483647 h 62"/>
                  <a:gd name="T2" fmla="*/ 2147483647 w 407"/>
                  <a:gd name="T3" fmla="*/ 2147483647 h 62"/>
                  <a:gd name="T4" fmla="*/ 2147483647 w 407"/>
                  <a:gd name="T5" fmla="*/ 2147483647 h 62"/>
                  <a:gd name="T6" fmla="*/ 2147483647 w 407"/>
                  <a:gd name="T7" fmla="*/ 2147483647 h 62"/>
                  <a:gd name="T8" fmla="*/ 2147483647 w 407"/>
                  <a:gd name="T9" fmla="*/ 2147483647 h 62"/>
                  <a:gd name="T10" fmla="*/ 0 w 407"/>
                  <a:gd name="T11" fmla="*/ 2147483647 h 62"/>
                  <a:gd name="T12" fmla="*/ 0 w 407"/>
                  <a:gd name="T13" fmla="*/ 2147483647 h 62"/>
                  <a:gd name="T14" fmla="*/ 2147483647 w 407"/>
                  <a:gd name="T15" fmla="*/ 2147483647 h 62"/>
                  <a:gd name="T16" fmla="*/ 2147483647 w 407"/>
                  <a:gd name="T17" fmla="*/ 2147483647 h 62"/>
                  <a:gd name="T18" fmla="*/ 2147483647 w 407"/>
                  <a:gd name="T19" fmla="*/ 2147483647 h 62"/>
                  <a:gd name="T20" fmla="*/ 2147483647 w 407"/>
                  <a:gd name="T21" fmla="*/ 0 h 62"/>
                  <a:gd name="T22" fmla="*/ 0 w 407"/>
                  <a:gd name="T23" fmla="*/ 0 h 62"/>
                  <a:gd name="T24" fmla="*/ 0 w 407"/>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62"/>
                  <a:gd name="T41" fmla="*/ 407 w 407"/>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62">
                    <a:moveTo>
                      <a:pt x="0" y="7"/>
                    </a:moveTo>
                    <a:cubicBezTo>
                      <a:pt x="6" y="7"/>
                      <a:pt x="6" y="7"/>
                      <a:pt x="6" y="7"/>
                    </a:cubicBezTo>
                    <a:cubicBezTo>
                      <a:pt x="8" y="7"/>
                      <a:pt x="10" y="9"/>
                      <a:pt x="10" y="11"/>
                    </a:cubicBezTo>
                    <a:cubicBezTo>
                      <a:pt x="10" y="51"/>
                      <a:pt x="10" y="51"/>
                      <a:pt x="10" y="51"/>
                    </a:cubicBezTo>
                    <a:cubicBezTo>
                      <a:pt x="10" y="53"/>
                      <a:pt x="8" y="55"/>
                      <a:pt x="6" y="55"/>
                    </a:cubicBezTo>
                    <a:cubicBezTo>
                      <a:pt x="0" y="55"/>
                      <a:pt x="0" y="55"/>
                      <a:pt x="0" y="55"/>
                    </a:cubicBezTo>
                    <a:cubicBezTo>
                      <a:pt x="0" y="62"/>
                      <a:pt x="0" y="62"/>
                      <a:pt x="0" y="62"/>
                    </a:cubicBezTo>
                    <a:cubicBezTo>
                      <a:pt x="396" y="62"/>
                      <a:pt x="396" y="62"/>
                      <a:pt x="396" y="62"/>
                    </a:cubicBezTo>
                    <a:cubicBezTo>
                      <a:pt x="402" y="62"/>
                      <a:pt x="407" y="57"/>
                      <a:pt x="407" y="51"/>
                    </a:cubicBezTo>
                    <a:cubicBezTo>
                      <a:pt x="407" y="11"/>
                      <a:pt x="407" y="11"/>
                      <a:pt x="407" y="11"/>
                    </a:cubicBezTo>
                    <a:cubicBezTo>
                      <a:pt x="407" y="5"/>
                      <a:pt x="402" y="0"/>
                      <a:pt x="396" y="0"/>
                    </a:cubicBezTo>
                    <a:cubicBezTo>
                      <a:pt x="0" y="0"/>
                      <a:pt x="0" y="0"/>
                      <a:pt x="0" y="0"/>
                    </a:cubicBezTo>
                    <a:cubicBezTo>
                      <a:pt x="0" y="7"/>
                      <a:pt x="0" y="7"/>
                      <a:pt x="0" y="7"/>
                    </a:cubicBezTo>
                  </a:path>
                </a:pathLst>
              </a:custGeom>
              <a:solidFill>
                <a:srgbClr val="2C5871"/>
              </a:solidFill>
              <a:ln w="9525">
                <a:noFill/>
                <a:round/>
              </a:ln>
            </p:spPr>
            <p:txBody>
              <a:bodyPr/>
              <a:lstStyle/>
              <a:p>
                <a:endParaRPr lang="zh-CN" altLang="en-US"/>
              </a:p>
            </p:txBody>
          </p:sp>
          <p:sp>
            <p:nvSpPr>
              <p:cNvPr id="36933" name="Freeform 113"/>
              <p:cNvSpPr>
                <a:spLocks noChangeArrowheads="1"/>
              </p:cNvSpPr>
              <p:nvPr/>
            </p:nvSpPr>
            <p:spPr bwMode="auto">
              <a:xfrm>
                <a:off x="4260851" y="3333751"/>
                <a:ext cx="771525" cy="231775"/>
              </a:xfrm>
              <a:custGeom>
                <a:avLst/>
                <a:gdLst>
                  <a:gd name="T0" fmla="*/ 0 w 205"/>
                  <a:gd name="T1" fmla="*/ 2147483647 h 62"/>
                  <a:gd name="T2" fmla="*/ 2147483647 w 205"/>
                  <a:gd name="T3" fmla="*/ 2147483647 h 62"/>
                  <a:gd name="T4" fmla="*/ 2147483647 w 205"/>
                  <a:gd name="T5" fmla="*/ 2147483647 h 62"/>
                  <a:gd name="T6" fmla="*/ 2147483647 w 205"/>
                  <a:gd name="T7" fmla="*/ 2147483647 h 62"/>
                  <a:gd name="T8" fmla="*/ 2147483647 w 205"/>
                  <a:gd name="T9" fmla="*/ 2147483647 h 62"/>
                  <a:gd name="T10" fmla="*/ 0 w 205"/>
                  <a:gd name="T11" fmla="*/ 2147483647 h 62"/>
                  <a:gd name="T12" fmla="*/ 0 w 205"/>
                  <a:gd name="T13" fmla="*/ 2147483647 h 62"/>
                  <a:gd name="T14" fmla="*/ 2147483647 w 205"/>
                  <a:gd name="T15" fmla="*/ 2147483647 h 62"/>
                  <a:gd name="T16" fmla="*/ 2147483647 w 205"/>
                  <a:gd name="T17" fmla="*/ 0 h 62"/>
                  <a:gd name="T18" fmla="*/ 0 w 205"/>
                  <a:gd name="T19" fmla="*/ 0 h 62"/>
                  <a:gd name="T20" fmla="*/ 0 w 205"/>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62"/>
                  <a:gd name="T35" fmla="*/ 205 w 205"/>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62">
                    <a:moveTo>
                      <a:pt x="0" y="7"/>
                    </a:moveTo>
                    <a:cubicBezTo>
                      <a:pt x="6" y="7"/>
                      <a:pt x="6" y="7"/>
                      <a:pt x="6" y="7"/>
                    </a:cubicBezTo>
                    <a:cubicBezTo>
                      <a:pt x="8" y="7"/>
                      <a:pt x="10" y="9"/>
                      <a:pt x="10" y="11"/>
                    </a:cubicBezTo>
                    <a:cubicBezTo>
                      <a:pt x="10" y="51"/>
                      <a:pt x="10" y="51"/>
                      <a:pt x="10" y="51"/>
                    </a:cubicBezTo>
                    <a:cubicBezTo>
                      <a:pt x="10" y="53"/>
                      <a:pt x="8" y="55"/>
                      <a:pt x="6" y="55"/>
                    </a:cubicBezTo>
                    <a:cubicBezTo>
                      <a:pt x="0" y="55"/>
                      <a:pt x="0" y="55"/>
                      <a:pt x="0" y="55"/>
                    </a:cubicBezTo>
                    <a:cubicBezTo>
                      <a:pt x="0" y="62"/>
                      <a:pt x="0" y="62"/>
                      <a:pt x="0" y="62"/>
                    </a:cubicBezTo>
                    <a:cubicBezTo>
                      <a:pt x="205" y="62"/>
                      <a:pt x="205" y="62"/>
                      <a:pt x="205" y="62"/>
                    </a:cubicBezTo>
                    <a:cubicBezTo>
                      <a:pt x="205" y="0"/>
                      <a:pt x="205" y="0"/>
                      <a:pt x="205" y="0"/>
                    </a:cubicBezTo>
                    <a:cubicBezTo>
                      <a:pt x="0" y="0"/>
                      <a:pt x="0" y="0"/>
                      <a:pt x="0" y="0"/>
                    </a:cubicBezTo>
                    <a:cubicBezTo>
                      <a:pt x="0" y="7"/>
                      <a:pt x="0" y="7"/>
                      <a:pt x="0" y="7"/>
                    </a:cubicBezTo>
                  </a:path>
                </a:pathLst>
              </a:custGeom>
              <a:solidFill>
                <a:srgbClr val="0E303F"/>
              </a:solidFill>
              <a:ln w="9525">
                <a:noFill/>
                <a:round/>
              </a:ln>
            </p:spPr>
            <p:txBody>
              <a:bodyPr/>
              <a:lstStyle/>
              <a:p>
                <a:endParaRPr lang="zh-CN" altLang="en-US"/>
              </a:p>
            </p:txBody>
          </p:sp>
          <p:sp>
            <p:nvSpPr>
              <p:cNvPr id="36934" name="Freeform 114"/>
              <p:cNvSpPr>
                <a:spLocks noChangeArrowheads="1"/>
              </p:cNvSpPr>
              <p:nvPr/>
            </p:nvSpPr>
            <p:spPr bwMode="auto">
              <a:xfrm>
                <a:off x="4283076" y="3359151"/>
                <a:ext cx="1482725" cy="180975"/>
              </a:xfrm>
              <a:custGeom>
                <a:avLst/>
                <a:gdLst>
                  <a:gd name="T0" fmla="*/ 2147483647 w 394"/>
                  <a:gd name="T1" fmla="*/ 2147483647 h 48"/>
                  <a:gd name="T2" fmla="*/ 2147483647 w 394"/>
                  <a:gd name="T3" fmla="*/ 2147483647 h 48"/>
                  <a:gd name="T4" fmla="*/ 0 w 394"/>
                  <a:gd name="T5" fmla="*/ 2147483647 h 48"/>
                  <a:gd name="T6" fmla="*/ 2147483647 w 394"/>
                  <a:gd name="T7" fmla="*/ 2147483647 h 48"/>
                  <a:gd name="T8" fmla="*/ 2147483647 w 394"/>
                  <a:gd name="T9" fmla="*/ 2147483647 h 48"/>
                  <a:gd name="T10" fmla="*/ 2147483647 w 394"/>
                  <a:gd name="T11" fmla="*/ 2147483647 h 48"/>
                  <a:gd name="T12" fmla="*/ 2147483647 w 394"/>
                  <a:gd name="T13" fmla="*/ 0 h 48"/>
                  <a:gd name="T14" fmla="*/ 0 w 394"/>
                  <a:gd name="T15" fmla="*/ 0 h 48"/>
                  <a:gd name="T16" fmla="*/ 2147483647 w 394"/>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4"/>
                  <a:gd name="T28" fmla="*/ 0 h 48"/>
                  <a:gd name="T29" fmla="*/ 394 w 39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4" h="48">
                    <a:moveTo>
                      <a:pt x="4" y="4"/>
                    </a:moveTo>
                    <a:cubicBezTo>
                      <a:pt x="4" y="44"/>
                      <a:pt x="4" y="44"/>
                      <a:pt x="4" y="44"/>
                    </a:cubicBezTo>
                    <a:cubicBezTo>
                      <a:pt x="4" y="46"/>
                      <a:pt x="2" y="48"/>
                      <a:pt x="0" y="48"/>
                    </a:cubicBezTo>
                    <a:cubicBezTo>
                      <a:pt x="390" y="48"/>
                      <a:pt x="390" y="48"/>
                      <a:pt x="390" y="48"/>
                    </a:cubicBezTo>
                    <a:cubicBezTo>
                      <a:pt x="392" y="48"/>
                      <a:pt x="394" y="46"/>
                      <a:pt x="394" y="44"/>
                    </a:cubicBezTo>
                    <a:cubicBezTo>
                      <a:pt x="394" y="4"/>
                      <a:pt x="394" y="4"/>
                      <a:pt x="394" y="4"/>
                    </a:cubicBezTo>
                    <a:cubicBezTo>
                      <a:pt x="394" y="2"/>
                      <a:pt x="392" y="0"/>
                      <a:pt x="390" y="0"/>
                    </a:cubicBezTo>
                    <a:cubicBezTo>
                      <a:pt x="0" y="0"/>
                      <a:pt x="0" y="0"/>
                      <a:pt x="0" y="0"/>
                    </a:cubicBezTo>
                    <a:cubicBezTo>
                      <a:pt x="2" y="0"/>
                      <a:pt x="4" y="2"/>
                      <a:pt x="4" y="4"/>
                    </a:cubicBezTo>
                  </a:path>
                </a:pathLst>
              </a:custGeom>
              <a:solidFill>
                <a:srgbClr val="FFFFFF"/>
              </a:solidFill>
              <a:ln w="9525">
                <a:noFill/>
                <a:round/>
              </a:ln>
            </p:spPr>
            <p:txBody>
              <a:bodyPr/>
              <a:lstStyle/>
              <a:p>
                <a:endParaRPr lang="zh-CN" altLang="en-US"/>
              </a:p>
            </p:txBody>
          </p:sp>
          <p:sp>
            <p:nvSpPr>
              <p:cNvPr id="36935" name="Freeform 115"/>
              <p:cNvSpPr>
                <a:spLocks noChangeArrowheads="1"/>
              </p:cNvSpPr>
              <p:nvPr/>
            </p:nvSpPr>
            <p:spPr bwMode="auto">
              <a:xfrm>
                <a:off x="4283076" y="3359151"/>
                <a:ext cx="793750" cy="180975"/>
              </a:xfrm>
              <a:custGeom>
                <a:avLst/>
                <a:gdLst>
                  <a:gd name="T0" fmla="*/ 2147483647 w 211"/>
                  <a:gd name="T1" fmla="*/ 2147483647 h 48"/>
                  <a:gd name="T2" fmla="*/ 2147483647 w 211"/>
                  <a:gd name="T3" fmla="*/ 2147483647 h 48"/>
                  <a:gd name="T4" fmla="*/ 0 w 211"/>
                  <a:gd name="T5" fmla="*/ 2147483647 h 48"/>
                  <a:gd name="T6" fmla="*/ 2147483647 w 211"/>
                  <a:gd name="T7" fmla="*/ 2147483647 h 48"/>
                  <a:gd name="T8" fmla="*/ 2147483647 w 211"/>
                  <a:gd name="T9" fmla="*/ 2147483647 h 48"/>
                  <a:gd name="T10" fmla="*/ 2147483647 w 211"/>
                  <a:gd name="T11" fmla="*/ 2147483647 h 48"/>
                  <a:gd name="T12" fmla="*/ 2147483647 w 211"/>
                  <a:gd name="T13" fmla="*/ 0 h 48"/>
                  <a:gd name="T14" fmla="*/ 0 w 211"/>
                  <a:gd name="T15" fmla="*/ 0 h 48"/>
                  <a:gd name="T16" fmla="*/ 2147483647 w 211"/>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48"/>
                  <a:gd name="T29" fmla="*/ 211 w 21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48">
                    <a:moveTo>
                      <a:pt x="4" y="4"/>
                    </a:moveTo>
                    <a:cubicBezTo>
                      <a:pt x="4" y="44"/>
                      <a:pt x="4" y="44"/>
                      <a:pt x="4" y="44"/>
                    </a:cubicBezTo>
                    <a:cubicBezTo>
                      <a:pt x="4" y="46"/>
                      <a:pt x="2" y="48"/>
                      <a:pt x="0" y="48"/>
                    </a:cubicBezTo>
                    <a:cubicBezTo>
                      <a:pt x="207" y="48"/>
                      <a:pt x="207" y="48"/>
                      <a:pt x="207" y="48"/>
                    </a:cubicBezTo>
                    <a:cubicBezTo>
                      <a:pt x="209" y="48"/>
                      <a:pt x="211" y="46"/>
                      <a:pt x="211" y="44"/>
                    </a:cubicBezTo>
                    <a:cubicBezTo>
                      <a:pt x="211" y="4"/>
                      <a:pt x="211" y="4"/>
                      <a:pt x="211" y="4"/>
                    </a:cubicBezTo>
                    <a:cubicBezTo>
                      <a:pt x="211" y="2"/>
                      <a:pt x="209" y="0"/>
                      <a:pt x="207" y="0"/>
                    </a:cubicBezTo>
                    <a:cubicBezTo>
                      <a:pt x="0" y="0"/>
                      <a:pt x="0" y="0"/>
                      <a:pt x="0" y="0"/>
                    </a:cubicBezTo>
                    <a:cubicBezTo>
                      <a:pt x="2" y="0"/>
                      <a:pt x="4" y="2"/>
                      <a:pt x="4" y="4"/>
                    </a:cubicBezTo>
                  </a:path>
                </a:pathLst>
              </a:custGeom>
              <a:solidFill>
                <a:srgbClr val="D1ECFB"/>
              </a:solidFill>
              <a:ln w="9525">
                <a:noFill/>
                <a:round/>
              </a:ln>
            </p:spPr>
            <p:txBody>
              <a:bodyPr/>
              <a:lstStyle/>
              <a:p>
                <a:endParaRPr lang="zh-CN" altLang="en-US"/>
              </a:p>
            </p:txBody>
          </p:sp>
        </p:grpSp>
      </p:grpSp>
      <p:cxnSp>
        <p:nvCxnSpPr>
          <p:cNvPr id="36923" name="直接连接符 10"/>
          <p:cNvCxnSpPr>
            <a:cxnSpLocks noChangeShapeType="1"/>
          </p:cNvCxnSpPr>
          <p:nvPr/>
        </p:nvCxnSpPr>
        <p:spPr bwMode="auto">
          <a:xfrm>
            <a:off x="1530350" y="760267"/>
            <a:ext cx="1778000" cy="0"/>
          </a:xfrm>
          <a:prstGeom prst="line">
            <a:avLst/>
          </a:prstGeom>
          <a:noFill/>
          <a:ln w="9525">
            <a:solidFill>
              <a:schemeClr val="tx1"/>
            </a:solidFill>
            <a:round/>
          </a:ln>
        </p:spPr>
      </p:cxnSp>
      <p:pic>
        <p:nvPicPr>
          <p:cNvPr id="36924" name="Picture 57" descr="学科网(www.zxxk.com)--教育资源门户，提供试卷、教案、课件、论文、素材及各类教学资源下载，还有大量而丰富的教学相关资讯！"/>
          <p:cNvPicPr>
            <a:picLocks noChangeAspect="1" noChangeArrowheads="1"/>
          </p:cNvPicPr>
          <p:nvPr/>
        </p:nvPicPr>
        <p:blipFill>
          <a:blip r:embed="rId2" cstate="email"/>
          <a:srcRect/>
          <a:stretch>
            <a:fillRect/>
          </a:stretch>
        </p:blipFill>
        <p:spPr bwMode="auto">
          <a:xfrm>
            <a:off x="3100388" y="1239692"/>
            <a:ext cx="19050" cy="28575"/>
          </a:xfrm>
          <a:prstGeom prst="rect">
            <a:avLst/>
          </a:prstGeom>
          <a:noFill/>
          <a:ln w="9525">
            <a:noFill/>
            <a:miter lim="800000"/>
            <a:headEnd/>
            <a:tailEnd/>
          </a:ln>
        </p:spPr>
      </p:pic>
      <p:sp>
        <p:nvSpPr>
          <p:cNvPr id="53" name="Rectangle 2"/>
          <p:cNvSpPr txBox="1">
            <a:spLocks noChangeArrowheads="1"/>
          </p:cNvSpPr>
          <p:nvPr/>
        </p:nvSpPr>
        <p:spPr>
          <a:xfrm>
            <a:off x="384175" y="885681"/>
            <a:ext cx="8153400" cy="1000271"/>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a:lstStyle/>
          <a:p>
            <a:pPr marR="0" lvl="0" indent="457200" algn="l" defTabSz="914400" rtl="0" eaLnBrk="0" fontAlgn="base" latinLnBrk="0" hangingPunct="0">
              <a:lnSpc>
                <a:spcPct val="150000"/>
              </a:lnSpc>
              <a:spcBef>
                <a:spcPts val="0"/>
              </a:spcBef>
              <a:spcAft>
                <a:spcPct val="0"/>
              </a:spcAft>
              <a:buClrTx/>
              <a:buSzTx/>
              <a:buFontTx/>
              <a:buNone/>
              <a:defRPr/>
            </a:pPr>
            <a:r>
              <a:rPr kumimoji="0" lang="en-US" altLang="zh-CN" b="0" i="0" u="none" strike="noStrike" kern="120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b="0" i="0" u="none" strike="noStrike" kern="120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、你能以“                     、                   </a:t>
            </a:r>
            <a:r>
              <a:rPr kumimoji="0" lang="zh-CN" altLang="en-US" b="0" i="0" u="none" strike="noStrike" kern="1200" cap="none" spc="0" normalizeH="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b="0" i="0" u="none" strike="noStrike" kern="120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b="0" i="0" u="none" strike="noStrike" kern="120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（两个三角形、两个圆、一组平行线）为条件，画出一个有意义的轴对称图形吗？</a:t>
            </a:r>
            <a:endParaRPr kumimoji="0" lang="zh-CN" altLang="en-US" b="0"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AutoShape 3"/>
          <p:cNvSpPr>
            <a:spLocks noChangeArrowheads="1"/>
          </p:cNvSpPr>
          <p:nvPr/>
        </p:nvSpPr>
        <p:spPr bwMode="auto">
          <a:xfrm>
            <a:off x="2147888" y="944813"/>
            <a:ext cx="431800" cy="360363"/>
          </a:xfrm>
          <a:prstGeom prst="triangle">
            <a:avLst>
              <a:gd name="adj" fmla="val 50000"/>
            </a:avLst>
          </a:prstGeom>
          <a:solidFill>
            <a:srgbClr val="FFFFFF"/>
          </a:solidFill>
          <a:ln w="9525"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Oval 4"/>
          <p:cNvSpPr>
            <a:spLocks noChangeArrowheads="1"/>
          </p:cNvSpPr>
          <p:nvPr/>
        </p:nvSpPr>
        <p:spPr bwMode="auto">
          <a:xfrm>
            <a:off x="3614304" y="885679"/>
            <a:ext cx="504825" cy="503238"/>
          </a:xfrm>
          <a:prstGeom prst="ellipse">
            <a:avLst/>
          </a:prstGeom>
          <a:solidFill>
            <a:srgbClr val="FFFFFF"/>
          </a:solid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Oval 5"/>
          <p:cNvSpPr>
            <a:spLocks noChangeArrowheads="1"/>
          </p:cNvSpPr>
          <p:nvPr/>
        </p:nvSpPr>
        <p:spPr bwMode="auto">
          <a:xfrm>
            <a:off x="4146554" y="893419"/>
            <a:ext cx="504825" cy="503238"/>
          </a:xfrm>
          <a:prstGeom prst="ellipse">
            <a:avLst/>
          </a:prstGeom>
          <a:solidFill>
            <a:srgbClr val="FFFFFF"/>
          </a:solid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AutoShape 6"/>
          <p:cNvSpPr>
            <a:spLocks noChangeArrowheads="1"/>
          </p:cNvSpPr>
          <p:nvPr/>
        </p:nvSpPr>
        <p:spPr bwMode="auto">
          <a:xfrm>
            <a:off x="2664810" y="944813"/>
            <a:ext cx="431800" cy="360363"/>
          </a:xfrm>
          <a:prstGeom prst="triangle">
            <a:avLst>
              <a:gd name="adj" fmla="val 50000"/>
            </a:avLst>
          </a:prstGeom>
          <a:solidFill>
            <a:srgbClr val="FFFFFF"/>
          </a:solidFill>
          <a:ln w="9525"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8" name="Group 8"/>
          <p:cNvGrpSpPr/>
          <p:nvPr/>
        </p:nvGrpSpPr>
        <p:grpSpPr bwMode="auto">
          <a:xfrm>
            <a:off x="1924054" y="2559050"/>
            <a:ext cx="2016125" cy="1943100"/>
            <a:chOff x="1429" y="2659"/>
            <a:chExt cx="1270" cy="1224"/>
          </a:xfrm>
        </p:grpSpPr>
        <p:sp>
          <p:nvSpPr>
            <p:cNvPr id="59" name="Oval 9"/>
            <p:cNvSpPr>
              <a:spLocks noChangeArrowheads="1"/>
            </p:cNvSpPr>
            <p:nvPr/>
          </p:nvSpPr>
          <p:spPr bwMode="auto">
            <a:xfrm>
              <a:off x="1519" y="3475"/>
              <a:ext cx="408" cy="408"/>
            </a:xfrm>
            <a:prstGeom prst="ellipse">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Oval 10"/>
            <p:cNvSpPr>
              <a:spLocks noChangeArrowheads="1"/>
            </p:cNvSpPr>
            <p:nvPr/>
          </p:nvSpPr>
          <p:spPr bwMode="auto">
            <a:xfrm>
              <a:off x="2200" y="3475"/>
              <a:ext cx="408" cy="408"/>
            </a:xfrm>
            <a:prstGeom prst="ellipse">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AutoShape 11"/>
            <p:cNvSpPr>
              <a:spLocks noChangeArrowheads="1"/>
            </p:cNvSpPr>
            <p:nvPr/>
          </p:nvSpPr>
          <p:spPr bwMode="auto">
            <a:xfrm>
              <a:off x="1429" y="3158"/>
              <a:ext cx="590" cy="317"/>
            </a:xfrm>
            <a:prstGeom prst="triangle">
              <a:avLst>
                <a:gd name="adj" fmla="val 50000"/>
              </a:avLst>
            </a:prstGeom>
            <a:solidFill>
              <a:srgbClr val="FFFFFF"/>
            </a:solidFill>
            <a:ln w="9525"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AutoShape 12"/>
            <p:cNvSpPr>
              <a:spLocks noChangeArrowheads="1"/>
            </p:cNvSpPr>
            <p:nvPr/>
          </p:nvSpPr>
          <p:spPr bwMode="auto">
            <a:xfrm>
              <a:off x="2109" y="3158"/>
              <a:ext cx="590" cy="317"/>
            </a:xfrm>
            <a:prstGeom prst="triangle">
              <a:avLst>
                <a:gd name="adj" fmla="val 50000"/>
              </a:avLst>
            </a:prstGeom>
            <a:solidFill>
              <a:srgbClr val="FFFFFF"/>
            </a:solidFill>
            <a:ln w="9525"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Line 13"/>
            <p:cNvSpPr>
              <a:spLocks noChangeShapeType="1"/>
            </p:cNvSpPr>
            <p:nvPr/>
          </p:nvSpPr>
          <p:spPr bwMode="auto">
            <a:xfrm flipV="1">
              <a:off x="1746" y="2659"/>
              <a:ext cx="0" cy="49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Line 14"/>
            <p:cNvSpPr>
              <a:spLocks noChangeShapeType="1"/>
            </p:cNvSpPr>
            <p:nvPr/>
          </p:nvSpPr>
          <p:spPr bwMode="auto">
            <a:xfrm flipV="1">
              <a:off x="2381" y="2659"/>
              <a:ext cx="0" cy="49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5" name="AutoShape 15"/>
          <p:cNvSpPr>
            <a:spLocks noChangeArrowheads="1"/>
          </p:cNvSpPr>
          <p:nvPr/>
        </p:nvSpPr>
        <p:spPr bwMode="auto">
          <a:xfrm>
            <a:off x="3724279" y="2343152"/>
            <a:ext cx="2447925" cy="576263"/>
          </a:xfrm>
          <a:prstGeom prst="wedgeRoundRectCallout">
            <a:avLst>
              <a:gd name="adj1" fmla="val -43750"/>
              <a:gd name="adj2" fmla="val 70000"/>
              <a:gd name="adj3" fmla="val 16667"/>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b="1">
                <a:latin typeface="Arial" panose="020B0604020202020204" pitchFamily="34" charset="0"/>
              </a:rPr>
              <a:t>两盏电灯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19400" y="1848475"/>
            <a:ext cx="3505200" cy="1446550"/>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8800" b="1" dirty="0" smtClean="0">
                <a:solidFill>
                  <a:srgbClr val="292929"/>
                </a:solidFill>
                <a:latin typeface="华文行楷" panose="02010800040101010101" pitchFamily="2" charset="-122"/>
                <a:ea typeface="华文行楷" panose="02010800040101010101" pitchFamily="2" charset="-122"/>
              </a:rPr>
              <a:t>再见</a:t>
            </a:r>
            <a:endParaRPr lang="zh-CN" altLang="en-US" sz="8800" b="1" dirty="0">
              <a:solidFill>
                <a:srgbClr val="292929"/>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5"/>
          <p:cNvGrpSpPr/>
          <p:nvPr/>
        </p:nvGrpSpPr>
        <p:grpSpPr bwMode="auto">
          <a:xfrm>
            <a:off x="274642" y="122239"/>
            <a:ext cx="2136775" cy="515640"/>
            <a:chOff x="445652" y="218396"/>
            <a:chExt cx="2136260" cy="517983"/>
          </a:xfrm>
        </p:grpSpPr>
        <p:sp>
          <p:nvSpPr>
            <p:cNvPr id="3" name="TextBox 2"/>
            <p:cNvSpPr txBox="1"/>
            <p:nvPr/>
          </p:nvSpPr>
          <p:spPr bwMode="auto">
            <a:xfrm>
              <a:off x="1105893" y="272616"/>
              <a:ext cx="1415431" cy="463763"/>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学习目标</a:t>
              </a:r>
              <a:endParaRPr lang="en-US" altLang="zh-CN" sz="2400" b="1" kern="0" dirty="0">
                <a:latin typeface="Times New Roman" panose="02020603050405020304"/>
                <a:ea typeface="微软雅黑" panose="020B0503020204020204" pitchFamily="34" charset="-122"/>
              </a:endParaRPr>
            </a:p>
          </p:txBody>
        </p:sp>
        <p:cxnSp>
          <p:nvCxnSpPr>
            <p:cNvPr id="17418" name="直接连接符 9"/>
            <p:cNvCxnSpPr>
              <a:cxnSpLocks noChangeShapeType="1"/>
            </p:cNvCxnSpPr>
            <p:nvPr/>
          </p:nvCxnSpPr>
          <p:spPr bwMode="auto">
            <a:xfrm>
              <a:off x="662492" y="733488"/>
              <a:ext cx="1919420" cy="0"/>
            </a:xfrm>
            <a:prstGeom prst="line">
              <a:avLst/>
            </a:prstGeom>
            <a:noFill/>
            <a:ln w="9525">
              <a:solidFill>
                <a:schemeClr val="tx1"/>
              </a:solidFill>
              <a:round/>
            </a:ln>
          </p:spPr>
        </p:cxnSp>
        <p:pic>
          <p:nvPicPr>
            <p:cNvPr id="17419" name="Picture 3" descr="E:\英语高清课\晏博深\ppt资料收集\ppt素材\本子和笔副本.png"/>
            <p:cNvPicPr>
              <a:picLocks noChangeAspect="1" noChangeArrowheads="1"/>
            </p:cNvPicPr>
            <p:nvPr/>
          </p:nvPicPr>
          <p:blipFill>
            <a:blip r:embed="rId6" cstate="email"/>
            <a:srcRect/>
            <a:stretch>
              <a:fillRect/>
            </a:stretch>
          </p:blipFill>
          <p:spPr bwMode="auto">
            <a:xfrm>
              <a:off x="445652" y="218396"/>
              <a:ext cx="804832" cy="515092"/>
            </a:xfrm>
            <a:prstGeom prst="rect">
              <a:avLst/>
            </a:prstGeom>
            <a:noFill/>
            <a:ln w="9525">
              <a:noFill/>
              <a:miter lim="800000"/>
              <a:headEnd/>
              <a:tailEnd/>
            </a:ln>
          </p:spPr>
        </p:pic>
      </p:grpSp>
      <p:sp>
        <p:nvSpPr>
          <p:cNvPr id="8" name="燕尾形箭头 7"/>
          <p:cNvSpPr/>
          <p:nvPr>
            <p:custDataLst>
              <p:tags r:id="rId1"/>
            </p:custDataLst>
          </p:nvPr>
        </p:nvSpPr>
        <p:spPr>
          <a:xfrm rot="5400000" flipV="1">
            <a:off x="-356393" y="2221708"/>
            <a:ext cx="3643312" cy="771525"/>
          </a:xfrm>
          <a:prstGeom prst="notchedRightArrow">
            <a:avLst>
              <a:gd name="adj1" fmla="val 50000"/>
              <a:gd name="adj2" fmla="val 43193"/>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9" name="圆角矩形 8"/>
          <p:cNvSpPr/>
          <p:nvPr>
            <p:custDataLst>
              <p:tags r:id="rId2"/>
            </p:custDataLst>
          </p:nvPr>
        </p:nvSpPr>
        <p:spPr bwMode="auto">
          <a:xfrm>
            <a:off x="1142957" y="1630775"/>
            <a:ext cx="642942" cy="637824"/>
          </a:xfrm>
          <a:prstGeom prst="roundRect">
            <a:avLst>
              <a:gd name="adj" fmla="val 50000"/>
            </a:avLst>
          </a:prstGeom>
          <a:solidFill>
            <a:srgbClr val="FFC000"/>
          </a:solidFill>
          <a:ln w="34925">
            <a:solidFill>
              <a:srgbClr val="FFFFFF"/>
            </a:solidFill>
          </a:ln>
          <a:effectLst/>
          <a:scene3d>
            <a:camera prst="orthographicFront"/>
            <a:lightRig rig="threePt" dir="t"/>
          </a:scene3d>
          <a:sp3d extrusionH="349250" prstMaterial="metal">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200000"/>
              </a:lnSpc>
              <a:spcBef>
                <a:spcPts val="0"/>
              </a:spcBef>
              <a:spcAft>
                <a:spcPts val="0"/>
              </a:spcAft>
              <a:defRPr/>
            </a:pP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圆角矩形 9"/>
          <p:cNvSpPr/>
          <p:nvPr>
            <p:custDataLst>
              <p:tags r:id="rId3"/>
            </p:custDataLst>
          </p:nvPr>
        </p:nvSpPr>
        <p:spPr bwMode="auto">
          <a:xfrm>
            <a:off x="1190625" y="3057527"/>
            <a:ext cx="642938" cy="638175"/>
          </a:xfrm>
          <a:prstGeom prst="roundRect">
            <a:avLst>
              <a:gd name="adj" fmla="val 50000"/>
            </a:avLst>
          </a:prstGeom>
          <a:solidFill>
            <a:srgbClr val="92D050"/>
          </a:solidFill>
          <a:ln w="349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200000"/>
              </a:lnSpc>
              <a:spcBef>
                <a:spcPts val="0"/>
              </a:spcBef>
              <a:spcAft>
                <a:spcPts val="0"/>
              </a:spcAft>
              <a:defRPr/>
            </a:pP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415" name="Text Box 14"/>
          <p:cNvSpPr txBox="1">
            <a:spLocks noChangeArrowheads="1"/>
          </p:cNvSpPr>
          <p:nvPr/>
        </p:nvSpPr>
        <p:spPr bwMode="auto">
          <a:xfrm>
            <a:off x="1752600" y="1657352"/>
            <a:ext cx="4724400" cy="646331"/>
          </a:xfrm>
          <a:prstGeom prst="rect">
            <a:avLst/>
          </a:prstGeom>
          <a:solidFill>
            <a:srgbClr val="FFCC00"/>
          </a:solidFill>
          <a:ln w="9525">
            <a:noFill/>
            <a:miter lim="800000"/>
          </a:ln>
        </p:spPr>
        <p:txBody>
          <a:bodyPr>
            <a:spAutoFit/>
          </a:bodyPr>
          <a:lstStyle/>
          <a:p>
            <a:pPr lvl="0">
              <a:lnSpc>
                <a:spcPct val="200000"/>
              </a:lnSpc>
              <a:spcBef>
                <a:spcPct val="50000"/>
              </a:spcBef>
            </a:pP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了解轴对称图形和对称轴的概念</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416" name="Text Box 15"/>
          <p:cNvSpPr txBox="1">
            <a:spLocks noChangeArrowheads="1"/>
          </p:cNvSpPr>
          <p:nvPr/>
        </p:nvSpPr>
        <p:spPr bwMode="auto">
          <a:xfrm>
            <a:off x="1752600" y="3028952"/>
            <a:ext cx="4648200" cy="646331"/>
          </a:xfrm>
          <a:prstGeom prst="rect">
            <a:avLst/>
          </a:prstGeom>
          <a:solidFill>
            <a:srgbClr val="99CC00"/>
          </a:solidFill>
          <a:ln w="9525">
            <a:noFill/>
            <a:miter lim="800000"/>
          </a:ln>
        </p:spPr>
        <p:txBody>
          <a:bodyPr>
            <a:spAutoFit/>
          </a:bodyPr>
          <a:lstStyle/>
          <a:p>
            <a:pPr lvl="0">
              <a:lnSpc>
                <a:spcPct val="200000"/>
              </a:lnSpc>
              <a:spcBef>
                <a:spcPct val="50000"/>
              </a:spcBef>
            </a:pP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能识别简单的轴对称图形及对称轴</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5"/>
          <p:cNvGrpSpPr/>
          <p:nvPr/>
        </p:nvGrpSpPr>
        <p:grpSpPr bwMode="auto">
          <a:xfrm>
            <a:off x="274642" y="122239"/>
            <a:ext cx="2136775" cy="515640"/>
            <a:chOff x="445652" y="218396"/>
            <a:chExt cx="2136260" cy="518306"/>
          </a:xfrm>
        </p:grpSpPr>
        <p:sp>
          <p:nvSpPr>
            <p:cNvPr id="7" name="TextBox 6"/>
            <p:cNvSpPr txBox="1"/>
            <p:nvPr/>
          </p:nvSpPr>
          <p:spPr bwMode="auto">
            <a:xfrm>
              <a:off x="1105893" y="272650"/>
              <a:ext cx="1415431" cy="464052"/>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情境导入</a:t>
              </a:r>
              <a:endParaRPr lang="en-US" altLang="zh-CN" sz="2400" b="1" kern="0" dirty="0">
                <a:latin typeface="Times New Roman" panose="02020603050405020304"/>
                <a:ea typeface="微软雅黑" panose="020B0503020204020204" pitchFamily="34" charset="-122"/>
              </a:endParaRPr>
            </a:p>
          </p:txBody>
        </p:sp>
        <p:cxnSp>
          <p:nvCxnSpPr>
            <p:cNvPr id="19461" name="直接连接符 9"/>
            <p:cNvCxnSpPr>
              <a:cxnSpLocks noChangeShapeType="1"/>
            </p:cNvCxnSpPr>
            <p:nvPr/>
          </p:nvCxnSpPr>
          <p:spPr bwMode="auto">
            <a:xfrm>
              <a:off x="662492" y="733488"/>
              <a:ext cx="1919420" cy="0"/>
            </a:xfrm>
            <a:prstGeom prst="line">
              <a:avLst/>
            </a:prstGeom>
            <a:noFill/>
            <a:ln w="9525">
              <a:solidFill>
                <a:schemeClr val="tx1"/>
              </a:solidFill>
              <a:round/>
            </a:ln>
          </p:spPr>
        </p:cxnSp>
        <p:pic>
          <p:nvPicPr>
            <p:cNvPr id="19462"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445652" y="218396"/>
              <a:ext cx="804832" cy="515092"/>
            </a:xfrm>
            <a:prstGeom prst="rect">
              <a:avLst/>
            </a:prstGeom>
            <a:noFill/>
            <a:ln w="9525">
              <a:noFill/>
              <a:miter lim="800000"/>
              <a:headEnd/>
              <a:tailEnd/>
            </a:ln>
          </p:spPr>
        </p:pic>
      </p:grpSp>
      <p:pic>
        <p:nvPicPr>
          <p:cNvPr id="19" name="Picture 6" descr="图片1"/>
          <p:cNvPicPr>
            <a:picLocks noChangeAspect="1" noChangeArrowheads="1"/>
          </p:cNvPicPr>
          <p:nvPr/>
        </p:nvPicPr>
        <p:blipFill>
          <a:blip r:embed="rId3" cstate="print"/>
          <a:srcRect/>
          <a:stretch>
            <a:fillRect/>
          </a:stretch>
        </p:blipFill>
        <p:spPr bwMode="auto">
          <a:xfrm>
            <a:off x="990600" y="675083"/>
            <a:ext cx="6781800" cy="4335069"/>
          </a:xfrm>
          <a:prstGeom prst="rect">
            <a:avLst/>
          </a:prstGeom>
          <a:noFill/>
          <a:ln w="9525">
            <a:noFill/>
            <a:miter lim="800000"/>
            <a:headEnd/>
            <a:tailEnd/>
          </a:ln>
        </p:spPr>
      </p:pic>
      <p:sp>
        <p:nvSpPr>
          <p:cNvPr id="18" name="WordArt 5"/>
          <p:cNvSpPr>
            <a:spLocks noChangeArrowheads="1" noChangeShapeType="1" noTextEdit="1"/>
          </p:cNvSpPr>
          <p:nvPr/>
        </p:nvSpPr>
        <p:spPr bwMode="auto">
          <a:xfrm>
            <a:off x="3325812" y="895352"/>
            <a:ext cx="2160588" cy="720725"/>
          </a:xfrm>
          <a:prstGeom prst="rect">
            <a:avLst/>
          </a:prstGeom>
        </p:spPr>
        <p:txBody>
          <a:bodyPr wrap="none" fromWordArt="1">
            <a:prstTxWarp prst="textPlain">
              <a:avLst>
                <a:gd name="adj" fmla="val 50000"/>
              </a:avLst>
            </a:prstTxWarp>
          </a:bodyPr>
          <a:lstStyle/>
          <a:p>
            <a:pPr algn="ctr"/>
            <a:r>
              <a:rPr lang="zh-CN" altLang="en-US" sz="3600" kern="10" dirty="0">
                <a:ln w="9525">
                  <a:noFill/>
                  <a:round/>
                </a:ln>
                <a:latin typeface="微软雅黑" panose="020B0503020204020204" pitchFamily="34" charset="-122"/>
                <a:ea typeface="微软雅黑" panose="020B0503020204020204" pitchFamily="34" charset="-122"/>
              </a:rPr>
              <a:t>感受美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bwMode="auto">
          <a:xfrm>
            <a:off x="274642" y="122239"/>
            <a:ext cx="2136775" cy="515640"/>
            <a:chOff x="445652" y="218396"/>
            <a:chExt cx="2136260" cy="518306"/>
          </a:xfrm>
        </p:grpSpPr>
        <p:sp>
          <p:nvSpPr>
            <p:cNvPr id="7" name="TextBox 6"/>
            <p:cNvSpPr txBox="1"/>
            <p:nvPr/>
          </p:nvSpPr>
          <p:spPr bwMode="auto">
            <a:xfrm>
              <a:off x="1105893" y="272650"/>
              <a:ext cx="1415431" cy="464052"/>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情境导入</a:t>
              </a:r>
              <a:endParaRPr lang="en-US" altLang="zh-CN" sz="2400" b="1" kern="0" dirty="0">
                <a:latin typeface="Times New Roman" panose="02020603050405020304"/>
                <a:ea typeface="微软雅黑" panose="020B0503020204020204" pitchFamily="34" charset="-122"/>
              </a:endParaRPr>
            </a:p>
          </p:txBody>
        </p:sp>
        <p:cxnSp>
          <p:nvCxnSpPr>
            <p:cNvPr id="19461" name="直接连接符 9"/>
            <p:cNvCxnSpPr>
              <a:cxnSpLocks noChangeShapeType="1"/>
            </p:cNvCxnSpPr>
            <p:nvPr/>
          </p:nvCxnSpPr>
          <p:spPr bwMode="auto">
            <a:xfrm>
              <a:off x="662492" y="733488"/>
              <a:ext cx="1919420" cy="0"/>
            </a:xfrm>
            <a:prstGeom prst="line">
              <a:avLst/>
            </a:prstGeom>
            <a:noFill/>
            <a:ln w="9525">
              <a:solidFill>
                <a:schemeClr val="tx1"/>
              </a:solidFill>
              <a:round/>
            </a:ln>
          </p:spPr>
        </p:cxnSp>
        <p:pic>
          <p:nvPicPr>
            <p:cNvPr id="19462"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445652" y="218396"/>
              <a:ext cx="804832" cy="515092"/>
            </a:xfrm>
            <a:prstGeom prst="rect">
              <a:avLst/>
            </a:prstGeom>
            <a:noFill/>
            <a:ln w="9525">
              <a:noFill/>
              <a:miter lim="800000"/>
              <a:headEnd/>
              <a:tailEnd/>
            </a:ln>
          </p:spPr>
        </p:pic>
      </p:grpSp>
      <p:sp>
        <p:nvSpPr>
          <p:cNvPr id="18" name="WordArt 5"/>
          <p:cNvSpPr>
            <a:spLocks noChangeArrowheads="1" noChangeShapeType="1" noTextEdit="1"/>
          </p:cNvSpPr>
          <p:nvPr/>
        </p:nvSpPr>
        <p:spPr bwMode="auto">
          <a:xfrm>
            <a:off x="3124200" y="819152"/>
            <a:ext cx="2160588" cy="720725"/>
          </a:xfrm>
          <a:prstGeom prst="rect">
            <a:avLst/>
          </a:prstGeom>
        </p:spPr>
        <p:txBody>
          <a:bodyPr wrap="none" fromWordArt="1">
            <a:prstTxWarp prst="textPlain">
              <a:avLst>
                <a:gd name="adj" fmla="val 50000"/>
              </a:avLst>
            </a:prstTxWarp>
          </a:bodyPr>
          <a:lstStyle/>
          <a:p>
            <a:pPr algn="ctr"/>
            <a:r>
              <a:rPr lang="zh-CN" altLang="en-US" sz="3600" kern="10" dirty="0">
                <a:ln w="9525">
                  <a:noFill/>
                  <a:round/>
                </a:ln>
                <a:solidFill>
                  <a:srgbClr val="FF0000"/>
                </a:solidFill>
                <a:latin typeface="隶书" panose="02010509060101010101" charset="-122"/>
                <a:ea typeface="隶书" panose="02010509060101010101" charset="-122"/>
              </a:rPr>
              <a:t>感受美</a:t>
            </a:r>
          </a:p>
        </p:txBody>
      </p:sp>
      <p:pic>
        <p:nvPicPr>
          <p:cNvPr id="12" name="图片 5"/>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13" name="图片 4" descr="天坛.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14" name="Picture 4" descr="gg7"/>
          <p:cNvPicPr>
            <a:picLocks noChangeAspect="1" noChangeArrowheads="1"/>
          </p:cNvPicPr>
          <p:nvPr/>
        </p:nvPicPr>
        <p:blipFill>
          <a:blip r:embed="rId5" cstate="print"/>
          <a:srcRect/>
          <a:stretch>
            <a:fillRect/>
          </a:stretch>
        </p:blipFill>
        <p:spPr bwMode="auto">
          <a:xfrm>
            <a:off x="0" y="-12700"/>
            <a:ext cx="9144000" cy="6942138"/>
          </a:xfrm>
          <a:prstGeom prst="rect">
            <a:avLst/>
          </a:prstGeom>
          <a:noFill/>
          <a:ln w="9525">
            <a:noFill/>
            <a:miter lim="800000"/>
            <a:headEnd/>
            <a:tailEnd/>
          </a:ln>
        </p:spPr>
      </p:pic>
      <p:pic>
        <p:nvPicPr>
          <p:cNvPr id="15" name="Picture 2" descr="zduichen31"/>
          <p:cNvPicPr>
            <a:picLocks noChangeAspect="1" noChangeArrowheads="1"/>
          </p:cNvPicPr>
          <p:nvPr/>
        </p:nvPicPr>
        <p:blipFill>
          <a:blip r:embed="rId6" cstate="print"/>
          <a:srcRect/>
          <a:stretch>
            <a:fillRect/>
          </a:stretch>
        </p:blipFill>
        <p:spPr bwMode="auto">
          <a:xfrm>
            <a:off x="2449517" y="0"/>
            <a:ext cx="47148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5"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bwMode="auto">
          <a:xfrm>
            <a:off x="274642" y="122239"/>
            <a:ext cx="2136775" cy="515640"/>
            <a:chOff x="445652" y="218396"/>
            <a:chExt cx="2136260" cy="518306"/>
          </a:xfrm>
        </p:grpSpPr>
        <p:sp>
          <p:nvSpPr>
            <p:cNvPr id="7" name="TextBox 6"/>
            <p:cNvSpPr txBox="1"/>
            <p:nvPr/>
          </p:nvSpPr>
          <p:spPr bwMode="auto">
            <a:xfrm>
              <a:off x="1105893" y="272650"/>
              <a:ext cx="1415431" cy="464052"/>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情境导入</a:t>
              </a:r>
              <a:endParaRPr lang="en-US" altLang="zh-CN" sz="2400" b="1" kern="0" dirty="0">
                <a:latin typeface="Times New Roman" panose="02020603050405020304"/>
                <a:ea typeface="微软雅黑" panose="020B0503020204020204" pitchFamily="34" charset="-122"/>
              </a:endParaRPr>
            </a:p>
          </p:txBody>
        </p:sp>
        <p:cxnSp>
          <p:nvCxnSpPr>
            <p:cNvPr id="19461" name="直接连接符 9"/>
            <p:cNvCxnSpPr>
              <a:cxnSpLocks noChangeShapeType="1"/>
            </p:cNvCxnSpPr>
            <p:nvPr/>
          </p:nvCxnSpPr>
          <p:spPr bwMode="auto">
            <a:xfrm>
              <a:off x="662492" y="733488"/>
              <a:ext cx="1919420" cy="0"/>
            </a:xfrm>
            <a:prstGeom prst="line">
              <a:avLst/>
            </a:prstGeom>
            <a:noFill/>
            <a:ln w="9525">
              <a:solidFill>
                <a:schemeClr val="tx1"/>
              </a:solidFill>
              <a:round/>
            </a:ln>
          </p:spPr>
        </p:cxnSp>
        <p:pic>
          <p:nvPicPr>
            <p:cNvPr id="19462"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445652" y="218396"/>
              <a:ext cx="804832" cy="515092"/>
            </a:xfrm>
            <a:prstGeom prst="rect">
              <a:avLst/>
            </a:prstGeom>
            <a:noFill/>
            <a:ln w="9525">
              <a:noFill/>
              <a:miter lim="800000"/>
              <a:headEnd/>
              <a:tailEnd/>
            </a:ln>
          </p:spPr>
        </p:pic>
      </p:grpSp>
      <p:sp>
        <p:nvSpPr>
          <p:cNvPr id="8" name="Text Box 2"/>
          <p:cNvSpPr txBox="1">
            <a:spLocks noChangeArrowheads="1"/>
          </p:cNvSpPr>
          <p:nvPr/>
        </p:nvSpPr>
        <p:spPr bwMode="auto">
          <a:xfrm>
            <a:off x="3048000" y="361951"/>
            <a:ext cx="2743200" cy="830997"/>
          </a:xfrm>
          <a:prstGeom prst="rect">
            <a:avLst/>
          </a:prstGeom>
          <a:noFill/>
          <a:ln w="9525">
            <a:noFill/>
            <a:miter lim="800000"/>
          </a:ln>
        </p:spPr>
        <p:txBody>
          <a:bodyPr wrap="square">
            <a:spAutoFit/>
          </a:bodyPr>
          <a:lstStyle/>
          <a:p>
            <a:pPr>
              <a:spcBef>
                <a:spcPct val="50000"/>
              </a:spcBef>
            </a:pPr>
            <a:r>
              <a:rPr lang="zh-CN" altLang="en-US" sz="4800" dirty="0">
                <a:latin typeface="微软雅黑" panose="020B0503020204020204" pitchFamily="34" charset="-122"/>
                <a:ea typeface="微软雅黑" panose="020B0503020204020204" pitchFamily="34" charset="-122"/>
              </a:rPr>
              <a:t>脸谱艺术</a:t>
            </a:r>
          </a:p>
        </p:txBody>
      </p:sp>
      <p:pic>
        <p:nvPicPr>
          <p:cNvPr id="9" name="Picture 3" descr="01a"/>
          <p:cNvPicPr>
            <a:picLocks noChangeAspect="1" noChangeArrowheads="1"/>
          </p:cNvPicPr>
          <p:nvPr/>
        </p:nvPicPr>
        <p:blipFill>
          <a:blip r:embed="rId3" cstate="print"/>
          <a:srcRect/>
          <a:stretch>
            <a:fillRect/>
          </a:stretch>
        </p:blipFill>
        <p:spPr bwMode="auto">
          <a:xfrm>
            <a:off x="685800" y="1123951"/>
            <a:ext cx="1411288" cy="1674813"/>
          </a:xfrm>
          <a:prstGeom prst="rect">
            <a:avLst/>
          </a:prstGeom>
          <a:noFill/>
          <a:ln w="9525">
            <a:noFill/>
            <a:miter lim="800000"/>
            <a:headEnd/>
            <a:tailEnd/>
          </a:ln>
        </p:spPr>
      </p:pic>
      <p:pic>
        <p:nvPicPr>
          <p:cNvPr id="10" name="Picture 4" descr="002a"/>
          <p:cNvPicPr>
            <a:picLocks noChangeAspect="1" noChangeArrowheads="1"/>
          </p:cNvPicPr>
          <p:nvPr/>
        </p:nvPicPr>
        <p:blipFill>
          <a:blip r:embed="rId4" cstate="print"/>
          <a:srcRect/>
          <a:stretch>
            <a:fillRect/>
          </a:stretch>
        </p:blipFill>
        <p:spPr bwMode="auto">
          <a:xfrm>
            <a:off x="2286000" y="1123950"/>
            <a:ext cx="1371600" cy="1676400"/>
          </a:xfrm>
          <a:prstGeom prst="rect">
            <a:avLst/>
          </a:prstGeom>
          <a:noFill/>
          <a:ln w="9525">
            <a:noFill/>
            <a:miter lim="800000"/>
            <a:headEnd/>
            <a:tailEnd/>
          </a:ln>
        </p:spPr>
      </p:pic>
      <p:pic>
        <p:nvPicPr>
          <p:cNvPr id="11" name="Picture 5" descr="005a"/>
          <p:cNvPicPr>
            <a:picLocks noChangeAspect="1" noChangeArrowheads="1"/>
          </p:cNvPicPr>
          <p:nvPr/>
        </p:nvPicPr>
        <p:blipFill>
          <a:blip r:embed="rId5" cstate="print"/>
          <a:srcRect/>
          <a:stretch>
            <a:fillRect/>
          </a:stretch>
        </p:blipFill>
        <p:spPr bwMode="auto">
          <a:xfrm>
            <a:off x="3810000" y="1123950"/>
            <a:ext cx="1447800" cy="1752600"/>
          </a:xfrm>
          <a:prstGeom prst="rect">
            <a:avLst/>
          </a:prstGeom>
          <a:noFill/>
          <a:ln w="9525">
            <a:noFill/>
            <a:miter lim="800000"/>
            <a:headEnd/>
            <a:tailEnd/>
          </a:ln>
        </p:spPr>
      </p:pic>
      <p:pic>
        <p:nvPicPr>
          <p:cNvPr id="12" name="Picture 6" descr="05a"/>
          <p:cNvPicPr>
            <a:picLocks noChangeAspect="1" noChangeArrowheads="1"/>
          </p:cNvPicPr>
          <p:nvPr/>
        </p:nvPicPr>
        <p:blipFill>
          <a:blip r:embed="rId6" cstate="print"/>
          <a:srcRect/>
          <a:stretch>
            <a:fillRect/>
          </a:stretch>
        </p:blipFill>
        <p:spPr bwMode="auto">
          <a:xfrm>
            <a:off x="2286000" y="3181350"/>
            <a:ext cx="1447800" cy="1600200"/>
          </a:xfrm>
          <a:prstGeom prst="rect">
            <a:avLst/>
          </a:prstGeom>
          <a:noFill/>
          <a:ln w="9525">
            <a:noFill/>
            <a:miter lim="800000"/>
            <a:headEnd/>
            <a:tailEnd/>
          </a:ln>
        </p:spPr>
      </p:pic>
      <p:pic>
        <p:nvPicPr>
          <p:cNvPr id="13" name="Picture 7" descr="11a"/>
          <p:cNvPicPr>
            <a:picLocks noChangeAspect="1" noChangeArrowheads="1"/>
          </p:cNvPicPr>
          <p:nvPr/>
        </p:nvPicPr>
        <p:blipFill>
          <a:blip r:embed="rId7" cstate="print"/>
          <a:srcRect/>
          <a:stretch>
            <a:fillRect/>
          </a:stretch>
        </p:blipFill>
        <p:spPr bwMode="auto">
          <a:xfrm>
            <a:off x="5410200" y="3181350"/>
            <a:ext cx="1447800" cy="1524000"/>
          </a:xfrm>
          <a:prstGeom prst="rect">
            <a:avLst/>
          </a:prstGeom>
          <a:noFill/>
          <a:ln w="9525">
            <a:noFill/>
            <a:miter lim="800000"/>
            <a:headEnd/>
            <a:tailEnd/>
          </a:ln>
        </p:spPr>
      </p:pic>
      <p:pic>
        <p:nvPicPr>
          <p:cNvPr id="14" name="Picture 8" descr="05a"/>
          <p:cNvPicPr>
            <a:picLocks noChangeAspect="1" noChangeArrowheads="1"/>
          </p:cNvPicPr>
          <p:nvPr/>
        </p:nvPicPr>
        <p:blipFill>
          <a:blip r:embed="rId6" cstate="print"/>
          <a:srcRect/>
          <a:stretch>
            <a:fillRect/>
          </a:stretch>
        </p:blipFill>
        <p:spPr bwMode="auto">
          <a:xfrm>
            <a:off x="5410200" y="1123950"/>
            <a:ext cx="1371600" cy="1676400"/>
          </a:xfrm>
          <a:prstGeom prst="rect">
            <a:avLst/>
          </a:prstGeom>
          <a:noFill/>
          <a:ln w="9525">
            <a:noFill/>
            <a:miter lim="800000"/>
            <a:headEnd/>
            <a:tailEnd/>
          </a:ln>
        </p:spPr>
      </p:pic>
      <p:pic>
        <p:nvPicPr>
          <p:cNvPr id="15" name="Picture 9" descr="018a"/>
          <p:cNvPicPr>
            <a:picLocks noChangeAspect="1" noChangeArrowheads="1"/>
          </p:cNvPicPr>
          <p:nvPr/>
        </p:nvPicPr>
        <p:blipFill>
          <a:blip r:embed="rId8" cstate="print"/>
          <a:srcRect/>
          <a:stretch>
            <a:fillRect/>
          </a:stretch>
        </p:blipFill>
        <p:spPr bwMode="auto">
          <a:xfrm>
            <a:off x="685800" y="3181350"/>
            <a:ext cx="1371600" cy="1562100"/>
          </a:xfrm>
          <a:prstGeom prst="rect">
            <a:avLst/>
          </a:prstGeom>
          <a:noFill/>
          <a:ln w="9525">
            <a:noFill/>
            <a:miter lim="800000"/>
            <a:headEnd/>
            <a:tailEnd/>
          </a:ln>
        </p:spPr>
      </p:pic>
      <p:pic>
        <p:nvPicPr>
          <p:cNvPr id="16" name="Picture 10" descr="18a"/>
          <p:cNvPicPr>
            <a:picLocks noChangeAspect="1" noChangeArrowheads="1"/>
          </p:cNvPicPr>
          <p:nvPr/>
        </p:nvPicPr>
        <p:blipFill>
          <a:blip r:embed="rId9" cstate="print"/>
          <a:srcRect/>
          <a:stretch>
            <a:fillRect/>
          </a:stretch>
        </p:blipFill>
        <p:spPr bwMode="auto">
          <a:xfrm>
            <a:off x="7010400" y="3105150"/>
            <a:ext cx="1443038" cy="1524000"/>
          </a:xfrm>
          <a:prstGeom prst="rect">
            <a:avLst/>
          </a:prstGeom>
          <a:noFill/>
          <a:ln w="9525">
            <a:noFill/>
            <a:miter lim="800000"/>
            <a:headEnd/>
            <a:tailEnd/>
          </a:ln>
        </p:spPr>
      </p:pic>
      <p:pic>
        <p:nvPicPr>
          <p:cNvPr id="17" name="Picture 11" descr="012a"/>
          <p:cNvPicPr>
            <a:picLocks noChangeAspect="1" noChangeArrowheads="1"/>
          </p:cNvPicPr>
          <p:nvPr/>
        </p:nvPicPr>
        <p:blipFill>
          <a:blip r:embed="rId10" cstate="print"/>
          <a:srcRect/>
          <a:stretch>
            <a:fillRect/>
          </a:stretch>
        </p:blipFill>
        <p:spPr bwMode="auto">
          <a:xfrm>
            <a:off x="6934200" y="1123950"/>
            <a:ext cx="1371600" cy="1676400"/>
          </a:xfrm>
          <a:prstGeom prst="rect">
            <a:avLst/>
          </a:prstGeom>
          <a:noFill/>
          <a:ln w="9525">
            <a:noFill/>
            <a:miter lim="800000"/>
            <a:headEnd/>
            <a:tailEnd/>
          </a:ln>
        </p:spPr>
      </p:pic>
      <p:pic>
        <p:nvPicPr>
          <p:cNvPr id="20" name="Picture 12" descr="17a"/>
          <p:cNvPicPr>
            <a:picLocks noChangeAspect="1" noChangeArrowheads="1"/>
          </p:cNvPicPr>
          <p:nvPr/>
        </p:nvPicPr>
        <p:blipFill>
          <a:blip r:embed="rId11" cstate="print"/>
          <a:srcRect/>
          <a:stretch>
            <a:fillRect/>
          </a:stretch>
        </p:blipFill>
        <p:spPr bwMode="auto">
          <a:xfrm>
            <a:off x="3886200" y="3181350"/>
            <a:ext cx="1371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3124200" y="111264"/>
            <a:ext cx="2667000" cy="707886"/>
          </a:xfrm>
          <a:prstGeom prst="rect">
            <a:avLst/>
          </a:prstGeom>
          <a:noFill/>
          <a:ln w="9525">
            <a:noFill/>
            <a:miter lim="800000"/>
          </a:ln>
        </p:spPr>
        <p:txBody>
          <a:bodyPr wrap="square">
            <a:spAutoFit/>
          </a:bodyPr>
          <a:lstStyle/>
          <a:p>
            <a:pPr>
              <a:spcBef>
                <a:spcPct val="50000"/>
              </a:spcBef>
            </a:pPr>
            <a:r>
              <a:rPr lang="zh-CN" altLang="en-US" sz="4000" dirty="0">
                <a:latin typeface="微软雅黑" panose="020B0503020204020204" pitchFamily="34" charset="-122"/>
                <a:ea typeface="微软雅黑" panose="020B0503020204020204" pitchFamily="34" charset="-122"/>
              </a:rPr>
              <a:t>剪纸艺术</a:t>
            </a:r>
          </a:p>
        </p:txBody>
      </p:sp>
      <p:pic>
        <p:nvPicPr>
          <p:cNvPr id="16" name="Picture 3" descr="die1%7E"/>
          <p:cNvPicPr>
            <a:picLocks noChangeAspect="1" noChangeArrowheads="1"/>
          </p:cNvPicPr>
          <p:nvPr/>
        </p:nvPicPr>
        <p:blipFill>
          <a:blip r:embed="rId2" cstate="print"/>
          <a:srcRect/>
          <a:stretch>
            <a:fillRect/>
          </a:stretch>
        </p:blipFill>
        <p:spPr bwMode="auto">
          <a:xfrm>
            <a:off x="304800" y="742951"/>
            <a:ext cx="2540000" cy="1778000"/>
          </a:xfrm>
          <a:prstGeom prst="rect">
            <a:avLst/>
          </a:prstGeom>
          <a:noFill/>
          <a:ln w="9525">
            <a:noFill/>
            <a:miter lim="800000"/>
            <a:headEnd/>
            <a:tailEnd/>
          </a:ln>
        </p:spPr>
      </p:pic>
      <p:pic>
        <p:nvPicPr>
          <p:cNvPr id="17" name="Picture 4" descr="die2%7E"/>
          <p:cNvPicPr>
            <a:picLocks noChangeAspect="1" noChangeArrowheads="1"/>
          </p:cNvPicPr>
          <p:nvPr/>
        </p:nvPicPr>
        <p:blipFill>
          <a:blip r:embed="rId3" cstate="print"/>
          <a:srcRect/>
          <a:stretch>
            <a:fillRect/>
          </a:stretch>
        </p:blipFill>
        <p:spPr bwMode="auto">
          <a:xfrm>
            <a:off x="6248400" y="742950"/>
            <a:ext cx="2590800" cy="1828800"/>
          </a:xfrm>
          <a:prstGeom prst="rect">
            <a:avLst/>
          </a:prstGeom>
          <a:noFill/>
          <a:ln w="9525">
            <a:noFill/>
            <a:miter lim="800000"/>
            <a:headEnd/>
            <a:tailEnd/>
          </a:ln>
        </p:spPr>
      </p:pic>
      <p:pic>
        <p:nvPicPr>
          <p:cNvPr id="19" name="Picture 5" descr="die3%7E"/>
          <p:cNvPicPr>
            <a:picLocks noChangeAspect="1" noChangeArrowheads="1"/>
          </p:cNvPicPr>
          <p:nvPr/>
        </p:nvPicPr>
        <p:blipFill>
          <a:blip r:embed="rId4" cstate="print"/>
          <a:srcRect/>
          <a:stretch>
            <a:fillRect/>
          </a:stretch>
        </p:blipFill>
        <p:spPr bwMode="auto">
          <a:xfrm>
            <a:off x="228600" y="2800352"/>
            <a:ext cx="2590800" cy="2011363"/>
          </a:xfrm>
          <a:prstGeom prst="rect">
            <a:avLst/>
          </a:prstGeom>
          <a:noFill/>
          <a:ln w="9525">
            <a:noFill/>
            <a:miter lim="800000"/>
            <a:headEnd/>
            <a:tailEnd/>
          </a:ln>
        </p:spPr>
      </p:pic>
      <p:pic>
        <p:nvPicPr>
          <p:cNvPr id="20" name="Picture 6" descr="die14%7E"/>
          <p:cNvPicPr>
            <a:picLocks noChangeAspect="1" noChangeArrowheads="1"/>
          </p:cNvPicPr>
          <p:nvPr/>
        </p:nvPicPr>
        <p:blipFill>
          <a:blip r:embed="rId5" cstate="print"/>
          <a:srcRect/>
          <a:stretch>
            <a:fillRect/>
          </a:stretch>
        </p:blipFill>
        <p:spPr bwMode="auto">
          <a:xfrm>
            <a:off x="6172200" y="2800351"/>
            <a:ext cx="2667000" cy="1968500"/>
          </a:xfrm>
          <a:prstGeom prst="rect">
            <a:avLst/>
          </a:prstGeom>
          <a:noFill/>
          <a:ln w="9525">
            <a:noFill/>
            <a:miter lim="800000"/>
            <a:headEnd/>
            <a:tailEnd/>
          </a:ln>
        </p:spPr>
      </p:pic>
      <p:pic>
        <p:nvPicPr>
          <p:cNvPr id="21" name="Picture 9" descr="shiwa"/>
          <p:cNvPicPr>
            <a:picLocks noChangeAspect="1" noChangeArrowheads="1"/>
          </p:cNvPicPr>
          <p:nvPr/>
        </p:nvPicPr>
        <p:blipFill>
          <a:blip r:embed="rId6" cstate="print"/>
          <a:srcRect/>
          <a:stretch>
            <a:fillRect/>
          </a:stretch>
        </p:blipFill>
        <p:spPr bwMode="auto">
          <a:xfrm>
            <a:off x="2840042" y="739777"/>
            <a:ext cx="3406775" cy="4319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bwMode="auto">
          <a:xfrm>
            <a:off x="274642" y="122239"/>
            <a:ext cx="2136775" cy="515640"/>
            <a:chOff x="445652" y="218396"/>
            <a:chExt cx="2136260" cy="518306"/>
          </a:xfrm>
        </p:grpSpPr>
        <p:sp>
          <p:nvSpPr>
            <p:cNvPr id="7" name="TextBox 6"/>
            <p:cNvSpPr txBox="1"/>
            <p:nvPr/>
          </p:nvSpPr>
          <p:spPr bwMode="auto">
            <a:xfrm>
              <a:off x="1105893" y="272650"/>
              <a:ext cx="1415431" cy="464052"/>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情境导入</a:t>
              </a:r>
              <a:endParaRPr lang="en-US" altLang="zh-CN" sz="2400" b="1" kern="0" dirty="0">
                <a:latin typeface="Times New Roman" panose="02020603050405020304"/>
                <a:ea typeface="微软雅黑" panose="020B0503020204020204" pitchFamily="34" charset="-122"/>
              </a:endParaRPr>
            </a:p>
          </p:txBody>
        </p:sp>
        <p:cxnSp>
          <p:nvCxnSpPr>
            <p:cNvPr id="19461" name="直接连接符 9"/>
            <p:cNvCxnSpPr>
              <a:cxnSpLocks noChangeShapeType="1"/>
            </p:cNvCxnSpPr>
            <p:nvPr/>
          </p:nvCxnSpPr>
          <p:spPr bwMode="auto">
            <a:xfrm>
              <a:off x="662492" y="733488"/>
              <a:ext cx="1919420" cy="0"/>
            </a:xfrm>
            <a:prstGeom prst="line">
              <a:avLst/>
            </a:prstGeom>
            <a:noFill/>
            <a:ln w="9525">
              <a:solidFill>
                <a:schemeClr val="tx1"/>
              </a:solidFill>
              <a:round/>
            </a:ln>
          </p:spPr>
        </p:cxnSp>
        <p:pic>
          <p:nvPicPr>
            <p:cNvPr id="19462" name="Picture 3" descr="E:\英语高清课\晏博深\ppt资料收集\ppt素材\本子和笔副本.png"/>
            <p:cNvPicPr>
              <a:picLocks noChangeAspect="1" noChangeArrowheads="1"/>
            </p:cNvPicPr>
            <p:nvPr/>
          </p:nvPicPr>
          <p:blipFill>
            <a:blip r:embed="rId3" cstate="email"/>
            <a:srcRect/>
            <a:stretch>
              <a:fillRect/>
            </a:stretch>
          </p:blipFill>
          <p:spPr bwMode="auto">
            <a:xfrm>
              <a:off x="445652" y="218396"/>
              <a:ext cx="804832" cy="515092"/>
            </a:xfrm>
            <a:prstGeom prst="rect">
              <a:avLst/>
            </a:prstGeom>
            <a:noFill/>
            <a:ln w="9525">
              <a:noFill/>
              <a:miter lim="800000"/>
              <a:headEnd/>
              <a:tailEnd/>
            </a:ln>
          </p:spPr>
        </p:pic>
      </p:grpSp>
      <p:pic>
        <p:nvPicPr>
          <p:cNvPr id="26" name="Picture 12" descr="gg7"/>
          <p:cNvPicPr>
            <a:picLocks noChangeAspect="1" noChangeArrowheads="1"/>
          </p:cNvPicPr>
          <p:nvPr/>
        </p:nvPicPr>
        <p:blipFill>
          <a:blip r:embed="rId4" cstate="email"/>
          <a:srcRect/>
          <a:stretch>
            <a:fillRect/>
          </a:stretch>
        </p:blipFill>
        <p:spPr bwMode="auto">
          <a:xfrm>
            <a:off x="228604" y="2647950"/>
            <a:ext cx="2063177" cy="1566278"/>
          </a:xfrm>
          <a:prstGeom prst="rect">
            <a:avLst/>
          </a:prstGeom>
          <a:noFill/>
          <a:ln w="9525">
            <a:noFill/>
            <a:miter lim="800000"/>
            <a:headEnd/>
            <a:tailEnd/>
          </a:ln>
        </p:spPr>
      </p:pic>
      <p:sp>
        <p:nvSpPr>
          <p:cNvPr id="27" name="AutoShape 9"/>
          <p:cNvSpPr>
            <a:spLocks noChangeArrowheads="1"/>
          </p:cNvSpPr>
          <p:nvPr/>
        </p:nvSpPr>
        <p:spPr bwMode="auto">
          <a:xfrm>
            <a:off x="2411413" y="417522"/>
            <a:ext cx="4572000" cy="2209800"/>
          </a:xfrm>
          <a:prstGeom prst="horizontalScroll">
            <a:avLst>
              <a:gd name="adj" fmla="val 12500"/>
            </a:avLst>
          </a:prstGeom>
          <a:noFill/>
          <a:ln w="9525">
            <a:solidFill>
              <a:schemeClr val="tx1"/>
            </a:solidFill>
            <a:miter lim="800000"/>
          </a:ln>
          <a:effectLst/>
        </p:spPr>
        <p:txBody>
          <a:bodyPr wrap="none" anchor="ctr"/>
          <a:lstStyle/>
          <a:p>
            <a:pPr algn="ctr">
              <a:lnSpc>
                <a:spcPct val="150000"/>
              </a:lnSpc>
              <a:buFont typeface="Arial" panose="020B0604020202020204" pitchFamily="34" charset="0"/>
              <a:buNone/>
              <a:defRPr/>
            </a:pP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面对生活中这些美丽的图片，</a:t>
            </a:r>
          </a:p>
          <a:p>
            <a:pPr algn="ctr">
              <a:lnSpc>
                <a:spcPct val="150000"/>
              </a:lnSpc>
              <a:buFont typeface="Arial" panose="020B0604020202020204" pitchFamily="34" charset="0"/>
              <a:buNone/>
              <a:defRPr/>
            </a:pP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   你是否</a:t>
            </a:r>
            <a:r>
              <a:rPr lang="zh-CN" altLang="en-US" noProof="1">
                <a:solidFill>
                  <a:srgbClr val="990000"/>
                </a:solidFill>
                <a:latin typeface="Times New Roman" panose="02020603050405020304" pitchFamily="18" charset="0"/>
                <a:ea typeface="微软雅黑" panose="020B0503020204020204" pitchFamily="34" charset="-122"/>
                <a:cs typeface="Times New Roman" panose="02020603050405020304" pitchFamily="18" charset="0"/>
              </a:rPr>
              <a:t>强烈地感受</a:t>
            </a: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到</a:t>
            </a:r>
            <a:r>
              <a:rPr lang="zh-CN" altLang="en-US" noProof="1">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美</a:t>
            </a: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就在我们身边！</a:t>
            </a:r>
          </a:p>
          <a:p>
            <a:pPr algn="ctr">
              <a:lnSpc>
                <a:spcPct val="150000"/>
              </a:lnSpc>
              <a:buFont typeface="Arial" panose="020B0604020202020204" pitchFamily="34" charset="0"/>
              <a:buNone/>
              <a:defRPr/>
            </a:pP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这是一种怎样的</a:t>
            </a:r>
            <a:r>
              <a:rPr lang="zh-CN" altLang="en-US" noProof="1">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美</a:t>
            </a: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呢</a:t>
            </a:r>
            <a:r>
              <a:rPr lang="en-US" altLang="zh-CN" noProof="1">
                <a:latin typeface="Times New Roman" panose="02020603050405020304" pitchFamily="18" charset="0"/>
                <a:ea typeface="微软雅黑" panose="020B0503020204020204" pitchFamily="34" charset="-122"/>
                <a:cs typeface="Times New Roman" panose="02020603050405020304" pitchFamily="18" charset="0"/>
              </a:rPr>
              <a:t>?</a:t>
            </a:r>
          </a:p>
          <a:p>
            <a:pPr algn="ctr">
              <a:lnSpc>
                <a:spcPct val="150000"/>
              </a:lnSpc>
              <a:buFont typeface="Arial" panose="020B0604020202020204" pitchFamily="34" charset="0"/>
              <a:buNone/>
              <a:defRPr/>
            </a:pPr>
            <a:r>
              <a:rPr lang="zh-CN" altLang="en-US" noProof="1">
                <a:latin typeface="Times New Roman" panose="02020603050405020304" pitchFamily="18" charset="0"/>
                <a:ea typeface="微软雅黑" panose="020B0503020204020204" pitchFamily="34" charset="-122"/>
                <a:cs typeface="Times New Roman" panose="02020603050405020304" pitchFamily="18" charset="0"/>
              </a:rPr>
              <a:t>请你谈谈你的感想？</a:t>
            </a:r>
          </a:p>
        </p:txBody>
      </p:sp>
      <p:pic>
        <p:nvPicPr>
          <p:cNvPr id="28" name="Picture 11" descr="die2%7E"/>
          <p:cNvPicPr>
            <a:picLocks noChangeAspect="1" noChangeArrowheads="1"/>
          </p:cNvPicPr>
          <p:nvPr/>
        </p:nvPicPr>
        <p:blipFill>
          <a:blip r:embed="rId5" cstate="email"/>
          <a:srcRect/>
          <a:stretch>
            <a:fillRect/>
          </a:stretch>
        </p:blipFill>
        <p:spPr bwMode="auto">
          <a:xfrm>
            <a:off x="4724400" y="2800352"/>
            <a:ext cx="1777636" cy="1254143"/>
          </a:xfrm>
          <a:prstGeom prst="rect">
            <a:avLst/>
          </a:prstGeom>
          <a:noFill/>
          <a:ln w="9525">
            <a:noFill/>
            <a:miter lim="800000"/>
            <a:headEnd/>
            <a:tailEnd/>
          </a:ln>
        </p:spPr>
      </p:pic>
      <p:graphicFrame>
        <p:nvGraphicFramePr>
          <p:cNvPr id="29" name="Object 16"/>
          <p:cNvGraphicFramePr/>
          <p:nvPr/>
        </p:nvGraphicFramePr>
        <p:xfrm>
          <a:off x="2667000" y="2800352"/>
          <a:ext cx="1524288" cy="1279767"/>
        </p:xfrm>
        <a:graphic>
          <a:graphicData uri="http://schemas.openxmlformats.org/presentationml/2006/ole">
            <mc:AlternateContent xmlns:mc="http://schemas.openxmlformats.org/markup-compatibility/2006">
              <mc:Choice xmlns:v="urn:schemas-microsoft-com:vml" Requires="v">
                <p:oleObj spid="_x0000_s24588" r:id="rId6" imgW="6896100" imgH="8696325" progId="PBrush">
                  <p:embed/>
                </p:oleObj>
              </mc:Choice>
              <mc:Fallback>
                <p:oleObj r:id="rId6" imgW="6896100" imgH="8696325" progId="PBrush">
                  <p:embed/>
                  <p:pic>
                    <p:nvPicPr>
                      <p:cNvPr id="0" name="图片 245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800352"/>
                        <a:ext cx="1524288" cy="127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0" name="Object 21"/>
          <p:cNvGraphicFramePr/>
          <p:nvPr/>
        </p:nvGraphicFramePr>
        <p:xfrm>
          <a:off x="6858004" y="2876552"/>
          <a:ext cx="1808429" cy="1180379"/>
        </p:xfrm>
        <a:graphic>
          <a:graphicData uri="http://schemas.openxmlformats.org/presentationml/2006/ole">
            <mc:AlternateContent xmlns:mc="http://schemas.openxmlformats.org/markup-compatibility/2006">
              <mc:Choice xmlns:v="urn:schemas-microsoft-com:vml" Requires="v">
                <p:oleObj spid="_x0000_s24589" r:id="rId8" imgW="8972550" imgH="6210300" progId="PBrush">
                  <p:embed/>
                </p:oleObj>
              </mc:Choice>
              <mc:Fallback>
                <p:oleObj r:id="rId8" imgW="8972550" imgH="6210300" progId="PBrush">
                  <p:embed/>
                  <p:pic>
                    <p:nvPicPr>
                      <p:cNvPr id="0" name="图片 245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4" y="2876552"/>
                        <a:ext cx="1808429" cy="118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 name="文本框 2"/>
          <p:cNvSpPr txBox="1"/>
          <p:nvPr/>
        </p:nvSpPr>
        <p:spPr>
          <a:xfrm>
            <a:off x="2514600" y="4303721"/>
            <a:ext cx="4797712"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观察上面的图形有什么共同的特征？</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5"/>
          <p:cNvSpPr txBox="1"/>
          <p:nvPr/>
        </p:nvSpPr>
        <p:spPr bwMode="auto">
          <a:xfrm>
            <a:off x="2653620" y="601230"/>
            <a:ext cx="4724400" cy="546100"/>
          </a:xfrm>
          <a:prstGeom prst="rect">
            <a:avLst/>
          </a:prstGeom>
          <a:noFill/>
          <a:ln w="9525">
            <a:noFill/>
            <a:miter lim="800000"/>
          </a:ln>
        </p:spPr>
        <p:txBody>
          <a:bodyPr anchor="ctr"/>
          <a:lstStyle/>
          <a:p>
            <a:pPr>
              <a:lnSpc>
                <a:spcPct val="150000"/>
              </a:lnSpc>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探究点：</a:t>
            </a:r>
            <a:r>
              <a:rPr lang="zh-CN" altLang="en-US"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轴对称图形和轴对称的概念</a:t>
            </a:r>
          </a:p>
        </p:txBody>
      </p:sp>
      <p:grpSp>
        <p:nvGrpSpPr>
          <p:cNvPr id="20482" name="组合 5"/>
          <p:cNvGrpSpPr/>
          <p:nvPr/>
        </p:nvGrpSpPr>
        <p:grpSpPr bwMode="auto">
          <a:xfrm>
            <a:off x="268290" y="122239"/>
            <a:ext cx="2179359" cy="515640"/>
            <a:chOff x="279260" y="218396"/>
            <a:chExt cx="2179008" cy="519194"/>
          </a:xfrm>
        </p:grpSpPr>
        <p:sp>
          <p:nvSpPr>
            <p:cNvPr id="8" name="TextBox 7"/>
            <p:cNvSpPr txBox="1"/>
            <p:nvPr/>
          </p:nvSpPr>
          <p:spPr bwMode="auto">
            <a:xfrm>
              <a:off x="1042724" y="272743"/>
              <a:ext cx="1415544" cy="464847"/>
            </a:xfrm>
            <a:prstGeom prst="rect">
              <a:avLst/>
            </a:prstGeom>
            <a:noFill/>
            <a:ln>
              <a:noFill/>
            </a:ln>
          </p:spPr>
          <p:txBody>
            <a:bodyPr wrap="none">
              <a:spAutoFit/>
            </a:bodyPr>
            <a:lstStyle/>
            <a:p>
              <a:pPr fontAlgn="auto">
                <a:spcBef>
                  <a:spcPts val="0"/>
                </a:spcBef>
                <a:spcAft>
                  <a:spcPts val="0"/>
                </a:spcAft>
                <a:defRPr/>
              </a:pPr>
              <a:r>
                <a:rPr lang="zh-CN" altLang="en-US" sz="2400" b="1" kern="0" dirty="0">
                  <a:latin typeface="Times New Roman" panose="02020603050405020304"/>
                  <a:ea typeface="微软雅黑" panose="020B0503020204020204" pitchFamily="34" charset="-122"/>
                </a:rPr>
                <a:t>活动探究</a:t>
              </a:r>
              <a:endParaRPr lang="en-US" altLang="zh-CN" sz="2400" b="1" kern="0" dirty="0">
                <a:latin typeface="Times New Roman" panose="02020603050405020304"/>
                <a:ea typeface="微软雅黑" panose="020B0503020204020204" pitchFamily="34" charset="-122"/>
              </a:endParaRPr>
            </a:p>
          </p:txBody>
        </p:sp>
        <p:cxnSp>
          <p:nvCxnSpPr>
            <p:cNvPr id="20504" name="直接连接符 10"/>
            <p:cNvCxnSpPr>
              <a:cxnSpLocks noChangeShapeType="1"/>
            </p:cNvCxnSpPr>
            <p:nvPr/>
          </p:nvCxnSpPr>
          <p:spPr bwMode="auto">
            <a:xfrm>
              <a:off x="662492" y="733488"/>
              <a:ext cx="1777040" cy="0"/>
            </a:xfrm>
            <a:prstGeom prst="line">
              <a:avLst/>
            </a:prstGeom>
            <a:noFill/>
            <a:ln w="9525">
              <a:solidFill>
                <a:schemeClr val="tx1"/>
              </a:solidFill>
              <a:round/>
            </a:ln>
          </p:spPr>
        </p:cxnSp>
        <p:pic>
          <p:nvPicPr>
            <p:cNvPr id="20505" name="Picture 3" descr="E:\英语高清课\晏博深\ppt资料收集\ppt素材\本子和笔副本.png"/>
            <p:cNvPicPr>
              <a:picLocks noChangeAspect="1" noChangeArrowheads="1"/>
            </p:cNvPicPr>
            <p:nvPr/>
          </p:nvPicPr>
          <p:blipFill>
            <a:blip r:embed="rId2" cstate="email"/>
            <a:srcRect/>
            <a:stretch>
              <a:fillRect/>
            </a:stretch>
          </p:blipFill>
          <p:spPr bwMode="auto">
            <a:xfrm>
              <a:off x="279260" y="218396"/>
              <a:ext cx="804832" cy="515092"/>
            </a:xfrm>
            <a:prstGeom prst="rect">
              <a:avLst/>
            </a:prstGeom>
            <a:noFill/>
            <a:ln w="9525">
              <a:noFill/>
              <a:miter lim="800000"/>
              <a:headEnd/>
              <a:tailEnd/>
            </a:ln>
          </p:spPr>
        </p:pic>
      </p:grpSp>
      <p:sp>
        <p:nvSpPr>
          <p:cNvPr id="20484" name="Text Box 2"/>
          <p:cNvSpPr txBox="1">
            <a:spLocks noChangeArrowheads="1"/>
          </p:cNvSpPr>
          <p:nvPr/>
        </p:nvSpPr>
        <p:spPr bwMode="auto">
          <a:xfrm>
            <a:off x="746129" y="1906589"/>
            <a:ext cx="7712075" cy="461665"/>
          </a:xfrm>
          <a:prstGeom prst="rect">
            <a:avLst/>
          </a:prstGeom>
          <a:noFill/>
          <a:ln w="9525">
            <a:noFill/>
            <a:miter lim="800000"/>
          </a:ln>
        </p:spPr>
        <p:txBody>
          <a:bodyPr>
            <a:spAutoFit/>
          </a:bodyPr>
          <a:lstStyle/>
          <a:p>
            <a:endParaRPr kumimoji="1" lang="zh-CN" altLang="zh-CN" sz="2400">
              <a:latin typeface="黑体" panose="02010609060101010101" pitchFamily="49" charset="-122"/>
              <a:ea typeface="黑体" panose="02010609060101010101" pitchFamily="49" charset="-122"/>
            </a:endParaRPr>
          </a:p>
        </p:txBody>
      </p:sp>
      <p:sp>
        <p:nvSpPr>
          <p:cNvPr id="12" name="Text Box 6"/>
          <p:cNvSpPr txBox="1">
            <a:spLocks noChangeArrowheads="1"/>
          </p:cNvSpPr>
          <p:nvPr/>
        </p:nvSpPr>
        <p:spPr bwMode="auto">
          <a:xfrm>
            <a:off x="304802" y="1207355"/>
            <a:ext cx="8697913" cy="830997"/>
          </a:xfrm>
          <a:prstGeom prst="rect">
            <a:avLst/>
          </a:prstGeom>
          <a:noFill/>
          <a:ln w="9525">
            <a:noFill/>
            <a:miter lim="800000"/>
          </a:ln>
        </p:spPr>
        <p:txBody>
          <a:bodyPr wrap="square">
            <a:spAutoFit/>
          </a:bodyPr>
          <a:lstStyle/>
          <a:p>
            <a:pPr indent="457200">
              <a:lnSpc>
                <a:spcPct val="150000"/>
              </a:lnSpc>
              <a:spcBef>
                <a:spcPts val="0"/>
              </a:spcBef>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如</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图，把一张纸对折，剪出一个图案（折痕处不要完全剪断），再打开这张对折的纸，就得到了美丽的窗花．观察得到的窗花，你能发现它们有什么共同的特点吗？ </a:t>
            </a:r>
          </a:p>
        </p:txBody>
      </p:sp>
      <p:grpSp>
        <p:nvGrpSpPr>
          <p:cNvPr id="13" name="组合 8195"/>
          <p:cNvGrpSpPr>
            <a:grpSpLocks noChangeAspect="1"/>
          </p:cNvGrpSpPr>
          <p:nvPr/>
        </p:nvGrpSpPr>
        <p:grpSpPr bwMode="auto">
          <a:xfrm>
            <a:off x="533404" y="2114550"/>
            <a:ext cx="8176321" cy="1447800"/>
            <a:chOff x="0" y="0"/>
            <a:chExt cx="5276" cy="934"/>
          </a:xfrm>
        </p:grpSpPr>
        <p:pic>
          <p:nvPicPr>
            <p:cNvPr id="14" name="图片 8196" descr="05803007##剪纸（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11"/>
              <a:ext cx="1397" cy="921"/>
            </a:xfrm>
            <a:prstGeom prst="rect">
              <a:avLst/>
            </a:prstGeom>
            <a:noFill/>
            <a:ln w="9525">
              <a:noFill/>
              <a:miter lim="800000"/>
              <a:headEnd/>
              <a:tailEnd/>
            </a:ln>
          </p:spPr>
        </p:pic>
        <p:pic>
          <p:nvPicPr>
            <p:cNvPr id="15" name="图片 8197" descr="05803008##剪纸（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380" y="21"/>
              <a:ext cx="1218" cy="872"/>
            </a:xfrm>
            <a:prstGeom prst="rect">
              <a:avLst/>
            </a:prstGeom>
            <a:noFill/>
            <a:ln w="9525">
              <a:noFill/>
              <a:miter lim="800000"/>
              <a:headEnd/>
              <a:tailEnd/>
            </a:ln>
          </p:spPr>
        </p:pic>
        <p:pic>
          <p:nvPicPr>
            <p:cNvPr id="16" name="图片 8198" descr="05803009##剪纸（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581" y="58"/>
              <a:ext cx="1226" cy="845"/>
            </a:xfrm>
            <a:prstGeom prst="rect">
              <a:avLst/>
            </a:prstGeom>
            <a:noFill/>
            <a:ln w="9525">
              <a:noFill/>
              <a:miter lim="800000"/>
              <a:headEnd/>
              <a:tailEnd/>
            </a:ln>
          </p:spPr>
        </p:pic>
        <p:pic>
          <p:nvPicPr>
            <p:cNvPr id="17" name="图片 8199" descr="05803010##剪纸（4）"/>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790" y="0"/>
              <a:ext cx="1486" cy="934"/>
            </a:xfrm>
            <a:prstGeom prst="rect">
              <a:avLst/>
            </a:prstGeom>
            <a:noFill/>
            <a:ln w="9525">
              <a:noFill/>
              <a:miter lim="800000"/>
              <a:headEnd/>
              <a:tailEnd/>
            </a:ln>
          </p:spPr>
        </p:pic>
      </p:grpSp>
      <p:sp>
        <p:nvSpPr>
          <p:cNvPr id="18" name="Rectangle 17"/>
          <p:cNvSpPr>
            <a:spLocks noChangeArrowheads="1"/>
          </p:cNvSpPr>
          <p:nvPr/>
        </p:nvSpPr>
        <p:spPr bwMode="auto">
          <a:xfrm>
            <a:off x="228600" y="3714752"/>
            <a:ext cx="8726542" cy="830997"/>
          </a:xfrm>
          <a:prstGeom prst="rect">
            <a:avLst/>
          </a:prstGeom>
          <a:noFill/>
          <a:ln w="9525">
            <a:noFill/>
            <a:miter lim="800000"/>
          </a:ln>
        </p:spPr>
        <p:txBody>
          <a:bodyPr wrap="square" anchor="ctr">
            <a:spAutoFit/>
          </a:bodyPr>
          <a:lstStyle/>
          <a:p>
            <a:pPr indent="457200">
              <a:lnSpc>
                <a:spcPct val="150000"/>
              </a:lnSpc>
              <a:spcBef>
                <a:spcPts val="0"/>
              </a:spcBef>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如果</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一个平面图形沿一条直线折叠，直线两旁的部分能够互相重合，这个图形就叫做轴对称图形，这条直线就是它的对称轴．这时，我们也说这个图形关于这条直线（成轴）对称．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826203737"/>
  <p:tag name="MH_LIBRARY" val="GRAPHIC"/>
  <p:tag name="MH_ORDER" val="Notched Right Arrow 4"/>
</p:tagLst>
</file>

<file path=ppt/tags/tag2.xml><?xml version="1.0" encoding="utf-8"?>
<p:tagLst xmlns:a="http://schemas.openxmlformats.org/drawingml/2006/main" xmlns:r="http://schemas.openxmlformats.org/officeDocument/2006/relationships" xmlns:p="http://schemas.openxmlformats.org/presentationml/2006/main">
  <p:tag name="MH" val="20150826203737"/>
  <p:tag name="MH_LIBRARY" val="GRAPHIC"/>
  <p:tag name="MH_ORDER" val="Rounded Rectangle 6"/>
</p:tagLst>
</file>

<file path=ppt/tags/tag3.xml><?xml version="1.0" encoding="utf-8"?>
<p:tagLst xmlns:a="http://schemas.openxmlformats.org/drawingml/2006/main" xmlns:r="http://schemas.openxmlformats.org/officeDocument/2006/relationships" xmlns:p="http://schemas.openxmlformats.org/presentationml/2006/main">
  <p:tag name="MH" val="20150826203737"/>
  <p:tag name="MH_LIBRARY" val="GRAPHIC"/>
  <p:tag name="MH_ORDER" val="Rounded Rectangle 15"/>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全屏显示(16:9)</PresentationFormat>
  <Paragraphs>75</Paragraphs>
  <Slides>23</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23</vt:i4>
      </vt:variant>
    </vt:vector>
  </HeadingPairs>
  <TitlesOfParts>
    <vt:vector size="32" baseType="lpstr">
      <vt:lpstr>黑体</vt:lpstr>
      <vt:lpstr>华文行楷</vt:lpstr>
      <vt:lpstr>隶书</vt:lpstr>
      <vt:lpstr>宋体</vt:lpstr>
      <vt:lpstr>微软雅黑</vt:lpstr>
      <vt:lpstr>Arial</vt:lpstr>
      <vt:lpstr>Calibri</vt:lpstr>
      <vt:lpstr>Times New Roman</vt:lpstr>
      <vt:lpstr>WWW.2PPT.COM
</vt:lpstr>
      <vt:lpstr>七年级下册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2018-01-25T02:31:00Z</dcterms:created>
  <dcterms:modified xsi:type="dcterms:W3CDTF">2023-01-17T03:06:45Z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AEB6C66EF89745858D9AD11FE2E14BC1</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