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305" r:id="rId3"/>
    <p:sldId id="335" r:id="rId4"/>
    <p:sldId id="336" r:id="rId5"/>
    <p:sldId id="337" r:id="rId6"/>
    <p:sldId id="338" r:id="rId7"/>
    <p:sldId id="339" r:id="rId8"/>
    <p:sldId id="349" r:id="rId9"/>
    <p:sldId id="342" r:id="rId10"/>
    <p:sldId id="346" r:id="rId11"/>
    <p:sldId id="259" r:id="rId12"/>
    <p:sldId id="347" r:id="rId13"/>
    <p:sldId id="348" r:id="rId14"/>
    <p:sldId id="260" r:id="rId15"/>
    <p:sldId id="287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FF33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7" autoAdjust="0"/>
    <p:restoredTop sz="94378" autoAdjust="0"/>
  </p:normalViewPr>
  <p:slideViewPr>
    <p:cSldViewPr>
      <p:cViewPr>
        <p:scale>
          <a:sx n="100" d="100"/>
          <a:sy n="100" d="100"/>
        </p:scale>
        <p:origin x="-330" y="-264"/>
      </p:cViewPr>
      <p:guideLst>
        <p:guide orient="horz" pos="2160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3F56D-8307-4E5D-A50C-572BB5350D4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73837-BBEA-48B8-8D53-0CF806EA7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73837-BBEA-48B8-8D53-0CF806EA78B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KSO_BC1"/>
          <p:cNvSpPr>
            <a:spLocks noGrp="1" noChangeArrowheads="1"/>
          </p:cNvSpPr>
          <p:nvPr>
            <p:ph type="subTitle" idx="1"/>
          </p:nvPr>
        </p:nvSpPr>
        <p:spPr>
          <a:xfrm rot="20576907">
            <a:off x="2068513" y="3384550"/>
            <a:ext cx="5168900" cy="587375"/>
          </a:xfrm>
        </p:spPr>
        <p:txBody>
          <a:bodyPr/>
          <a:lstStyle>
            <a:lvl1pPr marL="0" indent="0" algn="ctr">
              <a:buFont typeface="Wingdings 2" panose="05020102010507070707" pitchFamily="18" charset="2"/>
              <a:buNone/>
              <a:defRPr sz="1800">
                <a:solidFill>
                  <a:srgbClr val="6D6D6D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3076" name="KSO_BT1"/>
          <p:cNvSpPr>
            <a:spLocks noGrp="1" noChangeArrowheads="1"/>
          </p:cNvSpPr>
          <p:nvPr>
            <p:ph type="ctrTitle"/>
          </p:nvPr>
        </p:nvSpPr>
        <p:spPr>
          <a:xfrm rot="20576543">
            <a:off x="1870075" y="2646363"/>
            <a:ext cx="5141913" cy="719137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3B2EFD-2311-4FF6-9353-627165D35FF0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53785-C130-4080-9C4E-96841CA6E87A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78613" y="52388"/>
            <a:ext cx="2089150" cy="63039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9575" y="52388"/>
            <a:ext cx="6116638" cy="63039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F30C8-DF6F-46D4-814B-B2375E0FB7EA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4B246-CF7F-4F20-B4B4-C68899B805FC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154A8-2C71-4B35-9D07-0E288F7ACAB6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9575" y="1152525"/>
            <a:ext cx="4102100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4075" y="1152525"/>
            <a:ext cx="4103688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BADD4-B2CB-40C0-80E7-4094B70124C3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07068-7A31-4B94-9820-894F377569E7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F7F9C-E512-46AC-A6A9-0CE8C2CB92E0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AF046-121B-4CE5-A3A8-F1455535FE6F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93E41-D34F-4DC3-BC68-D689CE1AD699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0EF49-8F14-4535-BCEB-0C9C8FC58D71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9575" y="1152525"/>
            <a:ext cx="8358188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2052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09575" y="52388"/>
            <a:ext cx="8358188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3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480175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4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480175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480175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DA7F30C8-DF6F-46D4-814B-B2375E0FB7EA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361950" indent="-361950" algn="just" defTabSz="685800" rtl="0" eaLnBrk="1" fontAlgn="base" hangingPunct="1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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61950" algn="just" defTabSz="685800" rtl="0" eaLnBrk="1" fontAlgn="base" hangingPunct="1">
        <a:lnSpc>
          <a:spcPct val="120000"/>
        </a:lnSpc>
        <a:spcBef>
          <a:spcPct val="0"/>
        </a:spcBef>
        <a:spcAft>
          <a:spcPts val="1200"/>
        </a:spcAft>
        <a:buClr>
          <a:srgbClr val="D8E39E"/>
        </a:buClr>
        <a:buFont typeface="幼圆" panose="02010509060101010101" pitchFamily="49" charset="-122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Times New Roman" panose="02020603050405020304" pitchFamily="18" charset="0"/>
          <a:ea typeface="+mn-ea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5pPr>
      <a:lvl6pPr marL="2000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6pPr>
      <a:lvl7pPr marL="24574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7pPr>
      <a:lvl8pPr marL="29146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8pPr>
      <a:lvl9pPr marL="33718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8%20Topic2\&#35838;&#20214;\Unit8%20Topic2%20SectionC%20&#21442;&#32771;&#35838;&#20214;\SectionC&#35838;&#25991;&#24405;&#38899;3.mp3" TargetMode="External"/><Relationship Id="rId1" Type="http://schemas.microsoft.com/office/2007/relationships/media" Target="file:///C:\Documents%20and%20Settings\Administrator\&#26700;&#38754;\Unit8%20Topic2\&#35838;&#20214;\Unit8%20Topic2%20SectionC%20&#21442;&#32771;&#35838;&#20214;\SectionC&#35838;&#25991;&#24405;&#38899;3.mp3" TargetMode="External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png"/><Relationship Id="rId9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8%20Topic2\&#35838;&#20214;\Unit8%20Topic2%20SectionC%20&#21442;&#32771;&#35838;&#20214;\SectionC&#35838;&#25991;&#24405;&#38899;1a.mp3" TargetMode="External"/><Relationship Id="rId1" Type="http://schemas.microsoft.com/office/2007/relationships/media" Target="file:///C:\Documents%20and%20Settings\Administrator\&#26700;&#38754;\Unit8%20Topic2\&#35838;&#20214;\Unit8%20Topic2%20SectionC%20&#21442;&#32771;&#35838;&#20214;\SectionC&#35838;&#25991;&#24405;&#38899;1a.mp3" TargetMode="External"/><Relationship Id="rId5" Type="http://schemas.openxmlformats.org/officeDocument/2006/relationships/image" Target="../media/image32.png"/><Relationship Id="rId4" Type="http://schemas.openxmlformats.org/officeDocument/2006/relationships/image" Target="../media/image3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18964" y="1340768"/>
            <a:ext cx="860583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4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8  </a:t>
            </a:r>
            <a:r>
              <a:rPr lang="zh-CN" altLang="en-US" sz="4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zh-CN" altLang="en-US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endParaRPr lang="en-US" altLang="zh-CN" sz="4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zh-CN" altLang="en-US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summer holidays are coming.</a:t>
            </a:r>
            <a:endParaRPr lang="en-US" altLang="zh-CN" sz="4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zh-CN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C</a:t>
            </a:r>
            <a:endParaRPr lang="zh-CN" altLang="en-US" sz="4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74635" y="55503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1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73025" y="2428875"/>
            <a:ext cx="9070975" cy="3673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You can begin like this: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      How can you have a wonderful holiday trip? You should prepare well for it. Before your trip you should/you'd better/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don't.../remember to...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      On the trip, you should/you'd better/don't.../remember to...</a:t>
            </a:r>
          </a:p>
          <a:p>
            <a:pPr eaLnBrk="1" hangingPunct="1">
              <a:lnSpc>
                <a:spcPct val="140000"/>
              </a:lnSpc>
            </a:pP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404664"/>
            <a:ext cx="8607425" cy="1668463"/>
          </a:xfrm>
          <a:solidFill>
            <a:schemeClr val="bg1"/>
          </a:solidFill>
          <a:ln>
            <a:solidFill>
              <a:srgbClr val="FF3399"/>
            </a:solidFill>
            <a:miter lim="800000"/>
          </a:ln>
        </p:spPr>
        <p:txBody>
          <a:bodyPr/>
          <a:lstStyle/>
          <a:p>
            <a:pPr algn="l"/>
            <a:r>
              <a:rPr lang="zh-CN" alt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in pairs. Tell you partner what you have learned from the passage with the help of the information in 1b.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ldLvl="0" animBg="1"/>
      <p:bldP spid="12291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7475"/>
            <a:ext cx="9196388" cy="1800225"/>
          </a:xfr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Suppose Kangkang wants to climb a mountain with his friends. Discuss it with your partners and check( 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黑体" panose="02010609060101010101" pitchFamily="49" charset="-122"/>
              </a:rPr>
              <a:t>√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sym typeface="黑体" panose="02010609060101010101" pitchFamily="49" charset="-122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)what they should or shouldn't do.</a:t>
            </a:r>
          </a:p>
        </p:txBody>
      </p:sp>
      <p:graphicFrame>
        <p:nvGraphicFramePr>
          <p:cNvPr id="27651" name="Group 3"/>
          <p:cNvGraphicFramePr>
            <a:graphicFrameLocks noGrp="1"/>
          </p:cNvGraphicFramePr>
          <p:nvPr>
            <p:ph type="tbl" idx="4294967295"/>
          </p:nvPr>
        </p:nvGraphicFramePr>
        <p:xfrm>
          <a:off x="285750" y="2171700"/>
          <a:ext cx="8858250" cy="4497389"/>
        </p:xfrm>
        <a:graphic>
          <a:graphicData uri="http://schemas.openxmlformats.org/drawingml/2006/table">
            <a:tbl>
              <a:tblPr/>
              <a:tblGrid>
                <a:gridCol w="5815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Should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Shouldn't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Keep together with your friends.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Drink any water you can find.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Take some food.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Wear the right shoes.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Keep away from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dangerous animals.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 Cook in the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mountain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7. ...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7735" name="Text Box 87"/>
          <p:cNvSpPr txBox="1">
            <a:spLocks noChangeArrowheads="1"/>
          </p:cNvSpPr>
          <p:nvPr/>
        </p:nvSpPr>
        <p:spPr bwMode="auto">
          <a:xfrm>
            <a:off x="6257925" y="2565400"/>
            <a:ext cx="6905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000" b="1">
                <a:solidFill>
                  <a:srgbClr val="FF0000"/>
                </a:solidFill>
                <a:sym typeface="黑体" panose="02010609060101010101" pitchFamily="49" charset="-122"/>
              </a:rPr>
              <a:t>√</a:t>
            </a:r>
          </a:p>
        </p:txBody>
      </p:sp>
      <p:sp>
        <p:nvSpPr>
          <p:cNvPr id="27736" name="AutoShape 88"/>
          <p:cNvSpPr>
            <a:spLocks noChangeArrowheads="1"/>
          </p:cNvSpPr>
          <p:nvPr/>
        </p:nvSpPr>
        <p:spPr bwMode="auto">
          <a:xfrm>
            <a:off x="4284663" y="5589588"/>
            <a:ext cx="1439862" cy="503237"/>
          </a:xfrm>
          <a:prstGeom prst="wedgeEllipseCallout">
            <a:avLst>
              <a:gd name="adj1" fmla="val -202245"/>
              <a:gd name="adj2" fmla="val -912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000" b="1"/>
              <a:t>远离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ldLvl="0" animBg="1"/>
      <p:bldP spid="27735" grpId="0" bldLvl="0"/>
      <p:bldP spid="27736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672"/>
            <a:ext cx="9144000" cy="1143000"/>
          </a:xfrm>
          <a:ln w="57150" cmpd="thickThin">
            <a:solidFill>
              <a:srgbClr val="FF3399"/>
            </a:solidFill>
            <a:miter lim="800000"/>
          </a:ln>
        </p:spPr>
        <p:txBody>
          <a:bodyPr/>
          <a:lstStyle/>
          <a:p>
            <a:pPr algn="l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Write a letter to Kangkang to give him some suggestions.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1600200"/>
            <a:ext cx="8605838" cy="5043488"/>
          </a:xfrm>
          <a:ln>
            <a:solidFill>
              <a:srgbClr val="FF3399"/>
            </a:solidFill>
            <a:miter lim="800000"/>
          </a:ln>
        </p:spPr>
        <p:txBody>
          <a:bodyPr/>
          <a:lstStyle/>
          <a:p>
            <a:pPr>
              <a:lnSpc>
                <a:spcPct val="160000"/>
              </a:lnSpc>
              <a:buFontTx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Dear Kangkang,</a:t>
            </a:r>
          </a:p>
          <a:p>
            <a:pPr>
              <a:lnSpc>
                <a:spcPct val="160000"/>
              </a:lnSpc>
              <a:buFontTx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         I‘m glad to know you will climb a mountain in your holiday. You should prepare well for it. When you climb a mountain with your friends, you should be very careful...   </a:t>
            </a:r>
          </a:p>
          <a:p>
            <a:pPr algn="ctr">
              <a:lnSpc>
                <a:spcPct val="160000"/>
              </a:lnSpc>
              <a:buFontTx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                                                                     Yours</a:t>
            </a:r>
            <a:r>
              <a:rPr lang="en-US" altLang="zh-CN" sz="2400" b="1">
                <a:latin typeface="Times New Roman" panose="02020603050405020304" pitchFamily="18" charset="0"/>
              </a:rPr>
              <a:t>,</a:t>
            </a:r>
          </a:p>
          <a:p>
            <a:pPr algn="ctr">
              <a:lnSpc>
                <a:spcPct val="160000"/>
              </a:lnSpc>
              <a:buFontTx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                                                                        _______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0143" y="642938"/>
            <a:ext cx="8712200" cy="1382713"/>
          </a:xfrm>
        </p:spPr>
        <p:txBody>
          <a:bodyPr/>
          <a:lstStyle/>
          <a:p>
            <a:pPr algn="l">
              <a:lnSpc>
                <a:spcPct val="125000"/>
              </a:lnSpc>
            </a:pP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and read the following words aloud. Pay attention to the pronunciation of the blue parts.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/>
        </p:nvSpPr>
        <p:spPr bwMode="auto">
          <a:xfrm>
            <a:off x="323850" y="2205038"/>
            <a:ext cx="8569325" cy="3887787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sc</a:t>
            </a:r>
            <a:r>
              <a:rPr lang="zh-CN" altLang="en-US" sz="3200" b="1" dirty="0">
                <a:latin typeface="Times New Roman" panose="02020603050405020304" pitchFamily="18" charset="0"/>
              </a:rPr>
              <a:t>arf     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sc</a:t>
            </a:r>
            <a:r>
              <a:rPr lang="zh-CN" altLang="en-US" sz="3200" b="1" dirty="0">
                <a:latin typeface="Times New Roman" panose="02020603050405020304" pitchFamily="18" charset="0"/>
              </a:rPr>
              <a:t>ale      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sl</a:t>
            </a:r>
            <a:r>
              <a:rPr lang="zh-CN" altLang="en-US" sz="3200" b="1" dirty="0">
                <a:latin typeface="Times New Roman" panose="02020603050405020304" pitchFamily="18" charset="0"/>
              </a:rPr>
              <a:t>ow  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sl</a:t>
            </a:r>
            <a:r>
              <a:rPr lang="zh-CN" altLang="en-US" sz="3200" b="1" dirty="0">
                <a:latin typeface="Times New Roman" panose="02020603050405020304" pitchFamily="18" charset="0"/>
              </a:rPr>
              <a:t>eep     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sm</a:t>
            </a:r>
            <a:r>
              <a:rPr lang="zh-CN" altLang="en-US" sz="3200" b="1" dirty="0">
                <a:latin typeface="Times New Roman" panose="02020603050405020304" pitchFamily="18" charset="0"/>
              </a:rPr>
              <a:t>all 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sm</a:t>
            </a:r>
            <a:r>
              <a:rPr lang="zh-CN" altLang="en-US" sz="3200" b="1" dirty="0">
                <a:latin typeface="Times New Roman" panose="02020603050405020304" pitchFamily="18" charset="0"/>
              </a:rPr>
              <a:t>ile     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sn</a:t>
            </a:r>
            <a:r>
              <a:rPr lang="zh-CN" altLang="en-US" sz="3200" b="1" dirty="0">
                <a:latin typeface="Times New Roman" panose="02020603050405020304" pitchFamily="18" charset="0"/>
              </a:rPr>
              <a:t>ake    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sn</a:t>
            </a:r>
            <a:r>
              <a:rPr lang="zh-CN" altLang="en-US" sz="3200" b="1" dirty="0">
                <a:latin typeface="Times New Roman" panose="02020603050405020304" pitchFamily="18" charset="0"/>
              </a:rPr>
              <a:t>ow 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sk</a:t>
            </a:r>
            <a:r>
              <a:rPr lang="zh-CN" altLang="en-US" sz="3200" b="1" dirty="0">
                <a:latin typeface="Times New Roman" panose="02020603050405020304" pitchFamily="18" charset="0"/>
              </a:rPr>
              <a:t>irt      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sk</a:t>
            </a:r>
            <a:r>
              <a:rPr lang="zh-CN" altLang="en-US" sz="3200" b="1" dirty="0">
                <a:latin typeface="Times New Roman" panose="02020603050405020304" pitchFamily="18" charset="0"/>
              </a:rPr>
              <a:t>y 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sp</a:t>
            </a:r>
            <a:r>
              <a:rPr lang="zh-CN" altLang="en-US" sz="3200" b="1" dirty="0">
                <a:latin typeface="Times New Roman" panose="02020603050405020304" pitchFamily="18" charset="0"/>
              </a:rPr>
              <a:t>eak    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sp</a:t>
            </a:r>
            <a:r>
              <a:rPr lang="zh-CN" altLang="en-US" sz="3200" b="1" dirty="0">
                <a:latin typeface="Times New Roman" panose="02020603050405020304" pitchFamily="18" charset="0"/>
              </a:rPr>
              <a:t>oon    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sp</a:t>
            </a:r>
            <a:r>
              <a:rPr lang="zh-CN" altLang="en-US" sz="3200" b="1" dirty="0">
                <a:latin typeface="Times New Roman" panose="02020603050405020304" pitchFamily="18" charset="0"/>
              </a:rPr>
              <a:t>ider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sp</a:t>
            </a:r>
            <a:r>
              <a:rPr lang="zh-CN" altLang="en-US" sz="3200" b="1" dirty="0">
                <a:latin typeface="Times New Roman" panose="02020603050405020304" pitchFamily="18" charset="0"/>
              </a:rPr>
              <a:t>ring 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st</a:t>
            </a:r>
            <a:r>
              <a:rPr lang="zh-CN" altLang="en-US" sz="3200" b="1" dirty="0">
                <a:latin typeface="Times New Roman" panose="02020603050405020304" pitchFamily="18" charset="0"/>
              </a:rPr>
              <a:t>and     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st</a:t>
            </a:r>
            <a:r>
              <a:rPr lang="zh-CN" altLang="en-US" sz="3200" b="1" dirty="0">
                <a:latin typeface="Times New Roman" panose="02020603050405020304" pitchFamily="18" charset="0"/>
              </a:rPr>
              <a:t>ar       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str</a:t>
            </a:r>
            <a:r>
              <a:rPr lang="zh-CN" altLang="en-US" sz="3200" b="1" dirty="0">
                <a:latin typeface="Times New Roman" panose="02020603050405020304" pitchFamily="18" charset="0"/>
              </a:rPr>
              <a:t>eet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str</a:t>
            </a:r>
            <a:r>
              <a:rPr lang="zh-CN" altLang="en-US" sz="3200" b="1" dirty="0">
                <a:latin typeface="Times New Roman" panose="02020603050405020304" pitchFamily="18" charset="0"/>
              </a:rPr>
              <a:t>awberry 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sw</a:t>
            </a:r>
            <a:r>
              <a:rPr lang="zh-CN" altLang="en-US" sz="3200" b="1" dirty="0">
                <a:latin typeface="Times New Roman" panose="02020603050405020304" pitchFamily="18" charset="0"/>
              </a:rPr>
              <a:t>im      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sw</a:t>
            </a:r>
            <a:r>
              <a:rPr lang="zh-CN" altLang="en-US" sz="3200" b="1" dirty="0">
                <a:latin typeface="Times New Roman" panose="02020603050405020304" pitchFamily="18" charset="0"/>
              </a:rPr>
              <a:t>eet    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scr</a:t>
            </a:r>
            <a:r>
              <a:rPr lang="zh-CN" altLang="en-US" sz="3200" b="1" dirty="0">
                <a:latin typeface="Times New Roman" panose="02020603050405020304" pitchFamily="18" charset="0"/>
              </a:rPr>
              <a:t>een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scr</a:t>
            </a:r>
            <a:r>
              <a:rPr lang="zh-CN" altLang="en-US" sz="3200" b="1" dirty="0">
                <a:latin typeface="Times New Roman" panose="02020603050405020304" pitchFamily="18" charset="0"/>
              </a:rPr>
              <a:t>eam 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pr</a:t>
            </a:r>
            <a:r>
              <a:rPr lang="zh-CN" altLang="en-US" sz="3200" b="1" dirty="0">
                <a:latin typeface="Times New Roman" panose="02020603050405020304" pitchFamily="18" charset="0"/>
              </a:rPr>
              <a:t>ogram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pr</a:t>
            </a:r>
            <a:r>
              <a:rPr lang="zh-CN" altLang="en-US" sz="3200" b="1" dirty="0">
                <a:latin typeface="Times New Roman" panose="02020603050405020304" pitchFamily="18" charset="0"/>
              </a:rPr>
              <a:t>ogress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qu</a:t>
            </a:r>
            <a:r>
              <a:rPr lang="zh-CN" altLang="en-US" sz="3200" b="1" dirty="0">
                <a:latin typeface="Times New Roman" panose="02020603050405020304" pitchFamily="18" charset="0"/>
              </a:rPr>
              <a:t>iet  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qu</a:t>
            </a:r>
            <a:r>
              <a:rPr lang="zh-CN" altLang="en-US" sz="3200" b="1" dirty="0">
                <a:latin typeface="Times New Roman" panose="02020603050405020304" pitchFamily="18" charset="0"/>
              </a:rPr>
              <a:t>ite</a:t>
            </a:r>
          </a:p>
        </p:txBody>
      </p:sp>
      <p:pic>
        <p:nvPicPr>
          <p:cNvPr id="7" name="SectionC课文录音3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42938"/>
            <a:ext cx="5000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76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2555776" y="908720"/>
            <a:ext cx="3001962" cy="550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Summary</a:t>
            </a:r>
            <a:endParaRPr lang="zh-CN" altLang="en-US" sz="3600" b="1" kern="10" dirty="0">
              <a:ln w="12700">
                <a:noFill/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85750" y="1571625"/>
            <a:ext cx="87122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</a:rPr>
              <a:t>1.Important phrases:</a:t>
            </a:r>
          </a:p>
          <a:p>
            <a:pPr eaLnBrk="1" hangingPunct="1"/>
            <a:r>
              <a:rPr lang="zh-CN" altLang="en-US" sz="2800" dirty="0">
                <a:latin typeface="Times New Roman" panose="02020603050405020304" pitchFamily="18" charset="0"/>
              </a:rPr>
              <a:t>            prepare...for..., share...with.., in the sun,</a:t>
            </a:r>
          </a:p>
          <a:p>
            <a:pPr eaLnBrk="1" hangingPunct="1"/>
            <a:r>
              <a:rPr lang="zh-CN" altLang="en-US" sz="2800" dirty="0">
                <a:latin typeface="Times New Roman" panose="02020603050405020304" pitchFamily="18" charset="0"/>
              </a:rPr>
              <a:t>            keep together with, keep away from.</a:t>
            </a:r>
          </a:p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</a:rPr>
              <a:t>2.Go on learning to make suggestions for trips .</a:t>
            </a:r>
          </a:p>
          <a:p>
            <a:pPr eaLnBrk="1" hangingPunct="1"/>
            <a:r>
              <a:rPr lang="zh-CN" altLang="en-US" sz="3200" dirty="0">
                <a:latin typeface="Times New Roman" panose="02020603050405020304" pitchFamily="18" charset="0"/>
              </a:rPr>
              <a:t>           You should...</a:t>
            </a:r>
          </a:p>
          <a:p>
            <a:pPr eaLnBrk="1" hangingPunct="1"/>
            <a:r>
              <a:rPr lang="zh-CN" altLang="en-US" sz="3200" dirty="0">
                <a:latin typeface="Times New Roman" panose="02020603050405020304" pitchFamily="18" charset="0"/>
              </a:rPr>
              <a:t>           You shouldn't...</a:t>
            </a:r>
          </a:p>
          <a:p>
            <a:pPr eaLnBrk="1" hangingPunct="1"/>
            <a:r>
              <a:rPr lang="zh-CN" altLang="en-US" sz="3200" dirty="0">
                <a:latin typeface="Times New Roman" panose="02020603050405020304" pitchFamily="18" charset="0"/>
              </a:rPr>
              <a:t>           You'd better...</a:t>
            </a:r>
          </a:p>
          <a:p>
            <a:pPr eaLnBrk="1" hangingPunct="1"/>
            <a:r>
              <a:rPr lang="zh-CN" altLang="en-US" sz="3200" dirty="0">
                <a:latin typeface="Times New Roman" panose="02020603050405020304" pitchFamily="18" charset="0"/>
              </a:rPr>
              <a:t>            Don't...</a:t>
            </a:r>
          </a:p>
          <a:p>
            <a:pPr eaLnBrk="1" hangingPunct="1"/>
            <a:r>
              <a:rPr lang="zh-CN" altLang="en-US" sz="3200" dirty="0">
                <a:latin typeface="Times New Roman" panose="02020603050405020304" pitchFamily="18" charset="0"/>
              </a:rPr>
              <a:t>            Remember to...</a:t>
            </a:r>
          </a:p>
        </p:txBody>
      </p:sp>
    </p:spTree>
  </p:cSld>
  <p:clrMapOvr>
    <a:masterClrMapping/>
  </p:clrMapOvr>
  <p:transition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2564904"/>
            <a:ext cx="8459787" cy="2520950"/>
          </a:xfrm>
          <a:solidFill>
            <a:schemeClr val="bg1"/>
          </a:solidFill>
        </p:spPr>
        <p:txBody>
          <a:bodyPr/>
          <a:lstStyle/>
          <a:p>
            <a:pPr algn="l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</a:rPr>
              <a:t>1. </a:t>
            </a:r>
            <a:r>
              <a:rPr lang="zh-CN" altLang="en-US" b="1" dirty="0">
                <a:solidFill>
                  <a:srgbClr val="0000FF"/>
                </a:solidFill>
              </a:rPr>
              <a:t>Read 1a and then try to recite it .</a:t>
            </a:r>
            <a:endParaRPr lang="en-US" altLang="zh-CN" b="1" dirty="0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</a:rPr>
              <a:t>2. </a:t>
            </a:r>
            <a:r>
              <a:rPr lang="zh-CN" altLang="en-US" b="1" dirty="0">
                <a:solidFill>
                  <a:srgbClr val="0000FF"/>
                </a:solidFill>
              </a:rPr>
              <a:t>Finish Section C in your workbook.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</a:rPr>
              <a:t>3. Write </a:t>
            </a:r>
            <a:r>
              <a:rPr lang="zh-CN" altLang="en-US" b="1" dirty="0">
                <a:solidFill>
                  <a:srgbClr val="0000FF"/>
                </a:solidFill>
              </a:rPr>
              <a:t>a</a:t>
            </a:r>
            <a:r>
              <a:rPr lang="en-US" altLang="zh-CN" b="1" dirty="0">
                <a:solidFill>
                  <a:srgbClr val="0000FF"/>
                </a:solidFill>
              </a:rPr>
              <a:t> composition</a:t>
            </a:r>
            <a:r>
              <a:rPr lang="zh-CN" altLang="en-US" b="1" dirty="0">
                <a:solidFill>
                  <a:srgbClr val="0000FF"/>
                </a:solidFill>
              </a:rPr>
              <a:t> according to 2b in this section</a:t>
            </a:r>
            <a:r>
              <a:rPr lang="zh-CN" altLang="en-US" b="1" dirty="0" smtClean="0">
                <a:solidFill>
                  <a:srgbClr val="0000FF"/>
                </a:solidFill>
              </a:rPr>
              <a:t>. </a:t>
            </a:r>
            <a:endParaRPr lang="en-US" altLang="zh-CN" b="1" dirty="0">
              <a:solidFill>
                <a:srgbClr val="0000FF"/>
              </a:solidFill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843808" y="1052736"/>
            <a:ext cx="3384550" cy="88423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FF"/>
            </a:solidFill>
            <a:miter lim="800000"/>
          </a:ln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en-US" altLang="zh-CN" sz="4000" b="1" dirty="0">
                <a:solidFill>
                  <a:srgbClr val="0000FF"/>
                </a:solidFill>
              </a:rPr>
              <a:t>Homework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  <p:bldP spid="31747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29_101020095717_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4438650"/>
            <a:ext cx="4256088" cy="2232025"/>
          </a:xfrm>
        </p:spPr>
      </p:pic>
      <p:pic>
        <p:nvPicPr>
          <p:cNvPr id="4099" name="Picture 7" descr="3789537_153149024918_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976813" y="4510088"/>
            <a:ext cx="4167187" cy="2157412"/>
          </a:xfrm>
        </p:spPr>
      </p:pic>
      <p:pic>
        <p:nvPicPr>
          <p:cNvPr id="16387" name="Picture 3" descr="4041021_160211543149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025" y="2638425"/>
            <a:ext cx="42545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M5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83113" y="838200"/>
            <a:ext cx="41671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20083885743528_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81525" y="2638425"/>
            <a:ext cx="41671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M7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850" y="838200"/>
            <a:ext cx="42576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7821612" cy="525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Can you tell me something about Yunnan?</a:t>
            </a:r>
            <a:endParaRPr lang="zh-CN" altLang="en-US" sz="3600" b="1" kern="10" dirty="0">
              <a:ln w="12700">
                <a:noFill/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196975"/>
            <a:ext cx="23034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468313" y="285750"/>
            <a:ext cx="8064500" cy="479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What should Jane take with her to Yunnan?</a:t>
            </a:r>
            <a:endParaRPr lang="zh-CN" altLang="en-US" sz="3600" b="1" kern="10" dirty="0">
              <a:ln w="12700">
                <a:noFill/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7412" name="Picture 4" descr="图片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0475" y="2781300"/>
            <a:ext cx="243522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2008041409445663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9125" y="798513"/>
            <a:ext cx="4714875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50825" y="5000625"/>
            <a:ext cx="8893175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       She had better take a camera, a pair of sunglasses, a map and so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17414" grpId="0" bldLvl="0"/>
      <p:bldP spid="17414" grpId="1" bldLvl="0"/>
      <p:bldP spid="17414" grpId="2" bldLvl="0"/>
      <p:bldP spid="17414" grpId="3" bldLvl="0"/>
      <p:bldP spid="17414" grpId="4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4581525"/>
            <a:ext cx="144145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WordArt 4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258175" cy="525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What would you like to take for the trip?</a:t>
            </a:r>
            <a:endParaRPr lang="zh-CN" altLang="en-US" sz="3600" b="1" kern="10" dirty="0">
              <a:ln w="12700">
                <a:noFill/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1838325" y="1054100"/>
            <a:ext cx="6838950" cy="1727200"/>
            <a:chOff x="0" y="0"/>
            <a:chExt cx="10772" cy="2720"/>
          </a:xfrm>
        </p:grpSpPr>
        <p:sp>
          <p:nvSpPr>
            <p:cNvPr id="617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10773" cy="2721"/>
            </a:xfrm>
            <a:prstGeom prst="cloudCallout">
              <a:avLst>
                <a:gd name="adj1" fmla="val -54144"/>
                <a:gd name="adj2" fmla="val 10994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6172" name="Text Box 7"/>
            <p:cNvSpPr txBox="1">
              <a:spLocks noChangeArrowheads="1"/>
            </p:cNvSpPr>
            <p:nvPr/>
          </p:nvSpPr>
          <p:spPr bwMode="auto">
            <a:xfrm>
              <a:off x="1699" y="226"/>
              <a:ext cx="8844" cy="2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latin typeface="Times New Roman" panose="02020603050405020304" pitchFamily="18" charset="0"/>
                </a:rPr>
                <a:t>     </a:t>
              </a:r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You'd better take a bag.It can help you 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carry </a:t>
              </a:r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water, 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clothing</a:t>
              </a:r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and some other things.</a:t>
              </a:r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4356100" y="3068638"/>
            <a:ext cx="1441450" cy="1871662"/>
            <a:chOff x="0" y="0"/>
            <a:chExt cx="2268" cy="2948"/>
          </a:xfrm>
        </p:grpSpPr>
        <p:grpSp>
          <p:nvGrpSpPr>
            <p:cNvPr id="6167" name="Group 9"/>
            <p:cNvGrpSpPr/>
            <p:nvPr/>
          </p:nvGrpSpPr>
          <p:grpSpPr bwMode="auto">
            <a:xfrm>
              <a:off x="0" y="0"/>
              <a:ext cx="2268" cy="1928"/>
              <a:chOff x="0" y="0"/>
              <a:chExt cx="2268" cy="1928"/>
            </a:xfrm>
          </p:grpSpPr>
          <p:pic>
            <p:nvPicPr>
              <p:cNvPr id="6169" name="Picture 10" descr="6676795_095149551116_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40" y="340"/>
                <a:ext cx="1559" cy="1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70" name="Oval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268" cy="192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  <p:sp>
          <p:nvSpPr>
            <p:cNvPr id="6168" name="Line 12"/>
            <p:cNvSpPr>
              <a:spLocks noChangeShapeType="1"/>
            </p:cNvSpPr>
            <p:nvPr/>
          </p:nvSpPr>
          <p:spPr bwMode="auto">
            <a:xfrm>
              <a:off x="1021" y="1928"/>
              <a:ext cx="1" cy="10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13"/>
          <p:cNvGrpSpPr/>
          <p:nvPr/>
        </p:nvGrpSpPr>
        <p:grpSpPr bwMode="auto">
          <a:xfrm>
            <a:off x="5643563" y="4572000"/>
            <a:ext cx="3357562" cy="1581150"/>
            <a:chOff x="0" y="0"/>
            <a:chExt cx="4761" cy="2268"/>
          </a:xfrm>
        </p:grpSpPr>
        <p:grpSp>
          <p:nvGrpSpPr>
            <p:cNvPr id="6160" name="Group 14"/>
            <p:cNvGrpSpPr/>
            <p:nvPr/>
          </p:nvGrpSpPr>
          <p:grpSpPr bwMode="auto">
            <a:xfrm>
              <a:off x="1587" y="0"/>
              <a:ext cx="3174" cy="2268"/>
              <a:chOff x="0" y="0"/>
              <a:chExt cx="3402" cy="2494"/>
            </a:xfrm>
          </p:grpSpPr>
          <p:pic>
            <p:nvPicPr>
              <p:cNvPr id="6162" name="Picture 1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93" y="338"/>
                <a:ext cx="908" cy="1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3" name="Picture 16" descr="1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79" y="1585"/>
                <a:ext cx="1092" cy="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4" name="Picture 17" descr="20080414094456639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1700" y="339"/>
                <a:ext cx="1060" cy="10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5" name="Picture 18" descr="T2pMQaKJvyJigVC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927" y="1585"/>
                <a:ext cx="907" cy="7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66" name="Oval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03" cy="249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  <p:sp>
          <p:nvSpPr>
            <p:cNvPr id="6161" name="Line 20"/>
            <p:cNvSpPr>
              <a:spLocks noChangeShapeType="1"/>
            </p:cNvSpPr>
            <p:nvPr/>
          </p:nvSpPr>
          <p:spPr bwMode="auto">
            <a:xfrm>
              <a:off x="0" y="1134"/>
              <a:ext cx="1701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Group 21"/>
          <p:cNvGrpSpPr/>
          <p:nvPr/>
        </p:nvGrpSpPr>
        <p:grpSpPr bwMode="auto">
          <a:xfrm>
            <a:off x="500063" y="2786063"/>
            <a:ext cx="2808287" cy="2520950"/>
            <a:chOff x="567" y="0"/>
            <a:chExt cx="4422" cy="3968"/>
          </a:xfrm>
        </p:grpSpPr>
        <p:grpSp>
          <p:nvGrpSpPr>
            <p:cNvPr id="6153" name="Group 22"/>
            <p:cNvGrpSpPr/>
            <p:nvPr/>
          </p:nvGrpSpPr>
          <p:grpSpPr bwMode="auto">
            <a:xfrm>
              <a:off x="567" y="0"/>
              <a:ext cx="4422" cy="3968"/>
              <a:chOff x="567" y="0"/>
              <a:chExt cx="4422" cy="3968"/>
            </a:xfrm>
          </p:grpSpPr>
          <p:pic>
            <p:nvPicPr>
              <p:cNvPr id="6155" name="Picture 23" descr="07-f334e276-5ef9-4b1b-b10e-dc613c059912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1247" y="2041"/>
                <a:ext cx="1105" cy="15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6" name="Picture 24" descr="jordan-new-era-fitted-hat-red73499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1286" y="566"/>
                <a:ext cx="1246" cy="1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7" name="Picture 25" descr="100208181732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2721" y="3"/>
                <a:ext cx="1474" cy="19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8" name="Picture 26" descr="97276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2721" y="2267"/>
                <a:ext cx="1482" cy="1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59" name="Oval 28"/>
              <p:cNvSpPr>
                <a:spLocks noChangeArrowheads="1"/>
              </p:cNvSpPr>
              <p:nvPr/>
            </p:nvSpPr>
            <p:spPr bwMode="auto">
              <a:xfrm>
                <a:off x="567" y="0"/>
                <a:ext cx="4422" cy="396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  <p:sp>
          <p:nvSpPr>
            <p:cNvPr id="6154" name="Text Box 30"/>
            <p:cNvSpPr txBox="1">
              <a:spLocks noChangeArrowheads="1"/>
            </p:cNvSpPr>
            <p:nvPr/>
          </p:nvSpPr>
          <p:spPr bwMode="auto">
            <a:xfrm>
              <a:off x="1815" y="1588"/>
              <a:ext cx="2788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FF0000"/>
                  </a:solidFill>
                </a:rPr>
                <a:t>clothing</a:t>
              </a:r>
            </a:p>
          </p:txBody>
        </p:sp>
      </p:grpSp>
      <p:sp>
        <p:nvSpPr>
          <p:cNvPr id="6152" name="Line 20"/>
          <p:cNvSpPr>
            <a:spLocks noChangeShapeType="1"/>
          </p:cNvSpPr>
          <p:nvPr/>
        </p:nvSpPr>
        <p:spPr bwMode="auto">
          <a:xfrm>
            <a:off x="3143250" y="4786313"/>
            <a:ext cx="10795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429000"/>
            <a:ext cx="1857375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 descr="1262741262_poJUw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4324350"/>
            <a:ext cx="2043113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78463" y="4164013"/>
            <a:ext cx="139858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76875" y="4965700"/>
            <a:ext cx="138588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03725" y="5773738"/>
            <a:ext cx="1449388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080047nn5nunpnmit1nnn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03725" y="3413125"/>
            <a:ext cx="1412875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1406525" y="838200"/>
            <a:ext cx="7704138" cy="2016125"/>
          </a:xfrm>
          <a:prstGeom prst="cloudCallout">
            <a:avLst>
              <a:gd name="adj1" fmla="val -41347"/>
              <a:gd name="adj2" fmla="val 12763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052638" y="1196975"/>
            <a:ext cx="6624637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I think you should take a camera.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Because you can use it to take photos.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Then you can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share</a:t>
            </a:r>
            <a:r>
              <a:rPr lang="zh-CN" altLang="en-US" sz="2400" b="1" dirty="0">
                <a:latin typeface="Times New Roman" panose="02020603050405020304" pitchFamily="18" charset="0"/>
              </a:rPr>
              <a:t> the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fun</a:t>
            </a:r>
            <a:r>
              <a:rPr lang="zh-CN" altLang="en-US" sz="2400" b="1" dirty="0">
                <a:latin typeface="Times New Roman" panose="02020603050405020304" pitchFamily="18" charset="0"/>
              </a:rPr>
              <a:t> with your friends.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6804025" y="1196975"/>
            <a:ext cx="1441450" cy="503238"/>
          </a:xfrm>
          <a:prstGeom prst="wedgeEllipseCallout">
            <a:avLst>
              <a:gd name="adj1" fmla="val -132005"/>
              <a:gd name="adj2" fmla="val 104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b="1"/>
              <a:t>乐趣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6588125" y="2781300"/>
            <a:ext cx="2376488" cy="720725"/>
          </a:xfrm>
          <a:prstGeom prst="wedgeEllipseCallout">
            <a:avLst>
              <a:gd name="adj1" fmla="val -137648"/>
              <a:gd name="adj2" fmla="val -1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b="1" dirty="0">
                <a:solidFill>
                  <a:srgbClr val="FF0000"/>
                </a:solidFill>
                <a:cs typeface="Arial" panose="020B0604020202020204" pitchFamily="34" charset="0"/>
              </a:rPr>
              <a:t>share...with sb.</a:t>
            </a:r>
          </a:p>
          <a:p>
            <a:pPr algn="ctr"/>
            <a:r>
              <a:rPr lang="zh-CN" altLang="en-US" b="1" dirty="0">
                <a:cs typeface="Arial" panose="020B0604020202020204" pitchFamily="34" charset="0"/>
              </a:rPr>
              <a:t>与某人分享...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bldLvl="0" animBg="1"/>
      <p:bldP spid="20489" grpId="0" bldLvl="0"/>
      <p:bldP spid="20490" grpId="0" bldLvl="0" animBg="1"/>
      <p:bldP spid="20491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3" y="3500438"/>
            <a:ext cx="2211387" cy="287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 descr="2008041409445663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75" y="2924175"/>
            <a:ext cx="438467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549400" y="1054100"/>
            <a:ext cx="7129463" cy="1727200"/>
          </a:xfrm>
          <a:prstGeom prst="cloudCallout">
            <a:avLst>
              <a:gd name="adj1" fmla="val -39509"/>
              <a:gd name="adj2" fmla="val 1355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413000" y="1484313"/>
            <a:ext cx="60483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Times New Roman" panose="02020603050405020304" pitchFamily="18" charset="0"/>
              </a:rPr>
              <a:t>You should take a map with you.</a:t>
            </a:r>
          </a:p>
          <a:p>
            <a:pPr eaLnBrk="1" hangingPunct="1"/>
            <a:r>
              <a:rPr lang="zh-CN" altLang="en-US" sz="2400" b="1">
                <a:latin typeface="Times New Roman" panose="02020603050405020304" pitchFamily="18" charset="0"/>
              </a:rPr>
              <a:t>It can help you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decide</a:t>
            </a:r>
            <a:r>
              <a:rPr lang="zh-CN" altLang="en-US" sz="2400" b="1">
                <a:latin typeface="Times New Roman" panose="02020603050405020304" pitchFamily="18" charset="0"/>
              </a:rPr>
              <a:t> what you want to visit.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6877050" y="2565400"/>
            <a:ext cx="1439863" cy="503238"/>
          </a:xfrm>
          <a:prstGeom prst="wedgeEllipseCallout">
            <a:avLst>
              <a:gd name="adj1" fmla="val -160708"/>
              <a:gd name="adj2" fmla="val -1057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000" b="1"/>
              <a:t>决定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3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ldLvl="0" animBg="1"/>
      <p:bldP spid="21509" grpId="0" bldLvl="0"/>
      <p:bldP spid="21510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1143000" y="1500188"/>
            <a:ext cx="7777163" cy="1728787"/>
          </a:xfrm>
          <a:prstGeom prst="cloudCallout">
            <a:avLst>
              <a:gd name="adj1" fmla="val -40903"/>
              <a:gd name="adj2" fmla="val 10339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857375" y="1714500"/>
            <a:ext cx="64801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Don't go swimming. It's too </a:t>
            </a:r>
            <a:r>
              <a:rPr lang="zh-CN" altLang="en-US" sz="2400" b="1">
                <a:solidFill>
                  <a:srgbClr val="FF0000"/>
                </a:solidFill>
              </a:rPr>
              <a:t>dangerous</a:t>
            </a:r>
            <a:r>
              <a:rPr lang="zh-CN" altLang="en-US" sz="2400" b="1"/>
              <a:t>.</a:t>
            </a:r>
          </a:p>
          <a:p>
            <a:pPr eaLnBrk="1" hangingPunct="1"/>
            <a:r>
              <a:rPr lang="zh-CN" altLang="en-US" sz="2400" b="1"/>
              <a:t>If you like to swim, remember you shouldn't swim </a:t>
            </a:r>
            <a:r>
              <a:rPr lang="zh-CN" altLang="en-US" sz="2400" b="1">
                <a:solidFill>
                  <a:srgbClr val="FF0000"/>
                </a:solidFill>
              </a:rPr>
              <a:t>alone</a:t>
            </a:r>
            <a:r>
              <a:rPr lang="zh-CN" altLang="en-US" sz="2400" b="1"/>
              <a:t>.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214313" y="4214813"/>
            <a:ext cx="4143375" cy="2270125"/>
            <a:chOff x="0" y="0"/>
            <a:chExt cx="8164" cy="4588"/>
          </a:xfrm>
        </p:grpSpPr>
        <p:pic>
          <p:nvPicPr>
            <p:cNvPr id="9223" name="Picture 6" descr="083012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8165" cy="4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4" name="Text Box 7"/>
            <p:cNvSpPr txBox="1">
              <a:spLocks noChangeArrowheads="1"/>
            </p:cNvSpPr>
            <p:nvPr/>
          </p:nvSpPr>
          <p:spPr bwMode="auto">
            <a:xfrm>
              <a:off x="6350" y="2041"/>
              <a:ext cx="1608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6600">
                  <a:solidFill>
                    <a:srgbClr val="FF0000"/>
                  </a:solidFill>
                  <a:sym typeface="黑体" panose="02010609060101010101" pitchFamily="49" charset="-122"/>
                </a:rPr>
                <a:t>×</a:t>
              </a:r>
            </a:p>
          </p:txBody>
        </p:sp>
      </p:grp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500188" y="857250"/>
            <a:ext cx="719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You shouldn't </a:t>
            </a:r>
            <a:r>
              <a:rPr lang="zh-CN" altLang="en-US" sz="2800" b="1">
                <a:solidFill>
                  <a:srgbClr val="FF0000"/>
                </a:solidFill>
              </a:rPr>
              <a:t>stay</a:t>
            </a:r>
            <a:r>
              <a:rPr lang="zh-CN" altLang="en-US" sz="2800" b="1"/>
              <a:t> </a:t>
            </a:r>
            <a:r>
              <a:rPr lang="zh-CN" altLang="en-US" sz="2800" b="1">
                <a:solidFill>
                  <a:srgbClr val="FF33CC"/>
                </a:solidFill>
              </a:rPr>
              <a:t>in the sun</a:t>
            </a:r>
            <a:r>
              <a:rPr lang="zh-CN" altLang="en-US" sz="2800" b="1"/>
              <a:t> too long.</a:t>
            </a:r>
            <a:endParaRPr lang="zh-CN" altLang="en-US" sz="2800"/>
          </a:p>
        </p:txBody>
      </p:sp>
      <p:sp>
        <p:nvSpPr>
          <p:cNvPr id="9222" name="WordArt 10"/>
          <p:cNvSpPr>
            <a:spLocks noChangeArrowheads="1" noChangeShapeType="1" noTextEdit="1"/>
          </p:cNvSpPr>
          <p:nvPr/>
        </p:nvSpPr>
        <p:spPr bwMode="auto">
          <a:xfrm>
            <a:off x="428625" y="214313"/>
            <a:ext cx="2640013" cy="481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Attention !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ldLvl="0" animBg="1"/>
      <p:bldP spid="22537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7950" y="201613"/>
            <a:ext cx="9036050" cy="1066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Skim the passage and check(</a:t>
            </a:r>
            <a:r>
              <a:rPr lang="zh-CN" alt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黑体" panose="02010609060101010101" pitchFamily="49" charset="-122"/>
              </a:rPr>
              <a:t>√</a:t>
            </a:r>
            <a:r>
              <a:rPr lang="zh-CN" altLang="en-US" sz="32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the one that best summarizes the main idea.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25401" y="3103562"/>
            <a:ext cx="8047062" cy="2645107"/>
            <a:chOff x="0" y="0"/>
            <a:chExt cx="14840" cy="4166"/>
          </a:xfrm>
          <a:solidFill>
            <a:schemeClr val="accent3">
              <a:lumMod val="95000"/>
            </a:schemeClr>
          </a:solidFill>
        </p:grpSpPr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4344" cy="40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anchor="ctr"/>
            <a:lstStyle/>
            <a:p>
              <a:pPr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1160" y="288"/>
              <a:ext cx="13680" cy="3878"/>
            </a:xfrm>
            <a:prstGeom prst="rect">
              <a:avLst/>
            </a:prstGeom>
            <a:grp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Tx/>
                <a:buNone/>
                <a:defRPr/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A.Teach us how we should be careful on a trip.</a:t>
              </a:r>
            </a:p>
            <a:p>
              <a:pPr>
                <a:lnSpc>
                  <a:spcPct val="150000"/>
                </a:lnSpc>
                <a:buFontTx/>
                <a:buNone/>
                <a:defRPr/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B.Tell us a story about a careful trip.</a:t>
              </a:r>
            </a:p>
            <a:p>
              <a:pPr>
                <a:lnSpc>
                  <a:spcPct val="150000"/>
                </a:lnSpc>
                <a:buFontTx/>
                <a:buNone/>
                <a:defRPr/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C.Explain why we should be careful on a trip.</a:t>
              </a:r>
            </a:p>
            <a:p>
              <a:pPr>
                <a:buFontTx/>
                <a:buNone/>
                <a:defRPr/>
              </a:pPr>
              <a:endPara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284" y="453"/>
              <a:ext cx="907" cy="794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</a:ln>
            <a:effectLst/>
          </p:spPr>
          <p:txBody>
            <a:bodyPr anchor="ctr"/>
            <a:lstStyle/>
            <a:p>
              <a:pPr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283" y="1587"/>
              <a:ext cx="907" cy="726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</a:ln>
            <a:effectLst/>
          </p:spPr>
          <p:txBody>
            <a:bodyPr anchor="ctr"/>
            <a:lstStyle/>
            <a:p>
              <a:pPr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283" y="2608"/>
              <a:ext cx="907" cy="717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</a:ln>
            <a:effectLst/>
          </p:spPr>
          <p:txBody>
            <a:bodyPr anchor="ctr"/>
            <a:lstStyle/>
            <a:p>
              <a:pPr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" name="Group 9"/>
          <p:cNvGrpSpPr/>
          <p:nvPr/>
        </p:nvGrpSpPr>
        <p:grpSpPr bwMode="auto">
          <a:xfrm>
            <a:off x="1835660" y="1412875"/>
            <a:ext cx="7217533" cy="1366838"/>
            <a:chOff x="-1019" y="0"/>
            <a:chExt cx="11364" cy="2154"/>
          </a:xfrm>
        </p:grpSpPr>
        <p:sp>
          <p:nvSpPr>
            <p:cNvPr id="10247" name="Text Box 10"/>
            <p:cNvSpPr txBox="1">
              <a:spLocks noChangeArrowheads="1"/>
            </p:cNvSpPr>
            <p:nvPr/>
          </p:nvSpPr>
          <p:spPr bwMode="auto">
            <a:xfrm>
              <a:off x="-1019" y="0"/>
              <a:ext cx="7274" cy="215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FF0066"/>
              </a:solidFill>
              <a:prstDash val="sysDot"/>
              <a:miter lim="800000"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 Skimming is reading quickly for the main idea. The first sentence of each paragraph may help you.</a:t>
              </a:r>
              <a:endParaRPr lang="zh-CN" altLang="en-US" dirty="0"/>
            </a:p>
          </p:txBody>
        </p:sp>
        <p:pic>
          <p:nvPicPr>
            <p:cNvPr id="10248" name="Picture 11" descr="key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460000" flipH="1">
              <a:off x="7878" y="-410"/>
              <a:ext cx="1718" cy="3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07950" y="3243263"/>
            <a:ext cx="741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rgbClr val="FF0000"/>
                </a:solidFill>
                <a:sym typeface="黑体" panose="02010609060101010101" pitchFamily="49" charset="-122"/>
              </a:rPr>
              <a:t>√</a:t>
            </a:r>
            <a:endParaRPr lang="zh-CN" altLang="en-US"/>
          </a:p>
        </p:txBody>
      </p:sp>
      <p:pic>
        <p:nvPicPr>
          <p:cNvPr id="15" name="SectionC课文录音1a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413" y="428625"/>
            <a:ext cx="509587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6415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23564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/>
        </p:nvSpPr>
        <p:spPr bwMode="auto">
          <a:xfrm>
            <a:off x="395288" y="196850"/>
            <a:ext cx="8785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Read 1a and write what you should and shouldn't do on a trip.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" y="1701800"/>
            <a:ext cx="9001125" cy="4508500"/>
          </a:xfrm>
          <a:prstGeom prst="rect">
            <a:avLst/>
          </a:prstGeom>
          <a:noFill/>
          <a:ln w="28575">
            <a:solidFill>
              <a:srgbClr val="FF3399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You should...</a:t>
            </a:r>
          </a:p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</a:rPr>
              <a:t> 1.travel with a friend</a:t>
            </a:r>
          </a:p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</a:rPr>
              <a:t> 2.carry a map</a:t>
            </a:r>
          </a:p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</a:rPr>
              <a:t> 3.drink safe water and put on a hat and a pair of sunglasses</a:t>
            </a:r>
          </a:p>
          <a:p>
            <a:pPr eaLnBrk="1" hangingPunct="1"/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You shouldn't...</a:t>
            </a:r>
          </a:p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</a:rPr>
              <a:t> 1.go to dangerous places</a:t>
            </a:r>
          </a:p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</a:rPr>
              <a:t> 2.stay in the sun too long</a:t>
            </a:r>
          </a:p>
          <a:p>
            <a:pPr eaLnBrk="1" hangingPunct="1"/>
            <a:r>
              <a:rPr lang="zh-CN" altLang="en-US" sz="3200" b="1" dirty="0">
                <a:latin typeface="Times New Roman" panose="02020603050405020304" pitchFamily="18" charset="0"/>
              </a:rPr>
              <a:t> 3.swim alone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A000120150601A16PWBG 1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76AA30"/>
      </a:accent1>
      <a:accent2>
        <a:srgbClr val="BED15D"/>
      </a:accent2>
      <a:accent3>
        <a:srgbClr val="FFFFFF"/>
      </a:accent3>
      <a:accent4>
        <a:srgbClr val="404040"/>
      </a:accent4>
      <a:accent5>
        <a:srgbClr val="BDD2AD"/>
      </a:accent5>
      <a:accent6>
        <a:srgbClr val="ACBD53"/>
      </a:accent6>
      <a:hlink>
        <a:srgbClr val="0070C0"/>
      </a:hlink>
      <a:folHlink>
        <a:srgbClr val="7F7F7F"/>
      </a:folHlink>
    </a:clrScheme>
    <a:fontScheme name="A000120150601A16PWBG">
      <a:majorFont>
        <a:latin typeface="华文中宋"/>
        <a:ea typeface="华文中宋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601A16PWBG 1">
        <a:dk1>
          <a:srgbClr val="4D4D4D"/>
        </a:dk1>
        <a:lt1>
          <a:srgbClr val="FFFFFF"/>
        </a:lt1>
        <a:dk2>
          <a:srgbClr val="4D4D4D"/>
        </a:dk2>
        <a:lt2>
          <a:srgbClr val="FFFFFF"/>
        </a:lt2>
        <a:accent1>
          <a:srgbClr val="76AA30"/>
        </a:accent1>
        <a:accent2>
          <a:srgbClr val="BED15D"/>
        </a:accent2>
        <a:accent3>
          <a:srgbClr val="FFFFFF"/>
        </a:accent3>
        <a:accent4>
          <a:srgbClr val="404040"/>
        </a:accent4>
        <a:accent5>
          <a:srgbClr val="BDD2AD"/>
        </a:accent5>
        <a:accent6>
          <a:srgbClr val="ACBD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</Words>
  <Application>Microsoft Office PowerPoint</Application>
  <PresentationFormat>全屏显示(4:3)</PresentationFormat>
  <Paragraphs>84</Paragraphs>
  <Slides>15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黑体</vt:lpstr>
      <vt:lpstr>华文中宋</vt:lpstr>
      <vt:lpstr>宋体</vt:lpstr>
      <vt:lpstr>微软雅黑</vt:lpstr>
      <vt:lpstr>幼圆</vt:lpstr>
      <vt:lpstr>Arial</vt:lpstr>
      <vt:lpstr>Calibri</vt:lpstr>
      <vt:lpstr>Times New Roman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Work in pairs. Tell you partner what you have learned from the passage with the help of the information in 1b.</vt:lpstr>
      <vt:lpstr>Suppose Kangkang wants to climb a mountain with his friends. Discuss it with your partners and check( √ )what they should or shouldn't do.</vt:lpstr>
      <vt:lpstr>Write a letter to Kangkang to give him some suggestions.</vt:lpstr>
      <vt:lpstr>Listen and read the following words aloud. Pay attention to the pronunciation of the blue parts.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2011-09-13T11:12:00Z</dcterms:created>
  <dcterms:modified xsi:type="dcterms:W3CDTF">2023-01-17T03:07:12Z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1F5215527D354DAD8DFC96F9CDC552A8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