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1" r:id="rId2"/>
    <p:sldId id="290" r:id="rId3"/>
    <p:sldId id="270" r:id="rId4"/>
    <p:sldId id="362" r:id="rId5"/>
    <p:sldId id="365" r:id="rId6"/>
    <p:sldId id="395" r:id="rId7"/>
    <p:sldId id="396" r:id="rId8"/>
    <p:sldId id="397" r:id="rId9"/>
    <p:sldId id="398" r:id="rId10"/>
    <p:sldId id="400" r:id="rId11"/>
    <p:sldId id="402" r:id="rId12"/>
    <p:sldId id="307" r:id="rId13"/>
    <p:sldId id="382" r:id="rId14"/>
    <p:sldId id="383" r:id="rId15"/>
    <p:sldId id="401" r:id="rId16"/>
    <p:sldId id="391" r:id="rId17"/>
    <p:sldId id="394" r:id="rId18"/>
    <p:sldId id="281" r:id="rId19"/>
    <p:sldId id="384" r:id="rId20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49F62"/>
    <a:srgbClr val="3333FF"/>
    <a:srgbClr val="FFFF66"/>
    <a:srgbClr val="FF99FF"/>
    <a:srgbClr val="6600CC"/>
    <a:srgbClr val="CC006A"/>
    <a:srgbClr val="644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565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21A8005-643F-41E8-9EC1-98772DFC473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F86C880-B0BC-4715-8CFA-7F425980843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6C880-B0BC-4715-8CFA-7F425980843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87FA62C-82CD-41B3-97CA-ADC400E097FA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355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35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B30186D-D2D1-40C0-9D10-DCBB59BC03B9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1D193-5225-4C10-90EF-33C83151D9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1A5D4-0FAB-4899-A4A1-F136BBA211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028BF-3CCC-4196-93A2-1C771CE592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CA7E6-A3FB-4DAE-8D6B-B84DB2D089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29CDC-4FA8-4644-BB4E-51D2F2426F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B0031-6F98-4E1F-B24E-DABE690479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D08BE-B063-418D-873B-34580A5455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AE9B5-0997-4695-A3F6-DB58A25D411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7271D-5516-492E-AA14-92D10B5D34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6ED89-116B-49F0-B289-F6B9F1517C7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23D43-1BBE-46B4-AB49-4E90B826A4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07439C1-671C-4A6B-BAEF-0D29DC832BD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Let's%20sing.sw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ke%20a%20snowman.sw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/>
              <a:t>1111111111111111111111111111111111111111111111111111111111111111111111111111111111111111111111111111111111111111111111111111111111111111111</a:t>
            </a:r>
            <a:endParaRPr lang="zh-CN" altLang="en-US" dirty="0"/>
          </a:p>
        </p:txBody>
      </p:sp>
      <p:pic>
        <p:nvPicPr>
          <p:cNvPr id="4098" name="图片 24" descr="小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53534">
            <a:off x="7840662" y="5313363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5" descr="中间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3575" y="5446713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5" y="1061061"/>
            <a:ext cx="8152248" cy="2165537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buFontTx/>
              <a:buNone/>
              <a:defRPr/>
            </a:pPr>
            <a:endParaRPr kumimoji="0" lang="ko-KR" altLang="en-US" sz="1800" smtClean="0">
              <a:solidFill>
                <a:srgbClr val="000000"/>
              </a:solidFill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410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93663" y="1487488"/>
            <a:ext cx="8267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	Unit 3 Winter in Canada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05" name="TextBox 4"/>
          <p:cNvSpPr txBox="1">
            <a:spLocks noChangeArrowheads="1"/>
          </p:cNvSpPr>
          <p:nvPr/>
        </p:nvSpPr>
        <p:spPr bwMode="auto">
          <a:xfrm>
            <a:off x="3218323" y="2644775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年级上册 </a:t>
            </a:r>
          </a:p>
        </p:txBody>
      </p:sp>
      <p:pic>
        <p:nvPicPr>
          <p:cNvPr id="4106" name="图片 70" descr="蝴蝶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527314" y="3546392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buFontTx/>
              <a:buNone/>
              <a:defRPr/>
            </a:pPr>
            <a:endParaRPr kumimoji="0" lang="ko-KR" altLang="en-US" sz="1800" smtClean="0">
              <a:solidFill>
                <a:srgbClr val="000000"/>
              </a:solidFill>
              <a:ea typeface="Malgun Gothic" panose="020B0503020000020004" pitchFamily="34" charset="-127"/>
            </a:endParaRPr>
          </a:p>
        </p:txBody>
      </p:sp>
      <p:pic>
        <p:nvPicPr>
          <p:cNvPr id="4108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15210" y="4033846"/>
            <a:ext cx="9128790" cy="80599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8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15 Winter Fun</a:t>
            </a:r>
            <a:endParaRPr lang="zh-CN" altLang="en-US" sz="4800" b="1" dirty="0"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235110" y="580786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433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1255713" y="2449513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4341" name="矩形 3"/>
          <p:cNvSpPr>
            <a:spLocks noChangeArrowheads="1"/>
          </p:cNvSpPr>
          <p:nvPr/>
        </p:nvSpPr>
        <p:spPr bwMode="auto">
          <a:xfrm>
            <a:off x="985838" y="3181350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同音词：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4342" name="矩形 19"/>
          <p:cNvSpPr>
            <a:spLocks noChangeArrowheads="1"/>
          </p:cNvSpPr>
          <p:nvPr/>
        </p:nvSpPr>
        <p:spPr bwMode="auto">
          <a:xfrm>
            <a:off x="1231900" y="1633538"/>
            <a:ext cx="2584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eye / aɪ /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n.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眼睛</a:t>
            </a: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2212975" y="2236788"/>
            <a:ext cx="37639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The girl has two big eyes. 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这个女孩有两只大眼睛。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pron.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）我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bye 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再见</a:t>
            </a:r>
          </a:p>
        </p:txBody>
      </p:sp>
      <p:sp>
        <p:nvSpPr>
          <p:cNvPr id="14344" name="矩形 3"/>
          <p:cNvSpPr>
            <a:spLocks noChangeArrowheads="1"/>
          </p:cNvSpPr>
          <p:nvPr/>
        </p:nvSpPr>
        <p:spPr bwMode="auto">
          <a:xfrm>
            <a:off x="952500" y="3919538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>
              <a:ea typeface="黑体" panose="02010609060101010101" pitchFamily="49" charset="-122"/>
            </a:endParaRPr>
          </a:p>
        </p:txBody>
      </p:sp>
      <p:pic>
        <p:nvPicPr>
          <p:cNvPr id="14345" name="Picture 25" descr="F:\2017秋上册冀教版英语\6年级\课件(2017秋，上册)：6英JJ Unit 3\图片\ey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9963" y="2449513"/>
            <a:ext cx="24003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5363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35" name="TextBox 8"/>
          <p:cNvSpPr txBox="1">
            <a:spLocks noChangeArrowheads="1"/>
          </p:cNvSpPr>
          <p:nvPr/>
        </p:nvSpPr>
        <p:spPr bwMode="auto">
          <a:xfrm>
            <a:off x="2417763" y="3949700"/>
            <a:ext cx="60721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y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像鼻子摆中间，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如双眼放两边，一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一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又一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，两眼睁大望着你。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5365" name="组合 2"/>
          <p:cNvGrpSpPr/>
          <p:nvPr/>
        </p:nvGrpSpPr>
        <p:grpSpPr bwMode="auto">
          <a:xfrm>
            <a:off x="550863" y="4170363"/>
            <a:ext cx="2339975" cy="461962"/>
            <a:chOff x="462284" y="4005263"/>
            <a:chExt cx="2340447" cy="461159"/>
          </a:xfrm>
        </p:grpSpPr>
        <p:sp>
          <p:nvSpPr>
            <p:cNvPr id="15366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pic>
          <p:nvPicPr>
            <p:cNvPr id="15367" name="图片 29" descr="花盆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62284" y="4042253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8" name="组合 1"/>
          <p:cNvGrpSpPr/>
          <p:nvPr/>
        </p:nvGrpSpPr>
        <p:grpSpPr bwMode="auto">
          <a:xfrm>
            <a:off x="660400" y="1447800"/>
            <a:ext cx="1806575" cy="1514475"/>
            <a:chOff x="603250" y="3113088"/>
            <a:chExt cx="1917700" cy="1485900"/>
          </a:xfrm>
        </p:grpSpPr>
        <p:pic>
          <p:nvPicPr>
            <p:cNvPr id="15369" name="图片 3" descr="泡泡1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03250" y="3113088"/>
              <a:ext cx="1917700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0" name="文本框 2"/>
            <p:cNvSpPr txBox="1">
              <a:spLocks noChangeArrowheads="1"/>
            </p:cNvSpPr>
            <p:nvPr/>
          </p:nvSpPr>
          <p:spPr bwMode="auto">
            <a:xfrm>
              <a:off x="856000" y="3428818"/>
              <a:ext cx="1344268" cy="918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易错点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endParaRPr>
            </a:p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提示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43" name="TextBox 2"/>
          <p:cNvSpPr txBox="1">
            <a:spLocks noChangeArrowheads="1"/>
          </p:cNvSpPr>
          <p:nvPr/>
        </p:nvSpPr>
        <p:spPr bwMode="auto">
          <a:xfrm>
            <a:off x="2360613" y="2503488"/>
            <a:ext cx="63944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ear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arm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eye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都是以元音音素开头的单词，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表示“一个”时，要用不定冠词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文本框 17"/>
          <p:cNvSpPr txBox="1">
            <a:spLocks noChangeArrowheads="1"/>
          </p:cNvSpPr>
          <p:nvPr/>
        </p:nvSpPr>
        <p:spPr bwMode="auto">
          <a:xfrm>
            <a:off x="2824163" y="1357313"/>
            <a:ext cx="43561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 make... for...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做</a:t>
            </a:r>
            <a:r>
              <a:rPr lang="en-US" altLang="zh-CN" sz="2400" b="1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作为</a:t>
            </a:r>
            <a:r>
              <a:rPr lang="en-US" altLang="zh-CN" sz="2400" b="1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73138" y="14763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16388" name="文本框 19"/>
          <p:cNvSpPr txBox="1">
            <a:spLocks noChangeArrowheads="1"/>
          </p:cNvSpPr>
          <p:nvPr/>
        </p:nvSpPr>
        <p:spPr bwMode="auto">
          <a:xfrm>
            <a:off x="1296988" y="1466850"/>
            <a:ext cx="143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3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6390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2295525" y="2220913"/>
            <a:ext cx="66151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makes a small snowball for the snowman’s head.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他做了一个小雪球作为雪人的头。</a:t>
            </a:r>
          </a:p>
        </p:txBody>
      </p:sp>
      <p:pic>
        <p:nvPicPr>
          <p:cNvPr id="16392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1775" y="13493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矩形 2"/>
          <p:cNvSpPr>
            <a:spLocks noChangeArrowheads="1"/>
          </p:cNvSpPr>
          <p:nvPr/>
        </p:nvSpPr>
        <p:spPr bwMode="auto">
          <a:xfrm>
            <a:off x="1319213" y="2316163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grpSp>
        <p:nvGrpSpPr>
          <p:cNvPr id="16394" name="组合 1"/>
          <p:cNvGrpSpPr/>
          <p:nvPr/>
        </p:nvGrpSpPr>
        <p:grpSpPr bwMode="auto">
          <a:xfrm>
            <a:off x="1073150" y="3492500"/>
            <a:ext cx="1062038" cy="576263"/>
            <a:chOff x="848425" y="2403475"/>
            <a:chExt cx="1060959" cy="576249"/>
          </a:xfrm>
        </p:grpSpPr>
        <p:pic>
          <p:nvPicPr>
            <p:cNvPr id="16395" name="图片 18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848425" y="2566100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6" name="矩形 16"/>
            <p:cNvSpPr>
              <a:spLocks noChangeArrowheads="1"/>
            </p:cNvSpPr>
            <p:nvPr/>
          </p:nvSpPr>
          <p:spPr bwMode="auto">
            <a:xfrm>
              <a:off x="1106488" y="2403475"/>
              <a:ext cx="802896" cy="57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拓展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5" name="矩形 2"/>
          <p:cNvSpPr>
            <a:spLocks noChangeArrowheads="1"/>
          </p:cNvSpPr>
          <p:nvPr/>
        </p:nvSpPr>
        <p:spPr bwMode="auto">
          <a:xfrm>
            <a:off x="2297113" y="3500438"/>
            <a:ext cx="64071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其他用法：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make sth. for sb.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意为“为某人制作某物”，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for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后接名词（词组）或人称代词宾格。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I make a card for my father. 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我为我的父亲制作了一张卡片。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build="p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87350" y="145812"/>
            <a:ext cx="3603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922463" y="1808163"/>
            <a:ext cx="71199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How many snowballs do Jenny and Li Ming make?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What do they use for the snowman’s mouth?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What do they use for his ears?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___________________________________________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Does the snowman have any legs or feet?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___________________________________________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2130425" y="2506663"/>
            <a:ext cx="981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Two.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2097088" y="3608388"/>
            <a:ext cx="2157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 banana.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3" name="Picture 14" descr="C:\Users\Administrator.USER-20141230YQ\Desktop\英有六J课件资料\冀教6英语资料\小动画和图片\Unit 3 图片\018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125" y="2079625"/>
            <a:ext cx="16970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2120900" y="4648200"/>
            <a:ext cx="4757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Two potatoes.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93925" y="5773738"/>
            <a:ext cx="4757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it doesn’t.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6" name="矩形 1"/>
          <p:cNvSpPr>
            <a:spLocks noChangeArrowheads="1"/>
          </p:cNvSpPr>
          <p:nvPr/>
        </p:nvSpPr>
        <p:spPr bwMode="auto">
          <a:xfrm>
            <a:off x="1906588" y="1171575"/>
            <a:ext cx="6943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1. Read Part 1 and answer the questions.</a:t>
            </a:r>
            <a:endParaRPr lang="zh-CN" altLang="en-US" sz="24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5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87350" y="145812"/>
            <a:ext cx="3603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381125" y="2954338"/>
            <a:ext cx="7543800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    Next we make two balls of paper. One is small and    </a:t>
            </a:r>
          </a:p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     the other is big.</a:t>
            </a:r>
          </a:p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    Then we put the small ball and the big ball in the sock.</a:t>
            </a:r>
          </a:p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    Let’s make a sock snowman. First we need a white </a:t>
            </a:r>
          </a:p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    sock, some paper and crayons.</a:t>
            </a:r>
          </a:p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    Finally, we draw a face and make the snowman </a:t>
            </a:r>
          </a:p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    beautiful. </a:t>
            </a:r>
            <a:endParaRPr lang="zh-CN" altLang="en-US" sz="24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矩形 16"/>
          <p:cNvSpPr>
            <a:spLocks noChangeArrowheads="1"/>
          </p:cNvSpPr>
          <p:nvPr/>
        </p:nvSpPr>
        <p:spPr bwMode="auto">
          <a:xfrm>
            <a:off x="1374775" y="1196975"/>
            <a:ext cx="6943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2. Look and number. </a:t>
            </a:r>
            <a:endParaRPr lang="zh-CN" altLang="en-US" sz="24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1333500" y="3041650"/>
            <a:ext cx="490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1330325" y="3986213"/>
            <a:ext cx="490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1352550" y="4454525"/>
            <a:ext cx="490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1328738" y="5378450"/>
            <a:ext cx="490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12875" y="3136900"/>
            <a:ext cx="330200" cy="269875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1427163" y="4075113"/>
            <a:ext cx="330200" cy="271462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1427163" y="4559300"/>
            <a:ext cx="330200" cy="269875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1401763" y="5483225"/>
            <a:ext cx="330200" cy="271463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18444" name="Picture 2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4375" y="1720850"/>
            <a:ext cx="5724525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87350" y="145812"/>
            <a:ext cx="354917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Let’s sing!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820738" y="1485900"/>
            <a:ext cx="69723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Skating</a:t>
            </a:r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skating</a:t>
            </a:r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please come along</a:t>
            </a:r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，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Playing in this lovely snow all day long.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Boys and girls</a:t>
            </a:r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young and old</a:t>
            </a:r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，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Don’t be afraid of this winter cold.</a:t>
            </a:r>
            <a:endParaRPr lang="zh-CN" altLang="en-US" sz="24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62700" y="4086225"/>
            <a:ext cx="21161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/>
          <p:nvPr/>
        </p:nvSpPr>
        <p:spPr>
          <a:xfrm>
            <a:off x="6223000" y="1882775"/>
            <a:ext cx="2255838" cy="19939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dirty="0"/>
          </a:p>
        </p:txBody>
      </p:sp>
      <p:pic>
        <p:nvPicPr>
          <p:cNvPr id="19461" name="Picture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16675" y="2030413"/>
            <a:ext cx="1890713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657225" y="1289050"/>
            <a:ext cx="8153400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一、单项选择。</a:t>
            </a:r>
          </a:p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Look! The ______ are very beautiful.</a:t>
            </a:r>
          </a:p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A. snowball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B. snowman        C. snowmen</a:t>
            </a:r>
          </a:p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We talk with our ______ .</a:t>
            </a:r>
          </a:p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A. noses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B. mouths           C. months</a:t>
            </a:r>
          </a:p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We hear with our ______.</a:t>
            </a:r>
          </a:p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A. one ear            B. an ear              C. ears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2774950" y="21732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3"/>
          <p:cNvSpPr txBox="1">
            <a:spLocks noChangeArrowheads="1"/>
          </p:cNvSpPr>
          <p:nvPr/>
        </p:nvSpPr>
        <p:spPr bwMode="auto">
          <a:xfrm>
            <a:off x="3627438" y="480853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485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2" name="矩形 21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0487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3554413" y="34940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014413" y="1887538"/>
            <a:ext cx="76565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Can you make a big ball ______the puppet’ 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（木偶的）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body?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A. to                 B. of                  C. for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4910138" y="2058988"/>
            <a:ext cx="533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508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19" name="矩形 18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1510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150938" y="4516438"/>
            <a:ext cx="7153275" cy="1114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025650" y="4500563"/>
            <a:ext cx="6315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make…for…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制作</a:t>
            </a:r>
            <a:r>
              <a:rPr lang="en-US" altLang="zh-CN" sz="2400" b="1" dirty="0">
                <a:solidFill>
                  <a:srgbClr val="006600"/>
                </a:solidFill>
                <a:latin typeface="+mn-ea"/>
                <a:ea typeface="+mn-ea"/>
                <a:cs typeface="Times New Roman" panose="02020603050405020304" pitchFamily="18" charset="0"/>
              </a:rPr>
              <a:t>……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作为</a:t>
            </a:r>
            <a:r>
              <a:rPr lang="en-US" altLang="zh-CN" sz="2400" b="1" dirty="0">
                <a:solidFill>
                  <a:srgbClr val="006600"/>
                </a:solidFill>
                <a:latin typeface="+mn-ea"/>
                <a:ea typeface="+mn-ea"/>
                <a:cs typeface="Times New Roman" panose="02020603050405020304" pitchFamily="18" charset="0"/>
              </a:rPr>
              <a:t>……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，为固定搭配，故选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 dirty="0">
              <a:solidFill>
                <a:srgbClr val="0066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715963" y="1362075"/>
            <a:ext cx="804545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二、选出下列每组单词中不同类的一项。 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   ） 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foot          B. leg          C. book</a:t>
            </a:r>
          </a:p>
          <a:p>
            <a:pPr>
              <a:lnSpc>
                <a:spcPct val="20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   ）（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eye          B. nose         C. eat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3729038" y="3084513"/>
            <a:ext cx="508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3341688" y="3813175"/>
            <a:ext cx="56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1062038" y="2341563"/>
            <a:ext cx="519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1076325" y="4516438"/>
            <a:ext cx="557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535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6" name="矩形 25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2537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938213" y="3122613"/>
            <a:ext cx="7153275" cy="1114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812925" y="3106738"/>
            <a:ext cx="63150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A, B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两个选项都是表示身体部位的单词，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选项是文化用品，故选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992188" y="5229225"/>
            <a:ext cx="7373937" cy="646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866900" y="5213350"/>
            <a:ext cx="6499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选项是动词，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A, B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两个选项都是名词，故选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400" b="1" dirty="0">
              <a:solidFill>
                <a:srgbClr val="0066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009650" y="1654175"/>
            <a:ext cx="7131050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本节课我们学习了以下知识，请同学们一定加强巩固，以便能和同学们进行灵活交流哦！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033463" y="3184525"/>
            <a:ext cx="8004175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重点词汇：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snowman, body, nose, mouth, head, ear, arm… 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make...for...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重点句式：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Let’s make a snowman.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5122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62013" y="1524000"/>
            <a:ext cx="3436937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60950" y="3121025"/>
            <a:ext cx="3373438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118137" y="252142"/>
            <a:ext cx="553113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Make a snowman 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6146" name="矩形 1"/>
          <p:cNvSpPr>
            <a:spLocks noChangeArrowheads="1"/>
          </p:cNvSpPr>
          <p:nvPr/>
        </p:nvSpPr>
        <p:spPr bwMode="auto">
          <a:xfrm>
            <a:off x="725488" y="1257300"/>
            <a:ext cx="7599362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614805" indent="-1614805"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Jenny: </a:t>
            </a:r>
            <a:r>
              <a:rPr lang="en-US" altLang="zh-CN" sz="2000" dirty="0">
                <a:latin typeface="Times New Roman" panose="02020603050405020304" pitchFamily="18" charset="0"/>
              </a:rPr>
              <a:t>Let’s make a snowman.</a:t>
            </a:r>
          </a:p>
          <a:p>
            <a:pPr marL="1614805" indent="-1614805"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Li Ming: </a:t>
            </a:r>
            <a:r>
              <a:rPr lang="en-US" altLang="zh-CN" sz="2000" dirty="0">
                <a:latin typeface="Times New Roman" panose="02020603050405020304" pitchFamily="18" charset="0"/>
              </a:rPr>
              <a:t>Okay! We make snowmen in China, too!</a:t>
            </a:r>
          </a:p>
          <a:p>
            <a:pPr marL="1614805" indent="-1614805"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Jenny : </a:t>
            </a:r>
            <a:r>
              <a:rPr lang="en-US" altLang="zh-CN" sz="2000" dirty="0">
                <a:latin typeface="Times New Roman" panose="02020603050405020304" pitchFamily="18" charset="0"/>
              </a:rPr>
              <a:t>First, we make a big snowball. It’ s his body. </a:t>
            </a:r>
          </a:p>
          <a:p>
            <a:pPr marL="1614805" indent="-1614805"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    Then we make a small snowball for his head. </a:t>
            </a:r>
          </a:p>
          <a:p>
            <a:pPr marL="1614805" indent="-1614805"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    Can you put this snowball on that snowball?</a:t>
            </a:r>
          </a:p>
          <a:p>
            <a:pPr marL="1614805" indent="-1614805"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Li Ming: </a:t>
            </a:r>
            <a:r>
              <a:rPr lang="en-US" altLang="zh-CN" sz="2000" dirty="0">
                <a:latin typeface="Times New Roman" panose="02020603050405020304" pitchFamily="18" charset="0"/>
              </a:rPr>
              <a:t>I think I can!</a:t>
            </a:r>
            <a:r>
              <a:rPr lang="zh-CN" altLang="en-US" sz="2000" dirty="0">
                <a:latin typeface="Times New Roman" panose="02020603050405020304" pitchFamily="18" charset="0"/>
              </a:rPr>
              <a:t> 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marL="1614805" indent="-1614805"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Jenny : </a:t>
            </a:r>
            <a:r>
              <a:rPr lang="en-US" altLang="zh-CN" sz="2000" dirty="0">
                <a:latin typeface="Times New Roman" panose="02020603050405020304" pitchFamily="18" charset="0"/>
              </a:rPr>
              <a:t>Let’s make a face on the snowman. This carrot </a:t>
            </a:r>
          </a:p>
          <a:p>
            <a:pPr marL="1614805" indent="-1614805"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     is his nose.</a:t>
            </a:r>
          </a:p>
          <a:p>
            <a:pPr marL="1614805" indent="-1614805"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Li Ming: </a:t>
            </a:r>
            <a:r>
              <a:rPr lang="en-US" altLang="zh-CN" sz="2000" dirty="0">
                <a:latin typeface="Times New Roman" panose="02020603050405020304" pitchFamily="18" charset="0"/>
              </a:rPr>
              <a:t>I have two stones for his eyes, a banana  for his mouth and</a:t>
            </a:r>
          </a:p>
          <a:p>
            <a:pPr marL="1614805" indent="-1614805"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       two potatoes for his ears.</a:t>
            </a:r>
          </a:p>
          <a:p>
            <a:pPr marL="1614805" indent="-1614805"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Jenny: </a:t>
            </a:r>
            <a:r>
              <a:rPr lang="en-US" altLang="zh-CN" sz="2000" dirty="0">
                <a:latin typeface="Times New Roman" panose="02020603050405020304" pitchFamily="18" charset="0"/>
              </a:rPr>
              <a:t>I have two sticks for his arms. It doesn’t need legs or feet.</a:t>
            </a:r>
          </a:p>
          <a:p>
            <a:pPr marL="1614805" indent="-1614805"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Li Ming: </a:t>
            </a:r>
            <a:r>
              <a:rPr lang="en-US" altLang="zh-CN" sz="2000" dirty="0">
                <a:latin typeface="Times New Roman" panose="02020603050405020304" pitchFamily="18" charset="0"/>
              </a:rPr>
              <a:t>I think he’s wonderful</a:t>
            </a:r>
            <a:r>
              <a:rPr lang="zh-CN" altLang="en-US" sz="2000" dirty="0">
                <a:latin typeface="Times New Roman" panose="02020603050405020304" pitchFamily="18" charset="0"/>
              </a:rPr>
              <a:t>！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4788" y="3686175"/>
            <a:ext cx="21161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/>
          <p:nvPr/>
        </p:nvSpPr>
        <p:spPr>
          <a:xfrm>
            <a:off x="6405563" y="1660525"/>
            <a:ext cx="2605087" cy="18176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dirty="0"/>
          </a:p>
        </p:txBody>
      </p:sp>
      <p:pic>
        <p:nvPicPr>
          <p:cNvPr id="6149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81775" y="1793875"/>
            <a:ext cx="2268538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圆角矩形 18"/>
          <p:cNvSpPr/>
          <p:nvPr/>
        </p:nvSpPr>
        <p:spPr>
          <a:xfrm>
            <a:off x="631825" y="146526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171" name="文本框 19"/>
          <p:cNvSpPr txBox="1">
            <a:spLocks noChangeArrowheads="1"/>
          </p:cNvSpPr>
          <p:nvPr/>
        </p:nvSpPr>
        <p:spPr bwMode="auto">
          <a:xfrm>
            <a:off x="1117600" y="1466850"/>
            <a:ext cx="170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173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7174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738" y="135731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文本框 17"/>
          <p:cNvSpPr txBox="1">
            <a:spLocks noChangeArrowheads="1"/>
          </p:cNvSpPr>
          <p:nvPr/>
        </p:nvSpPr>
        <p:spPr bwMode="auto">
          <a:xfrm>
            <a:off x="2447925" y="1330325"/>
            <a:ext cx="4133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snowman / '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snəʊmæn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雪人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1" name="TextBox 8"/>
          <p:cNvSpPr txBox="1">
            <a:spLocks noChangeArrowheads="1"/>
          </p:cNvSpPr>
          <p:nvPr/>
        </p:nvSpPr>
        <p:spPr bwMode="auto">
          <a:xfrm>
            <a:off x="2347913" y="2128838"/>
            <a:ext cx="59563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make a snowman / make snowmen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堆雪人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77" name="矩形 1"/>
          <p:cNvSpPr>
            <a:spLocks noChangeArrowheads="1"/>
          </p:cNvSpPr>
          <p:nvPr/>
        </p:nvSpPr>
        <p:spPr bwMode="auto">
          <a:xfrm>
            <a:off x="1336675" y="2384425"/>
            <a:ext cx="1162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 b="1" dirty="0">
              <a:ea typeface="黑体" panose="02010609060101010101" pitchFamily="49" charset="-122"/>
            </a:endParaRPr>
          </a:p>
        </p:txBody>
      </p:sp>
      <p:sp>
        <p:nvSpPr>
          <p:cNvPr id="7178" name="矩形 5"/>
          <p:cNvSpPr>
            <a:spLocks noChangeArrowheads="1"/>
          </p:cNvSpPr>
          <p:nvPr/>
        </p:nvSpPr>
        <p:spPr bwMode="auto">
          <a:xfrm>
            <a:off x="1338263" y="3930650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联想：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2293938" y="3021013"/>
            <a:ext cx="65770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snow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（雪）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 man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（男人）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snowman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（雪人）</a:t>
            </a:r>
          </a:p>
        </p:txBody>
      </p:sp>
      <p:sp>
        <p:nvSpPr>
          <p:cNvPr id="7180" name="矩形 8"/>
          <p:cNvSpPr>
            <a:spLocks noChangeArrowheads="1"/>
          </p:cNvSpPr>
          <p:nvPr/>
        </p:nvSpPr>
        <p:spPr bwMode="auto">
          <a:xfrm>
            <a:off x="419100" y="3165475"/>
            <a:ext cx="204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加法记忆法：</a:t>
            </a:r>
            <a:endParaRPr lang="zh-CN" altLang="en-US" dirty="0">
              <a:solidFill>
                <a:srgbClr val="3333FF"/>
              </a:solidFill>
              <a:ea typeface="黑体" panose="02010609060101010101" pitchFamily="49" charset="-122"/>
            </a:endParaRPr>
          </a:p>
        </p:txBody>
      </p:sp>
      <p:sp>
        <p:nvSpPr>
          <p:cNvPr id="41" name="TextBox 8"/>
          <p:cNvSpPr txBox="1">
            <a:spLocks noChangeArrowheads="1"/>
          </p:cNvSpPr>
          <p:nvPr/>
        </p:nvSpPr>
        <p:spPr bwMode="auto">
          <a:xfrm>
            <a:off x="2373313" y="3673475"/>
            <a:ext cx="5956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snowball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雪球   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82" name="矩形 1"/>
          <p:cNvSpPr>
            <a:spLocks noChangeArrowheads="1"/>
          </p:cNvSpPr>
          <p:nvPr/>
        </p:nvSpPr>
        <p:spPr bwMode="auto">
          <a:xfrm>
            <a:off x="1365250" y="4533900"/>
            <a:ext cx="11128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复数：</a:t>
            </a:r>
            <a:endParaRPr lang="en-US" altLang="zh-CN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409825" y="4525963"/>
            <a:ext cx="14176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snowmen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  <p:bldP spid="39" grpId="0"/>
      <p:bldP spid="41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文本框 17"/>
          <p:cNvSpPr txBox="1">
            <a:spLocks noChangeArrowheads="1"/>
          </p:cNvSpPr>
          <p:nvPr/>
        </p:nvSpPr>
        <p:spPr bwMode="auto">
          <a:xfrm>
            <a:off x="3106738" y="1639888"/>
            <a:ext cx="4206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有关身体部位的单词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四会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1238250" y="17811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196" name="文本框 19"/>
          <p:cNvSpPr txBox="1">
            <a:spLocks noChangeArrowheads="1"/>
          </p:cNvSpPr>
          <p:nvPr/>
        </p:nvSpPr>
        <p:spPr bwMode="auto">
          <a:xfrm>
            <a:off x="1508125" y="1751013"/>
            <a:ext cx="1704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198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8199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6725" y="1682750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矩形 1"/>
          <p:cNvSpPr>
            <a:spLocks noChangeArrowheads="1"/>
          </p:cNvSpPr>
          <p:nvPr/>
        </p:nvSpPr>
        <p:spPr bwMode="auto">
          <a:xfrm>
            <a:off x="1336675" y="3022600"/>
            <a:ext cx="1162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 dirty="0">
              <a:ea typeface="黑体" panose="02010609060101010101" pitchFamily="49" charset="-122"/>
            </a:endParaRPr>
          </a:p>
        </p:txBody>
      </p:sp>
      <p:sp>
        <p:nvSpPr>
          <p:cNvPr id="8201" name="矩形 2"/>
          <p:cNvSpPr>
            <a:spLocks noChangeArrowheads="1"/>
          </p:cNvSpPr>
          <p:nvPr/>
        </p:nvSpPr>
        <p:spPr bwMode="auto">
          <a:xfrm>
            <a:off x="1349375" y="3744913"/>
            <a:ext cx="1112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复数：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8202" name="矩形 19"/>
          <p:cNvSpPr>
            <a:spLocks noChangeArrowheads="1"/>
          </p:cNvSpPr>
          <p:nvPr/>
        </p:nvSpPr>
        <p:spPr bwMode="auto">
          <a:xfrm>
            <a:off x="1349375" y="2349500"/>
            <a:ext cx="2957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body /'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bɒdi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身体</a:t>
            </a:r>
          </a:p>
        </p:txBody>
      </p:sp>
      <p:sp>
        <p:nvSpPr>
          <p:cNvPr id="8203" name="矩形 19"/>
          <p:cNvSpPr>
            <a:spLocks noChangeArrowheads="1"/>
          </p:cNvSpPr>
          <p:nvPr/>
        </p:nvSpPr>
        <p:spPr bwMode="auto">
          <a:xfrm>
            <a:off x="1284288" y="4279900"/>
            <a:ext cx="29575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nose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nəʊz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鼻子</a:t>
            </a:r>
          </a:p>
        </p:txBody>
      </p:sp>
      <p:sp>
        <p:nvSpPr>
          <p:cNvPr id="8204" name="矩形 1"/>
          <p:cNvSpPr>
            <a:spLocks noChangeArrowheads="1"/>
          </p:cNvSpPr>
          <p:nvPr/>
        </p:nvSpPr>
        <p:spPr bwMode="auto">
          <a:xfrm>
            <a:off x="1319213" y="4949825"/>
            <a:ext cx="1162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 dirty="0">
              <a:ea typeface="黑体" panose="02010609060101010101" pitchFamily="49" charset="-122"/>
            </a:endParaRPr>
          </a:p>
        </p:txBody>
      </p:sp>
      <p:sp>
        <p:nvSpPr>
          <p:cNvPr id="8205" name="矩形 2"/>
          <p:cNvSpPr>
            <a:spLocks noChangeArrowheads="1"/>
          </p:cNvSpPr>
          <p:nvPr/>
        </p:nvSpPr>
        <p:spPr bwMode="auto">
          <a:xfrm>
            <a:off x="2343150" y="3527425"/>
            <a:ext cx="1857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2373313" y="2773363"/>
            <a:ext cx="5997575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His body is very strong.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他的身体很强壮。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bodies</a:t>
            </a:r>
          </a:p>
        </p:txBody>
      </p:sp>
      <p:sp>
        <p:nvSpPr>
          <p:cNvPr id="30" name="TextBox 8"/>
          <p:cNvSpPr txBox="1">
            <a:spLocks noChangeArrowheads="1"/>
          </p:cNvSpPr>
          <p:nvPr/>
        </p:nvSpPr>
        <p:spPr bwMode="auto">
          <a:xfrm>
            <a:off x="2222500" y="4702175"/>
            <a:ext cx="67833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This carrot is his nose.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这个胡萝卜是他的鼻子。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3268663" y="5554663"/>
            <a:ext cx="17129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rose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玫瑰</a:t>
            </a:r>
          </a:p>
        </p:txBody>
      </p:sp>
      <p:sp>
        <p:nvSpPr>
          <p:cNvPr id="8209" name="矩形 8"/>
          <p:cNvSpPr>
            <a:spLocks noChangeArrowheads="1"/>
          </p:cNvSpPr>
          <p:nvPr/>
        </p:nvSpPr>
        <p:spPr bwMode="auto">
          <a:xfrm>
            <a:off x="1243013" y="5684838"/>
            <a:ext cx="235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形近词记忆法：</a:t>
            </a:r>
            <a:endParaRPr lang="zh-CN" altLang="en-US" dirty="0">
              <a:solidFill>
                <a:srgbClr val="3333FF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30" grpId="0" build="p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921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9220" name="矩形 19"/>
          <p:cNvSpPr>
            <a:spLocks noChangeArrowheads="1"/>
          </p:cNvSpPr>
          <p:nvPr/>
        </p:nvSpPr>
        <p:spPr bwMode="auto">
          <a:xfrm>
            <a:off x="928688" y="1658938"/>
            <a:ext cx="4127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mouth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maʊ</a:t>
            </a:r>
            <a:r>
              <a:rPr lang="el-GR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θ/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嘴</a:t>
            </a:r>
          </a:p>
        </p:txBody>
      </p:sp>
      <p:sp>
        <p:nvSpPr>
          <p:cNvPr id="9221" name="矩形 1"/>
          <p:cNvSpPr>
            <a:spLocks noChangeArrowheads="1"/>
          </p:cNvSpPr>
          <p:nvPr/>
        </p:nvSpPr>
        <p:spPr bwMode="auto">
          <a:xfrm>
            <a:off x="917575" y="2382838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 dirty="0">
              <a:ea typeface="黑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885950" y="2122488"/>
            <a:ext cx="64373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Her mouth is very small.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她的嘴巴很小。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3" name="矩形 3"/>
          <p:cNvSpPr>
            <a:spLocks noChangeArrowheads="1"/>
          </p:cNvSpPr>
          <p:nvPr/>
        </p:nvSpPr>
        <p:spPr bwMode="auto">
          <a:xfrm>
            <a:off x="582613" y="3236913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938338" y="3236913"/>
            <a:ext cx="3144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month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）月，月份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2312988" y="3925888"/>
            <a:ext cx="5448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mouth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mouth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是嘴巴，吃饭、说话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全靠它。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9226" name="组合 2"/>
          <p:cNvGrpSpPr/>
          <p:nvPr/>
        </p:nvGrpSpPr>
        <p:grpSpPr bwMode="auto">
          <a:xfrm>
            <a:off x="582613" y="4057650"/>
            <a:ext cx="2339975" cy="461963"/>
            <a:chOff x="462284" y="4005263"/>
            <a:chExt cx="2340447" cy="461159"/>
          </a:xfrm>
        </p:grpSpPr>
        <p:sp>
          <p:nvSpPr>
            <p:cNvPr id="9227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魔法记忆：</a:t>
              </a:r>
              <a:endParaRPr lang="zh-CN" altLang="en-US" sz="2400" b="1" dirty="0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pic>
          <p:nvPicPr>
            <p:cNvPr id="9228" name="图片 29" descr="花盆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62284" y="4042253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267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1268" name="矩形 19"/>
          <p:cNvSpPr>
            <a:spLocks noChangeArrowheads="1"/>
          </p:cNvSpPr>
          <p:nvPr/>
        </p:nvSpPr>
        <p:spPr bwMode="auto">
          <a:xfrm>
            <a:off x="796925" y="1536700"/>
            <a:ext cx="5168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hed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头</a:t>
            </a: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1806575" y="2100263"/>
            <a:ext cx="74866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The little dog has a big head.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这只小狗有一个大头。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字母组合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ea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的发音是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/e/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read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）读      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hear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）听</a:t>
            </a:r>
          </a:p>
        </p:txBody>
      </p:sp>
      <p:sp>
        <p:nvSpPr>
          <p:cNvPr id="11270" name="矩形 2"/>
          <p:cNvSpPr>
            <a:spLocks noChangeArrowheads="1"/>
          </p:cNvSpPr>
          <p:nvPr/>
        </p:nvSpPr>
        <p:spPr bwMode="auto">
          <a:xfrm>
            <a:off x="828675" y="219392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1271" name="矩形 3"/>
          <p:cNvSpPr>
            <a:spLocks noChangeArrowheads="1"/>
          </p:cNvSpPr>
          <p:nvPr/>
        </p:nvSpPr>
        <p:spPr bwMode="auto">
          <a:xfrm>
            <a:off x="558800" y="3300413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1272" name="矩形 6"/>
          <p:cNvSpPr>
            <a:spLocks noChangeArrowheads="1"/>
          </p:cNvSpPr>
          <p:nvPr/>
        </p:nvSpPr>
        <p:spPr bwMode="auto">
          <a:xfrm>
            <a:off x="855663" y="2759075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发音：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1273" name="矩形 2"/>
          <p:cNvSpPr>
            <a:spLocks noChangeArrowheads="1"/>
          </p:cNvSpPr>
          <p:nvPr/>
        </p:nvSpPr>
        <p:spPr bwMode="auto">
          <a:xfrm>
            <a:off x="860425" y="4595813"/>
            <a:ext cx="1112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1274" name="矩形 3"/>
          <p:cNvSpPr>
            <a:spLocks noChangeArrowheads="1"/>
          </p:cNvSpPr>
          <p:nvPr/>
        </p:nvSpPr>
        <p:spPr bwMode="auto">
          <a:xfrm>
            <a:off x="590550" y="5160963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1275" name="矩形 19"/>
          <p:cNvSpPr>
            <a:spLocks noChangeArrowheads="1"/>
          </p:cNvSpPr>
          <p:nvPr/>
        </p:nvSpPr>
        <p:spPr bwMode="auto">
          <a:xfrm>
            <a:off x="836613" y="3930650"/>
            <a:ext cx="5168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ear /ɪə(r)/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耳朵</a:t>
            </a:r>
          </a:p>
        </p:txBody>
      </p:sp>
      <p:sp>
        <p:nvSpPr>
          <p:cNvPr id="37" name="TextBox 8"/>
          <p:cNvSpPr txBox="1">
            <a:spLocks noChangeArrowheads="1"/>
          </p:cNvSpPr>
          <p:nvPr/>
        </p:nvSpPr>
        <p:spPr bwMode="auto">
          <a:xfrm>
            <a:off x="1817688" y="4491038"/>
            <a:ext cx="6615112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have two ears.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我们有两只耳朵。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eat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）吃  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near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prep.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）在</a:t>
            </a:r>
            <a:r>
              <a:rPr lang="en-US" altLang="zh-CN" sz="2400" b="1" dirty="0" smtClean="0">
                <a:latin typeface="+mn-ea"/>
                <a:ea typeface="+mn-ea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附近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3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291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2312988" y="1854200"/>
            <a:ext cx="5448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ear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的发音像“一耳儿”，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ear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ear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是耳朵。 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2293" name="组合 2"/>
          <p:cNvGrpSpPr/>
          <p:nvPr/>
        </p:nvGrpSpPr>
        <p:grpSpPr bwMode="auto">
          <a:xfrm>
            <a:off x="582613" y="1997075"/>
            <a:ext cx="2339975" cy="461963"/>
            <a:chOff x="462284" y="4005263"/>
            <a:chExt cx="2340447" cy="461159"/>
          </a:xfrm>
        </p:grpSpPr>
        <p:sp>
          <p:nvSpPr>
            <p:cNvPr id="12294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pic>
          <p:nvPicPr>
            <p:cNvPr id="12295" name="图片 29" descr="花盆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62284" y="4042253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6" name="矩形 8"/>
          <p:cNvSpPr>
            <a:spLocks noChangeArrowheads="1"/>
          </p:cNvSpPr>
          <p:nvPr/>
        </p:nvSpPr>
        <p:spPr bwMode="auto">
          <a:xfrm>
            <a:off x="557213" y="3465513"/>
            <a:ext cx="2041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谱系记忆法：</a:t>
            </a:r>
            <a:endParaRPr lang="zh-CN" altLang="en-US">
              <a:solidFill>
                <a:srgbClr val="3333FF"/>
              </a:solidFill>
              <a:ea typeface="黑体" panose="02010609060101010101" pitchFamily="49" charset="-122"/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1450" y="3289300"/>
            <a:ext cx="39338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315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3316" name="矩形 19"/>
          <p:cNvSpPr>
            <a:spLocks noChangeArrowheads="1"/>
          </p:cNvSpPr>
          <p:nvPr/>
        </p:nvSpPr>
        <p:spPr bwMode="auto">
          <a:xfrm>
            <a:off x="839788" y="1536700"/>
            <a:ext cx="5168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arm /ɑːm 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胳膊</a:t>
            </a: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1806575" y="2100263"/>
            <a:ext cx="7486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Her arms are short.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她的胳膊很短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art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）美术</a:t>
            </a:r>
          </a:p>
        </p:txBody>
      </p:sp>
      <p:sp>
        <p:nvSpPr>
          <p:cNvPr id="13318" name="矩形 2"/>
          <p:cNvSpPr>
            <a:spLocks noChangeArrowheads="1"/>
          </p:cNvSpPr>
          <p:nvPr/>
        </p:nvSpPr>
        <p:spPr bwMode="auto">
          <a:xfrm>
            <a:off x="828675" y="219392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3319" name="矩形 3"/>
          <p:cNvSpPr>
            <a:spLocks noChangeArrowheads="1"/>
          </p:cNvSpPr>
          <p:nvPr/>
        </p:nvSpPr>
        <p:spPr bwMode="auto">
          <a:xfrm>
            <a:off x="558800" y="2747963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3320" name="矩形 2"/>
          <p:cNvSpPr>
            <a:spLocks noChangeArrowheads="1"/>
          </p:cNvSpPr>
          <p:nvPr/>
        </p:nvSpPr>
        <p:spPr bwMode="auto">
          <a:xfrm>
            <a:off x="860425" y="4405313"/>
            <a:ext cx="1112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3321" name="矩形 19"/>
          <p:cNvSpPr>
            <a:spLocks noChangeArrowheads="1"/>
          </p:cNvSpPr>
          <p:nvPr/>
        </p:nvSpPr>
        <p:spPr bwMode="auto">
          <a:xfrm>
            <a:off x="836613" y="3740150"/>
            <a:ext cx="5168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leg / leɡ/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腿</a:t>
            </a:r>
          </a:p>
        </p:txBody>
      </p:sp>
      <p:sp>
        <p:nvSpPr>
          <p:cNvPr id="37" name="TextBox 8"/>
          <p:cNvSpPr txBox="1">
            <a:spLocks noChangeArrowheads="1"/>
          </p:cNvSpPr>
          <p:nvPr/>
        </p:nvSpPr>
        <p:spPr bwMode="auto">
          <a:xfrm>
            <a:off x="1817688" y="4300538"/>
            <a:ext cx="6615112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His legs are very long.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他的腿很长。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let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）让</a:t>
            </a:r>
          </a:p>
        </p:txBody>
      </p:sp>
      <p:sp>
        <p:nvSpPr>
          <p:cNvPr id="13323" name="矩形 3"/>
          <p:cNvSpPr>
            <a:spLocks noChangeArrowheads="1"/>
          </p:cNvSpPr>
          <p:nvPr/>
        </p:nvSpPr>
        <p:spPr bwMode="auto">
          <a:xfrm>
            <a:off x="584200" y="4984750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>
              <a:ea typeface="黑体" panose="02010609060101010101" pitchFamily="49" charset="-122"/>
            </a:endParaRPr>
          </a:p>
        </p:txBody>
      </p:sp>
      <p:grpSp>
        <p:nvGrpSpPr>
          <p:cNvPr id="13324" name="组合 1"/>
          <p:cNvGrpSpPr/>
          <p:nvPr/>
        </p:nvGrpSpPr>
        <p:grpSpPr bwMode="auto">
          <a:xfrm>
            <a:off x="658813" y="3265488"/>
            <a:ext cx="1062037" cy="576262"/>
            <a:chOff x="848425" y="2403475"/>
            <a:chExt cx="1060959" cy="576249"/>
          </a:xfrm>
        </p:grpSpPr>
        <p:pic>
          <p:nvPicPr>
            <p:cNvPr id="13325" name="图片 1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48425" y="2566100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6" name="矩形 16"/>
            <p:cNvSpPr>
              <a:spLocks noChangeArrowheads="1"/>
            </p:cNvSpPr>
            <p:nvPr/>
          </p:nvSpPr>
          <p:spPr bwMode="auto">
            <a:xfrm>
              <a:off x="1106488" y="2403475"/>
              <a:ext cx="802896" cy="57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拓展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5" name="矩形 2"/>
          <p:cNvSpPr>
            <a:spLocks noChangeArrowheads="1"/>
          </p:cNvSpPr>
          <p:nvPr/>
        </p:nvSpPr>
        <p:spPr bwMode="auto">
          <a:xfrm>
            <a:off x="1882775" y="3273425"/>
            <a:ext cx="5205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arm in arm 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臂挽着臂</a:t>
            </a: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2408238" y="5403850"/>
            <a:ext cx="54483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我的腿是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leg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leg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leg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成双对。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3329" name="组合 2"/>
          <p:cNvGrpSpPr/>
          <p:nvPr/>
        </p:nvGrpSpPr>
        <p:grpSpPr bwMode="auto">
          <a:xfrm>
            <a:off x="677863" y="5546725"/>
            <a:ext cx="2339975" cy="461963"/>
            <a:chOff x="462284" y="4005263"/>
            <a:chExt cx="2340447" cy="461159"/>
          </a:xfrm>
        </p:grpSpPr>
        <p:sp>
          <p:nvSpPr>
            <p:cNvPr id="13330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pic>
          <p:nvPicPr>
            <p:cNvPr id="13331" name="图片 29" descr="花盆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62284" y="4042253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1011</Words>
  <Application>Microsoft Office PowerPoint</Application>
  <PresentationFormat>全屏显示(4:3)</PresentationFormat>
  <Paragraphs>184</Paragraphs>
  <Slides>19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Adobe 黑体 Std R</vt:lpstr>
      <vt:lpstr>Kozuka Gothic Pro H</vt:lpstr>
      <vt:lpstr>Malgun Gothic</vt:lpstr>
      <vt:lpstr>方正大黑简体</vt:lpstr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2023-01-17T03:07:17Z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0B2315840C9949E7B092F706B245ED2E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