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258" r:id="rId2"/>
    <p:sldId id="256" r:id="rId3"/>
    <p:sldId id="259" r:id="rId4"/>
    <p:sldId id="554" r:id="rId5"/>
    <p:sldId id="555" r:id="rId6"/>
    <p:sldId id="556" r:id="rId7"/>
    <p:sldId id="557" r:id="rId8"/>
    <p:sldId id="558" r:id="rId9"/>
    <p:sldId id="559" r:id="rId10"/>
    <p:sldId id="560" r:id="rId11"/>
    <p:sldId id="561" r:id="rId12"/>
    <p:sldId id="562" r:id="rId13"/>
    <p:sldId id="563" r:id="rId14"/>
    <p:sldId id="564" r:id="rId15"/>
    <p:sldId id="565" r:id="rId16"/>
    <p:sldId id="566" r:id="rId17"/>
    <p:sldId id="567" r:id="rId18"/>
    <p:sldId id="568" r:id="rId19"/>
    <p:sldId id="569" r:id="rId20"/>
    <p:sldId id="25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0FEDF9C-EFAB-411D-AAAA-BE1D023C74A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B95954-B4F7-4712-B68B-AA50789CDA7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6096000" y="1712436"/>
            <a:ext cx="5320232" cy="2441071"/>
            <a:chOff x="752564" y="2426300"/>
            <a:chExt cx="4557018" cy="2441071"/>
          </a:xfrm>
        </p:grpSpPr>
        <p:sp>
          <p:nvSpPr>
            <p:cNvPr id="9" name="文本框 8"/>
            <p:cNvSpPr txBox="1"/>
            <p:nvPr/>
          </p:nvSpPr>
          <p:spPr>
            <a:xfrm>
              <a:off x="828764" y="2426300"/>
              <a:ext cx="421263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6600" b="1" dirty="0">
                  <a:solidFill>
                    <a:schemeClr val="bg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6600" b="1" dirty="0">
                  <a:solidFill>
                    <a:schemeClr val="bg1"/>
                  </a:solidFill>
                  <a:cs typeface="+mn-ea"/>
                  <a:sym typeface="+mn-lt"/>
                </a:rPr>
                <a:t>黄继光</a:t>
              </a:r>
              <a:r>
                <a:rPr lang="en-US" altLang="zh-CN" sz="6600" b="1" dirty="0">
                  <a:solidFill>
                    <a:schemeClr val="bg1"/>
                  </a:solidFill>
                  <a:cs typeface="+mn-ea"/>
                  <a:sym typeface="+mn-lt"/>
                </a:rPr>
                <a:t>》</a:t>
              </a:r>
              <a:endPara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 flipH="1">
            <a:off x="7634596" y="4971364"/>
            <a:ext cx="2467179" cy="321642"/>
            <a:chOff x="10185400" y="5731858"/>
            <a:chExt cx="1384360" cy="321642"/>
          </a:xfrm>
        </p:grpSpPr>
        <p:sp>
          <p:nvSpPr>
            <p:cNvPr id="14" name="矩形 13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19" name="TextBox 62"/>
          <p:cNvSpPr txBox="1"/>
          <p:nvPr/>
        </p:nvSpPr>
        <p:spPr>
          <a:xfrm>
            <a:off x="761845" y="2154953"/>
            <a:ext cx="6886034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黄继光愤怒地注视着敌人的火力点，他转过身来坚定地对指导员说：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指导员，请把这个任务交给我吧！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指导员紧握着黄继光的手，说：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好，我相信你一定能完成这个光荣而艰巨的任务。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1544538" y="2601792"/>
            <a:ext cx="5723096" cy="64943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3679937" y="1131737"/>
            <a:ext cx="2419800" cy="764931"/>
            <a:chOff x="3999455" y="1424876"/>
            <a:chExt cx="3842239" cy="764931"/>
          </a:xfrm>
          <a:noFill/>
        </p:grpSpPr>
        <p:sp>
          <p:nvSpPr>
            <p:cNvPr id="22" name="矩形标注 78"/>
            <p:cNvSpPr/>
            <p:nvPr/>
          </p:nvSpPr>
          <p:spPr>
            <a:xfrm>
              <a:off x="3999455" y="1424876"/>
              <a:ext cx="3842239" cy="764931"/>
            </a:xfrm>
            <a:prstGeom prst="wedgeRectCallout">
              <a:avLst>
                <a:gd name="adj1" fmla="val -25867"/>
                <a:gd name="adj2" fmla="val 87787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TextBox 79"/>
            <p:cNvSpPr txBox="1"/>
            <p:nvPr/>
          </p:nvSpPr>
          <p:spPr>
            <a:xfrm>
              <a:off x="4220307" y="1591408"/>
              <a:ext cx="333387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神态、动作描写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286236" y="2473276"/>
            <a:ext cx="1851346" cy="526870"/>
            <a:chOff x="4141177" y="956563"/>
            <a:chExt cx="3842239" cy="764931"/>
          </a:xfrm>
          <a:noFill/>
        </p:grpSpPr>
        <p:sp>
          <p:nvSpPr>
            <p:cNvPr id="25" name="矩形标注 83"/>
            <p:cNvSpPr/>
            <p:nvPr/>
          </p:nvSpPr>
          <p:spPr>
            <a:xfrm>
              <a:off x="4141177" y="956563"/>
              <a:ext cx="3842239" cy="764931"/>
            </a:xfrm>
            <a:prstGeom prst="wedgeRectCallout">
              <a:avLst>
                <a:gd name="adj1" fmla="val -82165"/>
                <a:gd name="adj2" fmla="val 47375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TextBox 84"/>
            <p:cNvSpPr txBox="1"/>
            <p:nvPr/>
          </p:nvSpPr>
          <p:spPr>
            <a:xfrm>
              <a:off x="4572033" y="1081892"/>
              <a:ext cx="2791335" cy="58089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语言描写</a:t>
              </a:r>
            </a:p>
          </p:txBody>
        </p:sp>
      </p:grpSp>
      <p:sp>
        <p:nvSpPr>
          <p:cNvPr id="27" name="TextBox 61"/>
          <p:cNvSpPr txBox="1"/>
          <p:nvPr/>
        </p:nvSpPr>
        <p:spPr>
          <a:xfrm>
            <a:off x="758193" y="4543558"/>
            <a:ext cx="5214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第二部分（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3-5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自然段）：黄继光主动请战。</a:t>
            </a:r>
          </a:p>
        </p:txBody>
      </p:sp>
      <p:cxnSp>
        <p:nvCxnSpPr>
          <p:cNvPr id="28" name="直接连接符 27"/>
          <p:cNvCxnSpPr/>
          <p:nvPr/>
        </p:nvCxnSpPr>
        <p:spPr>
          <a:xfrm flipV="1">
            <a:off x="975474" y="3099733"/>
            <a:ext cx="2860895" cy="9054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4459551" y="3089171"/>
            <a:ext cx="2860895" cy="905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827602" y="3561460"/>
            <a:ext cx="1342930" cy="1508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7919482" y="3606729"/>
            <a:ext cx="2109458" cy="986828"/>
            <a:chOff x="6717671" y="4653482"/>
            <a:chExt cx="2109458" cy="986828"/>
          </a:xfrm>
          <a:noFill/>
        </p:grpSpPr>
        <p:sp>
          <p:nvSpPr>
            <p:cNvPr id="32" name="云形 31"/>
            <p:cNvSpPr/>
            <p:nvPr/>
          </p:nvSpPr>
          <p:spPr>
            <a:xfrm>
              <a:off x="6717671" y="4653482"/>
              <a:ext cx="2109458" cy="986828"/>
            </a:xfrm>
            <a:prstGeom prst="cloud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TextBox 73"/>
            <p:cNvSpPr txBox="1"/>
            <p:nvPr/>
          </p:nvSpPr>
          <p:spPr>
            <a:xfrm>
              <a:off x="7016435" y="4789284"/>
              <a:ext cx="1475715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表现了对敌人的痛恨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34" name="TextBox 69"/>
          <p:cNvSpPr txBox="1"/>
          <p:nvPr/>
        </p:nvSpPr>
        <p:spPr>
          <a:xfrm>
            <a:off x="1147216" y="2233334"/>
            <a:ext cx="7787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黄继光带上两个战士，拿了手雷，喊了一声：“让祖国人民听我们胜利的消息吧！”便向敌人的火力点爬去。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2068147" y="2670772"/>
            <a:ext cx="6531639" cy="81221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3157350" y="1506186"/>
            <a:ext cx="1449859" cy="485578"/>
            <a:chOff x="4035669" y="1406770"/>
            <a:chExt cx="3842239" cy="764931"/>
          </a:xfrm>
          <a:noFill/>
        </p:grpSpPr>
        <p:sp>
          <p:nvSpPr>
            <p:cNvPr id="37" name="矩形标注 61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25867"/>
                <a:gd name="adj2" fmla="val 87787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TextBox 62"/>
            <p:cNvSpPr txBox="1"/>
            <p:nvPr/>
          </p:nvSpPr>
          <p:spPr>
            <a:xfrm>
              <a:off x="4176179" y="1480283"/>
              <a:ext cx="3245871" cy="6302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动作描写</a:t>
              </a:r>
            </a:p>
          </p:txBody>
        </p:sp>
      </p:grpSp>
      <p:cxnSp>
        <p:nvCxnSpPr>
          <p:cNvPr id="39" name="直接连接符 38"/>
          <p:cNvCxnSpPr/>
          <p:nvPr/>
        </p:nvCxnSpPr>
        <p:spPr>
          <a:xfrm flipV="1">
            <a:off x="7368515" y="3141553"/>
            <a:ext cx="1457607" cy="9053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73"/>
          <p:cNvSpPr txBox="1"/>
          <p:nvPr/>
        </p:nvSpPr>
        <p:spPr>
          <a:xfrm>
            <a:off x="1178190" y="4773793"/>
            <a:ext cx="7385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表现了黄继光完成任务的必胜的信心和革命战士的自豪感。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1301185" y="3556504"/>
            <a:ext cx="2129072" cy="1508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1636164" y="3105339"/>
            <a:ext cx="4944699" cy="4375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4531967" y="3795204"/>
            <a:ext cx="1449859" cy="485578"/>
            <a:chOff x="4035669" y="1406770"/>
            <a:chExt cx="3842239" cy="764931"/>
          </a:xfrm>
          <a:noFill/>
        </p:grpSpPr>
        <p:sp>
          <p:nvSpPr>
            <p:cNvPr id="44" name="矩形标注 80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37731"/>
                <a:gd name="adj2" fmla="val -156459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TextBox 81"/>
            <p:cNvSpPr txBox="1"/>
            <p:nvPr/>
          </p:nvSpPr>
          <p:spPr>
            <a:xfrm>
              <a:off x="4176179" y="1480283"/>
              <a:ext cx="3245871" cy="6302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语言描写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2" name="TextBox 41"/>
          <p:cNvSpPr txBox="1"/>
          <p:nvPr/>
        </p:nvSpPr>
        <p:spPr>
          <a:xfrm>
            <a:off x="1445825" y="3198167"/>
            <a:ext cx="7251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文中写“黄继光晕倒了”，那任务该如何完成呢？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9844" y="1628771"/>
            <a:ext cx="9457299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天快亮了，规定的时间马上到了。营参谋长正在着急，只见黄继光又站起来了！他张开双臂，向喷射着火舌的火力点猛扑上去，用自己的胸膛堵住了敌人的枪口。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941129" y="2542133"/>
            <a:ext cx="9053465" cy="36214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23847" y="4331888"/>
            <a:ext cx="87637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表现了黄继光顽强战斗、宁愿牺牲自己，也要完成任务的大无畏的英雄气概。</a:t>
            </a:r>
          </a:p>
        </p:txBody>
      </p:sp>
      <p:grpSp>
        <p:nvGrpSpPr>
          <p:cNvPr id="7" name="组合 52"/>
          <p:cNvGrpSpPr/>
          <p:nvPr/>
        </p:nvGrpSpPr>
        <p:grpSpPr>
          <a:xfrm>
            <a:off x="1375695" y="3539479"/>
            <a:ext cx="7623018" cy="485578"/>
            <a:chOff x="4035669" y="1406770"/>
            <a:chExt cx="3842239" cy="764931"/>
          </a:xfrm>
          <a:noFill/>
        </p:grpSpPr>
        <p:sp>
          <p:nvSpPr>
            <p:cNvPr id="8" name="矩形标注 53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5260"/>
                <a:gd name="adj2" fmla="val -111712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TextBox 62"/>
            <p:cNvSpPr txBox="1"/>
            <p:nvPr/>
          </p:nvSpPr>
          <p:spPr>
            <a:xfrm>
              <a:off x="4176179" y="1480283"/>
              <a:ext cx="3496228" cy="6302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动作描写。打不垮的意志。用尽全身的力量，尽全力扑过去。</a:t>
              </a:r>
            </a:p>
          </p:txBody>
        </p:sp>
      </p:grpSp>
      <p:cxnSp>
        <p:nvCxnSpPr>
          <p:cNvPr id="10" name="直接连接符 9"/>
          <p:cNvCxnSpPr/>
          <p:nvPr/>
        </p:nvCxnSpPr>
        <p:spPr>
          <a:xfrm flipV="1">
            <a:off x="864957" y="2931433"/>
            <a:ext cx="7246516" cy="55370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13284" y="5108977"/>
            <a:ext cx="87637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第三部分（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6-11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自然段）：写黄继光顽强战斗，壮烈牺牲的经过。</a:t>
            </a:r>
          </a:p>
        </p:txBody>
      </p:sp>
      <p:sp>
        <p:nvSpPr>
          <p:cNvPr id="12" name="椭圆 11"/>
          <p:cNvSpPr/>
          <p:nvPr/>
        </p:nvSpPr>
        <p:spPr>
          <a:xfrm>
            <a:off x="5132882" y="2149815"/>
            <a:ext cx="832919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176518" y="2575328"/>
            <a:ext cx="832919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105722" y="2575327"/>
            <a:ext cx="832919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650723" y="2166413"/>
            <a:ext cx="1812204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4885" y="1405805"/>
            <a:ext cx="9267178" cy="13152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“冲啊！为黄继光报仇！”喊声惊天动地。战士们像海涛一样向上冲，占领了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高地，消灭了阵地上的全部敌人。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8839200" y="2132451"/>
            <a:ext cx="994444" cy="0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2"/>
          <p:cNvGrpSpPr/>
          <p:nvPr/>
        </p:nvGrpSpPr>
        <p:grpSpPr>
          <a:xfrm>
            <a:off x="997461" y="3611476"/>
            <a:ext cx="6663351" cy="594218"/>
            <a:chOff x="4035669" y="1406770"/>
            <a:chExt cx="3842239" cy="764931"/>
          </a:xfrm>
          <a:noFill/>
        </p:grpSpPr>
        <p:sp>
          <p:nvSpPr>
            <p:cNvPr id="7" name="矩形标注 53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27950"/>
                <a:gd name="adj2" fmla="val -151325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TextBox 62"/>
            <p:cNvSpPr txBox="1"/>
            <p:nvPr/>
          </p:nvSpPr>
          <p:spPr>
            <a:xfrm>
              <a:off x="4176179" y="1480283"/>
              <a:ext cx="3245871" cy="5150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在黄继光精神的鼓舞下，战士们的力量势不可挡。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814885" y="2762367"/>
            <a:ext cx="1928315" cy="0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814885" y="4891263"/>
            <a:ext cx="87637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第四部分（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自然段）：写黄继光所在的营完成了任务，占领了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66875" y="2180082"/>
            <a:ext cx="9454836" cy="1692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黄继光虽然牺牲了，但是他伟大的爱国主义精神和国际主义精神，激励着一代又一代人，永远继承和发扬下去。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39913" y="1974766"/>
            <a:ext cx="7707373" cy="3442446"/>
            <a:chOff x="1313536" y="2046150"/>
            <a:chExt cx="7707373" cy="3442446"/>
          </a:xfrm>
          <a:noFill/>
        </p:grpSpPr>
        <p:sp>
          <p:nvSpPr>
            <p:cNvPr id="6" name="文本框 2"/>
            <p:cNvSpPr txBox="1">
              <a:spLocks noChangeArrowheads="1"/>
            </p:cNvSpPr>
            <p:nvPr/>
          </p:nvSpPr>
          <p:spPr bwMode="auto">
            <a:xfrm>
              <a:off x="1313536" y="3489395"/>
              <a:ext cx="1683945" cy="574644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黄继光</a:t>
              </a:r>
            </a:p>
          </p:txBody>
        </p:sp>
        <p:sp>
          <p:nvSpPr>
            <p:cNvPr id="7" name="文本框 4"/>
            <p:cNvSpPr txBox="1"/>
            <p:nvPr/>
          </p:nvSpPr>
          <p:spPr>
            <a:xfrm>
              <a:off x="4124582" y="2046150"/>
              <a:ext cx="1969184" cy="57464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接到命令</a:t>
              </a:r>
            </a:p>
          </p:txBody>
        </p:sp>
        <p:grpSp>
          <p:nvGrpSpPr>
            <p:cNvPr id="8" name="组合 10"/>
            <p:cNvGrpSpPr/>
            <p:nvPr/>
          </p:nvGrpSpPr>
          <p:grpSpPr>
            <a:xfrm>
              <a:off x="3325814" y="2083777"/>
              <a:ext cx="3758466" cy="3404819"/>
              <a:chOff x="2305906" y="984739"/>
              <a:chExt cx="3758466" cy="3404819"/>
            </a:xfrm>
            <a:grpFill/>
          </p:grpSpPr>
          <p:sp>
            <p:nvSpPr>
              <p:cNvPr id="10" name="左大括号 9"/>
              <p:cNvSpPr/>
              <p:nvPr/>
            </p:nvSpPr>
            <p:spPr>
              <a:xfrm>
                <a:off x="2305906" y="984739"/>
                <a:ext cx="314202" cy="3396028"/>
              </a:xfrm>
              <a:prstGeom prst="leftBrace">
                <a:avLst>
                  <a:gd name="adj1" fmla="val 108843"/>
                  <a:gd name="adj2" fmla="val 5000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文本框 5"/>
              <p:cNvSpPr txBox="1"/>
              <p:nvPr/>
            </p:nvSpPr>
            <p:spPr>
              <a:xfrm>
                <a:off x="3108111" y="1855177"/>
                <a:ext cx="1956693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主动请战</a:t>
                </a:r>
              </a:p>
            </p:txBody>
          </p:sp>
          <p:sp>
            <p:nvSpPr>
              <p:cNvPr id="12" name="文本框 6"/>
              <p:cNvSpPr txBox="1"/>
              <p:nvPr/>
            </p:nvSpPr>
            <p:spPr>
              <a:xfrm>
                <a:off x="3149680" y="2691057"/>
                <a:ext cx="1933232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英勇献身</a:t>
                </a:r>
              </a:p>
            </p:txBody>
          </p:sp>
          <p:sp>
            <p:nvSpPr>
              <p:cNvPr id="13" name="文本框 7"/>
              <p:cNvSpPr txBox="1"/>
              <p:nvPr/>
            </p:nvSpPr>
            <p:spPr>
              <a:xfrm>
                <a:off x="3090525" y="3579690"/>
                <a:ext cx="1938065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占领高地</a:t>
                </a:r>
              </a:p>
            </p:txBody>
          </p:sp>
          <p:sp>
            <p:nvSpPr>
              <p:cNvPr id="14" name="左大括号 13"/>
              <p:cNvSpPr/>
              <p:nvPr/>
            </p:nvSpPr>
            <p:spPr>
              <a:xfrm flipH="1">
                <a:off x="5776545" y="1046283"/>
                <a:ext cx="287827" cy="3343275"/>
              </a:xfrm>
              <a:prstGeom prst="leftBrace">
                <a:avLst>
                  <a:gd name="adj1" fmla="val 108843"/>
                  <a:gd name="adj2" fmla="val 5000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9" name="文本框 9"/>
            <p:cNvSpPr txBox="1"/>
            <p:nvPr/>
          </p:nvSpPr>
          <p:spPr>
            <a:xfrm>
              <a:off x="7312881" y="3234592"/>
              <a:ext cx="1708028" cy="108266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爱国主义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国际主义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765599" y="1643159"/>
            <a:ext cx="2339102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一、辨字组词</a:t>
            </a:r>
          </a:p>
        </p:txBody>
      </p:sp>
      <p:sp>
        <p:nvSpPr>
          <p:cNvPr id="16" name="TextBox 96"/>
          <p:cNvSpPr txBox="1"/>
          <p:nvPr/>
        </p:nvSpPr>
        <p:spPr>
          <a:xfrm>
            <a:off x="1082390" y="2864929"/>
            <a:ext cx="2547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摧（         ）</a:t>
            </a:r>
          </a:p>
        </p:txBody>
      </p:sp>
      <p:sp>
        <p:nvSpPr>
          <p:cNvPr id="17" name="TextBox 97"/>
          <p:cNvSpPr txBox="1"/>
          <p:nvPr/>
        </p:nvSpPr>
        <p:spPr>
          <a:xfrm>
            <a:off x="1110336" y="3680002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催（         ）</a:t>
            </a:r>
          </a:p>
        </p:txBody>
      </p:sp>
      <p:sp>
        <p:nvSpPr>
          <p:cNvPr id="19" name="TextBox 98"/>
          <p:cNvSpPr txBox="1"/>
          <p:nvPr/>
        </p:nvSpPr>
        <p:spPr>
          <a:xfrm>
            <a:off x="4276755" y="3632964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躺（          ）</a:t>
            </a:r>
          </a:p>
        </p:txBody>
      </p:sp>
      <p:sp>
        <p:nvSpPr>
          <p:cNvPr id="20" name="TextBox 99"/>
          <p:cNvSpPr txBox="1"/>
          <p:nvPr/>
        </p:nvSpPr>
        <p:spPr>
          <a:xfrm>
            <a:off x="4284300" y="2934340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膛（          ）</a:t>
            </a:r>
          </a:p>
        </p:txBody>
      </p:sp>
      <p:sp>
        <p:nvSpPr>
          <p:cNvPr id="21" name="TextBox 100"/>
          <p:cNvSpPr txBox="1"/>
          <p:nvPr/>
        </p:nvSpPr>
        <p:spPr>
          <a:xfrm>
            <a:off x="7418308" y="3687286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蜂（          ）</a:t>
            </a:r>
          </a:p>
        </p:txBody>
      </p:sp>
      <p:sp>
        <p:nvSpPr>
          <p:cNvPr id="22" name="TextBox 101"/>
          <p:cNvSpPr txBox="1"/>
          <p:nvPr/>
        </p:nvSpPr>
        <p:spPr>
          <a:xfrm>
            <a:off x="7398692" y="2907179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峰（          ）</a:t>
            </a:r>
          </a:p>
        </p:txBody>
      </p:sp>
      <p:sp>
        <p:nvSpPr>
          <p:cNvPr id="23" name="TextBox 103"/>
          <p:cNvSpPr txBox="1"/>
          <p:nvPr/>
        </p:nvSpPr>
        <p:spPr>
          <a:xfrm>
            <a:off x="5310359" y="2928303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胸膛</a:t>
            </a:r>
          </a:p>
        </p:txBody>
      </p:sp>
      <p:sp>
        <p:nvSpPr>
          <p:cNvPr id="24" name="TextBox 104"/>
          <p:cNvSpPr txBox="1"/>
          <p:nvPr/>
        </p:nvSpPr>
        <p:spPr>
          <a:xfrm>
            <a:off x="2049603" y="2845313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摧毁</a:t>
            </a:r>
          </a:p>
        </p:txBody>
      </p:sp>
      <p:sp>
        <p:nvSpPr>
          <p:cNvPr id="25" name="TextBox 105"/>
          <p:cNvSpPr txBox="1"/>
          <p:nvPr/>
        </p:nvSpPr>
        <p:spPr>
          <a:xfrm>
            <a:off x="2050908" y="3696861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催促</a:t>
            </a:r>
          </a:p>
        </p:txBody>
      </p:sp>
      <p:sp>
        <p:nvSpPr>
          <p:cNvPr id="26" name="TextBox 106"/>
          <p:cNvSpPr txBox="1"/>
          <p:nvPr/>
        </p:nvSpPr>
        <p:spPr>
          <a:xfrm>
            <a:off x="5333659" y="3651332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躺下</a:t>
            </a:r>
          </a:p>
        </p:txBody>
      </p:sp>
      <p:sp>
        <p:nvSpPr>
          <p:cNvPr id="27" name="TextBox 107"/>
          <p:cNvSpPr txBox="1"/>
          <p:nvPr/>
        </p:nvSpPr>
        <p:spPr>
          <a:xfrm>
            <a:off x="8388538" y="2919250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山峰</a:t>
            </a:r>
          </a:p>
        </p:txBody>
      </p:sp>
      <p:sp>
        <p:nvSpPr>
          <p:cNvPr id="28" name="TextBox 108"/>
          <p:cNvSpPr txBox="1"/>
          <p:nvPr/>
        </p:nvSpPr>
        <p:spPr>
          <a:xfrm>
            <a:off x="8451912" y="3679741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蜜蜂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925256" y="1558819"/>
            <a:ext cx="3057247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二、照样子写词语</a:t>
            </a:r>
          </a:p>
        </p:txBody>
      </p:sp>
      <p:pic>
        <p:nvPicPr>
          <p:cNvPr id="30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89" y="3291023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99"/>
          <p:cNvSpPr txBox="1"/>
          <p:nvPr/>
        </p:nvSpPr>
        <p:spPr>
          <a:xfrm>
            <a:off x="1776205" y="2518039"/>
            <a:ext cx="153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闪闪发光</a:t>
            </a:r>
          </a:p>
        </p:txBody>
      </p:sp>
      <p:pic>
        <p:nvPicPr>
          <p:cNvPr id="32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91" y="3226138"/>
            <a:ext cx="2184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110"/>
          <p:cNvSpPr txBox="1"/>
          <p:nvPr/>
        </p:nvSpPr>
        <p:spPr>
          <a:xfrm>
            <a:off x="3864044" y="2488323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欣欣向荣</a:t>
            </a:r>
          </a:p>
        </p:txBody>
      </p:sp>
      <p:sp>
        <p:nvSpPr>
          <p:cNvPr id="35" name="TextBox 114"/>
          <p:cNvSpPr txBox="1"/>
          <p:nvPr/>
        </p:nvSpPr>
        <p:spPr>
          <a:xfrm>
            <a:off x="1776205" y="3423385"/>
            <a:ext cx="153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惊天动地  </a:t>
            </a:r>
          </a:p>
        </p:txBody>
      </p:sp>
      <p:sp>
        <p:nvSpPr>
          <p:cNvPr id="37" name="TextBox 74"/>
          <p:cNvSpPr txBox="1"/>
          <p:nvPr/>
        </p:nvSpPr>
        <p:spPr>
          <a:xfrm>
            <a:off x="6100221" y="2500046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井井有条</a:t>
            </a:r>
          </a:p>
        </p:txBody>
      </p:sp>
      <p:sp>
        <p:nvSpPr>
          <p:cNvPr id="38" name="TextBox 77"/>
          <p:cNvSpPr txBox="1"/>
          <p:nvPr/>
        </p:nvSpPr>
        <p:spPr>
          <a:xfrm>
            <a:off x="7949536" y="2467807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亭亭玉立</a:t>
            </a:r>
          </a:p>
        </p:txBody>
      </p:sp>
      <p:sp>
        <p:nvSpPr>
          <p:cNvPr id="39" name="TextBox 78"/>
          <p:cNvSpPr txBox="1"/>
          <p:nvPr/>
        </p:nvSpPr>
        <p:spPr>
          <a:xfrm>
            <a:off x="3811291" y="3393930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声东击西</a:t>
            </a:r>
          </a:p>
        </p:txBody>
      </p:sp>
      <p:sp>
        <p:nvSpPr>
          <p:cNvPr id="40" name="TextBox 79"/>
          <p:cNvSpPr txBox="1"/>
          <p:nvPr/>
        </p:nvSpPr>
        <p:spPr>
          <a:xfrm>
            <a:off x="6070913" y="3420307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喜新厌旧</a:t>
            </a:r>
          </a:p>
        </p:txBody>
      </p:sp>
      <p:sp>
        <p:nvSpPr>
          <p:cNvPr id="41" name="TextBox 80"/>
          <p:cNvSpPr txBox="1"/>
          <p:nvPr/>
        </p:nvSpPr>
        <p:spPr>
          <a:xfrm>
            <a:off x="7970052" y="3385138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扬长避短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968799" y="1531346"/>
            <a:ext cx="3467616" cy="7512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三、照样子写句子</a:t>
            </a:r>
          </a:p>
        </p:txBody>
      </p:sp>
      <p:sp>
        <p:nvSpPr>
          <p:cNvPr id="16" name="TextBox 51"/>
          <p:cNvSpPr txBox="1"/>
          <p:nvPr/>
        </p:nvSpPr>
        <p:spPr>
          <a:xfrm>
            <a:off x="1670714" y="2967057"/>
            <a:ext cx="577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子弹像冰雹一样射过来。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670714" y="4052204"/>
            <a:ext cx="57896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她的笑容像阳光温暖了大家的心。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354842" y="1080086"/>
            <a:ext cx="3168015" cy="912495"/>
            <a:chOff x="360" y="260"/>
            <a:chExt cx="4989" cy="1437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354842" y="2033676"/>
            <a:ext cx="3168015" cy="912495"/>
            <a:chOff x="360" y="260"/>
            <a:chExt cx="4989" cy="1437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2" name="文本框 2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354842" y="2987266"/>
            <a:ext cx="3168015" cy="912495"/>
            <a:chOff x="360" y="260"/>
            <a:chExt cx="4989" cy="1437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354842" y="3940856"/>
            <a:ext cx="3168015" cy="912495"/>
            <a:chOff x="360" y="260"/>
            <a:chExt cx="4989" cy="1437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0" name="文本框 2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354842" y="4894447"/>
            <a:ext cx="3168015" cy="912495"/>
            <a:chOff x="360" y="260"/>
            <a:chExt cx="4989" cy="1437"/>
          </a:xfrm>
        </p:grpSpPr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4" name="文本框 3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6096000" y="2111441"/>
            <a:ext cx="5409194" cy="2042066"/>
            <a:chOff x="752564" y="2825305"/>
            <a:chExt cx="4633218" cy="2042066"/>
          </a:xfrm>
        </p:grpSpPr>
        <p:sp>
          <p:nvSpPr>
            <p:cNvPr id="9" name="文本框 8"/>
            <p:cNvSpPr txBox="1"/>
            <p:nvPr/>
          </p:nvSpPr>
          <p:spPr>
            <a:xfrm>
              <a:off x="828764" y="2825305"/>
              <a:ext cx="45570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4400" b="1" dirty="0">
                  <a:solidFill>
                    <a:schemeClr val="bg1"/>
                  </a:solidFill>
                  <a:cs typeface="+mn-ea"/>
                  <a:sym typeface="+mn-lt"/>
                </a:rPr>
                <a:t>感谢各位的聆听</a:t>
              </a:r>
              <a:endPara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 flipH="1">
            <a:off x="7634596" y="4971364"/>
            <a:ext cx="2467179" cy="321642"/>
            <a:chOff x="10185400" y="5731858"/>
            <a:chExt cx="1384360" cy="321642"/>
          </a:xfrm>
        </p:grpSpPr>
        <p:sp>
          <p:nvSpPr>
            <p:cNvPr id="14" name="矩形 13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pic>
        <p:nvPicPr>
          <p:cNvPr id="4" name="图片 3" descr="2345_image_file_copy_1.jpg"/>
          <p:cNvPicPr>
            <a:picLocks noChangeAspect="1"/>
          </p:cNvPicPr>
          <p:nvPr/>
        </p:nvPicPr>
        <p:blipFill>
          <a:blip r:embed="rId3"/>
          <a:srcRect l="25345" t="17858" r="23419"/>
          <a:stretch>
            <a:fillRect/>
          </a:stretch>
        </p:blipFill>
        <p:spPr>
          <a:xfrm>
            <a:off x="8374882" y="2333016"/>
            <a:ext cx="2804746" cy="34342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60"/>
          <p:cNvSpPr txBox="1"/>
          <p:nvPr/>
        </p:nvSpPr>
        <p:spPr>
          <a:xfrm>
            <a:off x="951985" y="1535533"/>
            <a:ext cx="6900802" cy="3786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1950年，美帝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国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主义发动了侵略朝鲜的战争，又把战火引到我国边境，新生的人民共和国面临着严峻的考验，毛主席发出了“抗美援朝，保家卫国”的号召，中国人民志愿军跨过鸭绿江，与朝鲜人民并肩作战。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1952年10月，上甘岭战役打响了，美军以6万多重兵向上甘岭地区发动猖狂进攻，企图攻占该地区西侧高地，仅仅3.7万平方公里的阵地，投掷了几千枚重磅炸弹，山头被削平1米多，在那场残酷的战役中，为夺下敌人的597.9高地，黄继光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选择用身体堵住敌人的枪口，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献出了宝贵的生命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那年他才2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岁。</a:t>
            </a:r>
          </a:p>
        </p:txBody>
      </p:sp>
      <p:sp>
        <p:nvSpPr>
          <p:cNvPr id="6" name="TextBox 59"/>
          <p:cNvSpPr txBox="1"/>
          <p:nvPr/>
        </p:nvSpPr>
        <p:spPr>
          <a:xfrm>
            <a:off x="1012372" y="5685241"/>
            <a:ext cx="6796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今天，我们就来认识这位英雄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黄继光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7" name="TextBox 65"/>
          <p:cNvSpPr txBox="1"/>
          <p:nvPr/>
        </p:nvSpPr>
        <p:spPr>
          <a:xfrm>
            <a:off x="1016976" y="3839029"/>
            <a:ext cx="6236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课文写的是一件什么事？是按什么顺序的写的？</a:t>
            </a:r>
          </a:p>
        </p:txBody>
      </p:sp>
      <p:sp>
        <p:nvSpPr>
          <p:cNvPr id="8" name="TextBox 58"/>
          <p:cNvSpPr txBox="1"/>
          <p:nvPr/>
        </p:nvSpPr>
        <p:spPr>
          <a:xfrm>
            <a:off x="1048112" y="2465920"/>
            <a:ext cx="6249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默读课文，找出不认识不理解的字词。</a:t>
            </a:r>
          </a:p>
        </p:txBody>
      </p:sp>
      <p:pic>
        <p:nvPicPr>
          <p:cNvPr id="9" name="图片 8" descr="2345_image_file_copy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711" y="1812999"/>
            <a:ext cx="2998177" cy="3384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26644" y="155266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55412" y="2290227"/>
            <a:ext cx="73596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战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役        屡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次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   摧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毁        胸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膛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368754" y="2398151"/>
            <a:ext cx="5573328" cy="511488"/>
            <a:chOff x="2684859" y="2243022"/>
            <a:chExt cx="5573328" cy="511488"/>
          </a:xfrm>
        </p:grpSpPr>
        <p:grpSp>
          <p:nvGrpSpPr>
            <p:cNvPr id="12" name="组合 11"/>
            <p:cNvGrpSpPr/>
            <p:nvPr/>
          </p:nvGrpSpPr>
          <p:grpSpPr>
            <a:xfrm>
              <a:off x="2684859" y="2243022"/>
              <a:ext cx="3388606" cy="503420"/>
              <a:chOff x="2667488" y="2243022"/>
              <a:chExt cx="2644715" cy="503420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667488" y="2275363"/>
                <a:ext cx="457263" cy="471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yì  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4786916" y="2243022"/>
                <a:ext cx="5252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cuī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7398300" y="2263538"/>
              <a:ext cx="8598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táng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890890" y="2292845"/>
              <a:ext cx="5228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lǚ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4279" y="173805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TextBox 45"/>
          <p:cNvSpPr txBox="1"/>
          <p:nvPr/>
        </p:nvSpPr>
        <p:spPr>
          <a:xfrm>
            <a:off x="854279" y="2740961"/>
            <a:ext cx="654565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高地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地势高的地方，军事上特指地势较高能够俯视、控制四周的地方。</a:t>
            </a:r>
          </a:p>
        </p:txBody>
      </p:sp>
      <p:sp>
        <p:nvSpPr>
          <p:cNvPr id="6" name="TextBox 46"/>
          <p:cNvSpPr txBox="1"/>
          <p:nvPr/>
        </p:nvSpPr>
        <p:spPr>
          <a:xfrm>
            <a:off x="854279" y="4236304"/>
            <a:ext cx="644606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造句：上级命令要在黎明前夺取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70187" y="21009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8" name="TextBox 45"/>
          <p:cNvSpPr txBox="1"/>
          <p:nvPr/>
        </p:nvSpPr>
        <p:spPr>
          <a:xfrm>
            <a:off x="870187" y="3143628"/>
            <a:ext cx="591191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屡次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多次，一次又一次。</a:t>
            </a:r>
          </a:p>
        </p:txBody>
      </p:sp>
      <p:sp>
        <p:nvSpPr>
          <p:cNvPr id="9" name="TextBox 46"/>
          <p:cNvSpPr txBox="1"/>
          <p:nvPr/>
        </p:nvSpPr>
        <p:spPr>
          <a:xfrm>
            <a:off x="870187" y="4309450"/>
            <a:ext cx="574895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造句：中国乒乓球队屡次取得世界冠军。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  <p:sp>
        <p:nvSpPr>
          <p:cNvPr id="4" name="TextBox 75"/>
          <p:cNvSpPr txBox="1"/>
          <p:nvPr/>
        </p:nvSpPr>
        <p:spPr>
          <a:xfrm>
            <a:off x="800098" y="1978492"/>
            <a:ext cx="9697917" cy="1850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1952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月上甘岭战役打响了。这是朝鲜战场上最激烈的一次阵地战。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黄继光所在的营已经持续战斗了四天四夜，第五天夜晚接到上级的命令，要在黎明之前夺下敌人的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高地。</a:t>
            </a:r>
          </a:p>
        </p:txBody>
      </p:sp>
      <p:sp>
        <p:nvSpPr>
          <p:cNvPr id="5" name="TextBox 72"/>
          <p:cNvSpPr txBox="1"/>
          <p:nvPr/>
        </p:nvSpPr>
        <p:spPr>
          <a:xfrm>
            <a:off x="742646" y="4250691"/>
            <a:ext cx="6373378" cy="619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第一部分（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1-2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自然段）：黄继光所在的营接到命令。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5" name="TextBox 62"/>
          <p:cNvSpPr txBox="1"/>
          <p:nvPr/>
        </p:nvSpPr>
        <p:spPr>
          <a:xfrm>
            <a:off x="717221" y="1801113"/>
            <a:ext cx="8030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进攻开始了，大炮在轰鸣。战士们占领了一个又一个山头，就要到达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高地的主峰了。突然，敌人一个火力点凶猛地射击起来。战士们屡次突击，都被比雨点还密的枪弹压了回来。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东方升起了启明星，指导员看看表，已经四点多了。如果不很快摧毁这个火力点，在黎明前就攻不下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高地的主峰，已经夺得的那些山头就会全部丢失。</a:t>
            </a: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6327845" y="3679012"/>
            <a:ext cx="1813218" cy="31689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94257" y="4032097"/>
            <a:ext cx="7627051" cy="30181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25863" y="4403290"/>
            <a:ext cx="5830431" cy="9054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9286412" y="3407410"/>
            <a:ext cx="1525421" cy="796704"/>
            <a:chOff x="4141177" y="982275"/>
            <a:chExt cx="3842239" cy="764931"/>
          </a:xfrm>
          <a:noFill/>
        </p:grpSpPr>
        <p:sp>
          <p:nvSpPr>
            <p:cNvPr id="10" name="矩形标注 80"/>
            <p:cNvSpPr/>
            <p:nvPr/>
          </p:nvSpPr>
          <p:spPr>
            <a:xfrm>
              <a:off x="4141177" y="982275"/>
              <a:ext cx="3842239" cy="764931"/>
            </a:xfrm>
            <a:prstGeom prst="wedgeRectCallout">
              <a:avLst>
                <a:gd name="adj1" fmla="val -82163"/>
                <a:gd name="adj2" fmla="val 42091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TextBox 81"/>
            <p:cNvSpPr txBox="1"/>
            <p:nvPr/>
          </p:nvSpPr>
          <p:spPr>
            <a:xfrm>
              <a:off x="4219837" y="995856"/>
              <a:ext cx="3484968" cy="6796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时间紧急，任务艰巨。</a:t>
              </a:r>
            </a:p>
          </p:txBody>
        </p:sp>
      </p:grpSp>
      <p:sp>
        <p:nvSpPr>
          <p:cNvPr id="12" name="椭圆 11"/>
          <p:cNvSpPr/>
          <p:nvPr/>
        </p:nvSpPr>
        <p:spPr>
          <a:xfrm>
            <a:off x="4483462" y="2601649"/>
            <a:ext cx="615636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591410" y="2591087"/>
            <a:ext cx="1531545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9248690" y="1595208"/>
            <a:ext cx="1525421" cy="796704"/>
            <a:chOff x="4141177" y="982275"/>
            <a:chExt cx="3842239" cy="764931"/>
          </a:xfrm>
          <a:noFill/>
        </p:grpSpPr>
        <p:sp>
          <p:nvSpPr>
            <p:cNvPr id="15" name="矩形标注 85"/>
            <p:cNvSpPr/>
            <p:nvPr/>
          </p:nvSpPr>
          <p:spPr>
            <a:xfrm>
              <a:off x="4141177" y="982275"/>
              <a:ext cx="3842239" cy="764931"/>
            </a:xfrm>
            <a:prstGeom prst="wedgeRectCallout">
              <a:avLst>
                <a:gd name="adj1" fmla="val -82163"/>
                <a:gd name="adj2" fmla="val 42091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TextBox 86"/>
            <p:cNvSpPr txBox="1"/>
            <p:nvPr/>
          </p:nvSpPr>
          <p:spPr>
            <a:xfrm>
              <a:off x="4219837" y="995856"/>
              <a:ext cx="3484969" cy="6796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体现任务的艰难。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5vg34og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宽屏</PresentationFormat>
  <Paragraphs>130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Arial</vt:lpstr>
      <vt:lpstr>思源黑体 CN Regular</vt:lpstr>
      <vt:lpstr>FandolFang 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23</cp:revision>
  <dcterms:created xsi:type="dcterms:W3CDTF">2020-08-05T18:55:00Z</dcterms:created>
  <dcterms:modified xsi:type="dcterms:W3CDTF">2023-01-10T07:26:19Z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8E21333F19774B838B715C076B52206A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