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92" r:id="rId2"/>
    <p:sldId id="288" r:id="rId3"/>
    <p:sldId id="286" r:id="rId4"/>
    <p:sldId id="260" r:id="rId5"/>
    <p:sldId id="290" r:id="rId6"/>
    <p:sldId id="261" r:id="rId7"/>
    <p:sldId id="264" r:id="rId8"/>
    <p:sldId id="265" r:id="rId9"/>
    <p:sldId id="267" r:id="rId10"/>
    <p:sldId id="268" r:id="rId11"/>
    <p:sldId id="287" r:id="rId12"/>
    <p:sldId id="269" r:id="rId13"/>
    <p:sldId id="270" r:id="rId14"/>
    <p:sldId id="271" r:id="rId15"/>
    <p:sldId id="272" r:id="rId16"/>
    <p:sldId id="273" r:id="rId17"/>
    <p:sldId id="274" r:id="rId18"/>
    <p:sldId id="275" r:id="rId19"/>
    <p:sldId id="276" r:id="rId20"/>
    <p:sldId id="277" r:id="rId21"/>
    <p:sldId id="278" r:id="rId22"/>
    <p:sldId id="279" r:id="rId23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BF0DE"/>
    <a:srgbClr val="FCF0DF"/>
    <a:srgbClr val="FFF6EC"/>
    <a:srgbClr val="C14E1E"/>
    <a:srgbClr val="C8521F"/>
    <a:srgbClr val="82A337"/>
    <a:srgbClr val="DA9477"/>
    <a:srgbClr val="C04D1D"/>
    <a:srgbClr val="A1C450"/>
    <a:srgbClr val="F4423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08" d="100"/>
          <a:sy n="108" d="100"/>
        </p:scale>
        <p:origin x="-78" y="-67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68" d="100"/>
        <a:sy n="168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C1D861-E942-4694-966D-F6A93EB1A689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1_空白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320" name="圆角矩形 319"/>
          <p:cNvSpPr/>
          <p:nvPr userDrawn="1"/>
        </p:nvSpPr>
        <p:spPr>
          <a:xfrm>
            <a:off x="1629132" y="1509856"/>
            <a:ext cx="5885737" cy="1962227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2628002" y="2600561"/>
            <a:ext cx="3887997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2831620" y="4259916"/>
            <a:ext cx="3480761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课堂导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入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新知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探究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练习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小结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课堂作业</a:t>
            </a:r>
            <a:endParaRPr lang="zh-CN" altLang="en-US" sz="12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92596" y="259873"/>
            <a:ext cx="8964809" cy="47970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8" name="组合 317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9" name="组合 318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21" name="任意多边形 320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20" name="任意多边形 319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24" name="矩形 323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学习目标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课堂导入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新知探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新知探究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2" name="组合 311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3" name="组合 312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4" name="任意多边形 313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课堂练习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课堂小结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课堂作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课堂作业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1D861-E942-4694-966D-F6A93EB1A689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4"/>
          <p:cNvSpPr txBox="1"/>
          <p:nvPr/>
        </p:nvSpPr>
        <p:spPr>
          <a:xfrm>
            <a:off x="0" y="1105290"/>
            <a:ext cx="9144000" cy="577081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CN" altLang="en-US" sz="3300" b="1" dirty="0">
                <a:solidFill>
                  <a:srgbClr val="FF0000"/>
                </a:solidFill>
                <a:latin typeface="+mn-ea"/>
              </a:rPr>
              <a:t>长方体（二）</a:t>
            </a:r>
            <a:endParaRPr lang="zh-CN" altLang="en-US" sz="3300" b="1" dirty="0">
              <a:solidFill>
                <a:srgbClr val="FF0000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2695669" y="2052996"/>
            <a:ext cx="3519307" cy="70019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4100" b="1" dirty="0">
                <a:solidFill>
                  <a:srgbClr val="FF0000"/>
                </a:solidFill>
              </a:rPr>
              <a:t>体积单位换算</a:t>
            </a:r>
            <a:endParaRPr lang="zh-CN" altLang="en-US" sz="4100" b="1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0" y="4126724"/>
            <a:ext cx="9144000" cy="40703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marL="342900" lvl="0" indent="-342900"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 kern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WWW.PPT818.COM</a:t>
            </a:r>
            <a:endParaRPr lang="en-US" altLang="zh-CN" sz="2000" b="1" kern="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任意多边形 20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sp>
        <p:nvSpPr>
          <p:cNvPr id="4" name="TextBox 9"/>
          <p:cNvSpPr txBox="1">
            <a:spLocks noChangeArrowheads="1"/>
          </p:cNvSpPr>
          <p:nvPr/>
        </p:nvSpPr>
        <p:spPr bwMode="auto">
          <a:xfrm>
            <a:off x="812217" y="544699"/>
            <a:ext cx="7632264" cy="473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25000"/>
              </a:lnSpc>
            </a:pPr>
            <a:r>
              <a:rPr lang="zh-CN" altLang="en-US" sz="2100" b="1" dirty="0">
                <a:latin typeface="+mn-ea"/>
                <a:ea typeface="+mn-ea"/>
              </a:rPr>
              <a:t>下面每个图形的体积各是多少？（每个小正方体的棱长为</a:t>
            </a:r>
            <a:r>
              <a:rPr lang="en-US" altLang="zh-CN" sz="2100" b="1" dirty="0">
                <a:latin typeface="+mn-ea"/>
                <a:ea typeface="+mn-ea"/>
              </a:rPr>
              <a:t>1cm</a:t>
            </a:r>
            <a:r>
              <a:rPr lang="zh-CN" altLang="en-US" sz="2100" b="1" dirty="0">
                <a:latin typeface="+mn-ea"/>
                <a:ea typeface="+mn-ea"/>
              </a:rPr>
              <a:t>）</a:t>
            </a: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049153" y="1946066"/>
            <a:ext cx="9715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853303" y="1812716"/>
            <a:ext cx="1646635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5525042" y="1738991"/>
            <a:ext cx="1160860" cy="686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55"/>
          <p:cNvSpPr txBox="1">
            <a:spLocks noChangeArrowheads="1"/>
          </p:cNvSpPr>
          <p:nvPr/>
        </p:nvSpPr>
        <p:spPr bwMode="auto">
          <a:xfrm>
            <a:off x="439570" y="2764932"/>
            <a:ext cx="1948781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       6×1×1</a:t>
            </a:r>
          </a:p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=6×1</a:t>
            </a:r>
          </a:p>
          <a:p>
            <a:pPr algn="ctr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       ＝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6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cm</a:t>
            </a:r>
            <a:r>
              <a:rPr lang="en-US" altLang="zh-CN" sz="210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  <p:sp>
        <p:nvSpPr>
          <p:cNvPr id="9" name="TextBox 56"/>
          <p:cNvSpPr txBox="1">
            <a:spLocks noChangeArrowheads="1"/>
          </p:cNvSpPr>
          <p:nvPr/>
        </p:nvSpPr>
        <p:spPr bwMode="auto">
          <a:xfrm>
            <a:off x="2568568" y="2764933"/>
            <a:ext cx="2059781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      9×2×2</a:t>
            </a:r>
          </a:p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=18×2</a:t>
            </a:r>
          </a:p>
          <a:p>
            <a:pPr algn="ctr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      ＝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36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cm</a:t>
            </a:r>
            <a:r>
              <a:rPr lang="en-US" altLang="zh-CN" sz="210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  <p:sp>
        <p:nvSpPr>
          <p:cNvPr id="10" name="TextBox 57"/>
          <p:cNvSpPr txBox="1">
            <a:spLocks noChangeArrowheads="1"/>
          </p:cNvSpPr>
          <p:nvPr/>
        </p:nvSpPr>
        <p:spPr bwMode="auto">
          <a:xfrm>
            <a:off x="4988783" y="2764931"/>
            <a:ext cx="2094310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     6×3×3</a:t>
            </a:r>
          </a:p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=18×3</a:t>
            </a:r>
          </a:p>
          <a:p>
            <a:pPr algn="ctr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       ＝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54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cm</a:t>
            </a:r>
            <a:r>
              <a:rPr lang="en-US" altLang="zh-CN" sz="210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任意多边形 20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pic>
        <p:nvPicPr>
          <p:cNvPr id="4" name="Picture 5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939639" y="902778"/>
            <a:ext cx="1025128" cy="1221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6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277632" y="623575"/>
            <a:ext cx="1327547" cy="1779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7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5824031" y="1052313"/>
            <a:ext cx="941784" cy="766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59"/>
          <p:cNvSpPr txBox="1">
            <a:spLocks noChangeArrowheads="1"/>
          </p:cNvSpPr>
          <p:nvPr/>
        </p:nvSpPr>
        <p:spPr bwMode="auto">
          <a:xfrm>
            <a:off x="2723286" y="2730359"/>
            <a:ext cx="2436238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      6×7×9</a:t>
            </a:r>
          </a:p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 =42×9</a:t>
            </a:r>
          </a:p>
          <a:p>
            <a:pPr algn="ctr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          ＝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378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cm</a:t>
            </a:r>
            <a:r>
              <a:rPr lang="en-US" altLang="zh-CN" sz="210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  <p:sp>
        <p:nvSpPr>
          <p:cNvPr id="8" name="TextBox 60"/>
          <p:cNvSpPr txBox="1">
            <a:spLocks noChangeArrowheads="1"/>
          </p:cNvSpPr>
          <p:nvPr/>
        </p:nvSpPr>
        <p:spPr bwMode="auto">
          <a:xfrm>
            <a:off x="5321069" y="2730358"/>
            <a:ext cx="2355056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    4×4×3</a:t>
            </a:r>
          </a:p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=16×3</a:t>
            </a:r>
          </a:p>
          <a:p>
            <a:pPr algn="ctr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        ＝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48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cm</a:t>
            </a:r>
            <a:r>
              <a:rPr lang="en-US" altLang="zh-CN" sz="210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  <p:sp>
        <p:nvSpPr>
          <p:cNvPr id="9" name="TextBox 58"/>
          <p:cNvSpPr txBox="1">
            <a:spLocks noChangeArrowheads="1"/>
          </p:cNvSpPr>
          <p:nvPr/>
        </p:nvSpPr>
        <p:spPr bwMode="auto">
          <a:xfrm>
            <a:off x="206686" y="2730358"/>
            <a:ext cx="2355056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     4×3×5</a:t>
            </a:r>
          </a:p>
          <a:p>
            <a:pPr algn="ctr"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=12×5</a:t>
            </a:r>
          </a:p>
          <a:p>
            <a:pPr algn="ctr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        ＝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60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cm</a:t>
            </a:r>
            <a:r>
              <a:rPr lang="en-US" altLang="zh-CN" sz="210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任意多边形 30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3</a:t>
            </a:r>
            <a:endParaRPr lang="zh-CN" altLang="en-US" sz="2100" b="1" dirty="0"/>
          </a:p>
        </p:txBody>
      </p:sp>
      <p:sp>
        <p:nvSpPr>
          <p:cNvPr id="3" name="TextBox 9"/>
          <p:cNvSpPr txBox="1">
            <a:spLocks noChangeArrowheads="1"/>
          </p:cNvSpPr>
          <p:nvPr/>
        </p:nvSpPr>
        <p:spPr bwMode="auto">
          <a:xfrm>
            <a:off x="792143" y="1129549"/>
            <a:ext cx="7377183" cy="1927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5000"/>
              </a:lnSpc>
            </a:pPr>
            <a:r>
              <a:rPr lang="en-US" altLang="zh-CN" sz="2100" dirty="0">
                <a:latin typeface="+mn-ea"/>
                <a:ea typeface="+mn-ea"/>
              </a:rPr>
              <a:t>5m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＝（         ）</a:t>
            </a:r>
            <a:r>
              <a:rPr lang="en-US" altLang="zh-CN" sz="2100" dirty="0">
                <a:latin typeface="+mn-ea"/>
                <a:ea typeface="+mn-ea"/>
              </a:rPr>
              <a:t>dm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en-US" altLang="zh-CN" sz="2100" dirty="0">
                <a:latin typeface="+mn-ea"/>
                <a:ea typeface="+mn-ea"/>
              </a:rPr>
              <a:t>               2800dm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＝（       ）</a:t>
            </a:r>
            <a:r>
              <a:rPr lang="en-US" altLang="zh-CN" sz="2100" dirty="0">
                <a:latin typeface="+mn-ea"/>
                <a:ea typeface="+mn-ea"/>
              </a:rPr>
              <a:t>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zh-CN" sz="2100" dirty="0">
                <a:latin typeface="+mn-ea"/>
                <a:ea typeface="+mn-ea"/>
              </a:rPr>
              <a:t>720cm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＝（       ）</a:t>
            </a:r>
            <a:r>
              <a:rPr lang="en-US" altLang="zh-CN" sz="2100" dirty="0">
                <a:latin typeface="+mn-ea"/>
                <a:ea typeface="+mn-ea"/>
              </a:rPr>
              <a:t>dm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en-US" altLang="zh-CN" sz="2100" dirty="0">
                <a:latin typeface="+mn-ea"/>
                <a:ea typeface="+mn-ea"/>
              </a:rPr>
              <a:t>            1.2m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＝（            ）</a:t>
            </a:r>
            <a:r>
              <a:rPr lang="en-US" altLang="zh-CN" sz="2100" dirty="0">
                <a:latin typeface="+mn-ea"/>
                <a:ea typeface="+mn-ea"/>
              </a:rPr>
              <a:t>cm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zh-CN" sz="2100" dirty="0">
                <a:latin typeface="+mn-ea"/>
                <a:ea typeface="+mn-ea"/>
              </a:rPr>
              <a:t>3600mL</a:t>
            </a:r>
            <a:r>
              <a:rPr lang="zh-CN" altLang="en-US" sz="2100" dirty="0">
                <a:latin typeface="+mn-ea"/>
                <a:ea typeface="+mn-ea"/>
              </a:rPr>
              <a:t>＝（       ）</a:t>
            </a:r>
            <a:r>
              <a:rPr lang="en-US" altLang="zh-CN" sz="2100" dirty="0">
                <a:latin typeface="+mn-ea"/>
                <a:ea typeface="+mn-ea"/>
              </a:rPr>
              <a:t>L                 3L</a:t>
            </a:r>
            <a:r>
              <a:rPr lang="zh-CN" altLang="en-US" sz="2100" dirty="0">
                <a:latin typeface="+mn-ea"/>
                <a:ea typeface="+mn-ea"/>
              </a:rPr>
              <a:t>＝（          ）</a:t>
            </a:r>
            <a:r>
              <a:rPr lang="en-US" altLang="zh-CN" sz="2100" dirty="0">
                <a:latin typeface="+mn-ea"/>
                <a:ea typeface="+mn-ea"/>
              </a:rPr>
              <a:t>mL</a:t>
            </a:r>
          </a:p>
          <a:p>
            <a:pPr eaLnBrk="1" hangingPunct="1">
              <a:lnSpc>
                <a:spcPct val="150000"/>
              </a:lnSpc>
            </a:pPr>
            <a:r>
              <a:rPr lang="en-US" altLang="zh-CN" sz="2100" dirty="0">
                <a:latin typeface="+mn-ea"/>
                <a:ea typeface="+mn-ea"/>
              </a:rPr>
              <a:t> 0.5dm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＝（       ）</a:t>
            </a:r>
            <a:r>
              <a:rPr lang="en-US" altLang="zh-CN" sz="2100" dirty="0">
                <a:latin typeface="+mn-ea"/>
                <a:ea typeface="+mn-ea"/>
              </a:rPr>
              <a:t>mL              600mL</a:t>
            </a:r>
            <a:r>
              <a:rPr lang="zh-CN" altLang="en-US" sz="2100" dirty="0">
                <a:latin typeface="+mn-ea"/>
                <a:ea typeface="+mn-ea"/>
              </a:rPr>
              <a:t>＝（        ）</a:t>
            </a:r>
            <a:r>
              <a:rPr lang="en-US" altLang="zh-CN" sz="2100" dirty="0">
                <a:latin typeface="+mn-ea"/>
                <a:ea typeface="+mn-ea"/>
              </a:rPr>
              <a:t>L</a:t>
            </a:r>
            <a:endParaRPr lang="zh-CN" altLang="en-US" sz="2100" dirty="0">
              <a:latin typeface="+mn-ea"/>
              <a:ea typeface="+mn-ea"/>
            </a:endParaRPr>
          </a:p>
        </p:txBody>
      </p:sp>
      <p:sp>
        <p:nvSpPr>
          <p:cNvPr id="4" name="TextBox 60"/>
          <p:cNvSpPr txBox="1">
            <a:spLocks noChangeArrowheads="1"/>
          </p:cNvSpPr>
          <p:nvPr/>
        </p:nvSpPr>
        <p:spPr bwMode="auto">
          <a:xfrm>
            <a:off x="1753686" y="1182403"/>
            <a:ext cx="1079897" cy="389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5000</a:t>
            </a:r>
            <a:endParaRPr lang="zh-CN" altLang="en-US" sz="21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5" name="TextBox 15"/>
          <p:cNvSpPr txBox="1">
            <a:spLocks noChangeArrowheads="1"/>
          </p:cNvSpPr>
          <p:nvPr/>
        </p:nvSpPr>
        <p:spPr bwMode="auto">
          <a:xfrm>
            <a:off x="6001287" y="1182403"/>
            <a:ext cx="1079897" cy="389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2.8</a:t>
            </a:r>
            <a:endParaRPr lang="zh-CN" altLang="en-US" sz="21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6" name="TextBox 16"/>
          <p:cNvSpPr txBox="1">
            <a:spLocks noChangeArrowheads="1"/>
          </p:cNvSpPr>
          <p:nvPr/>
        </p:nvSpPr>
        <p:spPr bwMode="auto">
          <a:xfrm>
            <a:off x="2069560" y="1661000"/>
            <a:ext cx="1079897" cy="389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0.72</a:t>
            </a:r>
            <a:endParaRPr lang="zh-CN" altLang="en-US" sz="21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7" name="TextBox 17"/>
          <p:cNvSpPr txBox="1">
            <a:spLocks noChangeArrowheads="1"/>
          </p:cNvSpPr>
          <p:nvPr/>
        </p:nvSpPr>
        <p:spPr bwMode="auto">
          <a:xfrm>
            <a:off x="5526669" y="1630907"/>
            <a:ext cx="1674019" cy="389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1200000</a:t>
            </a:r>
            <a:endParaRPr lang="zh-CN" altLang="en-US" sz="21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8" name="TextBox 18"/>
          <p:cNvSpPr txBox="1">
            <a:spLocks noChangeArrowheads="1"/>
          </p:cNvSpPr>
          <p:nvPr/>
        </p:nvSpPr>
        <p:spPr bwMode="auto">
          <a:xfrm>
            <a:off x="2164892" y="2119701"/>
            <a:ext cx="1079897" cy="389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3.6</a:t>
            </a:r>
            <a:endParaRPr lang="zh-CN" altLang="en-US" sz="21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9" name="TextBox 19"/>
          <p:cNvSpPr txBox="1">
            <a:spLocks noChangeArrowheads="1"/>
          </p:cNvSpPr>
          <p:nvPr/>
        </p:nvSpPr>
        <p:spPr bwMode="auto">
          <a:xfrm>
            <a:off x="5405485" y="2132263"/>
            <a:ext cx="1079897" cy="389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3000</a:t>
            </a:r>
            <a:endParaRPr lang="zh-CN" altLang="en-US" sz="21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10" name="TextBox 20"/>
          <p:cNvSpPr txBox="1">
            <a:spLocks noChangeArrowheads="1"/>
          </p:cNvSpPr>
          <p:nvPr/>
        </p:nvSpPr>
        <p:spPr bwMode="auto">
          <a:xfrm>
            <a:off x="2117090" y="2599478"/>
            <a:ext cx="1079897" cy="389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500</a:t>
            </a:r>
            <a:endParaRPr lang="zh-CN" altLang="en-US" sz="21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11" name="TextBox 21"/>
          <p:cNvSpPr txBox="1">
            <a:spLocks noChangeArrowheads="1"/>
          </p:cNvSpPr>
          <p:nvPr/>
        </p:nvSpPr>
        <p:spPr bwMode="auto">
          <a:xfrm>
            <a:off x="5823730" y="2599478"/>
            <a:ext cx="1079897" cy="389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0.6</a:t>
            </a:r>
            <a:endParaRPr lang="zh-CN" altLang="en-US" sz="21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4</a:t>
            </a:r>
            <a:endParaRPr lang="zh-CN" altLang="en-US" sz="2100" b="1" dirty="0"/>
          </a:p>
        </p:txBody>
      </p:sp>
      <p:sp>
        <p:nvSpPr>
          <p:cNvPr id="4" name="TextBox 9"/>
          <p:cNvSpPr txBox="1">
            <a:spLocks noChangeArrowheads="1"/>
          </p:cNvSpPr>
          <p:nvPr/>
        </p:nvSpPr>
        <p:spPr bwMode="auto">
          <a:xfrm>
            <a:off x="819009" y="534229"/>
            <a:ext cx="3888581" cy="473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5000"/>
              </a:lnSpc>
            </a:pPr>
            <a:r>
              <a:rPr lang="zh-CN" altLang="en-US" sz="2100" dirty="0">
                <a:latin typeface="+mn-ea"/>
                <a:ea typeface="+mn-ea"/>
              </a:rPr>
              <a:t>购买哪种包装的牛奶比较合算？</a:t>
            </a:r>
            <a:endParaRPr lang="en-US" altLang="zh-CN" sz="2100" dirty="0">
              <a:latin typeface="+mn-ea"/>
              <a:ea typeface="+mn-ea"/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256168" y="1556850"/>
            <a:ext cx="399710" cy="980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 cstate="email"/>
          <a:srcRect b="-191"/>
          <a:stretch>
            <a:fillRect/>
          </a:stretch>
        </p:blipFill>
        <p:spPr bwMode="auto">
          <a:xfrm>
            <a:off x="3413629" y="1293790"/>
            <a:ext cx="461627" cy="12406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 cstate="email"/>
          <a:srcRect r="-272" b="-43"/>
          <a:stretch>
            <a:fillRect/>
          </a:stretch>
        </p:blipFill>
        <p:spPr bwMode="auto">
          <a:xfrm>
            <a:off x="5690457" y="1007517"/>
            <a:ext cx="618596" cy="1637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14"/>
          <p:cNvSpPr txBox="1">
            <a:spLocks noChangeArrowheads="1"/>
          </p:cNvSpPr>
          <p:nvPr/>
        </p:nvSpPr>
        <p:spPr bwMode="auto">
          <a:xfrm>
            <a:off x="1635509" y="1831268"/>
            <a:ext cx="1066950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100" dirty="0">
                <a:latin typeface="+mn-ea"/>
                <a:ea typeface="+mn-ea"/>
              </a:rPr>
              <a:t>200mL</a:t>
            </a:r>
            <a:endParaRPr lang="zh-CN" altLang="en-US" sz="2100" dirty="0">
              <a:latin typeface="+mn-ea"/>
              <a:ea typeface="+mn-ea"/>
            </a:endParaRPr>
          </a:p>
        </p:txBody>
      </p:sp>
      <p:sp>
        <p:nvSpPr>
          <p:cNvPr id="9" name="TextBox 22"/>
          <p:cNvSpPr txBox="1">
            <a:spLocks noChangeArrowheads="1"/>
          </p:cNvSpPr>
          <p:nvPr/>
        </p:nvSpPr>
        <p:spPr bwMode="auto">
          <a:xfrm>
            <a:off x="3746839" y="1888658"/>
            <a:ext cx="1123950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100" dirty="0">
                <a:latin typeface="+mn-ea"/>
                <a:ea typeface="+mn-ea"/>
              </a:rPr>
              <a:t>380mL</a:t>
            </a:r>
            <a:endParaRPr lang="zh-CN" altLang="en-US" sz="2100" dirty="0">
              <a:latin typeface="+mn-ea"/>
              <a:ea typeface="+mn-ea"/>
            </a:endParaRPr>
          </a:p>
        </p:txBody>
      </p:sp>
      <p:sp>
        <p:nvSpPr>
          <p:cNvPr id="10" name="TextBox 23"/>
          <p:cNvSpPr txBox="1">
            <a:spLocks noChangeArrowheads="1"/>
          </p:cNvSpPr>
          <p:nvPr/>
        </p:nvSpPr>
        <p:spPr bwMode="auto">
          <a:xfrm>
            <a:off x="6226081" y="1727239"/>
            <a:ext cx="864394" cy="3929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100" dirty="0">
                <a:latin typeface="+mn-ea"/>
                <a:ea typeface="+mn-ea"/>
              </a:rPr>
              <a:t>1L</a:t>
            </a:r>
            <a:endParaRPr lang="zh-CN" altLang="en-US" sz="2100" dirty="0">
              <a:latin typeface="+mn-ea"/>
              <a:ea typeface="+mn-ea"/>
            </a:endParaRPr>
          </a:p>
        </p:txBody>
      </p:sp>
      <p:sp>
        <p:nvSpPr>
          <p:cNvPr id="11" name="TextBox 24"/>
          <p:cNvSpPr txBox="1"/>
          <p:nvPr/>
        </p:nvSpPr>
        <p:spPr>
          <a:xfrm>
            <a:off x="875224" y="2592997"/>
            <a:ext cx="1161599" cy="55181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lIns="68580" tIns="34290" rIns="68580" bIns="34290" anchor="ctr">
            <a:spAutoFit/>
          </a:bodyPr>
          <a:lstStyle/>
          <a:p>
            <a:pPr algn="ctr">
              <a:defRPr/>
            </a:pPr>
            <a:r>
              <a:rPr lang="en-US" altLang="zh-CN" sz="2100" dirty="0">
                <a:latin typeface="+mn-ea"/>
              </a:rPr>
              <a:t>2.50</a:t>
            </a:r>
            <a:r>
              <a:rPr lang="zh-CN" altLang="en-US" sz="2100" dirty="0">
                <a:latin typeface="+mn-ea"/>
              </a:rPr>
              <a:t>元</a:t>
            </a:r>
          </a:p>
        </p:txBody>
      </p:sp>
      <p:sp>
        <p:nvSpPr>
          <p:cNvPr id="12" name="TextBox 25"/>
          <p:cNvSpPr txBox="1"/>
          <p:nvPr/>
        </p:nvSpPr>
        <p:spPr>
          <a:xfrm>
            <a:off x="3125544" y="2631963"/>
            <a:ext cx="1242589" cy="55181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lIns="68580" tIns="34290" rIns="68580" bIns="34290" anchor="ctr">
            <a:spAutoFit/>
          </a:bodyPr>
          <a:lstStyle/>
          <a:p>
            <a:pPr algn="ctr">
              <a:defRPr/>
            </a:pPr>
            <a:r>
              <a:rPr lang="en-US" altLang="zh-CN" sz="2100" dirty="0">
                <a:latin typeface="+mn-ea"/>
              </a:rPr>
              <a:t>3.80</a:t>
            </a:r>
            <a:r>
              <a:rPr lang="zh-CN" altLang="en-US" sz="2100" dirty="0">
                <a:latin typeface="+mn-ea"/>
              </a:rPr>
              <a:t>元</a:t>
            </a:r>
          </a:p>
        </p:txBody>
      </p:sp>
      <p:sp>
        <p:nvSpPr>
          <p:cNvPr id="13" name="TextBox 26"/>
          <p:cNvSpPr txBox="1"/>
          <p:nvPr/>
        </p:nvSpPr>
        <p:spPr>
          <a:xfrm>
            <a:off x="5337719" y="2627054"/>
            <a:ext cx="1324070" cy="55181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lIns="68580" tIns="34290" rIns="68580" bIns="34290" anchor="ctr">
            <a:spAutoFit/>
          </a:bodyPr>
          <a:lstStyle/>
          <a:p>
            <a:pPr algn="ctr">
              <a:defRPr/>
            </a:pPr>
            <a:r>
              <a:rPr lang="en-US" altLang="zh-CN" sz="2100" dirty="0">
                <a:latin typeface="+mn-ea"/>
              </a:rPr>
              <a:t>9.00</a:t>
            </a:r>
            <a:r>
              <a:rPr lang="zh-CN" altLang="en-US" sz="2100" dirty="0">
                <a:latin typeface="+mn-ea"/>
              </a:rPr>
              <a:t>元</a:t>
            </a:r>
          </a:p>
        </p:txBody>
      </p:sp>
      <p:sp>
        <p:nvSpPr>
          <p:cNvPr id="14" name="Oval 13"/>
          <p:cNvSpPr>
            <a:spLocks noChangeArrowheads="1"/>
          </p:cNvSpPr>
          <p:nvPr/>
        </p:nvSpPr>
        <p:spPr bwMode="auto">
          <a:xfrm>
            <a:off x="5506882" y="757157"/>
            <a:ext cx="892839" cy="2512219"/>
          </a:xfrm>
          <a:prstGeom prst="ellipse">
            <a:avLst/>
          </a:prstGeom>
          <a:noFill/>
          <a:ln w="28575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68580" tIns="34290" rIns="68580" bIns="34290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2100">
              <a:latin typeface="+mn-ea"/>
              <a:ea typeface="+mn-ea"/>
            </a:endParaRPr>
          </a:p>
        </p:txBody>
      </p:sp>
      <p:sp>
        <p:nvSpPr>
          <p:cNvPr id="15" name="Text Box 12"/>
          <p:cNvSpPr txBox="1">
            <a:spLocks noChangeArrowheads="1"/>
          </p:cNvSpPr>
          <p:nvPr/>
        </p:nvSpPr>
        <p:spPr bwMode="auto">
          <a:xfrm>
            <a:off x="787034" y="3395502"/>
            <a:ext cx="2691461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>
                <a:solidFill>
                  <a:srgbClr val="FF0000"/>
                </a:solidFill>
                <a:latin typeface="+mn-ea"/>
                <a:ea typeface="+mn-ea"/>
              </a:rPr>
              <a:t>200÷2.5=80</a:t>
            </a:r>
            <a:r>
              <a:rPr lang="zh-CN" altLang="en-US" sz="2100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lang="en-US" altLang="zh-CN" sz="2100">
                <a:solidFill>
                  <a:srgbClr val="FF0000"/>
                </a:solidFill>
                <a:latin typeface="+mn-ea"/>
                <a:ea typeface="+mn-ea"/>
              </a:rPr>
              <a:t>mL</a:t>
            </a:r>
            <a:r>
              <a:rPr lang="zh-CN" altLang="en-US" sz="2100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  <p:sp>
        <p:nvSpPr>
          <p:cNvPr id="16" name="Text Box 13"/>
          <p:cNvSpPr txBox="1">
            <a:spLocks noChangeArrowheads="1"/>
          </p:cNvSpPr>
          <p:nvPr/>
        </p:nvSpPr>
        <p:spPr bwMode="auto">
          <a:xfrm>
            <a:off x="825134" y="3836600"/>
            <a:ext cx="2691461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380÷3.8=100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mL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  <p:sp>
        <p:nvSpPr>
          <p:cNvPr id="17" name="Text Box 14"/>
          <p:cNvSpPr txBox="1">
            <a:spLocks noChangeArrowheads="1"/>
          </p:cNvSpPr>
          <p:nvPr/>
        </p:nvSpPr>
        <p:spPr bwMode="auto">
          <a:xfrm>
            <a:off x="2562658" y="4316625"/>
            <a:ext cx="2675405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1000÷9</a:t>
            </a:r>
            <a:r>
              <a:rPr lang="en-US" altLang="en-US" sz="2100" dirty="0">
                <a:solidFill>
                  <a:srgbClr val="FF0000"/>
                </a:solidFill>
                <a:latin typeface="+mn-ea"/>
                <a:ea typeface="+mn-ea"/>
              </a:rPr>
              <a:t>≈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111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mL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  <p:sp>
        <p:nvSpPr>
          <p:cNvPr id="18" name="Text Box 15"/>
          <p:cNvSpPr txBox="1">
            <a:spLocks noChangeArrowheads="1"/>
          </p:cNvSpPr>
          <p:nvPr/>
        </p:nvSpPr>
        <p:spPr bwMode="auto">
          <a:xfrm>
            <a:off x="787035" y="4316625"/>
            <a:ext cx="1852188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1L=1000mL</a:t>
            </a:r>
          </a:p>
        </p:txBody>
      </p:sp>
      <p:sp>
        <p:nvSpPr>
          <p:cNvPr id="2" name="矩形 1"/>
          <p:cNvSpPr/>
          <p:nvPr/>
        </p:nvSpPr>
        <p:spPr>
          <a:xfrm>
            <a:off x="6460728" y="1203836"/>
            <a:ext cx="677108" cy="392415"/>
          </a:xfrm>
          <a:prstGeom prst="rect">
            <a:avLst/>
          </a:prstGeom>
          <a:ln>
            <a:solidFill>
              <a:srgbClr val="82A337"/>
            </a:solidFill>
          </a:ln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合算</a:t>
            </a:r>
            <a:endParaRPr lang="zh-CN" altLang="en-US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6" grpId="0"/>
      <p:bldP spid="17" grpId="0"/>
      <p:bldP spid="18" grpId="0"/>
      <p:bldP spid="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>
                <a:latin typeface="+mn-ea"/>
              </a:rPr>
              <a:t>5</a:t>
            </a:r>
            <a:endParaRPr lang="zh-CN" altLang="en-US" sz="2100" b="1" dirty="0">
              <a:latin typeface="+mn-ea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493520" y="927305"/>
            <a:ext cx="8537312" cy="394723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⑴3.05</a:t>
            </a:r>
            <a:r>
              <a:rPr lang="zh-CN" altLang="en-US" sz="2100" dirty="0">
                <a:latin typeface="+mn-ea"/>
              </a:rPr>
              <a:t>立方米</a:t>
            </a:r>
            <a:r>
              <a:rPr lang="en-US" altLang="zh-CN" sz="2100" dirty="0">
                <a:latin typeface="+mn-ea"/>
              </a:rPr>
              <a:t>=</a:t>
            </a:r>
            <a:r>
              <a:rPr lang="zh-CN" altLang="en-US" sz="2100" dirty="0">
                <a:latin typeface="+mn-ea"/>
              </a:rPr>
              <a:t>（     ）            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A.</a:t>
            </a:r>
            <a:r>
              <a:rPr lang="zh-CN" altLang="en-US" sz="2100" dirty="0">
                <a:latin typeface="+mn-ea"/>
              </a:rPr>
              <a:t> </a:t>
            </a:r>
            <a:r>
              <a:rPr lang="en-US" altLang="zh-CN" sz="2100" dirty="0">
                <a:latin typeface="+mn-ea"/>
              </a:rPr>
              <a:t>305</a:t>
            </a:r>
            <a:r>
              <a:rPr lang="zh-CN" altLang="en-US" sz="2100" dirty="0">
                <a:latin typeface="+mn-ea"/>
              </a:rPr>
              <a:t>立方分米      </a:t>
            </a:r>
            <a:r>
              <a:rPr lang="en-US" altLang="zh-CN" sz="2100" dirty="0">
                <a:latin typeface="+mn-ea"/>
              </a:rPr>
              <a:t>B.</a:t>
            </a:r>
            <a:r>
              <a:rPr lang="zh-CN" altLang="en-US" sz="2100" dirty="0">
                <a:latin typeface="+mn-ea"/>
              </a:rPr>
              <a:t> </a:t>
            </a:r>
            <a:r>
              <a:rPr lang="en-US" altLang="zh-CN" sz="2100" dirty="0">
                <a:latin typeface="+mn-ea"/>
              </a:rPr>
              <a:t>3050</a:t>
            </a:r>
            <a:r>
              <a:rPr lang="zh-CN" altLang="en-US" sz="2100" dirty="0">
                <a:latin typeface="+mn-ea"/>
              </a:rPr>
              <a:t>立方分米      </a:t>
            </a:r>
            <a:r>
              <a:rPr lang="en-US" altLang="zh-CN" sz="2100" dirty="0">
                <a:latin typeface="+mn-ea"/>
              </a:rPr>
              <a:t>C.</a:t>
            </a:r>
            <a:r>
              <a:rPr lang="zh-CN" altLang="en-US" sz="2100" dirty="0">
                <a:latin typeface="+mn-ea"/>
              </a:rPr>
              <a:t> </a:t>
            </a:r>
            <a:r>
              <a:rPr lang="en-US" altLang="zh-CN" sz="2100" dirty="0">
                <a:latin typeface="+mn-ea"/>
              </a:rPr>
              <a:t>30.5</a:t>
            </a:r>
            <a:r>
              <a:rPr lang="zh-CN" altLang="en-US" sz="2100" dirty="0">
                <a:latin typeface="+mn-ea"/>
              </a:rPr>
              <a:t>立方分米</a:t>
            </a:r>
            <a:endParaRPr lang="en-US" altLang="zh-CN" sz="21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+mn-ea"/>
              </a:rPr>
              <a:t>⑵</a:t>
            </a:r>
            <a:r>
              <a:rPr lang="en-US" altLang="zh-CN" sz="2100" dirty="0">
                <a:latin typeface="+mn-ea"/>
              </a:rPr>
              <a:t> 0.17m</a:t>
            </a:r>
            <a:r>
              <a:rPr lang="en-US" altLang="zh-CN" sz="2100" baseline="30000" dirty="0">
                <a:latin typeface="+mn-ea"/>
              </a:rPr>
              <a:t>3</a:t>
            </a:r>
            <a:r>
              <a:rPr lang="en-US" altLang="zh-CN" sz="2100" dirty="0">
                <a:latin typeface="+mn-ea"/>
              </a:rPr>
              <a:t>=</a:t>
            </a:r>
            <a:r>
              <a:rPr lang="zh-CN" altLang="en-US" sz="2100" dirty="0">
                <a:latin typeface="+mn-ea"/>
              </a:rPr>
              <a:t>（    ）</a:t>
            </a:r>
            <a:r>
              <a:rPr lang="en-US" altLang="zh-CN" sz="2100" dirty="0">
                <a:latin typeface="+mn-ea"/>
              </a:rPr>
              <a:t>dm</a:t>
            </a:r>
            <a:r>
              <a:rPr lang="en-US" altLang="zh-CN" sz="2100" baseline="30000" dirty="0">
                <a:latin typeface="+mn-ea"/>
              </a:rPr>
              <a:t>3</a:t>
            </a:r>
            <a:r>
              <a:rPr lang="zh-CN" altLang="en-US" sz="2100" dirty="0">
                <a:latin typeface="+mn-ea"/>
              </a:rPr>
              <a:t>              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A.</a:t>
            </a:r>
            <a:r>
              <a:rPr lang="zh-CN" altLang="en-US" sz="2100" dirty="0">
                <a:latin typeface="+mn-ea"/>
              </a:rPr>
              <a:t> </a:t>
            </a:r>
            <a:r>
              <a:rPr lang="en-US" altLang="zh-CN" sz="2100" dirty="0">
                <a:latin typeface="+mn-ea"/>
              </a:rPr>
              <a:t>17</a:t>
            </a:r>
            <a:r>
              <a:rPr lang="zh-CN" altLang="en-US" sz="2100" dirty="0">
                <a:latin typeface="+mn-ea"/>
              </a:rPr>
              <a:t>             </a:t>
            </a:r>
            <a:r>
              <a:rPr lang="en-US" altLang="zh-CN" sz="2100" dirty="0">
                <a:latin typeface="+mn-ea"/>
              </a:rPr>
              <a:t>B.</a:t>
            </a:r>
            <a:r>
              <a:rPr lang="zh-CN" altLang="en-US" sz="2100" dirty="0">
                <a:latin typeface="+mn-ea"/>
              </a:rPr>
              <a:t> </a:t>
            </a:r>
            <a:r>
              <a:rPr lang="en-US" altLang="zh-CN" sz="2100" dirty="0">
                <a:latin typeface="+mn-ea"/>
              </a:rPr>
              <a:t>170</a:t>
            </a:r>
            <a:r>
              <a:rPr lang="zh-CN" altLang="en-US" sz="2100" dirty="0">
                <a:latin typeface="+mn-ea"/>
              </a:rPr>
              <a:t>            </a:t>
            </a:r>
            <a:r>
              <a:rPr lang="en-US" altLang="zh-CN" sz="2100" dirty="0">
                <a:latin typeface="+mn-ea"/>
              </a:rPr>
              <a:t>C.</a:t>
            </a:r>
            <a:r>
              <a:rPr lang="zh-CN" altLang="en-US" sz="2100" dirty="0">
                <a:latin typeface="+mn-ea"/>
              </a:rPr>
              <a:t> </a:t>
            </a:r>
            <a:r>
              <a:rPr lang="en-US" altLang="zh-CN" sz="2100" dirty="0">
                <a:latin typeface="+mn-ea"/>
              </a:rPr>
              <a:t>1700</a:t>
            </a:r>
            <a:endParaRPr lang="en-US" altLang="zh-CN" sz="2100" dirty="0">
              <a:solidFill>
                <a:prstClr val="black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+mn-ea"/>
              </a:rPr>
              <a:t>⑶</a:t>
            </a:r>
            <a:r>
              <a:rPr lang="en-US" altLang="zh-CN" sz="2100" dirty="0"/>
              <a:t> </a:t>
            </a:r>
            <a:r>
              <a:rPr lang="zh-CN" altLang="en-US" sz="2100" dirty="0"/>
              <a:t>选出数据中与其他数据不相等的那个数（  ）            </a:t>
            </a:r>
          </a:p>
          <a:p>
            <a:pPr>
              <a:lnSpc>
                <a:spcPct val="150000"/>
              </a:lnSpc>
            </a:pPr>
            <a:r>
              <a:rPr lang="en-US" altLang="zh-CN" sz="2100" dirty="0"/>
              <a:t>A.</a:t>
            </a:r>
            <a:r>
              <a:rPr lang="zh-CN" altLang="en-US" sz="2100" dirty="0"/>
              <a:t> </a:t>
            </a:r>
            <a:r>
              <a:rPr lang="en-US" altLang="zh-CN" sz="2100" dirty="0"/>
              <a:t>4.06m</a:t>
            </a:r>
            <a:r>
              <a:rPr lang="en-US" altLang="zh-CN" sz="2100" baseline="30000" dirty="0"/>
              <a:t>3</a:t>
            </a:r>
            <a:r>
              <a:rPr lang="zh-CN" altLang="en-US" sz="2100" dirty="0"/>
              <a:t>       </a:t>
            </a:r>
            <a:r>
              <a:rPr lang="en-US" altLang="zh-CN" sz="2100" dirty="0"/>
              <a:t>B.</a:t>
            </a:r>
            <a:r>
              <a:rPr lang="zh-CN" altLang="en-US" sz="2100" dirty="0"/>
              <a:t> </a:t>
            </a:r>
            <a:r>
              <a:rPr lang="en-US" altLang="zh-CN" sz="2100" dirty="0"/>
              <a:t>406000cm</a:t>
            </a:r>
            <a:r>
              <a:rPr lang="en-US" altLang="zh-CN" sz="2100" baseline="30000" dirty="0"/>
              <a:t>3</a:t>
            </a:r>
            <a:r>
              <a:rPr lang="zh-CN" altLang="en-US" sz="2100" dirty="0"/>
              <a:t>       </a:t>
            </a:r>
            <a:r>
              <a:rPr lang="en-US" altLang="zh-CN" sz="2100" dirty="0"/>
              <a:t>C.</a:t>
            </a:r>
            <a:r>
              <a:rPr lang="zh-CN" altLang="en-US" sz="2100" dirty="0"/>
              <a:t> </a:t>
            </a:r>
            <a:r>
              <a:rPr lang="en-US" altLang="zh-CN" sz="2100" dirty="0"/>
              <a:t>4060dm</a:t>
            </a:r>
            <a:r>
              <a:rPr lang="en-US" altLang="zh-CN" sz="2100" baseline="30000" dirty="0"/>
              <a:t>3</a:t>
            </a:r>
            <a:r>
              <a:rPr lang="zh-CN" altLang="en-US" sz="2100" dirty="0"/>
              <a:t>       </a:t>
            </a:r>
            <a:r>
              <a:rPr lang="en-US" altLang="zh-CN" sz="2100" dirty="0"/>
              <a:t>D.</a:t>
            </a:r>
            <a:r>
              <a:rPr lang="zh-CN" altLang="en-US" sz="2100" dirty="0"/>
              <a:t> </a:t>
            </a:r>
            <a:r>
              <a:rPr lang="en-US" altLang="zh-CN" sz="2100" dirty="0"/>
              <a:t>4060000cm</a:t>
            </a:r>
            <a:r>
              <a:rPr lang="en-US" altLang="zh-CN" sz="2100" baseline="30000" dirty="0"/>
              <a:t>3</a:t>
            </a:r>
            <a:endParaRPr lang="en-US" altLang="zh-CN" sz="2100" dirty="0">
              <a:solidFill>
                <a:prstClr val="black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+mn-ea"/>
              </a:rPr>
              <a:t>⑷</a:t>
            </a:r>
            <a:r>
              <a:rPr lang="en-US" altLang="zh-CN" sz="2100" dirty="0"/>
              <a:t> 3</a:t>
            </a:r>
            <a:r>
              <a:rPr lang="zh-CN" altLang="en-US" sz="2100" dirty="0"/>
              <a:t>立方米</a:t>
            </a:r>
            <a:r>
              <a:rPr lang="en-US" altLang="zh-CN" sz="2100" dirty="0"/>
              <a:t>50</a:t>
            </a:r>
            <a:r>
              <a:rPr lang="zh-CN" altLang="en-US" sz="2100" dirty="0"/>
              <a:t>立方分米（  ）</a:t>
            </a:r>
            <a:r>
              <a:rPr lang="en-US" altLang="zh-CN" sz="2100" dirty="0"/>
              <a:t>3.5</a:t>
            </a:r>
            <a:r>
              <a:rPr lang="zh-CN" altLang="en-US" sz="2100" dirty="0"/>
              <a:t>立方米．            </a:t>
            </a:r>
          </a:p>
          <a:p>
            <a:pPr>
              <a:lnSpc>
                <a:spcPct val="150000"/>
              </a:lnSpc>
            </a:pPr>
            <a:r>
              <a:rPr lang="en-US" altLang="zh-CN" sz="2100" dirty="0"/>
              <a:t>A.</a:t>
            </a:r>
            <a:r>
              <a:rPr lang="zh-CN" altLang="en-US" sz="2100" dirty="0"/>
              <a:t> 大于               </a:t>
            </a:r>
            <a:r>
              <a:rPr lang="en-US" altLang="zh-CN" sz="2100" dirty="0"/>
              <a:t>B.</a:t>
            </a:r>
            <a:r>
              <a:rPr lang="zh-CN" altLang="en-US" sz="2100" dirty="0"/>
              <a:t> 小于                    </a:t>
            </a:r>
            <a:r>
              <a:rPr lang="en-US" altLang="zh-CN" sz="2100" dirty="0"/>
              <a:t>C.</a:t>
            </a:r>
            <a:r>
              <a:rPr lang="zh-CN" altLang="en-US" sz="2100" dirty="0"/>
              <a:t> 等于             </a:t>
            </a:r>
            <a:r>
              <a:rPr lang="en-US" altLang="zh-CN" sz="2100" dirty="0"/>
              <a:t>D.</a:t>
            </a:r>
            <a:r>
              <a:rPr lang="zh-CN" altLang="en-US" sz="2100" dirty="0"/>
              <a:t> 不能比较</a:t>
            </a:r>
          </a:p>
        </p:txBody>
      </p:sp>
      <p:sp>
        <p:nvSpPr>
          <p:cNvPr id="9" name="矩形 8"/>
          <p:cNvSpPr/>
          <p:nvPr/>
        </p:nvSpPr>
        <p:spPr>
          <a:xfrm>
            <a:off x="608683" y="560546"/>
            <a:ext cx="12157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b="1" dirty="0">
                <a:solidFill>
                  <a:prstClr val="black"/>
                </a:solidFill>
              </a:rPr>
              <a:t>选择题。</a:t>
            </a:r>
            <a:endParaRPr lang="zh-CN" altLang="en-US" b="1" dirty="0"/>
          </a:p>
        </p:txBody>
      </p:sp>
      <p:sp>
        <p:nvSpPr>
          <p:cNvPr id="10" name="矩形 9"/>
          <p:cNvSpPr/>
          <p:nvPr/>
        </p:nvSpPr>
        <p:spPr>
          <a:xfrm>
            <a:off x="2659355" y="1050139"/>
            <a:ext cx="3080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</a:rPr>
              <a:t>B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271188" y="2006411"/>
            <a:ext cx="3080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</a:rPr>
              <a:t>B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655434" y="2971608"/>
            <a:ext cx="3080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</a:rPr>
              <a:t>B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452664" y="3928009"/>
            <a:ext cx="3080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</a:rPr>
              <a:t>B</a:t>
            </a:r>
            <a:endParaRPr lang="zh-CN" altLang="en-US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/>
      <p:bldP spid="13" grpId="0"/>
      <p:bldP spid="1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6</a:t>
            </a:r>
            <a:endParaRPr lang="zh-CN" altLang="en-US" sz="2100" b="1" dirty="0"/>
          </a:p>
        </p:txBody>
      </p:sp>
      <p:sp>
        <p:nvSpPr>
          <p:cNvPr id="4" name="矩形 3"/>
          <p:cNvSpPr/>
          <p:nvPr/>
        </p:nvSpPr>
        <p:spPr>
          <a:xfrm>
            <a:off x="731067" y="430190"/>
            <a:ext cx="7688656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b="1" dirty="0">
                <a:solidFill>
                  <a:srgbClr val="333333"/>
                </a:solidFill>
                <a:latin typeface="+mn-ea"/>
              </a:rPr>
              <a:t>学校要修一道长</a:t>
            </a:r>
            <a:r>
              <a:rPr lang="en-US" altLang="zh-CN" sz="2100" b="1" dirty="0">
                <a:solidFill>
                  <a:srgbClr val="333333"/>
                </a:solidFill>
                <a:latin typeface="+mn-ea"/>
              </a:rPr>
              <a:t>30m</a:t>
            </a:r>
            <a:r>
              <a:rPr lang="zh-CN" altLang="en-US" sz="2100" b="1" dirty="0">
                <a:solidFill>
                  <a:srgbClr val="333333"/>
                </a:solidFill>
                <a:latin typeface="+mn-ea"/>
              </a:rPr>
              <a:t>，厚</a:t>
            </a:r>
            <a:r>
              <a:rPr lang="en-US" altLang="zh-CN" sz="2100" b="1" dirty="0">
                <a:solidFill>
                  <a:srgbClr val="333333"/>
                </a:solidFill>
                <a:latin typeface="+mn-ea"/>
              </a:rPr>
              <a:t>24cm</a:t>
            </a:r>
            <a:r>
              <a:rPr lang="zh-CN" altLang="en-US" sz="2100" b="1" dirty="0">
                <a:solidFill>
                  <a:srgbClr val="333333"/>
                </a:solidFill>
                <a:latin typeface="+mn-ea"/>
              </a:rPr>
              <a:t>，高</a:t>
            </a:r>
            <a:r>
              <a:rPr lang="en-US" altLang="zh-CN" sz="2100" b="1" dirty="0">
                <a:solidFill>
                  <a:srgbClr val="333333"/>
                </a:solidFill>
                <a:latin typeface="+mn-ea"/>
              </a:rPr>
              <a:t>2m</a:t>
            </a:r>
            <a:r>
              <a:rPr lang="zh-CN" altLang="en-US" sz="2100" b="1" dirty="0">
                <a:solidFill>
                  <a:srgbClr val="333333"/>
                </a:solidFill>
                <a:latin typeface="+mn-ea"/>
              </a:rPr>
              <a:t>的围墙。如果每立方米用砖</a:t>
            </a:r>
            <a:r>
              <a:rPr lang="en-US" altLang="zh-CN" sz="2100" b="1" dirty="0">
                <a:solidFill>
                  <a:srgbClr val="333333"/>
                </a:solidFill>
                <a:latin typeface="+mn-ea"/>
              </a:rPr>
              <a:t>525</a:t>
            </a:r>
            <a:r>
              <a:rPr lang="zh-CN" altLang="en-US" sz="2100" b="1" dirty="0">
                <a:solidFill>
                  <a:srgbClr val="333333"/>
                </a:solidFill>
                <a:latin typeface="+mn-ea"/>
              </a:rPr>
              <a:t>块，修这道围墙一共用砖多少块？</a:t>
            </a:r>
            <a:endParaRPr lang="zh-CN" altLang="en-US" sz="2100" b="1" dirty="0">
              <a:latin typeface="+mn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2230546" y="1977931"/>
            <a:ext cx="3120053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  30×20×0.24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=600×0.24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=14.4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（立方米）</a:t>
            </a:r>
          </a:p>
        </p:txBody>
      </p:sp>
      <p:sp>
        <p:nvSpPr>
          <p:cNvPr id="7" name="矩形 6"/>
          <p:cNvSpPr/>
          <p:nvPr/>
        </p:nvSpPr>
        <p:spPr>
          <a:xfrm>
            <a:off x="2230546" y="1674371"/>
            <a:ext cx="199838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24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厘米</a:t>
            </a: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=0.24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米</a:t>
            </a:r>
          </a:p>
        </p:txBody>
      </p:sp>
      <p:sp>
        <p:nvSpPr>
          <p:cNvPr id="8" name="矩形 7"/>
          <p:cNvSpPr/>
          <p:nvPr/>
        </p:nvSpPr>
        <p:spPr>
          <a:xfrm>
            <a:off x="2153561" y="3501424"/>
            <a:ext cx="298543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525×14.4=7560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（块）</a:t>
            </a:r>
          </a:p>
        </p:txBody>
      </p:sp>
      <p:sp>
        <p:nvSpPr>
          <p:cNvPr id="9" name="矩形 8"/>
          <p:cNvSpPr/>
          <p:nvPr/>
        </p:nvSpPr>
        <p:spPr>
          <a:xfrm>
            <a:off x="2153561" y="3960151"/>
            <a:ext cx="426943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答：修这道围墙一共用砖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7560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块。</a:t>
            </a:r>
            <a:endParaRPr lang="zh-CN" altLang="en-US" dirty="0">
              <a:latin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8" grpId="0"/>
      <p:bldP spid="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 2"/>
          <p:cNvSpPr/>
          <p:nvPr/>
        </p:nvSpPr>
        <p:spPr>
          <a:xfrm>
            <a:off x="651850" y="1639969"/>
            <a:ext cx="7414895" cy="2850358"/>
          </a:xfrm>
          <a:prstGeom prst="roundRect">
            <a:avLst>
              <a:gd name="adj" fmla="val 8426"/>
            </a:avLst>
          </a:prstGeom>
          <a:solidFill>
            <a:srgbClr val="FBF0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>
              <a:lnSpc>
                <a:spcPct val="150000"/>
              </a:lnSpc>
            </a:pPr>
            <a:endParaRPr lang="zh-CN" altLang="en-US" sz="2100" dirty="0">
              <a:solidFill>
                <a:schemeClr val="bg1"/>
              </a:solidFill>
            </a:endParaRP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3173269" y="1801127"/>
            <a:ext cx="2139047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100" dirty="0">
                <a:latin typeface="+mn-ea"/>
                <a:ea typeface="+mn-ea"/>
              </a:rPr>
              <a:t>1m³</a:t>
            </a:r>
            <a:r>
              <a:rPr lang="zh-CN" altLang="en-US" sz="2100" dirty="0">
                <a:latin typeface="+mn-ea"/>
                <a:ea typeface="+mn-ea"/>
              </a:rPr>
              <a:t>＝</a:t>
            </a:r>
            <a:r>
              <a:rPr lang="en-US" altLang="zh-CN" sz="2100" dirty="0">
                <a:latin typeface="+mn-ea"/>
                <a:ea typeface="+mn-ea"/>
              </a:rPr>
              <a:t>1000dm³</a:t>
            </a: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651850" y="2868941"/>
            <a:ext cx="5894785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100" dirty="0">
                <a:latin typeface="+mn-ea"/>
                <a:ea typeface="+mn-ea"/>
              </a:rPr>
              <a:t>相邻的两个体积单位间的进率都是</a:t>
            </a:r>
            <a:r>
              <a:rPr lang="en-US" altLang="zh-CN" sz="2100" dirty="0">
                <a:latin typeface="+mn-ea"/>
              </a:rPr>
              <a:t>1000</a:t>
            </a:r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895962" y="1801127"/>
            <a:ext cx="2277307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100" dirty="0">
                <a:latin typeface="+mn-ea"/>
                <a:ea typeface="+mn-ea"/>
              </a:rPr>
              <a:t>1dm³</a:t>
            </a:r>
            <a:r>
              <a:rPr lang="zh-CN" altLang="en-US" sz="2100" dirty="0">
                <a:latin typeface="+mn-ea"/>
                <a:ea typeface="+mn-ea"/>
              </a:rPr>
              <a:t>＝</a:t>
            </a:r>
            <a:r>
              <a:rPr lang="en-US" altLang="zh-CN" sz="2100" dirty="0">
                <a:latin typeface="+mn-ea"/>
                <a:ea typeface="+mn-ea"/>
              </a:rPr>
              <a:t>1000cm³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5412390" y="1771787"/>
            <a:ext cx="1724270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100" dirty="0">
                <a:latin typeface="+mn-ea"/>
                <a:ea typeface="+mn-ea"/>
              </a:rPr>
              <a:t>1L</a:t>
            </a:r>
            <a:r>
              <a:rPr lang="zh-CN" altLang="en-US" sz="2100" dirty="0">
                <a:latin typeface="+mn-ea"/>
                <a:ea typeface="+mn-ea"/>
              </a:rPr>
              <a:t>＝</a:t>
            </a:r>
            <a:r>
              <a:rPr lang="en-US" altLang="zh-CN" sz="2100" dirty="0">
                <a:latin typeface="+mn-ea"/>
                <a:ea typeface="+mn-ea"/>
              </a:rPr>
              <a:t>1000mL</a:t>
            </a: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651850" y="3309735"/>
            <a:ext cx="732985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2100" dirty="0">
                <a:latin typeface="+mn-ea"/>
              </a:rPr>
              <a:t>高级单位变为低级单位：数字会变大，高级单位的数×进率。                                     </a:t>
            </a:r>
          </a:p>
        </p:txBody>
      </p:sp>
      <p:sp>
        <p:nvSpPr>
          <p:cNvPr id="16" name="矩形 15"/>
          <p:cNvSpPr/>
          <p:nvPr/>
        </p:nvSpPr>
        <p:spPr>
          <a:xfrm>
            <a:off x="651850" y="3903410"/>
            <a:ext cx="7132940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>
              <a:spcBef>
                <a:spcPct val="50000"/>
              </a:spcBef>
            </a:pPr>
            <a:r>
              <a:rPr lang="zh-CN" altLang="en-US" sz="2100" dirty="0">
                <a:latin typeface="+mn-ea"/>
              </a:rPr>
              <a:t>低级单位变为高级单位：数字会变小，低级单位的数÷进率。</a:t>
            </a:r>
          </a:p>
        </p:txBody>
      </p:sp>
      <p:sp>
        <p:nvSpPr>
          <p:cNvPr id="5" name="矩形 4"/>
          <p:cNvSpPr/>
          <p:nvPr/>
        </p:nvSpPr>
        <p:spPr>
          <a:xfrm>
            <a:off x="895961" y="2320364"/>
            <a:ext cx="2748989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en-US" altLang="zh-CN" sz="2100" dirty="0">
                <a:latin typeface="+mn-ea"/>
              </a:rPr>
              <a:t>1</a:t>
            </a:r>
            <a:r>
              <a:rPr lang="zh-CN" altLang="en-US" sz="2100" dirty="0">
                <a:latin typeface="+mn-ea"/>
              </a:rPr>
              <a:t>米</a:t>
            </a:r>
            <a:r>
              <a:rPr lang="en-US" altLang="zh-CN" sz="2100" dirty="0">
                <a:latin typeface="+mn-ea"/>
              </a:rPr>
              <a:t>3 = 1000 </a:t>
            </a:r>
            <a:r>
              <a:rPr lang="zh-CN" altLang="en-US" sz="2100" dirty="0">
                <a:latin typeface="+mn-ea"/>
              </a:rPr>
              <a:t>分米</a:t>
            </a:r>
            <a:r>
              <a:rPr lang="en-US" altLang="zh-CN" sz="2100" dirty="0">
                <a:latin typeface="+mn-ea"/>
              </a:rPr>
              <a:t>³</a:t>
            </a:r>
            <a:endParaRPr lang="zh-CN" altLang="en-US" sz="2100" dirty="0">
              <a:latin typeface="+mn-ea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623999" y="2345660"/>
            <a:ext cx="2212385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333333"/>
                </a:solidFill>
                <a:latin typeface="Arial" panose="020B0604020202020204" pitchFamily="34" charset="0"/>
              </a:rPr>
              <a:t>1</a:t>
            </a:r>
            <a:r>
              <a:rPr lang="zh-CN" altLang="en-US" sz="2100" dirty="0">
                <a:solidFill>
                  <a:srgbClr val="333333"/>
                </a:solidFill>
                <a:latin typeface="Arial" panose="020B0604020202020204" pitchFamily="34" charset="0"/>
              </a:rPr>
              <a:t>毫升</a:t>
            </a:r>
            <a:r>
              <a:rPr lang="en-US" altLang="zh-CN" sz="2100" dirty="0">
                <a:solidFill>
                  <a:srgbClr val="333333"/>
                </a:solidFill>
                <a:latin typeface="Arial" panose="020B0604020202020204" pitchFamily="34" charset="0"/>
              </a:rPr>
              <a:t>=1</a:t>
            </a:r>
            <a:r>
              <a:rPr lang="zh-CN" altLang="en-US" sz="2100" dirty="0">
                <a:solidFill>
                  <a:srgbClr val="333333"/>
                </a:solidFill>
                <a:latin typeface="Arial" panose="020B0604020202020204" pitchFamily="34" charset="0"/>
              </a:rPr>
              <a:t>立方厘米</a:t>
            </a:r>
            <a:endParaRPr lang="zh-CN" altLang="en-US" sz="2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0" grpId="0" autoUpdateAnimBg="0"/>
      <p:bldP spid="11" grpId="0"/>
      <p:bldP spid="13" grpId="0" autoUpdateAnimBg="0"/>
      <p:bldP spid="14" grpId="0" autoUpdateAnimBg="0"/>
      <p:bldP spid="15" grpId="0"/>
      <p:bldP spid="16" grpId="0"/>
      <p:bldP spid="5" grpId="0"/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sp>
        <p:nvSpPr>
          <p:cNvPr id="14" name="Text Box 3"/>
          <p:cNvSpPr txBox="1">
            <a:spLocks noChangeArrowheads="1"/>
          </p:cNvSpPr>
          <p:nvPr/>
        </p:nvSpPr>
        <p:spPr bwMode="auto">
          <a:xfrm>
            <a:off x="550069" y="1364079"/>
            <a:ext cx="5683242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1</a:t>
            </a:r>
            <a:r>
              <a:rPr lang="zh-CN" altLang="en-US" sz="2100" dirty="0">
                <a:latin typeface="+mn-ea"/>
                <a:ea typeface="+mn-ea"/>
              </a:rPr>
              <a:t>、</a:t>
            </a:r>
            <a:r>
              <a:rPr lang="en-US" altLang="zh-CN" sz="2100" dirty="0">
                <a:latin typeface="+mn-ea"/>
                <a:ea typeface="+mn-ea"/>
              </a:rPr>
              <a:t>8</a:t>
            </a:r>
            <a:r>
              <a:rPr lang="zh-CN" altLang="en-US" sz="2100" dirty="0">
                <a:latin typeface="+mn-ea"/>
                <a:ea typeface="+mn-ea"/>
              </a:rPr>
              <a:t>立方米比</a:t>
            </a:r>
            <a:r>
              <a:rPr lang="en-US" altLang="zh-CN" sz="2100" dirty="0">
                <a:latin typeface="+mn-ea"/>
                <a:ea typeface="+mn-ea"/>
              </a:rPr>
              <a:t>8</a:t>
            </a:r>
            <a:r>
              <a:rPr lang="zh-CN" altLang="en-US" sz="2100" dirty="0">
                <a:latin typeface="+mn-ea"/>
                <a:ea typeface="+mn-ea"/>
              </a:rPr>
              <a:t>平方米大。   （       ）</a:t>
            </a: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550069" y="1853655"/>
            <a:ext cx="7061633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2</a:t>
            </a:r>
            <a:r>
              <a:rPr lang="zh-CN" altLang="en-US" sz="2100" dirty="0">
                <a:latin typeface="+mn-ea"/>
                <a:ea typeface="+mn-ea"/>
              </a:rPr>
              <a:t>、一块橡皮的体积约是</a:t>
            </a:r>
            <a:r>
              <a:rPr lang="en-US" altLang="zh-CN" sz="2100" dirty="0">
                <a:latin typeface="+mn-ea"/>
                <a:ea typeface="+mn-ea"/>
              </a:rPr>
              <a:t>8</a:t>
            </a:r>
            <a:r>
              <a:rPr lang="zh-CN" altLang="en-US" sz="2100" dirty="0">
                <a:latin typeface="+mn-ea"/>
                <a:ea typeface="+mn-ea"/>
              </a:rPr>
              <a:t>立方分米。（       ）</a:t>
            </a:r>
          </a:p>
        </p:txBody>
      </p:sp>
      <p:sp>
        <p:nvSpPr>
          <p:cNvPr id="16" name="Text Box 5"/>
          <p:cNvSpPr txBox="1">
            <a:spLocks noChangeArrowheads="1"/>
          </p:cNvSpPr>
          <p:nvPr/>
        </p:nvSpPr>
        <p:spPr bwMode="auto">
          <a:xfrm>
            <a:off x="550069" y="2358593"/>
            <a:ext cx="7514600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、底面积和高分别相等的两个长方体，体积相等。（       ）</a:t>
            </a:r>
          </a:p>
        </p:txBody>
      </p:sp>
      <p:sp>
        <p:nvSpPr>
          <p:cNvPr id="17" name="Text Box 6"/>
          <p:cNvSpPr txBox="1">
            <a:spLocks noChangeArrowheads="1"/>
          </p:cNvSpPr>
          <p:nvPr/>
        </p:nvSpPr>
        <p:spPr bwMode="auto">
          <a:xfrm>
            <a:off x="4390307" y="1377706"/>
            <a:ext cx="431772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×</a:t>
            </a:r>
          </a:p>
        </p:txBody>
      </p:sp>
      <p:sp>
        <p:nvSpPr>
          <p:cNvPr id="18" name="Text Box 7"/>
          <p:cNvSpPr txBox="1">
            <a:spLocks noChangeArrowheads="1"/>
          </p:cNvSpPr>
          <p:nvPr/>
        </p:nvSpPr>
        <p:spPr bwMode="auto">
          <a:xfrm>
            <a:off x="5305911" y="1853431"/>
            <a:ext cx="447675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×</a:t>
            </a:r>
          </a:p>
        </p:txBody>
      </p:sp>
      <p:sp>
        <p:nvSpPr>
          <p:cNvPr id="20" name="Text Box 8"/>
          <p:cNvSpPr txBox="1">
            <a:spLocks noChangeArrowheads="1"/>
          </p:cNvSpPr>
          <p:nvPr/>
        </p:nvSpPr>
        <p:spPr bwMode="auto">
          <a:xfrm>
            <a:off x="6979739" y="2360329"/>
            <a:ext cx="421469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√</a:t>
            </a:r>
          </a:p>
        </p:txBody>
      </p:sp>
      <p:sp>
        <p:nvSpPr>
          <p:cNvPr id="2" name="矩形 1"/>
          <p:cNvSpPr/>
          <p:nvPr/>
        </p:nvSpPr>
        <p:spPr>
          <a:xfrm>
            <a:off x="689014" y="586863"/>
            <a:ext cx="3917179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b="1" dirty="0">
                <a:solidFill>
                  <a:prstClr val="black"/>
                </a:solidFill>
                <a:latin typeface="+mn-ea"/>
              </a:rPr>
              <a:t>判断。（对的画√ ，错的画</a:t>
            </a:r>
            <a:r>
              <a:rPr lang="en-US" altLang="zh-CN" sz="2100" b="1" dirty="0">
                <a:solidFill>
                  <a:prstClr val="black"/>
                </a:solidFill>
                <a:latin typeface="+mn-ea"/>
              </a:rPr>
              <a:t>× </a:t>
            </a:r>
            <a:r>
              <a:rPr lang="zh-CN" altLang="en-US" sz="2100" b="1" dirty="0">
                <a:solidFill>
                  <a:prstClr val="black"/>
                </a:solidFill>
                <a:latin typeface="+mn-ea"/>
              </a:rPr>
              <a:t>）</a:t>
            </a:r>
            <a:endParaRPr lang="zh-CN" altLang="en-US" b="1" dirty="0">
              <a:latin typeface="+mn-ea"/>
            </a:endParaRPr>
          </a:p>
        </p:txBody>
      </p:sp>
      <p:sp>
        <p:nvSpPr>
          <p:cNvPr id="25" name="Text Box 3"/>
          <p:cNvSpPr txBox="1">
            <a:spLocks noChangeArrowheads="1"/>
          </p:cNvSpPr>
          <p:nvPr/>
        </p:nvSpPr>
        <p:spPr bwMode="auto">
          <a:xfrm>
            <a:off x="550069" y="2840002"/>
            <a:ext cx="7660103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4</a:t>
            </a:r>
            <a:r>
              <a:rPr lang="zh-CN" altLang="en-US" sz="2100" dirty="0">
                <a:latin typeface="+mn-ea"/>
                <a:ea typeface="+mn-ea"/>
              </a:rPr>
              <a:t>、长方体和正方体的体积都等于底面积乘高。（       ）</a:t>
            </a:r>
          </a:p>
        </p:txBody>
      </p: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550069" y="3272833"/>
            <a:ext cx="7342254" cy="877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5</a:t>
            </a:r>
            <a:r>
              <a:rPr lang="zh-CN" altLang="en-US" sz="2100" dirty="0">
                <a:latin typeface="+mn-ea"/>
                <a:ea typeface="+mn-ea"/>
              </a:rPr>
              <a:t>、一个长方体的长、宽、高都扩大</a:t>
            </a:r>
            <a:r>
              <a:rPr lang="en-US" altLang="zh-CN" sz="2100" dirty="0">
                <a:latin typeface="+mn-ea"/>
                <a:ea typeface="+mn-ea"/>
              </a:rPr>
              <a:t>2</a:t>
            </a:r>
            <a:r>
              <a:rPr lang="zh-CN" altLang="en-US" sz="2100" dirty="0">
                <a:latin typeface="+mn-ea"/>
                <a:ea typeface="+mn-ea"/>
              </a:rPr>
              <a:t>倍，它的体积就扩大</a:t>
            </a:r>
            <a:endParaRPr lang="en-US" altLang="zh-CN" sz="2100" dirty="0">
              <a:latin typeface="+mn-ea"/>
              <a:ea typeface="+mn-ea"/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4</a:t>
            </a:r>
            <a:r>
              <a:rPr lang="zh-CN" altLang="en-US" sz="2100" dirty="0">
                <a:latin typeface="+mn-ea"/>
                <a:ea typeface="+mn-ea"/>
              </a:rPr>
              <a:t>倍。（      ）</a:t>
            </a:r>
          </a:p>
        </p:txBody>
      </p:sp>
      <p:sp>
        <p:nvSpPr>
          <p:cNvPr id="33" name="Text Box 8"/>
          <p:cNvSpPr txBox="1">
            <a:spLocks noChangeArrowheads="1"/>
          </p:cNvSpPr>
          <p:nvPr/>
        </p:nvSpPr>
        <p:spPr bwMode="auto">
          <a:xfrm>
            <a:off x="6472851" y="2840002"/>
            <a:ext cx="421469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√</a:t>
            </a:r>
          </a:p>
        </p:txBody>
      </p:sp>
      <p:sp>
        <p:nvSpPr>
          <p:cNvPr id="34" name="Text Box 7"/>
          <p:cNvSpPr txBox="1">
            <a:spLocks noChangeArrowheads="1"/>
          </p:cNvSpPr>
          <p:nvPr/>
        </p:nvSpPr>
        <p:spPr bwMode="auto">
          <a:xfrm>
            <a:off x="1594530" y="3740501"/>
            <a:ext cx="447675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×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20" grpId="0"/>
      <p:bldP spid="33" grpId="0"/>
      <p:bldP spid="3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37457" y="1402876"/>
            <a:ext cx="7188440" cy="2494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8</a:t>
            </a:r>
            <a:r>
              <a:rPr lang="zh-CN" altLang="en-US" sz="2100" dirty="0">
                <a:latin typeface="+mn-ea"/>
                <a:ea typeface="+mn-ea"/>
              </a:rPr>
              <a:t>米</a:t>
            </a:r>
            <a:r>
              <a:rPr lang="en-US" altLang="zh-CN" sz="2100" dirty="0">
                <a:latin typeface="+mn-ea"/>
                <a:ea typeface="+mn-ea"/>
              </a:rPr>
              <a:t>³=</a:t>
            </a:r>
            <a:r>
              <a:rPr lang="zh-CN" altLang="en-US" sz="2100" dirty="0">
                <a:latin typeface="+mn-ea"/>
                <a:ea typeface="+mn-ea"/>
              </a:rPr>
              <a:t>（          ）分米</a:t>
            </a:r>
            <a:r>
              <a:rPr lang="en-US" altLang="zh-CN" sz="2100" dirty="0">
                <a:latin typeface="+mn-ea"/>
                <a:ea typeface="+mn-ea"/>
              </a:rPr>
              <a:t>³       4800</a:t>
            </a:r>
            <a:r>
              <a:rPr lang="zh-CN" altLang="en-US" sz="2100" dirty="0">
                <a:latin typeface="+mn-ea"/>
                <a:ea typeface="+mn-ea"/>
              </a:rPr>
              <a:t>分米</a:t>
            </a:r>
            <a:r>
              <a:rPr lang="en-US" altLang="zh-CN" sz="2100" dirty="0">
                <a:latin typeface="+mn-ea"/>
                <a:ea typeface="+mn-ea"/>
              </a:rPr>
              <a:t>³=</a:t>
            </a:r>
            <a:r>
              <a:rPr lang="zh-CN" altLang="en-US" sz="2100" dirty="0">
                <a:latin typeface="+mn-ea"/>
                <a:ea typeface="+mn-ea"/>
              </a:rPr>
              <a:t>（       ）米</a:t>
            </a:r>
            <a:r>
              <a:rPr lang="en-US" altLang="zh-CN" sz="2100" dirty="0">
                <a:latin typeface="+mn-ea"/>
                <a:ea typeface="+mn-ea"/>
              </a:rPr>
              <a:t>³</a:t>
            </a: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920</a:t>
            </a:r>
            <a:r>
              <a:rPr lang="zh-CN" altLang="en-US" sz="2100" dirty="0">
                <a:latin typeface="+mn-ea"/>
                <a:ea typeface="+mn-ea"/>
              </a:rPr>
              <a:t>厘米</a:t>
            </a:r>
            <a:r>
              <a:rPr lang="en-US" altLang="zh-CN" sz="2100" dirty="0">
                <a:latin typeface="+mn-ea"/>
                <a:ea typeface="+mn-ea"/>
              </a:rPr>
              <a:t>³=</a:t>
            </a:r>
            <a:r>
              <a:rPr lang="zh-CN" altLang="en-US" sz="2100" dirty="0">
                <a:latin typeface="+mn-ea"/>
                <a:ea typeface="+mn-ea"/>
              </a:rPr>
              <a:t>（       ）分米</a:t>
            </a:r>
            <a:r>
              <a:rPr lang="en-US" altLang="zh-CN" sz="2100" dirty="0">
                <a:latin typeface="+mn-ea"/>
                <a:ea typeface="+mn-ea"/>
              </a:rPr>
              <a:t>³    0.14</a:t>
            </a:r>
            <a:r>
              <a:rPr lang="zh-CN" altLang="en-US" sz="2100" dirty="0">
                <a:latin typeface="+mn-ea"/>
                <a:ea typeface="+mn-ea"/>
              </a:rPr>
              <a:t>米</a:t>
            </a:r>
            <a:r>
              <a:rPr lang="en-US" altLang="zh-CN" sz="2100" dirty="0">
                <a:latin typeface="+mn-ea"/>
                <a:ea typeface="+mn-ea"/>
              </a:rPr>
              <a:t>³=</a:t>
            </a:r>
            <a:r>
              <a:rPr lang="zh-CN" altLang="en-US" sz="2100" dirty="0">
                <a:latin typeface="+mn-ea"/>
                <a:ea typeface="+mn-ea"/>
              </a:rPr>
              <a:t>（             ）厘米</a:t>
            </a:r>
            <a:r>
              <a:rPr lang="en-US" altLang="zh-CN" sz="2100" dirty="0">
                <a:latin typeface="+mn-ea"/>
                <a:ea typeface="+mn-ea"/>
              </a:rPr>
              <a:t>³</a:t>
            </a:r>
            <a:endParaRPr lang="zh-CN" altLang="en-US" sz="2100" dirty="0">
              <a:latin typeface="+mn-ea"/>
              <a:ea typeface="+mn-ea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36500</a:t>
            </a:r>
            <a:r>
              <a:rPr lang="zh-CN" altLang="en-US" sz="2100" dirty="0">
                <a:latin typeface="+mn-ea"/>
                <a:ea typeface="+mn-ea"/>
              </a:rPr>
              <a:t>毫升</a:t>
            </a:r>
            <a:r>
              <a:rPr lang="en-US" altLang="zh-CN" sz="2100" dirty="0">
                <a:latin typeface="+mn-ea"/>
                <a:ea typeface="+mn-ea"/>
              </a:rPr>
              <a:t>=</a:t>
            </a:r>
            <a:r>
              <a:rPr lang="zh-CN" altLang="en-US" sz="2100" dirty="0">
                <a:latin typeface="+mn-ea"/>
                <a:ea typeface="+mn-ea"/>
              </a:rPr>
              <a:t>（       ）升         </a:t>
            </a:r>
            <a:r>
              <a:rPr lang="en-US" altLang="zh-CN" sz="2100" dirty="0">
                <a:latin typeface="+mn-ea"/>
                <a:ea typeface="+mn-ea"/>
              </a:rPr>
              <a:t>8.35</a:t>
            </a:r>
            <a:r>
              <a:rPr lang="zh-CN" altLang="en-US" sz="2100" dirty="0">
                <a:latin typeface="+mn-ea"/>
                <a:ea typeface="+mn-ea"/>
              </a:rPr>
              <a:t>升</a:t>
            </a:r>
            <a:r>
              <a:rPr lang="en-US" altLang="zh-CN" sz="2100" dirty="0">
                <a:latin typeface="+mn-ea"/>
                <a:ea typeface="+mn-ea"/>
              </a:rPr>
              <a:t>=</a:t>
            </a:r>
            <a:r>
              <a:rPr lang="zh-CN" altLang="en-US" sz="2100" dirty="0">
                <a:latin typeface="+mn-ea"/>
                <a:ea typeface="+mn-ea"/>
              </a:rPr>
              <a:t>（       ）毫升</a:t>
            </a:r>
            <a:endParaRPr lang="en-US" altLang="zh-CN" sz="2100" dirty="0">
              <a:latin typeface="+mn-ea"/>
              <a:ea typeface="+mn-ea"/>
            </a:endParaRPr>
          </a:p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6600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毫升</a:t>
            </a:r>
            <a:r>
              <a:rPr lang="en-US" altLang="zh-CN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=</a:t>
            </a:r>
            <a:r>
              <a:rPr lang="zh-CN" altLang="en-US" sz="2100" dirty="0">
                <a:solidFill>
                  <a:prstClr val="black"/>
                </a:solidFill>
                <a:latin typeface="微软雅黑" panose="020B0503020204020204" charset="-122"/>
                <a:ea typeface="微软雅黑" panose="020B0503020204020204" charset="-122"/>
              </a:rPr>
              <a:t>（         ）立方厘米</a:t>
            </a:r>
            <a:endParaRPr lang="zh-CN" altLang="en-US" sz="2100" dirty="0">
              <a:latin typeface="+mn-ea"/>
              <a:ea typeface="+mn-ea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903939" y="1536296"/>
            <a:ext cx="1042964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8000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5843606" y="1536296"/>
            <a:ext cx="691255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4.8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2444517" y="2160343"/>
            <a:ext cx="827761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0.92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5549180" y="2175015"/>
            <a:ext cx="1389185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140000</a:t>
            </a:r>
          </a:p>
        </p:txBody>
      </p:sp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2630339" y="2800968"/>
            <a:ext cx="768930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36.5</a:t>
            </a:r>
          </a:p>
        </p:txBody>
      </p:sp>
      <p:sp>
        <p:nvSpPr>
          <p:cNvPr id="10" name="Text Box 10"/>
          <p:cNvSpPr txBox="1">
            <a:spLocks noChangeArrowheads="1"/>
          </p:cNvSpPr>
          <p:nvPr/>
        </p:nvSpPr>
        <p:spPr bwMode="auto">
          <a:xfrm>
            <a:off x="5643683" y="2800968"/>
            <a:ext cx="819933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8350</a:t>
            </a:r>
          </a:p>
        </p:txBody>
      </p:sp>
      <p:sp>
        <p:nvSpPr>
          <p:cNvPr id="3" name="矩形 2"/>
          <p:cNvSpPr/>
          <p:nvPr/>
        </p:nvSpPr>
        <p:spPr>
          <a:xfrm>
            <a:off x="789715" y="650858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b="1" dirty="0">
                <a:solidFill>
                  <a:prstClr val="black"/>
                </a:solidFill>
              </a:rPr>
              <a:t>填空。</a:t>
            </a:r>
            <a:endParaRPr lang="zh-CN" altLang="en-US" b="1" dirty="0"/>
          </a:p>
        </p:txBody>
      </p:sp>
      <p:sp>
        <p:nvSpPr>
          <p:cNvPr id="12" name="Text Box 10"/>
          <p:cNvSpPr txBox="1">
            <a:spLocks noChangeArrowheads="1"/>
          </p:cNvSpPr>
          <p:nvPr/>
        </p:nvSpPr>
        <p:spPr bwMode="auto">
          <a:xfrm>
            <a:off x="2523357" y="3462674"/>
            <a:ext cx="819933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6600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3</a:t>
            </a:r>
            <a:endParaRPr lang="zh-CN" altLang="en-US" sz="2100" b="1" dirty="0"/>
          </a:p>
        </p:txBody>
      </p:sp>
      <p:sp>
        <p:nvSpPr>
          <p:cNvPr id="3" name="矩形 2"/>
          <p:cNvSpPr/>
          <p:nvPr/>
        </p:nvSpPr>
        <p:spPr>
          <a:xfrm>
            <a:off x="608938" y="442026"/>
            <a:ext cx="7749767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b="1" dirty="0"/>
              <a:t>有一桶矿泉水，共有</a:t>
            </a:r>
            <a:r>
              <a:rPr lang="en-US" altLang="zh-CN" sz="2100" b="1" dirty="0"/>
              <a:t>20</a:t>
            </a:r>
            <a:r>
              <a:rPr lang="zh-CN" altLang="en-US" sz="2100" b="1" dirty="0"/>
              <a:t>升，小明每天喝水</a:t>
            </a:r>
            <a:r>
              <a:rPr lang="en-US" altLang="zh-CN" sz="2100" b="1" dirty="0"/>
              <a:t>1250</a:t>
            </a:r>
            <a:r>
              <a:rPr lang="zh-CN" altLang="en-US" sz="2100" b="1" dirty="0"/>
              <a:t>毫升，这桶水小明几天能喝完？ </a:t>
            </a:r>
            <a:endParaRPr lang="zh-CN" altLang="en-US" sz="2100" b="1" dirty="0">
              <a:latin typeface="+mn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2256594" y="2466684"/>
            <a:ext cx="3288671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  </a:t>
            </a: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20000÷1250=16(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天</a:t>
            </a: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)</a:t>
            </a:r>
          </a:p>
        </p:txBody>
      </p:sp>
      <p:sp>
        <p:nvSpPr>
          <p:cNvPr id="8" name="矩形 7"/>
          <p:cNvSpPr/>
          <p:nvPr/>
        </p:nvSpPr>
        <p:spPr>
          <a:xfrm>
            <a:off x="2378816" y="3103214"/>
            <a:ext cx="3764492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答：这桶水小明</a:t>
            </a:r>
            <a:r>
              <a:rPr lang="en-US" altLang="zh-CN" sz="2100" dirty="0">
                <a:solidFill>
                  <a:prstClr val="black"/>
                </a:solidFill>
              </a:rPr>
              <a:t>16</a:t>
            </a:r>
            <a:r>
              <a:rPr lang="zh-CN" altLang="en-US" sz="2100" dirty="0">
                <a:solidFill>
                  <a:prstClr val="black"/>
                </a:solidFill>
              </a:rPr>
              <a:t>天能喝完。</a:t>
            </a:r>
            <a:r>
              <a:rPr lang="en-US" altLang="zh-CN" sz="2100" dirty="0">
                <a:solidFill>
                  <a:prstClr val="black"/>
                </a:solidFill>
              </a:rPr>
              <a:t> </a:t>
            </a:r>
          </a:p>
        </p:txBody>
      </p:sp>
      <p:sp>
        <p:nvSpPr>
          <p:cNvPr id="9" name="矩形 8"/>
          <p:cNvSpPr/>
          <p:nvPr/>
        </p:nvSpPr>
        <p:spPr>
          <a:xfrm>
            <a:off x="2463210" y="1997437"/>
            <a:ext cx="224845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20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升</a:t>
            </a: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=20000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毫升</a:t>
            </a:r>
            <a:endParaRPr lang="zh-CN" altLang="en-US" dirty="0">
              <a:solidFill>
                <a:srgbClr val="FF0000"/>
              </a:solidFill>
              <a:latin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355280" y="345011"/>
            <a:ext cx="8553331" cy="2492990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1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、结合实践活动，认识体积、容积单位之间的进率，会进行体积、容积单位之间的换算。</a:t>
            </a:r>
            <a:endParaRPr lang="en-US" altLang="zh-CN" sz="21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、在观察、操作中，发展空间观念。 </a:t>
            </a:r>
            <a:endParaRPr lang="en-US" altLang="zh-CN" sz="21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、学生想探究问题，愿意和同伴进行合作交流；乐于用学过的知识解决生活中的相关的实际问题。</a:t>
            </a:r>
            <a:endParaRPr lang="en-US" altLang="zh-CN" sz="21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" name="圆角矩形 4"/>
          <p:cNvSpPr/>
          <p:nvPr/>
        </p:nvSpPr>
        <p:spPr>
          <a:xfrm>
            <a:off x="256375" y="2769310"/>
            <a:ext cx="8579617" cy="1852301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>
              <a:lnSpc>
                <a:spcPct val="150000"/>
              </a:lnSpc>
            </a:pPr>
            <a:endParaRPr lang="zh-CN" altLang="en-US" sz="2100" dirty="0">
              <a:latin typeface="+mn-ea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93520" y="2906693"/>
            <a:ext cx="8171915" cy="200824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  <a:latin typeface="+mn-ea"/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  <a:latin typeface="+mn-ea"/>
              </a:rPr>
              <a:t>重点</a:t>
            </a:r>
            <a:r>
              <a:rPr lang="en-US" altLang="zh-CN" sz="2100" dirty="0">
                <a:solidFill>
                  <a:schemeClr val="bg1"/>
                </a:solidFill>
                <a:latin typeface="+mn-ea"/>
              </a:rPr>
              <a:t>】</a:t>
            </a:r>
            <a:r>
              <a:rPr lang="zh-CN" altLang="en-US" sz="2100" dirty="0">
                <a:latin typeface="+mn-ea"/>
              </a:rPr>
              <a:t>观察、操作中会进行体积、容积单位之间的换算，乐于用学过的知识解决生活中的相关的实际问题。</a:t>
            </a:r>
          </a:p>
          <a:p>
            <a:pPr>
              <a:lnSpc>
                <a:spcPct val="150000"/>
              </a:lnSpc>
            </a:pPr>
            <a:endParaRPr lang="zh-CN" altLang="en-US" sz="2100" dirty="0">
              <a:latin typeface="+mn-ea"/>
            </a:endParaRPr>
          </a:p>
          <a:p>
            <a:pPr>
              <a:lnSpc>
                <a:spcPct val="150000"/>
              </a:lnSpc>
            </a:pPr>
            <a:endParaRPr lang="en-US" altLang="zh-CN" sz="21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355280" y="3876189"/>
            <a:ext cx="817191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  <a:latin typeface="+mn-ea"/>
              </a:rPr>
              <a:t> 【</a:t>
            </a:r>
            <a:r>
              <a:rPr lang="zh-CN" altLang="en-US" sz="2100" dirty="0">
                <a:solidFill>
                  <a:schemeClr val="bg1"/>
                </a:solidFill>
                <a:latin typeface="+mn-ea"/>
              </a:rPr>
              <a:t>难点</a:t>
            </a:r>
            <a:r>
              <a:rPr lang="en-US" altLang="zh-CN" sz="2100" dirty="0">
                <a:solidFill>
                  <a:schemeClr val="bg1"/>
                </a:solidFill>
                <a:latin typeface="+mn-ea"/>
              </a:rPr>
              <a:t>】</a:t>
            </a:r>
            <a:r>
              <a:rPr lang="zh-CN" altLang="en-US" sz="2100" dirty="0">
                <a:latin typeface="+mn-ea"/>
              </a:rPr>
              <a:t>观察、操作中会进行体积、容积单位之间的换算。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4</a:t>
            </a:r>
            <a:endParaRPr lang="zh-CN" altLang="en-US" sz="2100" b="1" dirty="0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493520" y="467338"/>
            <a:ext cx="8294520" cy="1525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990033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tx2"/>
              </a:buClr>
              <a:buSzPct val="85000"/>
              <a:buFont typeface="Wingdings" panose="05000000000000000000" pitchFamily="2" charset="2"/>
              <a:buChar char="Ø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hlink"/>
              </a:buClr>
              <a:buSzPct val="95000"/>
              <a:buFont typeface="Wingdings 2" panose="05020102010507070707" pitchFamily="18" charset="2"/>
              <a:buChar char="¡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Ø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hlink"/>
              </a:buClr>
              <a:buFont typeface="Wingdings 2" panose="05020102010507070707" pitchFamily="18" charset="2"/>
              <a:buChar char="¡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 2" panose="05020102010507070707" pitchFamily="18" charset="2"/>
              <a:buChar char="¡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 2" panose="05020102010507070707" pitchFamily="18" charset="2"/>
              <a:buChar char="¡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 2" panose="05020102010507070707" pitchFamily="18" charset="2"/>
              <a:buChar char="¡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 2" panose="05020102010507070707" pitchFamily="18" charset="2"/>
              <a:buChar char="¡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30000"/>
              </a:spcBef>
              <a:buClrTx/>
              <a:buFontTx/>
              <a:buNone/>
            </a:pPr>
            <a:r>
              <a:rPr lang="zh-CN" altLang="en-US" sz="2100" dirty="0">
                <a:latin typeface="+mn-ea"/>
                <a:ea typeface="+mn-ea"/>
              </a:rPr>
              <a:t>一个包装盒，如果从里面量长</a:t>
            </a:r>
            <a:r>
              <a:rPr lang="en-US" altLang="zh-CN" sz="2100" dirty="0">
                <a:latin typeface="+mn-ea"/>
                <a:ea typeface="+mn-ea"/>
              </a:rPr>
              <a:t>28cm</a:t>
            </a:r>
            <a:r>
              <a:rPr lang="zh-CN" altLang="en-US" sz="2100" dirty="0">
                <a:latin typeface="+mn-ea"/>
                <a:ea typeface="+mn-ea"/>
              </a:rPr>
              <a:t>，宽</a:t>
            </a:r>
            <a:r>
              <a:rPr lang="en-US" altLang="zh-CN" sz="2100" dirty="0">
                <a:latin typeface="+mn-ea"/>
                <a:ea typeface="+mn-ea"/>
              </a:rPr>
              <a:t>20cm</a:t>
            </a:r>
            <a:r>
              <a:rPr lang="zh-CN" altLang="en-US" sz="2100" dirty="0">
                <a:latin typeface="+mn-ea"/>
                <a:ea typeface="+mn-ea"/>
              </a:rPr>
              <a:t>，体积为</a:t>
            </a:r>
            <a:r>
              <a:rPr lang="en-US" altLang="zh-CN" sz="2100" dirty="0">
                <a:latin typeface="+mn-ea"/>
                <a:ea typeface="+mn-ea"/>
              </a:rPr>
              <a:t>14dm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。妈妈想用它包装一件长</a:t>
            </a:r>
            <a:r>
              <a:rPr lang="en-US" altLang="zh-CN" sz="2100" dirty="0">
                <a:latin typeface="+mn-ea"/>
                <a:ea typeface="+mn-ea"/>
              </a:rPr>
              <a:t>25cm</a:t>
            </a:r>
            <a:r>
              <a:rPr lang="zh-CN" altLang="en-US" sz="2100" dirty="0">
                <a:latin typeface="+mn-ea"/>
                <a:ea typeface="+mn-ea"/>
              </a:rPr>
              <a:t>，宽</a:t>
            </a:r>
            <a:r>
              <a:rPr lang="en-US" altLang="zh-CN" sz="2100" dirty="0">
                <a:latin typeface="+mn-ea"/>
                <a:ea typeface="+mn-ea"/>
              </a:rPr>
              <a:t>16cm</a:t>
            </a:r>
            <a:r>
              <a:rPr lang="zh-CN" altLang="en-US" sz="2100" dirty="0">
                <a:latin typeface="+mn-ea"/>
                <a:ea typeface="+mn-ea"/>
              </a:rPr>
              <a:t>，高</a:t>
            </a:r>
            <a:r>
              <a:rPr lang="en-US" altLang="zh-CN" sz="2100" dirty="0">
                <a:latin typeface="+mn-ea"/>
                <a:ea typeface="+mn-ea"/>
              </a:rPr>
              <a:t>20cm</a:t>
            </a:r>
            <a:r>
              <a:rPr lang="zh-CN" altLang="en-US" sz="2100" dirty="0">
                <a:latin typeface="+mn-ea"/>
                <a:ea typeface="+mn-ea"/>
              </a:rPr>
              <a:t>的玻璃器皿，是否可以装得下？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551813" y="1961485"/>
            <a:ext cx="6192441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分析：包装盒的长和宽都足够装得下，主要看高。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1248942" y="2967120"/>
            <a:ext cx="4310110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14÷2.8÷2=2.5(</a:t>
            </a:r>
            <a:r>
              <a:rPr lang="en-US" altLang="zh-CN" sz="2100" dirty="0" err="1">
                <a:solidFill>
                  <a:srgbClr val="FF0000"/>
                </a:solidFill>
                <a:latin typeface="+mn-ea"/>
                <a:ea typeface="+mn-ea"/>
              </a:rPr>
              <a:t>dm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)=25(cm)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1287384" y="2503215"/>
            <a:ext cx="3886672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28cm=2.8dm    20cm=2dm</a:t>
            </a: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1745456" y="3486636"/>
            <a:ext cx="2061573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25cm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＞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20cm</a:t>
            </a:r>
          </a:p>
        </p:txBody>
      </p:sp>
      <p:sp>
        <p:nvSpPr>
          <p:cNvPr id="10" name="Text Box 7"/>
          <p:cNvSpPr txBox="1">
            <a:spLocks noChangeArrowheads="1"/>
          </p:cNvSpPr>
          <p:nvPr/>
        </p:nvSpPr>
        <p:spPr bwMode="auto">
          <a:xfrm>
            <a:off x="1745456" y="4006152"/>
            <a:ext cx="2179221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100" dirty="0">
                <a:latin typeface="+mn-ea"/>
                <a:ea typeface="+mn-ea"/>
              </a:rPr>
              <a:t>答：能装得下。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9" grpId="0"/>
      <p:bldP spid="1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5</a:t>
            </a:r>
            <a:endParaRPr lang="zh-CN" altLang="en-US" sz="2100" b="1" dirty="0"/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625184" y="430534"/>
            <a:ext cx="8120464" cy="10403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50000"/>
              </a:spcBef>
            </a:pPr>
            <a:r>
              <a:rPr lang="zh-CN" altLang="en-US" sz="2100" dirty="0">
                <a:latin typeface="+mn-ea"/>
                <a:ea typeface="+mn-ea"/>
              </a:rPr>
              <a:t>把一根长</a:t>
            </a:r>
            <a:r>
              <a:rPr lang="en-US" altLang="zh-CN" sz="2100" dirty="0">
                <a:latin typeface="+mn-ea"/>
                <a:ea typeface="+mn-ea"/>
              </a:rPr>
              <a:t>2</a:t>
            </a:r>
            <a:r>
              <a:rPr lang="zh-CN" altLang="en-US" sz="2100" dirty="0">
                <a:latin typeface="+mn-ea"/>
                <a:ea typeface="+mn-ea"/>
              </a:rPr>
              <a:t>米的方木（底面是正方形）锯成三段，表面积增加</a:t>
            </a:r>
            <a:r>
              <a:rPr lang="en-US" altLang="zh-CN" sz="2100" dirty="0">
                <a:latin typeface="+mn-ea"/>
                <a:ea typeface="+mn-ea"/>
              </a:rPr>
              <a:t>5.76</a:t>
            </a:r>
            <a:r>
              <a:rPr lang="zh-CN" altLang="en-US" sz="2100" dirty="0">
                <a:latin typeface="+mn-ea"/>
                <a:ea typeface="+mn-ea"/>
              </a:rPr>
              <a:t>平方分米，原来这根方木的体积是多少立方分米？合多少立方米？ </a:t>
            </a:r>
          </a:p>
        </p:txBody>
      </p:sp>
      <p:sp>
        <p:nvSpPr>
          <p:cNvPr id="3" name="矩形 2"/>
          <p:cNvSpPr/>
          <p:nvPr/>
        </p:nvSpPr>
        <p:spPr>
          <a:xfrm>
            <a:off x="926179" y="4187941"/>
            <a:ext cx="7471373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latin typeface="+mn-ea"/>
              </a:rPr>
              <a:t>答：原来这根方木的体积是</a:t>
            </a:r>
            <a:r>
              <a:rPr lang="en-US" altLang="zh-CN" sz="2100" dirty="0">
                <a:latin typeface="+mn-ea"/>
              </a:rPr>
              <a:t>28.8</a:t>
            </a:r>
            <a:r>
              <a:rPr lang="zh-CN" altLang="en-US" sz="2100" dirty="0">
                <a:latin typeface="+mn-ea"/>
              </a:rPr>
              <a:t>立方分米，合</a:t>
            </a:r>
            <a:r>
              <a:rPr lang="en-US" altLang="zh-CN" sz="2100" dirty="0">
                <a:latin typeface="+mn-ea"/>
              </a:rPr>
              <a:t>0.0288</a:t>
            </a:r>
            <a:r>
              <a:rPr lang="zh-CN" altLang="en-US" sz="2100" dirty="0">
                <a:latin typeface="+mn-ea"/>
              </a:rPr>
              <a:t>立方米。</a:t>
            </a:r>
            <a:r>
              <a:rPr lang="en-US" altLang="zh-CN" sz="2100" dirty="0">
                <a:latin typeface="+mn-ea"/>
              </a:rPr>
              <a:t>  </a:t>
            </a:r>
          </a:p>
        </p:txBody>
      </p:sp>
      <p:sp>
        <p:nvSpPr>
          <p:cNvPr id="9" name="矩形 8"/>
          <p:cNvSpPr/>
          <p:nvPr/>
        </p:nvSpPr>
        <p:spPr>
          <a:xfrm>
            <a:off x="926179" y="1647916"/>
            <a:ext cx="460486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锯成三段后，增加了</a:t>
            </a:r>
            <a:r>
              <a:rPr lang="en-US" altLang="zh-CN" sz="2100" dirty="0">
                <a:solidFill>
                  <a:srgbClr val="FF0000"/>
                </a:solidFill>
              </a:rPr>
              <a:t>4</a:t>
            </a:r>
            <a:r>
              <a:rPr lang="zh-CN" altLang="en-US" sz="2100" dirty="0">
                <a:solidFill>
                  <a:srgbClr val="FF0000"/>
                </a:solidFill>
              </a:rPr>
              <a:t>个正方形的面积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926179" y="2075309"/>
            <a:ext cx="5938115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每个正方形的面积是：</a:t>
            </a:r>
            <a:r>
              <a:rPr lang="en-US" altLang="zh-CN" sz="2100" dirty="0">
                <a:solidFill>
                  <a:srgbClr val="FF0000"/>
                </a:solidFill>
              </a:rPr>
              <a:t>5.76÷ 4</a:t>
            </a:r>
            <a:r>
              <a:rPr lang="zh-CN" altLang="en-US" sz="2100" dirty="0">
                <a:solidFill>
                  <a:srgbClr val="FF0000"/>
                </a:solidFill>
              </a:rPr>
              <a:t>＝</a:t>
            </a:r>
            <a:r>
              <a:rPr lang="en-US" altLang="zh-CN" sz="2100" dirty="0">
                <a:solidFill>
                  <a:srgbClr val="FF0000"/>
                </a:solidFill>
              </a:rPr>
              <a:t>1.44(</a:t>
            </a:r>
            <a:r>
              <a:rPr lang="zh-CN" altLang="en-US" sz="2100" dirty="0">
                <a:solidFill>
                  <a:srgbClr val="FF0000"/>
                </a:solidFill>
              </a:rPr>
              <a:t>平方分米</a:t>
            </a:r>
            <a:r>
              <a:rPr lang="en-US" altLang="zh-CN" sz="2100" dirty="0">
                <a:solidFill>
                  <a:srgbClr val="FF0000"/>
                </a:solidFill>
              </a:rPr>
              <a:t>)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926179" y="2505698"/>
            <a:ext cx="3634967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每个正方形的边长是</a:t>
            </a:r>
            <a:r>
              <a:rPr lang="en-US" altLang="zh-CN" sz="2100" dirty="0">
                <a:solidFill>
                  <a:srgbClr val="FF0000"/>
                </a:solidFill>
              </a:rPr>
              <a:t>1.2</a:t>
            </a:r>
            <a:r>
              <a:rPr lang="zh-CN" altLang="en-US" sz="2100" dirty="0">
                <a:solidFill>
                  <a:srgbClr val="FF0000"/>
                </a:solidFill>
              </a:rPr>
              <a:t>分米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926180" y="2975547"/>
            <a:ext cx="1808429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</a:rPr>
              <a:t>2</a:t>
            </a:r>
            <a:r>
              <a:rPr lang="zh-CN" altLang="en-US" sz="2100" dirty="0">
                <a:solidFill>
                  <a:srgbClr val="FF0000"/>
                </a:solidFill>
              </a:rPr>
              <a:t>米＝</a:t>
            </a:r>
            <a:r>
              <a:rPr lang="en-US" altLang="zh-CN" sz="2100" dirty="0">
                <a:solidFill>
                  <a:srgbClr val="FF0000"/>
                </a:solidFill>
              </a:rPr>
              <a:t>20</a:t>
            </a:r>
            <a:r>
              <a:rPr lang="zh-CN" altLang="en-US" sz="2100" dirty="0">
                <a:solidFill>
                  <a:srgbClr val="FF0000"/>
                </a:solidFill>
              </a:rPr>
              <a:t>分米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926180" y="3352896"/>
            <a:ext cx="3533115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</a:rPr>
              <a:t>1.44×20</a:t>
            </a:r>
            <a:r>
              <a:rPr lang="zh-CN" altLang="en-US" sz="2100" dirty="0">
                <a:solidFill>
                  <a:srgbClr val="FF0000"/>
                </a:solidFill>
              </a:rPr>
              <a:t>＝</a:t>
            </a:r>
            <a:r>
              <a:rPr lang="en-US" altLang="zh-CN" sz="2100" dirty="0">
                <a:solidFill>
                  <a:srgbClr val="FF0000"/>
                </a:solidFill>
              </a:rPr>
              <a:t>28.8(</a:t>
            </a:r>
            <a:r>
              <a:rPr lang="zh-CN" altLang="en-US" sz="2100" dirty="0">
                <a:solidFill>
                  <a:srgbClr val="FF0000"/>
                </a:solidFill>
              </a:rPr>
              <a:t>立方分米</a:t>
            </a:r>
            <a:r>
              <a:rPr lang="en-US" altLang="zh-CN" sz="2100" dirty="0">
                <a:solidFill>
                  <a:srgbClr val="FF0000"/>
                </a:solidFill>
              </a:rPr>
              <a:t>)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926179" y="3742276"/>
            <a:ext cx="3730028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</a:rPr>
              <a:t>28.8</a:t>
            </a:r>
            <a:r>
              <a:rPr lang="zh-CN" altLang="en-US" sz="2100" dirty="0">
                <a:solidFill>
                  <a:srgbClr val="FF0000"/>
                </a:solidFill>
              </a:rPr>
              <a:t>立方分米＝</a:t>
            </a:r>
            <a:r>
              <a:rPr lang="en-US" altLang="zh-CN" sz="2100" dirty="0">
                <a:solidFill>
                  <a:srgbClr val="FF0000"/>
                </a:solidFill>
              </a:rPr>
              <a:t>0.0288</a:t>
            </a:r>
            <a:r>
              <a:rPr lang="zh-CN" altLang="en-US" sz="2100" dirty="0">
                <a:solidFill>
                  <a:srgbClr val="FF0000"/>
                </a:solidFill>
              </a:rPr>
              <a:t>立方米</a:t>
            </a:r>
            <a:endParaRPr lang="zh-CN" altLang="en-US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9" grpId="0"/>
      <p:bldP spid="10" grpId="0"/>
      <p:bldP spid="11" grpId="0"/>
      <p:bldP spid="12" grpId="0"/>
      <p:bldP spid="13" grpId="0"/>
      <p:bldP spid="1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6</a:t>
            </a:r>
            <a:endParaRPr lang="zh-CN" altLang="en-US" sz="2100" b="1" dirty="0"/>
          </a:p>
        </p:txBody>
      </p:sp>
      <p:sp>
        <p:nvSpPr>
          <p:cNvPr id="4" name="TextBox 9"/>
          <p:cNvSpPr txBox="1">
            <a:spLocks noChangeArrowheads="1"/>
          </p:cNvSpPr>
          <p:nvPr/>
        </p:nvSpPr>
        <p:spPr bwMode="auto">
          <a:xfrm>
            <a:off x="751108" y="488447"/>
            <a:ext cx="7607504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2100" dirty="0">
                <a:latin typeface="+mn-ea"/>
                <a:ea typeface="+mn-ea"/>
              </a:rPr>
              <a:t>请结合生活中的实际情况想一想，电视机包装箱的长是</a:t>
            </a:r>
            <a:r>
              <a:rPr lang="en-US" altLang="zh-CN" sz="2100" dirty="0">
                <a:latin typeface="+mn-ea"/>
                <a:ea typeface="+mn-ea"/>
              </a:rPr>
              <a:t>60m</a:t>
            </a:r>
            <a:r>
              <a:rPr lang="zh-CN" altLang="en-US" sz="2100" dirty="0">
                <a:latin typeface="+mn-ea"/>
                <a:ea typeface="+mn-ea"/>
              </a:rPr>
              <a:t>，</a:t>
            </a:r>
            <a:r>
              <a:rPr lang="en-US" altLang="zh-CN" sz="2100" dirty="0">
                <a:latin typeface="+mn-ea"/>
                <a:ea typeface="+mn-ea"/>
              </a:rPr>
              <a:t>60dm</a:t>
            </a:r>
            <a:r>
              <a:rPr lang="zh-CN" altLang="en-US" sz="2100" dirty="0">
                <a:latin typeface="+mn-ea"/>
                <a:ea typeface="+mn-ea"/>
              </a:rPr>
              <a:t>还是</a:t>
            </a:r>
            <a:r>
              <a:rPr lang="en-US" altLang="zh-CN" sz="2100" dirty="0">
                <a:latin typeface="+mn-ea"/>
                <a:ea typeface="+mn-ea"/>
              </a:rPr>
              <a:t>60cm</a:t>
            </a:r>
            <a:r>
              <a:rPr lang="zh-CN" altLang="en-US" sz="2100" dirty="0">
                <a:latin typeface="+mn-ea"/>
                <a:ea typeface="+mn-ea"/>
              </a:rPr>
              <a:t>？宽和高呢？箱子的体积是多少？</a:t>
            </a:r>
            <a:endParaRPr lang="en-US" altLang="zh-CN" sz="2100" dirty="0">
              <a:latin typeface="+mn-ea"/>
              <a:ea typeface="+mn-ea"/>
            </a:endParaRPr>
          </a:p>
        </p:txBody>
      </p:sp>
      <p:pic>
        <p:nvPicPr>
          <p:cNvPr id="5" name="图片 12" descr="10.pn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5427842" y="2486309"/>
            <a:ext cx="1914896" cy="1181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179112" y="1677378"/>
            <a:ext cx="520617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长、宽、高分别是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60cm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、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50cm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、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40cm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285157" y="2268148"/>
            <a:ext cx="3651245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   60×50×40</a:t>
            </a:r>
          </a:p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=300×40</a:t>
            </a: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＝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120000(cm</a:t>
            </a:r>
            <a:r>
              <a:rPr lang="en-US" altLang="zh-CN" sz="210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)</a:t>
            </a:r>
          </a:p>
        </p:txBody>
      </p:sp>
      <p:sp>
        <p:nvSpPr>
          <p:cNvPr id="3" name="矩形 2"/>
          <p:cNvSpPr/>
          <p:nvPr/>
        </p:nvSpPr>
        <p:spPr>
          <a:xfrm>
            <a:off x="1285157" y="3909513"/>
            <a:ext cx="4572000" cy="473206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+mn-ea"/>
              </a:rPr>
              <a:t>答：箱子的体积是</a:t>
            </a:r>
            <a:r>
              <a:rPr lang="en-US" altLang="zh-CN" sz="2100" dirty="0">
                <a:latin typeface="+mn-ea"/>
              </a:rPr>
              <a:t>120000cm</a:t>
            </a:r>
            <a:r>
              <a:rPr lang="en-US" altLang="zh-CN" sz="2100" baseline="30000" dirty="0">
                <a:latin typeface="+mn-ea"/>
              </a:rPr>
              <a:t>3</a:t>
            </a:r>
            <a:r>
              <a:rPr lang="zh-CN" altLang="en-US" sz="2100" dirty="0">
                <a:latin typeface="+mn-ea"/>
              </a:rPr>
              <a:t>。</a:t>
            </a:r>
            <a:endParaRPr lang="en-US" altLang="zh-CN" sz="2100" dirty="0">
              <a:latin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圆角矩形标注 5"/>
          <p:cNvSpPr/>
          <p:nvPr/>
        </p:nvSpPr>
        <p:spPr>
          <a:xfrm>
            <a:off x="5633237" y="1600432"/>
            <a:ext cx="2643895" cy="1496639"/>
          </a:xfrm>
          <a:prstGeom prst="wedgeRoundRectCallout">
            <a:avLst>
              <a:gd name="adj1" fmla="val -2029"/>
              <a:gd name="adj2" fmla="val 66645"/>
              <a:gd name="adj3" fmla="val 16667"/>
            </a:avLst>
          </a:prstGeom>
          <a:solidFill>
            <a:srgbClr val="FBF0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540470" y="323446"/>
            <a:ext cx="7884732" cy="1040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tx2"/>
              </a:buClr>
              <a:buSzPct val="85000"/>
              <a:buFont typeface="Wingdings" panose="05000000000000000000" pitchFamily="2" charset="2"/>
              <a:buChar char="Ø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hlink"/>
              </a:buClr>
              <a:buSzPct val="95000"/>
              <a:buFont typeface="Wingdings 2" panose="05020102010507070707" pitchFamily="18" charset="2"/>
              <a:buChar char="¡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90000"/>
              <a:buFont typeface="Wingdings" panose="05000000000000000000" pitchFamily="2" charset="2"/>
              <a:buChar char="Ø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hlink"/>
              </a:buClr>
              <a:buFont typeface="Wingdings 2" panose="05020102010507070707" pitchFamily="18" charset="2"/>
              <a:buChar char="¡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 2" panose="05020102010507070707" pitchFamily="18" charset="2"/>
              <a:buChar char="¡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 2" panose="05020102010507070707" pitchFamily="18" charset="2"/>
              <a:buChar char="¡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 2" panose="05020102010507070707" pitchFamily="18" charset="2"/>
              <a:buChar char="¡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 2" panose="05020102010507070707" pitchFamily="18" charset="2"/>
              <a:buChar char="¡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ClrTx/>
              <a:buFontTx/>
              <a:buNone/>
            </a:pPr>
            <a:r>
              <a:rPr lang="zh-CN" altLang="en-US" sz="2100" b="1" dirty="0">
                <a:latin typeface="+mn-ea"/>
                <a:ea typeface="+mn-ea"/>
              </a:rPr>
              <a:t>一个长方体，它的长为</a:t>
            </a:r>
            <a:r>
              <a:rPr lang="en-US" altLang="zh-CN" sz="2100" b="1" dirty="0">
                <a:latin typeface="+mn-ea"/>
                <a:ea typeface="+mn-ea"/>
              </a:rPr>
              <a:t>0.5</a:t>
            </a:r>
            <a:r>
              <a:rPr lang="zh-CN" altLang="en-US" sz="2100" b="1" dirty="0">
                <a:latin typeface="+mn-ea"/>
                <a:ea typeface="+mn-ea"/>
              </a:rPr>
              <a:t>米、宽为</a:t>
            </a:r>
            <a:r>
              <a:rPr lang="en-US" altLang="zh-CN" sz="2100" b="1" dirty="0">
                <a:latin typeface="+mn-ea"/>
                <a:ea typeface="+mn-ea"/>
              </a:rPr>
              <a:t>2</a:t>
            </a:r>
            <a:r>
              <a:rPr lang="zh-CN" altLang="en-US" sz="2100" b="1" dirty="0">
                <a:latin typeface="+mn-ea"/>
                <a:ea typeface="+mn-ea"/>
              </a:rPr>
              <a:t>分米、高为</a:t>
            </a:r>
            <a:r>
              <a:rPr lang="en-US" altLang="zh-CN" sz="2100" b="1" dirty="0">
                <a:latin typeface="+mn-ea"/>
                <a:ea typeface="+mn-ea"/>
              </a:rPr>
              <a:t>8</a:t>
            </a:r>
            <a:r>
              <a:rPr lang="zh-CN" altLang="en-US" sz="2100" b="1" dirty="0">
                <a:latin typeface="+mn-ea"/>
                <a:ea typeface="+mn-ea"/>
              </a:rPr>
              <a:t>厘米，它的体积是多少？</a:t>
            </a:r>
          </a:p>
        </p:txBody>
      </p:sp>
      <p:sp>
        <p:nvSpPr>
          <p:cNvPr id="5" name="矩形 4"/>
          <p:cNvSpPr/>
          <p:nvPr/>
        </p:nvSpPr>
        <p:spPr>
          <a:xfrm>
            <a:off x="5650961" y="1680524"/>
            <a:ext cx="2828021" cy="131574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800" dirty="0">
                <a:latin typeface="+mn-ea"/>
              </a:rPr>
              <a:t>3</a:t>
            </a:r>
            <a:r>
              <a:rPr lang="zh-CN" altLang="en-US" sz="1800" dirty="0">
                <a:latin typeface="+mn-ea"/>
              </a:rPr>
              <a:t>种答案：</a:t>
            </a:r>
            <a:r>
              <a:rPr lang="en-US" altLang="zh-CN" sz="1800" dirty="0">
                <a:latin typeface="+mn-ea"/>
              </a:rPr>
              <a:t>0.008m³</a:t>
            </a:r>
            <a:r>
              <a:rPr lang="zh-CN" altLang="en-US" sz="1800" dirty="0">
                <a:latin typeface="+mn-ea"/>
              </a:rPr>
              <a:t>，</a:t>
            </a:r>
            <a:r>
              <a:rPr lang="en-US" altLang="zh-CN" sz="1800" dirty="0">
                <a:latin typeface="+mn-ea"/>
              </a:rPr>
              <a:t>80dm³</a:t>
            </a:r>
            <a:r>
              <a:rPr lang="zh-CN" altLang="en-US" sz="1800" dirty="0">
                <a:latin typeface="+mn-ea"/>
              </a:rPr>
              <a:t>还有</a:t>
            </a:r>
            <a:r>
              <a:rPr lang="en-US" altLang="zh-CN" sz="1800" dirty="0">
                <a:latin typeface="+mn-ea"/>
              </a:rPr>
              <a:t>8000cm³</a:t>
            </a:r>
            <a:r>
              <a:rPr lang="zh-CN" altLang="en-US" sz="1800" dirty="0">
                <a:latin typeface="+mn-ea"/>
              </a:rPr>
              <a:t>，究竟谁做对了？</a:t>
            </a:r>
          </a:p>
        </p:txBody>
      </p:sp>
      <p:sp>
        <p:nvSpPr>
          <p:cNvPr id="8" name="矩形 7"/>
          <p:cNvSpPr/>
          <p:nvPr/>
        </p:nvSpPr>
        <p:spPr>
          <a:xfrm>
            <a:off x="874453" y="1594351"/>
            <a:ext cx="1840889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prstClr val="black"/>
                </a:solidFill>
              </a:rPr>
              <a:t>0.5</a:t>
            </a:r>
            <a:r>
              <a:rPr lang="zh-CN" altLang="en-US" sz="2100" dirty="0">
                <a:solidFill>
                  <a:prstClr val="black"/>
                </a:solidFill>
              </a:rPr>
              <a:t>米</a:t>
            </a:r>
            <a:r>
              <a:rPr lang="en-US" altLang="zh-CN" sz="2100" dirty="0">
                <a:solidFill>
                  <a:prstClr val="black"/>
                </a:solidFill>
              </a:rPr>
              <a:t>=50</a:t>
            </a:r>
            <a:r>
              <a:rPr lang="zh-CN" altLang="en-US" sz="2100" dirty="0">
                <a:solidFill>
                  <a:prstClr val="black"/>
                </a:solidFill>
              </a:rPr>
              <a:t>厘米</a:t>
            </a:r>
            <a:endParaRPr lang="zh-CN" altLang="en-US" dirty="0"/>
          </a:p>
        </p:txBody>
      </p:sp>
      <p:sp>
        <p:nvSpPr>
          <p:cNvPr id="11" name="矩形 10"/>
          <p:cNvSpPr/>
          <p:nvPr/>
        </p:nvSpPr>
        <p:spPr>
          <a:xfrm>
            <a:off x="3007850" y="1594351"/>
            <a:ext cx="188777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prstClr val="black"/>
                </a:solidFill>
              </a:rPr>
              <a:t>2</a:t>
            </a:r>
            <a:r>
              <a:rPr lang="zh-CN" altLang="en-US" sz="2100" dirty="0">
                <a:solidFill>
                  <a:prstClr val="black"/>
                </a:solidFill>
              </a:rPr>
              <a:t>分米</a:t>
            </a:r>
            <a:r>
              <a:rPr lang="en-US" altLang="zh-CN" sz="2100" dirty="0">
                <a:solidFill>
                  <a:prstClr val="black"/>
                </a:solidFill>
              </a:rPr>
              <a:t>=20</a:t>
            </a:r>
            <a:r>
              <a:rPr lang="zh-CN" altLang="en-US" sz="2100" dirty="0">
                <a:solidFill>
                  <a:prstClr val="black"/>
                </a:solidFill>
              </a:rPr>
              <a:t>厘米</a:t>
            </a:r>
            <a:endParaRPr lang="zh-CN" altLang="en-US" dirty="0"/>
          </a:p>
        </p:txBody>
      </p:sp>
      <p:sp>
        <p:nvSpPr>
          <p:cNvPr id="12" name="矩形 11"/>
          <p:cNvSpPr/>
          <p:nvPr/>
        </p:nvSpPr>
        <p:spPr>
          <a:xfrm>
            <a:off x="874453" y="2068556"/>
            <a:ext cx="3929201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prstClr val="black"/>
                </a:solidFill>
              </a:rPr>
              <a:t>50 ×20 ×8=8000</a:t>
            </a:r>
            <a:r>
              <a:rPr lang="zh-CN" altLang="en-US" sz="2100" dirty="0">
                <a:solidFill>
                  <a:prstClr val="black"/>
                </a:solidFill>
              </a:rPr>
              <a:t>（立方厘米）</a:t>
            </a:r>
            <a:endParaRPr lang="zh-CN" altLang="en-US" dirty="0"/>
          </a:p>
        </p:txBody>
      </p:sp>
      <p:sp>
        <p:nvSpPr>
          <p:cNvPr id="13" name="矩形 12"/>
          <p:cNvSpPr/>
          <p:nvPr/>
        </p:nvSpPr>
        <p:spPr>
          <a:xfrm>
            <a:off x="874453" y="3630574"/>
            <a:ext cx="168339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en-US" altLang="zh-CN" sz="2100" dirty="0">
                <a:solidFill>
                  <a:prstClr val="black"/>
                </a:solidFill>
              </a:rPr>
              <a:t>2</a:t>
            </a:r>
            <a:r>
              <a:rPr lang="zh-CN" altLang="en-US" sz="2100" dirty="0">
                <a:solidFill>
                  <a:prstClr val="black"/>
                </a:solidFill>
              </a:rPr>
              <a:t>分米</a:t>
            </a:r>
            <a:r>
              <a:rPr lang="en-US" altLang="zh-CN" sz="2100" dirty="0">
                <a:solidFill>
                  <a:prstClr val="black"/>
                </a:solidFill>
              </a:rPr>
              <a:t>=0.2</a:t>
            </a:r>
            <a:r>
              <a:rPr lang="zh-CN" altLang="en-US" sz="2100" dirty="0">
                <a:solidFill>
                  <a:prstClr val="black"/>
                </a:solidFill>
              </a:rPr>
              <a:t>米</a:t>
            </a:r>
            <a:endParaRPr lang="zh-CN" altLang="en-US" dirty="0">
              <a:solidFill>
                <a:prstClr val="black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2931025" y="2515748"/>
            <a:ext cx="1952699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prstClr val="black"/>
                </a:solidFill>
              </a:rPr>
              <a:t>8</a:t>
            </a:r>
            <a:r>
              <a:rPr lang="zh-CN" altLang="en-US" sz="2100" dirty="0">
                <a:solidFill>
                  <a:prstClr val="black"/>
                </a:solidFill>
              </a:rPr>
              <a:t>厘米</a:t>
            </a:r>
            <a:r>
              <a:rPr lang="en-US" altLang="zh-CN" sz="2100" dirty="0">
                <a:solidFill>
                  <a:prstClr val="black"/>
                </a:solidFill>
              </a:rPr>
              <a:t>=0.8</a:t>
            </a:r>
            <a:r>
              <a:rPr lang="zh-CN" altLang="en-US" sz="2100" dirty="0">
                <a:solidFill>
                  <a:prstClr val="black"/>
                </a:solidFill>
              </a:rPr>
              <a:t>分米</a:t>
            </a:r>
            <a:endParaRPr lang="zh-CN" altLang="en-US" dirty="0"/>
          </a:p>
        </p:txBody>
      </p:sp>
      <p:sp>
        <p:nvSpPr>
          <p:cNvPr id="19" name="矩形 18"/>
          <p:cNvSpPr/>
          <p:nvPr/>
        </p:nvSpPr>
        <p:spPr>
          <a:xfrm>
            <a:off x="874453" y="3044731"/>
            <a:ext cx="352163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prstClr val="black"/>
                </a:solidFill>
              </a:rPr>
              <a:t>5 ×2 ×0.8=80</a:t>
            </a:r>
            <a:r>
              <a:rPr lang="zh-CN" altLang="en-US" sz="2100" dirty="0">
                <a:solidFill>
                  <a:prstClr val="black"/>
                </a:solidFill>
              </a:rPr>
              <a:t>（立方分米）</a:t>
            </a:r>
            <a:endParaRPr lang="zh-CN" altLang="en-US" dirty="0"/>
          </a:p>
        </p:txBody>
      </p:sp>
      <p:sp>
        <p:nvSpPr>
          <p:cNvPr id="20" name="矩形 19"/>
          <p:cNvSpPr/>
          <p:nvPr/>
        </p:nvSpPr>
        <p:spPr>
          <a:xfrm>
            <a:off x="874453" y="2530366"/>
            <a:ext cx="168339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en-US" altLang="zh-CN" sz="2100" dirty="0">
                <a:solidFill>
                  <a:prstClr val="black"/>
                </a:solidFill>
              </a:rPr>
              <a:t>0.5</a:t>
            </a:r>
            <a:r>
              <a:rPr lang="zh-CN" altLang="en-US" sz="2100" dirty="0">
                <a:solidFill>
                  <a:prstClr val="black"/>
                </a:solidFill>
              </a:rPr>
              <a:t>米</a:t>
            </a:r>
            <a:r>
              <a:rPr lang="en-US" altLang="zh-CN" sz="2100" dirty="0">
                <a:solidFill>
                  <a:prstClr val="black"/>
                </a:solidFill>
              </a:rPr>
              <a:t>=5</a:t>
            </a:r>
            <a:r>
              <a:rPr lang="zh-CN" altLang="en-US" sz="2100" dirty="0">
                <a:solidFill>
                  <a:prstClr val="black"/>
                </a:solidFill>
              </a:rPr>
              <a:t>分米</a:t>
            </a:r>
            <a:endParaRPr lang="zh-CN" altLang="en-US" dirty="0">
              <a:solidFill>
                <a:prstClr val="black"/>
              </a:solidFill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2975389" y="3630574"/>
            <a:ext cx="1840889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prstClr val="black"/>
                </a:solidFill>
              </a:rPr>
              <a:t>8</a:t>
            </a:r>
            <a:r>
              <a:rPr lang="zh-CN" altLang="en-US" sz="2100" dirty="0">
                <a:solidFill>
                  <a:prstClr val="black"/>
                </a:solidFill>
              </a:rPr>
              <a:t>厘米</a:t>
            </a:r>
            <a:r>
              <a:rPr lang="en-US" altLang="zh-CN" sz="2100" dirty="0">
                <a:solidFill>
                  <a:prstClr val="black"/>
                </a:solidFill>
              </a:rPr>
              <a:t>=0.08</a:t>
            </a:r>
            <a:r>
              <a:rPr lang="zh-CN" altLang="en-US" sz="2100" dirty="0">
                <a:solidFill>
                  <a:prstClr val="black"/>
                </a:solidFill>
              </a:rPr>
              <a:t>米</a:t>
            </a:r>
            <a:endParaRPr lang="zh-CN" altLang="en-US" dirty="0"/>
          </a:p>
        </p:txBody>
      </p:sp>
      <p:sp>
        <p:nvSpPr>
          <p:cNvPr id="22" name="矩形 21"/>
          <p:cNvSpPr/>
          <p:nvPr/>
        </p:nvSpPr>
        <p:spPr>
          <a:xfrm>
            <a:off x="874453" y="4216418"/>
            <a:ext cx="4075876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prstClr val="black"/>
                </a:solidFill>
              </a:rPr>
              <a:t>0.5×0.2×0.08=0.008</a:t>
            </a:r>
            <a:r>
              <a:rPr lang="zh-CN" altLang="en-US" sz="2100" dirty="0">
                <a:solidFill>
                  <a:prstClr val="black"/>
                </a:solidFill>
              </a:rPr>
              <a:t>（立方米）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5" grpId="0"/>
      <p:bldP spid="8" grpId="0"/>
      <p:bldP spid="12" grpId="0"/>
      <p:bldP spid="18" grpId="0"/>
      <p:bldP spid="2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" name="圆角矩形标注 2466"/>
          <p:cNvSpPr/>
          <p:nvPr/>
        </p:nvSpPr>
        <p:spPr>
          <a:xfrm>
            <a:off x="5328931" y="1208316"/>
            <a:ext cx="3022892" cy="1492124"/>
          </a:xfrm>
          <a:prstGeom prst="wedgeRoundRectCallout">
            <a:avLst>
              <a:gd name="adj1" fmla="val -2344"/>
              <a:gd name="adj2" fmla="val 79273"/>
              <a:gd name="adj3" fmla="val 16667"/>
            </a:avLst>
          </a:prstGeom>
          <a:solidFill>
            <a:srgbClr val="FCF0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2100">
              <a:latin typeface="+mn-ea"/>
            </a:endParaRPr>
          </a:p>
        </p:txBody>
      </p:sp>
      <p:pic>
        <p:nvPicPr>
          <p:cNvPr id="7" name="图片 6" descr="1.pn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752203" y="677673"/>
            <a:ext cx="265510" cy="269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1041172" y="470772"/>
            <a:ext cx="7310651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50000"/>
              </a:lnSpc>
            </a:pPr>
            <a:r>
              <a:rPr lang="zh-CN" altLang="en-US" sz="2100" b="1" dirty="0">
                <a:latin typeface="+mn-ea"/>
                <a:ea typeface="+mn-ea"/>
              </a:rPr>
              <a:t>棱长为</a:t>
            </a:r>
            <a:r>
              <a:rPr lang="en-US" altLang="zh-CN" sz="2100" b="1" dirty="0">
                <a:latin typeface="+mn-ea"/>
                <a:ea typeface="+mn-ea"/>
              </a:rPr>
              <a:t>1dm</a:t>
            </a:r>
            <a:r>
              <a:rPr lang="zh-CN" altLang="en-US" sz="2100" b="1" dirty="0">
                <a:latin typeface="+mn-ea"/>
                <a:ea typeface="+mn-ea"/>
              </a:rPr>
              <a:t>的正方体盒子中，可以放多少个体积为</a:t>
            </a:r>
            <a:r>
              <a:rPr lang="en-US" altLang="zh-CN" sz="2100" b="1" dirty="0">
                <a:latin typeface="+mn-ea"/>
                <a:ea typeface="+mn-ea"/>
              </a:rPr>
              <a:t>1cm</a:t>
            </a:r>
            <a:r>
              <a:rPr lang="en-US" altLang="zh-CN" sz="2100" b="1" baseline="30000" dirty="0">
                <a:latin typeface="+mn-ea"/>
                <a:ea typeface="+mn-ea"/>
              </a:rPr>
              <a:t>3</a:t>
            </a:r>
            <a:r>
              <a:rPr lang="zh-CN" altLang="en-US" sz="2100" b="1" dirty="0">
                <a:latin typeface="+mn-ea"/>
                <a:ea typeface="+mn-ea"/>
              </a:rPr>
              <a:t>的小正方体？想一想，填一填。</a:t>
            </a:r>
          </a:p>
        </p:txBody>
      </p:sp>
      <p:cxnSp>
        <p:nvCxnSpPr>
          <p:cNvPr id="1245" name="直接连接符 1244"/>
          <p:cNvCxnSpPr/>
          <p:nvPr/>
        </p:nvCxnSpPr>
        <p:spPr>
          <a:xfrm rot="5400000">
            <a:off x="3170864" y="2774812"/>
            <a:ext cx="0" cy="2056209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6" name="直接连接符 1245"/>
          <p:cNvCxnSpPr/>
          <p:nvPr/>
        </p:nvCxnSpPr>
        <p:spPr>
          <a:xfrm>
            <a:off x="2152285" y="1758613"/>
            <a:ext cx="0" cy="205621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7" name="矩形 1246"/>
          <p:cNvSpPr/>
          <p:nvPr/>
        </p:nvSpPr>
        <p:spPr>
          <a:xfrm>
            <a:off x="2152285" y="1758613"/>
            <a:ext cx="2057400" cy="2056210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>
              <a:defRPr/>
            </a:pPr>
            <a:endParaRPr lang="zh-CN" altLang="en-US" sz="2100">
              <a:latin typeface="+mn-ea"/>
            </a:endParaRPr>
          </a:p>
        </p:txBody>
      </p:sp>
      <p:sp>
        <p:nvSpPr>
          <p:cNvPr id="1248" name="平行四边形 1247"/>
          <p:cNvSpPr/>
          <p:nvPr/>
        </p:nvSpPr>
        <p:spPr>
          <a:xfrm rot="16200000" flipV="1">
            <a:off x="439571" y="2796243"/>
            <a:ext cx="2726531" cy="675085"/>
          </a:xfrm>
          <a:prstGeom prst="parallelogram">
            <a:avLst>
              <a:gd name="adj" fmla="val 100963"/>
            </a:avLst>
          </a:prstGeom>
          <a:solidFill>
            <a:srgbClr val="FFC00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>
              <a:defRPr/>
            </a:pPr>
            <a:endParaRPr lang="zh-CN" altLang="en-US" sz="2100">
              <a:latin typeface="+mn-ea"/>
            </a:endParaRPr>
          </a:p>
        </p:txBody>
      </p:sp>
      <p:cxnSp>
        <p:nvCxnSpPr>
          <p:cNvPr id="1249" name="直接连接符 1248"/>
          <p:cNvCxnSpPr/>
          <p:nvPr/>
        </p:nvCxnSpPr>
        <p:spPr>
          <a:xfrm flipV="1">
            <a:off x="1455769" y="3802917"/>
            <a:ext cx="696516" cy="697706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0" name="组合 35"/>
          <p:cNvGrpSpPr/>
          <p:nvPr/>
        </p:nvGrpSpPr>
        <p:grpSpPr bwMode="auto">
          <a:xfrm>
            <a:off x="2069650" y="3628377"/>
            <a:ext cx="2106215" cy="265509"/>
            <a:chOff x="3185740" y="4973330"/>
            <a:chExt cx="2808496" cy="354982"/>
          </a:xfrm>
        </p:grpSpPr>
        <p:cxnSp>
          <p:nvCxnSpPr>
            <p:cNvPr id="1251" name="直接连接符 1250"/>
            <p:cNvCxnSpPr/>
            <p:nvPr/>
          </p:nvCxnSpPr>
          <p:spPr>
            <a:xfrm rot="5400000">
              <a:off x="4623328" y="3892139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2" name="立方体 1251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53" name="立方体 1252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54" name="立方体 1253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55" name="立方体 1254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56" name="立方体 1255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57" name="立方体 1256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58" name="立方体 1257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59" name="立方体 1258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60" name="立方体 1259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61" name="立方体 1260"/>
            <p:cNvSpPr/>
            <p:nvPr/>
          </p:nvSpPr>
          <p:spPr>
            <a:xfrm>
              <a:off x="5634319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</p:grpSp>
      <p:grpSp>
        <p:nvGrpSpPr>
          <p:cNvPr id="1262" name="组合 36"/>
          <p:cNvGrpSpPr/>
          <p:nvPr/>
        </p:nvGrpSpPr>
        <p:grpSpPr bwMode="auto">
          <a:xfrm>
            <a:off x="2003811" y="3682805"/>
            <a:ext cx="2108597" cy="266700"/>
            <a:chOff x="3185740" y="4973330"/>
            <a:chExt cx="2811671" cy="354982"/>
          </a:xfrm>
        </p:grpSpPr>
        <p:cxnSp>
          <p:nvCxnSpPr>
            <p:cNvPr id="1263" name="直接连接符 1262"/>
            <p:cNvCxnSpPr/>
            <p:nvPr/>
          </p:nvCxnSpPr>
          <p:spPr>
            <a:xfrm rot="5400000">
              <a:off x="4623328" y="3892429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64" name="立方体 1263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65" name="立方体 1264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66" name="立方体 1265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67" name="立方体 1266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68" name="立方体 1267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69" name="立方体 1268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70" name="立方体 1269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71" name="立方体 1270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72" name="立方体 1271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73" name="立方体 1272"/>
            <p:cNvSpPr/>
            <p:nvPr/>
          </p:nvSpPr>
          <p:spPr>
            <a:xfrm>
              <a:off x="564337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</p:grpSp>
      <p:grpSp>
        <p:nvGrpSpPr>
          <p:cNvPr id="1274" name="组合 48"/>
          <p:cNvGrpSpPr/>
          <p:nvPr/>
        </p:nvGrpSpPr>
        <p:grpSpPr bwMode="auto">
          <a:xfrm>
            <a:off x="1954641" y="3741004"/>
            <a:ext cx="2108597" cy="265509"/>
            <a:chOff x="3185740" y="4973330"/>
            <a:chExt cx="2811671" cy="354982"/>
          </a:xfrm>
        </p:grpSpPr>
        <p:cxnSp>
          <p:nvCxnSpPr>
            <p:cNvPr id="1275" name="直接连接符 1274"/>
            <p:cNvCxnSpPr/>
            <p:nvPr/>
          </p:nvCxnSpPr>
          <p:spPr>
            <a:xfrm rot="5400000">
              <a:off x="4623328" y="3892139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6" name="立方体 1275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77" name="立方体 1276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78" name="立方体 1277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79" name="立方体 1278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80" name="立方体 1279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81" name="立方体 1280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82" name="立方体 1281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83" name="立方体 1282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84" name="立方体 1283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85" name="立方体 1284"/>
            <p:cNvSpPr/>
            <p:nvPr/>
          </p:nvSpPr>
          <p:spPr>
            <a:xfrm>
              <a:off x="564337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</p:grpSp>
      <p:grpSp>
        <p:nvGrpSpPr>
          <p:cNvPr id="1286" name="组合 60"/>
          <p:cNvGrpSpPr/>
          <p:nvPr/>
        </p:nvGrpSpPr>
        <p:grpSpPr bwMode="auto">
          <a:xfrm>
            <a:off x="1886776" y="3810060"/>
            <a:ext cx="2108597" cy="266700"/>
            <a:chOff x="3185740" y="4973330"/>
            <a:chExt cx="2811671" cy="354982"/>
          </a:xfrm>
        </p:grpSpPr>
        <p:cxnSp>
          <p:nvCxnSpPr>
            <p:cNvPr id="1287" name="直接连接符 1286"/>
            <p:cNvCxnSpPr/>
            <p:nvPr/>
          </p:nvCxnSpPr>
          <p:spPr>
            <a:xfrm rot="5400000">
              <a:off x="4623328" y="3892429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8" name="立方体 1287"/>
            <p:cNvSpPr/>
            <p:nvPr/>
          </p:nvSpPr>
          <p:spPr>
            <a:xfrm>
              <a:off x="3185740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89" name="立方体 1288"/>
            <p:cNvSpPr/>
            <p:nvPr/>
          </p:nvSpPr>
          <p:spPr>
            <a:xfrm>
              <a:off x="345722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90" name="立方体 1289"/>
            <p:cNvSpPr/>
            <p:nvPr/>
          </p:nvSpPr>
          <p:spPr>
            <a:xfrm>
              <a:off x="3728705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91" name="立方体 1290"/>
            <p:cNvSpPr/>
            <p:nvPr/>
          </p:nvSpPr>
          <p:spPr>
            <a:xfrm>
              <a:off x="4001775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92" name="立方体 1291"/>
            <p:cNvSpPr/>
            <p:nvPr/>
          </p:nvSpPr>
          <p:spPr>
            <a:xfrm>
              <a:off x="427643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93" name="立方体 1292"/>
            <p:cNvSpPr/>
            <p:nvPr/>
          </p:nvSpPr>
          <p:spPr>
            <a:xfrm>
              <a:off x="454950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94" name="立方体 1293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95" name="立方体 1294"/>
            <p:cNvSpPr/>
            <p:nvPr/>
          </p:nvSpPr>
          <p:spPr>
            <a:xfrm>
              <a:off x="509882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96" name="立方体 1295"/>
            <p:cNvSpPr/>
            <p:nvPr/>
          </p:nvSpPr>
          <p:spPr>
            <a:xfrm>
              <a:off x="5368714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297" name="立方体 1296"/>
            <p:cNvSpPr/>
            <p:nvPr/>
          </p:nvSpPr>
          <p:spPr>
            <a:xfrm>
              <a:off x="564337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</p:grpSp>
      <p:grpSp>
        <p:nvGrpSpPr>
          <p:cNvPr id="1298" name="组合 72"/>
          <p:cNvGrpSpPr/>
          <p:nvPr/>
        </p:nvGrpSpPr>
        <p:grpSpPr bwMode="auto">
          <a:xfrm>
            <a:off x="1820100" y="3876735"/>
            <a:ext cx="2109788" cy="266700"/>
            <a:chOff x="3185740" y="4973330"/>
            <a:chExt cx="2811671" cy="354982"/>
          </a:xfrm>
        </p:grpSpPr>
        <p:cxnSp>
          <p:nvCxnSpPr>
            <p:cNvPr id="1299" name="直接连接符 1298"/>
            <p:cNvCxnSpPr/>
            <p:nvPr/>
          </p:nvCxnSpPr>
          <p:spPr>
            <a:xfrm rot="5400000">
              <a:off x="4623310" y="3892409"/>
              <a:ext cx="0" cy="2741855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0" name="立方体 1299"/>
            <p:cNvSpPr/>
            <p:nvPr/>
          </p:nvSpPr>
          <p:spPr>
            <a:xfrm>
              <a:off x="3185740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01" name="立方体 1300"/>
            <p:cNvSpPr/>
            <p:nvPr/>
          </p:nvSpPr>
          <p:spPr>
            <a:xfrm>
              <a:off x="3457070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02" name="立方体 1301"/>
            <p:cNvSpPr/>
            <p:nvPr/>
          </p:nvSpPr>
          <p:spPr>
            <a:xfrm>
              <a:off x="3728399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03" name="立方体 1302"/>
            <p:cNvSpPr/>
            <p:nvPr/>
          </p:nvSpPr>
          <p:spPr>
            <a:xfrm>
              <a:off x="400131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04" name="立方体 1303"/>
            <p:cNvSpPr/>
            <p:nvPr/>
          </p:nvSpPr>
          <p:spPr>
            <a:xfrm>
              <a:off x="427740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05" name="立方体 1304"/>
            <p:cNvSpPr/>
            <p:nvPr/>
          </p:nvSpPr>
          <p:spPr>
            <a:xfrm>
              <a:off x="4550321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06" name="立方体 1305"/>
            <p:cNvSpPr/>
            <p:nvPr/>
          </p:nvSpPr>
          <p:spPr>
            <a:xfrm>
              <a:off x="4823237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07" name="立方体 1306"/>
            <p:cNvSpPr/>
            <p:nvPr/>
          </p:nvSpPr>
          <p:spPr>
            <a:xfrm>
              <a:off x="5097740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08" name="立方体 1307"/>
            <p:cNvSpPr/>
            <p:nvPr/>
          </p:nvSpPr>
          <p:spPr>
            <a:xfrm>
              <a:off x="5369069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09" name="立方体 1308"/>
            <p:cNvSpPr/>
            <p:nvPr/>
          </p:nvSpPr>
          <p:spPr>
            <a:xfrm>
              <a:off x="5643573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</p:grpSp>
      <p:grpSp>
        <p:nvGrpSpPr>
          <p:cNvPr id="1310" name="组合 84"/>
          <p:cNvGrpSpPr/>
          <p:nvPr/>
        </p:nvGrpSpPr>
        <p:grpSpPr bwMode="auto">
          <a:xfrm>
            <a:off x="1748662" y="3946982"/>
            <a:ext cx="2109788" cy="266700"/>
            <a:chOff x="3185740" y="4973330"/>
            <a:chExt cx="2811671" cy="354982"/>
          </a:xfrm>
        </p:grpSpPr>
        <p:cxnSp>
          <p:nvCxnSpPr>
            <p:cNvPr id="1311" name="直接连接符 1310"/>
            <p:cNvCxnSpPr/>
            <p:nvPr/>
          </p:nvCxnSpPr>
          <p:spPr>
            <a:xfrm rot="5400000">
              <a:off x="4623310" y="3892410"/>
              <a:ext cx="0" cy="2741855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2" name="立方体 1311"/>
            <p:cNvSpPr/>
            <p:nvPr/>
          </p:nvSpPr>
          <p:spPr>
            <a:xfrm>
              <a:off x="3185740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13" name="立方体 1312"/>
            <p:cNvSpPr/>
            <p:nvPr/>
          </p:nvSpPr>
          <p:spPr>
            <a:xfrm>
              <a:off x="3457070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14" name="立方体 1313"/>
            <p:cNvSpPr/>
            <p:nvPr/>
          </p:nvSpPr>
          <p:spPr>
            <a:xfrm>
              <a:off x="3728399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15" name="立方体 1314"/>
            <p:cNvSpPr/>
            <p:nvPr/>
          </p:nvSpPr>
          <p:spPr>
            <a:xfrm>
              <a:off x="400131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16" name="立方体 1315"/>
            <p:cNvSpPr/>
            <p:nvPr/>
          </p:nvSpPr>
          <p:spPr>
            <a:xfrm>
              <a:off x="427740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17" name="立方体 1316"/>
            <p:cNvSpPr/>
            <p:nvPr/>
          </p:nvSpPr>
          <p:spPr>
            <a:xfrm>
              <a:off x="4550321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18" name="立方体 1317"/>
            <p:cNvSpPr/>
            <p:nvPr/>
          </p:nvSpPr>
          <p:spPr>
            <a:xfrm>
              <a:off x="4823237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19" name="立方体 1318"/>
            <p:cNvSpPr/>
            <p:nvPr/>
          </p:nvSpPr>
          <p:spPr>
            <a:xfrm>
              <a:off x="5097740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20" name="立方体 1319"/>
            <p:cNvSpPr/>
            <p:nvPr/>
          </p:nvSpPr>
          <p:spPr>
            <a:xfrm>
              <a:off x="5369069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21" name="立方体 1320"/>
            <p:cNvSpPr/>
            <p:nvPr/>
          </p:nvSpPr>
          <p:spPr>
            <a:xfrm>
              <a:off x="5643573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</p:grpSp>
      <p:grpSp>
        <p:nvGrpSpPr>
          <p:cNvPr id="1322" name="组合 96"/>
          <p:cNvGrpSpPr/>
          <p:nvPr/>
        </p:nvGrpSpPr>
        <p:grpSpPr bwMode="auto">
          <a:xfrm>
            <a:off x="1678416" y="4013657"/>
            <a:ext cx="2108597" cy="265510"/>
            <a:chOff x="3185740" y="4973330"/>
            <a:chExt cx="2811671" cy="354982"/>
          </a:xfrm>
        </p:grpSpPr>
        <p:cxnSp>
          <p:nvCxnSpPr>
            <p:cNvPr id="1323" name="直接连接符 1322"/>
            <p:cNvCxnSpPr/>
            <p:nvPr/>
          </p:nvCxnSpPr>
          <p:spPr>
            <a:xfrm rot="5400000">
              <a:off x="4623328" y="3892138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4" name="立方体 1323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25" name="立方体 1324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26" name="立方体 1325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27" name="立方体 1326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28" name="立方体 1327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29" name="立方体 1328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30" name="立方体 1329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31" name="立方体 1330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32" name="立方体 1331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33" name="立方体 1332"/>
            <p:cNvSpPr/>
            <p:nvPr/>
          </p:nvSpPr>
          <p:spPr>
            <a:xfrm>
              <a:off x="564337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</p:grpSp>
      <p:grpSp>
        <p:nvGrpSpPr>
          <p:cNvPr id="1334" name="组合 108"/>
          <p:cNvGrpSpPr/>
          <p:nvPr/>
        </p:nvGrpSpPr>
        <p:grpSpPr bwMode="auto">
          <a:xfrm>
            <a:off x="1600189" y="4083904"/>
            <a:ext cx="2108597" cy="266700"/>
            <a:chOff x="3185740" y="4973330"/>
            <a:chExt cx="2811671" cy="354982"/>
          </a:xfrm>
        </p:grpSpPr>
        <p:cxnSp>
          <p:nvCxnSpPr>
            <p:cNvPr id="1335" name="直接连接符 1334"/>
            <p:cNvCxnSpPr/>
            <p:nvPr/>
          </p:nvCxnSpPr>
          <p:spPr>
            <a:xfrm rot="5400000">
              <a:off x="4623328" y="3892429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6" name="立方体 1335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37" name="立方体 1336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38" name="立方体 1337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39" name="立方体 1338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40" name="立方体 1339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41" name="立方体 1340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42" name="立方体 1341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43" name="立方体 1342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44" name="立方体 1343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45" name="立方体 1344"/>
            <p:cNvSpPr/>
            <p:nvPr/>
          </p:nvSpPr>
          <p:spPr>
            <a:xfrm>
              <a:off x="564337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</p:grpSp>
      <p:grpSp>
        <p:nvGrpSpPr>
          <p:cNvPr id="1346" name="组合 120"/>
          <p:cNvGrpSpPr/>
          <p:nvPr/>
        </p:nvGrpSpPr>
        <p:grpSpPr bwMode="auto">
          <a:xfrm>
            <a:off x="1531132" y="4154151"/>
            <a:ext cx="2108597" cy="265510"/>
            <a:chOff x="3185740" y="4973330"/>
            <a:chExt cx="2811671" cy="354982"/>
          </a:xfrm>
        </p:grpSpPr>
        <p:cxnSp>
          <p:nvCxnSpPr>
            <p:cNvPr id="1347" name="直接连接符 1346"/>
            <p:cNvCxnSpPr/>
            <p:nvPr/>
          </p:nvCxnSpPr>
          <p:spPr>
            <a:xfrm rot="5400000">
              <a:off x="4623328" y="3892138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8" name="立方体 1347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49" name="立方体 1348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50" name="立方体 1349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51" name="立方体 1350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52" name="立方体 1351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53" name="立方体 1352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54" name="立方体 1353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55" name="立方体 1354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56" name="立方体 1355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57" name="立方体 1356"/>
            <p:cNvSpPr/>
            <p:nvPr/>
          </p:nvSpPr>
          <p:spPr>
            <a:xfrm>
              <a:off x="564337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</p:grpSp>
      <p:grpSp>
        <p:nvGrpSpPr>
          <p:cNvPr id="1358" name="组合 132"/>
          <p:cNvGrpSpPr/>
          <p:nvPr/>
        </p:nvGrpSpPr>
        <p:grpSpPr bwMode="auto">
          <a:xfrm>
            <a:off x="1468625" y="4227969"/>
            <a:ext cx="2107406" cy="266700"/>
            <a:chOff x="3185740" y="4973330"/>
            <a:chExt cx="2808497" cy="354982"/>
          </a:xfrm>
        </p:grpSpPr>
        <p:cxnSp>
          <p:nvCxnSpPr>
            <p:cNvPr id="1359" name="直接连接符 1358"/>
            <p:cNvCxnSpPr/>
            <p:nvPr/>
          </p:nvCxnSpPr>
          <p:spPr>
            <a:xfrm rot="5400000">
              <a:off x="4623310" y="3892410"/>
              <a:ext cx="0" cy="2741855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0" name="立方体 1359"/>
            <p:cNvSpPr/>
            <p:nvPr/>
          </p:nvSpPr>
          <p:spPr>
            <a:xfrm>
              <a:off x="3185740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61" name="立方体 1360"/>
            <p:cNvSpPr/>
            <p:nvPr/>
          </p:nvSpPr>
          <p:spPr>
            <a:xfrm>
              <a:off x="3457070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62" name="立方体 1361"/>
            <p:cNvSpPr/>
            <p:nvPr/>
          </p:nvSpPr>
          <p:spPr>
            <a:xfrm>
              <a:off x="3728399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63" name="立方体 1362"/>
            <p:cNvSpPr/>
            <p:nvPr/>
          </p:nvSpPr>
          <p:spPr>
            <a:xfrm>
              <a:off x="400131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64" name="立方体 1363"/>
            <p:cNvSpPr/>
            <p:nvPr/>
          </p:nvSpPr>
          <p:spPr>
            <a:xfrm>
              <a:off x="427740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65" name="立方体 1364"/>
            <p:cNvSpPr/>
            <p:nvPr/>
          </p:nvSpPr>
          <p:spPr>
            <a:xfrm>
              <a:off x="4550321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66" name="立方体 1365"/>
            <p:cNvSpPr/>
            <p:nvPr/>
          </p:nvSpPr>
          <p:spPr>
            <a:xfrm>
              <a:off x="4823237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67" name="立方体 1366"/>
            <p:cNvSpPr/>
            <p:nvPr/>
          </p:nvSpPr>
          <p:spPr>
            <a:xfrm>
              <a:off x="5088691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68" name="立方体 1367"/>
            <p:cNvSpPr/>
            <p:nvPr/>
          </p:nvSpPr>
          <p:spPr>
            <a:xfrm>
              <a:off x="5360020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1369" name="立方体 1368"/>
            <p:cNvSpPr/>
            <p:nvPr/>
          </p:nvSpPr>
          <p:spPr>
            <a:xfrm>
              <a:off x="5625476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</p:grpSp>
      <p:cxnSp>
        <p:nvCxnSpPr>
          <p:cNvPr id="2459" name="直接连接符 2458"/>
          <p:cNvCxnSpPr/>
          <p:nvPr/>
        </p:nvCxnSpPr>
        <p:spPr>
          <a:xfrm>
            <a:off x="4178198" y="1788861"/>
            <a:ext cx="0" cy="205621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60" name="组合 145"/>
          <p:cNvGrpSpPr/>
          <p:nvPr/>
        </p:nvGrpSpPr>
        <p:grpSpPr bwMode="auto">
          <a:xfrm>
            <a:off x="1427066" y="1771663"/>
            <a:ext cx="2744390" cy="2742009"/>
            <a:chOff x="2339752" y="2514247"/>
            <a:chExt cx="3659242" cy="3656367"/>
          </a:xfrm>
        </p:grpSpPr>
        <p:sp>
          <p:nvSpPr>
            <p:cNvPr id="2461" name="平行四边形 2460"/>
            <p:cNvSpPr/>
            <p:nvPr/>
          </p:nvSpPr>
          <p:spPr>
            <a:xfrm rot="16200000" flipV="1">
              <a:off x="3729480" y="3882047"/>
              <a:ext cx="3635727" cy="900127"/>
            </a:xfrm>
            <a:prstGeom prst="parallelogram">
              <a:avLst>
                <a:gd name="adj" fmla="val 100963"/>
              </a:avLst>
            </a:prstGeom>
            <a:solidFill>
              <a:schemeClr val="accent1">
                <a:alpha val="50196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sp>
          <p:nvSpPr>
            <p:cNvPr id="2462" name="矩形 2461"/>
            <p:cNvSpPr/>
            <p:nvPr/>
          </p:nvSpPr>
          <p:spPr>
            <a:xfrm>
              <a:off x="2339752" y="3428736"/>
              <a:ext cx="2743241" cy="2741878"/>
            </a:xfrm>
            <a:prstGeom prst="rect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 sz="2100">
                <a:latin typeface="+mn-ea"/>
              </a:endParaRPr>
            </a:p>
          </p:txBody>
        </p:sp>
        <p:cxnSp>
          <p:nvCxnSpPr>
            <p:cNvPr id="2463" name="直接连接符 2462"/>
            <p:cNvCxnSpPr/>
            <p:nvPr/>
          </p:nvCxnSpPr>
          <p:spPr>
            <a:xfrm>
              <a:off x="5098868" y="3428736"/>
              <a:ext cx="0" cy="2741877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4" name="直接连接符 2463"/>
            <p:cNvCxnSpPr/>
            <p:nvPr/>
          </p:nvCxnSpPr>
          <p:spPr>
            <a:xfrm flipV="1">
              <a:off x="5098868" y="5249774"/>
              <a:ext cx="900126" cy="900200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5" name="直接连接符 2464"/>
            <p:cNvCxnSpPr/>
            <p:nvPr/>
          </p:nvCxnSpPr>
          <p:spPr>
            <a:xfrm rot="5400000">
              <a:off x="3712167" y="4783909"/>
              <a:ext cx="0" cy="2741654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466" name="直接连接符 2465"/>
          <p:cNvCxnSpPr/>
          <p:nvPr/>
        </p:nvCxnSpPr>
        <p:spPr>
          <a:xfrm>
            <a:off x="1455769" y="2456319"/>
            <a:ext cx="0" cy="205621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矩形 1"/>
          <p:cNvSpPr/>
          <p:nvPr/>
        </p:nvSpPr>
        <p:spPr>
          <a:xfrm>
            <a:off x="5347626" y="1219802"/>
            <a:ext cx="3016102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1</a:t>
            </a:r>
            <a:r>
              <a:rPr lang="zh-CN" altLang="en-US" sz="2100" dirty="0">
                <a:solidFill>
                  <a:prstClr val="black"/>
                </a:solidFill>
                <a:latin typeface="+mn-ea"/>
              </a:rPr>
              <a:t>排放</a:t>
            </a: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10</a:t>
            </a:r>
            <a:r>
              <a:rPr lang="zh-CN" altLang="en-US" sz="2100" dirty="0">
                <a:solidFill>
                  <a:prstClr val="black"/>
                </a:solidFill>
                <a:latin typeface="+mn-ea"/>
              </a:rPr>
              <a:t>个，每层正好可以放</a:t>
            </a: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10</a:t>
            </a:r>
            <a:r>
              <a:rPr lang="zh-CN" altLang="en-US" sz="2100" dirty="0">
                <a:solidFill>
                  <a:prstClr val="black"/>
                </a:solidFill>
                <a:latin typeface="+mn-ea"/>
              </a:rPr>
              <a:t>排，也就是说，每层可以放</a:t>
            </a: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100</a:t>
            </a:r>
            <a:r>
              <a:rPr lang="zh-CN" altLang="en-US" sz="2100" dirty="0">
                <a:solidFill>
                  <a:prstClr val="black"/>
                </a:solidFill>
                <a:latin typeface="+mn-ea"/>
              </a:rPr>
              <a:t>个。</a:t>
            </a:r>
            <a:endParaRPr lang="zh-CN" altLang="en-US" sz="2100" dirty="0">
              <a:latin typeface="+mn-ea"/>
            </a:endParaRPr>
          </a:p>
        </p:txBody>
      </p:sp>
      <p:sp>
        <p:nvSpPr>
          <p:cNvPr id="1229" name="AutoShape 1049"/>
          <p:cNvSpPr>
            <a:spLocks noChangeArrowheads="1"/>
          </p:cNvSpPr>
          <p:nvPr/>
        </p:nvSpPr>
        <p:spPr bwMode="auto">
          <a:xfrm>
            <a:off x="492496" y="1591740"/>
            <a:ext cx="540544" cy="540544"/>
          </a:xfrm>
          <a:prstGeom prst="cube">
            <a:avLst>
              <a:gd name="adj" fmla="val 25111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</a:ln>
          <a:effectLst/>
        </p:spPr>
        <p:txBody>
          <a:bodyPr wrap="none"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 sz="2100">
              <a:latin typeface="+mn-ea"/>
              <a:ea typeface="+mn-ea"/>
            </a:endParaRPr>
          </a:p>
        </p:txBody>
      </p:sp>
      <p:sp>
        <p:nvSpPr>
          <p:cNvPr id="1230" name="Text Box 1060"/>
          <p:cNvSpPr txBox="1">
            <a:spLocks noChangeArrowheads="1"/>
          </p:cNvSpPr>
          <p:nvPr/>
        </p:nvSpPr>
        <p:spPr bwMode="auto">
          <a:xfrm>
            <a:off x="280304" y="2132284"/>
            <a:ext cx="880284" cy="7155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1</a:t>
            </a:r>
            <a:r>
              <a:rPr lang="zh-CN" altLang="en-US" sz="2100" dirty="0">
                <a:latin typeface="+mn-ea"/>
                <a:ea typeface="+mn-ea"/>
              </a:rPr>
              <a:t>立方厘米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2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7" grpId="0" animBg="1"/>
      <p:bldP spid="2" grpId="0"/>
      <p:bldP spid="1229" grpId="0" animBg="1"/>
      <p:bldP spid="123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/>
          <p:nvPr/>
        </p:nvCxnSpPr>
        <p:spPr>
          <a:xfrm rot="5400000">
            <a:off x="4800488" y="1973581"/>
            <a:ext cx="0" cy="2056209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/>
          <p:nvPr/>
        </p:nvCxnSpPr>
        <p:spPr>
          <a:xfrm>
            <a:off x="3781909" y="957382"/>
            <a:ext cx="0" cy="205621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3781909" y="957382"/>
            <a:ext cx="2057400" cy="2056210"/>
          </a:xfrm>
          <a:prstGeom prst="rect">
            <a:avLst/>
          </a:prstGeom>
          <a:solidFill>
            <a:srgbClr val="FFFF0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5" name="平行四边形 4"/>
          <p:cNvSpPr/>
          <p:nvPr/>
        </p:nvSpPr>
        <p:spPr>
          <a:xfrm rot="16200000" flipV="1">
            <a:off x="2069195" y="1995012"/>
            <a:ext cx="2726531" cy="675085"/>
          </a:xfrm>
          <a:prstGeom prst="parallelogram">
            <a:avLst>
              <a:gd name="adj" fmla="val 100963"/>
            </a:avLst>
          </a:prstGeom>
          <a:solidFill>
            <a:srgbClr val="FFC00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anchor="ctr"/>
          <a:lstStyle/>
          <a:p>
            <a:pPr algn="ctr">
              <a:defRPr/>
            </a:pPr>
            <a:endParaRPr lang="zh-CN" altLang="en-US"/>
          </a:p>
        </p:txBody>
      </p:sp>
      <p:cxnSp>
        <p:nvCxnSpPr>
          <p:cNvPr id="6" name="直接连接符 5"/>
          <p:cNvCxnSpPr/>
          <p:nvPr/>
        </p:nvCxnSpPr>
        <p:spPr>
          <a:xfrm flipV="1">
            <a:off x="3085393" y="3001686"/>
            <a:ext cx="696516" cy="697706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35"/>
          <p:cNvGrpSpPr/>
          <p:nvPr/>
        </p:nvGrpSpPr>
        <p:grpSpPr bwMode="auto">
          <a:xfrm>
            <a:off x="3699274" y="2827146"/>
            <a:ext cx="2106215" cy="265509"/>
            <a:chOff x="3185740" y="4973330"/>
            <a:chExt cx="2808496" cy="354982"/>
          </a:xfrm>
        </p:grpSpPr>
        <p:cxnSp>
          <p:nvCxnSpPr>
            <p:cNvPr id="8" name="直接连接符 7"/>
            <p:cNvCxnSpPr/>
            <p:nvPr/>
          </p:nvCxnSpPr>
          <p:spPr>
            <a:xfrm rot="5400000">
              <a:off x="4623328" y="3892139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立方体 8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0" name="立方体 9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1" name="立方体 10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2" name="立方体 11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3" name="立方体 12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4" name="立方体 13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5" name="立方体 14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6" name="立方体 15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7" name="立方体 16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8" name="立方体 17"/>
            <p:cNvSpPr/>
            <p:nvPr/>
          </p:nvSpPr>
          <p:spPr>
            <a:xfrm>
              <a:off x="5634319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19" name="组合 36"/>
          <p:cNvGrpSpPr/>
          <p:nvPr/>
        </p:nvGrpSpPr>
        <p:grpSpPr bwMode="auto">
          <a:xfrm>
            <a:off x="3633435" y="2881574"/>
            <a:ext cx="2108597" cy="266700"/>
            <a:chOff x="3185740" y="4973330"/>
            <a:chExt cx="2811671" cy="354982"/>
          </a:xfrm>
        </p:grpSpPr>
        <p:cxnSp>
          <p:nvCxnSpPr>
            <p:cNvPr id="20" name="直接连接符 19"/>
            <p:cNvCxnSpPr/>
            <p:nvPr/>
          </p:nvCxnSpPr>
          <p:spPr>
            <a:xfrm rot="5400000">
              <a:off x="4623328" y="3892429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立方体 20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22" name="立方体 21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23" name="立方体 22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24" name="立方体 23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25" name="立方体 24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26" name="立方体 25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27" name="立方体 26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28" name="立方体 27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29" name="立方体 28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0" name="立方体 29"/>
            <p:cNvSpPr/>
            <p:nvPr/>
          </p:nvSpPr>
          <p:spPr>
            <a:xfrm>
              <a:off x="564337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31" name="组合 48"/>
          <p:cNvGrpSpPr/>
          <p:nvPr/>
        </p:nvGrpSpPr>
        <p:grpSpPr bwMode="auto">
          <a:xfrm>
            <a:off x="3584265" y="2939773"/>
            <a:ext cx="2108597" cy="265509"/>
            <a:chOff x="3185740" y="4973330"/>
            <a:chExt cx="2811671" cy="354982"/>
          </a:xfrm>
        </p:grpSpPr>
        <p:cxnSp>
          <p:nvCxnSpPr>
            <p:cNvPr id="32" name="直接连接符 31"/>
            <p:cNvCxnSpPr/>
            <p:nvPr/>
          </p:nvCxnSpPr>
          <p:spPr>
            <a:xfrm rot="5400000">
              <a:off x="4623328" y="3892139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立方体 32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4" name="立方体 33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5" name="立方体 34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6" name="立方体 35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7" name="立方体 36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8" name="立方体 37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9" name="立方体 38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40" name="立方体 39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41" name="立方体 40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42" name="立方体 41"/>
            <p:cNvSpPr/>
            <p:nvPr/>
          </p:nvSpPr>
          <p:spPr>
            <a:xfrm>
              <a:off x="564337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43" name="组合 60"/>
          <p:cNvGrpSpPr/>
          <p:nvPr/>
        </p:nvGrpSpPr>
        <p:grpSpPr bwMode="auto">
          <a:xfrm>
            <a:off x="3516400" y="3008829"/>
            <a:ext cx="2108597" cy="266700"/>
            <a:chOff x="3185740" y="4973330"/>
            <a:chExt cx="2811671" cy="354982"/>
          </a:xfrm>
        </p:grpSpPr>
        <p:cxnSp>
          <p:nvCxnSpPr>
            <p:cNvPr id="44" name="直接连接符 43"/>
            <p:cNvCxnSpPr/>
            <p:nvPr/>
          </p:nvCxnSpPr>
          <p:spPr>
            <a:xfrm rot="5400000">
              <a:off x="4623328" y="3892429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立方体 44"/>
            <p:cNvSpPr/>
            <p:nvPr/>
          </p:nvSpPr>
          <p:spPr>
            <a:xfrm>
              <a:off x="3185740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46" name="立方体 45"/>
            <p:cNvSpPr/>
            <p:nvPr/>
          </p:nvSpPr>
          <p:spPr>
            <a:xfrm>
              <a:off x="345722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47" name="立方体 46"/>
            <p:cNvSpPr/>
            <p:nvPr/>
          </p:nvSpPr>
          <p:spPr>
            <a:xfrm>
              <a:off x="3728705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48" name="立方体 47"/>
            <p:cNvSpPr/>
            <p:nvPr/>
          </p:nvSpPr>
          <p:spPr>
            <a:xfrm>
              <a:off x="4001775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49" name="立方体 48"/>
            <p:cNvSpPr/>
            <p:nvPr/>
          </p:nvSpPr>
          <p:spPr>
            <a:xfrm>
              <a:off x="427643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50" name="立方体 49"/>
            <p:cNvSpPr/>
            <p:nvPr/>
          </p:nvSpPr>
          <p:spPr>
            <a:xfrm>
              <a:off x="454950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51" name="立方体 50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52" name="立方体 51"/>
            <p:cNvSpPr/>
            <p:nvPr/>
          </p:nvSpPr>
          <p:spPr>
            <a:xfrm>
              <a:off x="509882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53" name="立方体 52"/>
            <p:cNvSpPr/>
            <p:nvPr/>
          </p:nvSpPr>
          <p:spPr>
            <a:xfrm>
              <a:off x="5368714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54" name="立方体 53"/>
            <p:cNvSpPr/>
            <p:nvPr/>
          </p:nvSpPr>
          <p:spPr>
            <a:xfrm>
              <a:off x="564337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55" name="组合 72"/>
          <p:cNvGrpSpPr/>
          <p:nvPr/>
        </p:nvGrpSpPr>
        <p:grpSpPr bwMode="auto">
          <a:xfrm>
            <a:off x="3449724" y="3075504"/>
            <a:ext cx="2109788" cy="266700"/>
            <a:chOff x="3185740" y="4973330"/>
            <a:chExt cx="2811671" cy="354982"/>
          </a:xfrm>
        </p:grpSpPr>
        <p:cxnSp>
          <p:nvCxnSpPr>
            <p:cNvPr id="56" name="直接连接符 55"/>
            <p:cNvCxnSpPr/>
            <p:nvPr/>
          </p:nvCxnSpPr>
          <p:spPr>
            <a:xfrm rot="5400000">
              <a:off x="4623310" y="3892409"/>
              <a:ext cx="0" cy="2741855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立方体 56"/>
            <p:cNvSpPr/>
            <p:nvPr/>
          </p:nvSpPr>
          <p:spPr>
            <a:xfrm>
              <a:off x="3185740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58" name="立方体 57"/>
            <p:cNvSpPr/>
            <p:nvPr/>
          </p:nvSpPr>
          <p:spPr>
            <a:xfrm>
              <a:off x="3457070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59" name="立方体 58"/>
            <p:cNvSpPr/>
            <p:nvPr/>
          </p:nvSpPr>
          <p:spPr>
            <a:xfrm>
              <a:off x="3728399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60" name="立方体 59"/>
            <p:cNvSpPr/>
            <p:nvPr/>
          </p:nvSpPr>
          <p:spPr>
            <a:xfrm>
              <a:off x="400131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61" name="立方体 60"/>
            <p:cNvSpPr/>
            <p:nvPr/>
          </p:nvSpPr>
          <p:spPr>
            <a:xfrm>
              <a:off x="427740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62" name="立方体 61"/>
            <p:cNvSpPr/>
            <p:nvPr/>
          </p:nvSpPr>
          <p:spPr>
            <a:xfrm>
              <a:off x="4550321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63" name="立方体 62"/>
            <p:cNvSpPr/>
            <p:nvPr/>
          </p:nvSpPr>
          <p:spPr>
            <a:xfrm>
              <a:off x="4823237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64" name="立方体 63"/>
            <p:cNvSpPr/>
            <p:nvPr/>
          </p:nvSpPr>
          <p:spPr>
            <a:xfrm>
              <a:off x="5097740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65" name="立方体 64"/>
            <p:cNvSpPr/>
            <p:nvPr/>
          </p:nvSpPr>
          <p:spPr>
            <a:xfrm>
              <a:off x="5369069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66" name="立方体 65"/>
            <p:cNvSpPr/>
            <p:nvPr/>
          </p:nvSpPr>
          <p:spPr>
            <a:xfrm>
              <a:off x="5643573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67" name="组合 84"/>
          <p:cNvGrpSpPr/>
          <p:nvPr/>
        </p:nvGrpSpPr>
        <p:grpSpPr bwMode="auto">
          <a:xfrm>
            <a:off x="3378286" y="3145751"/>
            <a:ext cx="2109788" cy="266700"/>
            <a:chOff x="3185740" y="4973330"/>
            <a:chExt cx="2811671" cy="354982"/>
          </a:xfrm>
        </p:grpSpPr>
        <p:cxnSp>
          <p:nvCxnSpPr>
            <p:cNvPr id="68" name="直接连接符 67"/>
            <p:cNvCxnSpPr/>
            <p:nvPr/>
          </p:nvCxnSpPr>
          <p:spPr>
            <a:xfrm rot="5400000">
              <a:off x="4623310" y="3892410"/>
              <a:ext cx="0" cy="2741855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立方体 68"/>
            <p:cNvSpPr/>
            <p:nvPr/>
          </p:nvSpPr>
          <p:spPr>
            <a:xfrm>
              <a:off x="3185740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70" name="立方体 69"/>
            <p:cNvSpPr/>
            <p:nvPr/>
          </p:nvSpPr>
          <p:spPr>
            <a:xfrm>
              <a:off x="3457070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71" name="立方体 70"/>
            <p:cNvSpPr/>
            <p:nvPr/>
          </p:nvSpPr>
          <p:spPr>
            <a:xfrm>
              <a:off x="3728399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72" name="立方体 71"/>
            <p:cNvSpPr/>
            <p:nvPr/>
          </p:nvSpPr>
          <p:spPr>
            <a:xfrm>
              <a:off x="400131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73" name="立方体 72"/>
            <p:cNvSpPr/>
            <p:nvPr/>
          </p:nvSpPr>
          <p:spPr>
            <a:xfrm>
              <a:off x="427740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74" name="立方体 73"/>
            <p:cNvSpPr/>
            <p:nvPr/>
          </p:nvSpPr>
          <p:spPr>
            <a:xfrm>
              <a:off x="4550321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75" name="立方体 74"/>
            <p:cNvSpPr/>
            <p:nvPr/>
          </p:nvSpPr>
          <p:spPr>
            <a:xfrm>
              <a:off x="4823237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76" name="立方体 75"/>
            <p:cNvSpPr/>
            <p:nvPr/>
          </p:nvSpPr>
          <p:spPr>
            <a:xfrm>
              <a:off x="5097740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77" name="立方体 76"/>
            <p:cNvSpPr/>
            <p:nvPr/>
          </p:nvSpPr>
          <p:spPr>
            <a:xfrm>
              <a:off x="5369069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78" name="立方体 77"/>
            <p:cNvSpPr/>
            <p:nvPr/>
          </p:nvSpPr>
          <p:spPr>
            <a:xfrm>
              <a:off x="5643573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79" name="组合 96"/>
          <p:cNvGrpSpPr/>
          <p:nvPr/>
        </p:nvGrpSpPr>
        <p:grpSpPr bwMode="auto">
          <a:xfrm>
            <a:off x="3308040" y="3212426"/>
            <a:ext cx="2108597" cy="265510"/>
            <a:chOff x="3185740" y="4973330"/>
            <a:chExt cx="2811671" cy="354982"/>
          </a:xfrm>
        </p:grpSpPr>
        <p:cxnSp>
          <p:nvCxnSpPr>
            <p:cNvPr id="80" name="直接连接符 79"/>
            <p:cNvCxnSpPr/>
            <p:nvPr/>
          </p:nvCxnSpPr>
          <p:spPr>
            <a:xfrm rot="5400000">
              <a:off x="4623328" y="3892138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立方体 80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82" name="立方体 81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83" name="立方体 82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84" name="立方体 83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85" name="立方体 84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86" name="立方体 85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87" name="立方体 86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88" name="立方体 87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89" name="立方体 88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90" name="立方体 89"/>
            <p:cNvSpPr/>
            <p:nvPr/>
          </p:nvSpPr>
          <p:spPr>
            <a:xfrm>
              <a:off x="564337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91" name="组合 108"/>
          <p:cNvGrpSpPr/>
          <p:nvPr/>
        </p:nvGrpSpPr>
        <p:grpSpPr bwMode="auto">
          <a:xfrm>
            <a:off x="3229813" y="3282673"/>
            <a:ext cx="2108597" cy="266700"/>
            <a:chOff x="3185740" y="4973330"/>
            <a:chExt cx="2811671" cy="354982"/>
          </a:xfrm>
        </p:grpSpPr>
        <p:cxnSp>
          <p:nvCxnSpPr>
            <p:cNvPr id="92" name="直接连接符 91"/>
            <p:cNvCxnSpPr/>
            <p:nvPr/>
          </p:nvCxnSpPr>
          <p:spPr>
            <a:xfrm rot="5400000">
              <a:off x="4623328" y="3892429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立方体 92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94" name="立方体 93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95" name="立方体 94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96" name="立方体 95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97" name="立方体 96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98" name="立方体 97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99" name="立方体 98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00" name="立方体 99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01" name="立方体 100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02" name="立方体 101"/>
            <p:cNvSpPr/>
            <p:nvPr/>
          </p:nvSpPr>
          <p:spPr>
            <a:xfrm>
              <a:off x="564337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103" name="组合 120"/>
          <p:cNvGrpSpPr/>
          <p:nvPr/>
        </p:nvGrpSpPr>
        <p:grpSpPr bwMode="auto">
          <a:xfrm>
            <a:off x="3160756" y="3352920"/>
            <a:ext cx="2108597" cy="265510"/>
            <a:chOff x="3185740" y="4973330"/>
            <a:chExt cx="2811671" cy="354982"/>
          </a:xfrm>
        </p:grpSpPr>
        <p:cxnSp>
          <p:nvCxnSpPr>
            <p:cNvPr id="104" name="直接连接符 103"/>
            <p:cNvCxnSpPr/>
            <p:nvPr/>
          </p:nvCxnSpPr>
          <p:spPr>
            <a:xfrm rot="5400000">
              <a:off x="4623328" y="3892138"/>
              <a:ext cx="0" cy="2741816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" name="立方体 104"/>
            <p:cNvSpPr/>
            <p:nvPr/>
          </p:nvSpPr>
          <p:spPr>
            <a:xfrm>
              <a:off x="3185740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06" name="立方体 105"/>
            <p:cNvSpPr/>
            <p:nvPr/>
          </p:nvSpPr>
          <p:spPr>
            <a:xfrm>
              <a:off x="3457222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07" name="立方体 106"/>
            <p:cNvSpPr/>
            <p:nvPr/>
          </p:nvSpPr>
          <p:spPr>
            <a:xfrm>
              <a:off x="3728705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08" name="立方体 107"/>
            <p:cNvSpPr/>
            <p:nvPr/>
          </p:nvSpPr>
          <p:spPr>
            <a:xfrm>
              <a:off x="4001776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09" name="立方体 108"/>
            <p:cNvSpPr/>
            <p:nvPr/>
          </p:nvSpPr>
          <p:spPr>
            <a:xfrm>
              <a:off x="427643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10" name="立方体 109"/>
            <p:cNvSpPr/>
            <p:nvPr/>
          </p:nvSpPr>
          <p:spPr>
            <a:xfrm>
              <a:off x="4549503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11" name="立方体 110"/>
            <p:cNvSpPr/>
            <p:nvPr/>
          </p:nvSpPr>
          <p:spPr>
            <a:xfrm>
              <a:off x="4822574" y="4973330"/>
              <a:ext cx="3556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12" name="立方体 111"/>
            <p:cNvSpPr/>
            <p:nvPr/>
          </p:nvSpPr>
          <p:spPr>
            <a:xfrm>
              <a:off x="5098819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13" name="立方体 112"/>
            <p:cNvSpPr/>
            <p:nvPr/>
          </p:nvSpPr>
          <p:spPr>
            <a:xfrm>
              <a:off x="5368714" y="4973330"/>
              <a:ext cx="3540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14" name="立方体 113"/>
            <p:cNvSpPr/>
            <p:nvPr/>
          </p:nvSpPr>
          <p:spPr>
            <a:xfrm>
              <a:off x="5643373" y="4973330"/>
              <a:ext cx="3540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115" name="组合 132"/>
          <p:cNvGrpSpPr/>
          <p:nvPr/>
        </p:nvGrpSpPr>
        <p:grpSpPr bwMode="auto">
          <a:xfrm>
            <a:off x="3098249" y="3426738"/>
            <a:ext cx="2107406" cy="266700"/>
            <a:chOff x="3185740" y="4973330"/>
            <a:chExt cx="2808497" cy="354982"/>
          </a:xfrm>
        </p:grpSpPr>
        <p:cxnSp>
          <p:nvCxnSpPr>
            <p:cNvPr id="116" name="直接连接符 115"/>
            <p:cNvCxnSpPr/>
            <p:nvPr/>
          </p:nvCxnSpPr>
          <p:spPr>
            <a:xfrm rot="5400000">
              <a:off x="4623310" y="3892410"/>
              <a:ext cx="0" cy="2741855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立方体 116"/>
            <p:cNvSpPr/>
            <p:nvPr/>
          </p:nvSpPr>
          <p:spPr>
            <a:xfrm>
              <a:off x="3185740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18" name="立方体 117"/>
            <p:cNvSpPr/>
            <p:nvPr/>
          </p:nvSpPr>
          <p:spPr>
            <a:xfrm>
              <a:off x="3457070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19" name="立方体 118"/>
            <p:cNvSpPr/>
            <p:nvPr/>
          </p:nvSpPr>
          <p:spPr>
            <a:xfrm>
              <a:off x="3728399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20" name="立方体 119"/>
            <p:cNvSpPr/>
            <p:nvPr/>
          </p:nvSpPr>
          <p:spPr>
            <a:xfrm>
              <a:off x="400131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21" name="立方体 120"/>
            <p:cNvSpPr/>
            <p:nvPr/>
          </p:nvSpPr>
          <p:spPr>
            <a:xfrm>
              <a:off x="4277405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22" name="立方体 121"/>
            <p:cNvSpPr/>
            <p:nvPr/>
          </p:nvSpPr>
          <p:spPr>
            <a:xfrm>
              <a:off x="4550321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23" name="立方体 122"/>
            <p:cNvSpPr/>
            <p:nvPr/>
          </p:nvSpPr>
          <p:spPr>
            <a:xfrm>
              <a:off x="4823237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24" name="立方体 123"/>
            <p:cNvSpPr/>
            <p:nvPr/>
          </p:nvSpPr>
          <p:spPr>
            <a:xfrm>
              <a:off x="5088691" y="4973330"/>
              <a:ext cx="355426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25" name="立方体 124"/>
            <p:cNvSpPr/>
            <p:nvPr/>
          </p:nvSpPr>
          <p:spPr>
            <a:xfrm>
              <a:off x="5360020" y="4973330"/>
              <a:ext cx="353839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26" name="立方体 125"/>
            <p:cNvSpPr/>
            <p:nvPr/>
          </p:nvSpPr>
          <p:spPr>
            <a:xfrm>
              <a:off x="5625476" y="4973330"/>
              <a:ext cx="353838" cy="354982"/>
            </a:xfrm>
            <a:prstGeom prst="cube">
              <a:avLst/>
            </a:prstGeom>
            <a:ln w="127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</p:grpSp>
      <p:grpSp>
        <p:nvGrpSpPr>
          <p:cNvPr id="127" name="组合 268"/>
          <p:cNvGrpSpPr/>
          <p:nvPr/>
        </p:nvGrpSpPr>
        <p:grpSpPr bwMode="auto">
          <a:xfrm>
            <a:off x="3094940" y="2627828"/>
            <a:ext cx="2713434" cy="866775"/>
            <a:chOff x="5778322" y="3429000"/>
            <a:chExt cx="3618091" cy="1155277"/>
          </a:xfrm>
        </p:grpSpPr>
        <p:grpSp>
          <p:nvGrpSpPr>
            <p:cNvPr id="128" name="组合 148"/>
            <p:cNvGrpSpPr/>
            <p:nvPr/>
          </p:nvGrpSpPr>
          <p:grpSpPr bwMode="auto">
            <a:xfrm>
              <a:off x="6584812" y="3429000"/>
              <a:ext cx="2811601" cy="355470"/>
              <a:chOff x="3185810" y="4973330"/>
              <a:chExt cx="2811601" cy="355470"/>
            </a:xfrm>
          </p:grpSpPr>
          <p:cxnSp>
            <p:nvCxnSpPr>
              <p:cNvPr id="237" name="直接连接符 236"/>
              <p:cNvCxnSpPr/>
              <p:nvPr/>
            </p:nvCxnSpPr>
            <p:spPr>
              <a:xfrm rot="5400000">
                <a:off x="4623362" y="3901913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8" name="立方体 237"/>
              <p:cNvSpPr/>
              <p:nvPr/>
            </p:nvSpPr>
            <p:spPr>
              <a:xfrm>
                <a:off x="3185810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39" name="立方体 238"/>
              <p:cNvSpPr/>
              <p:nvPr/>
            </p:nvSpPr>
            <p:spPr>
              <a:xfrm>
                <a:off x="3457285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40" name="立方体 239"/>
              <p:cNvSpPr/>
              <p:nvPr/>
            </p:nvSpPr>
            <p:spPr>
              <a:xfrm>
                <a:off x="3728762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41" name="立方体 240"/>
              <p:cNvSpPr/>
              <p:nvPr/>
            </p:nvSpPr>
            <p:spPr>
              <a:xfrm>
                <a:off x="4001825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42" name="立方体 241"/>
              <p:cNvSpPr/>
              <p:nvPr/>
            </p:nvSpPr>
            <p:spPr>
              <a:xfrm>
                <a:off x="4276476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43" name="立方体 242"/>
              <p:cNvSpPr/>
              <p:nvPr/>
            </p:nvSpPr>
            <p:spPr>
              <a:xfrm>
                <a:off x="4549539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44" name="立方体 243"/>
              <p:cNvSpPr/>
              <p:nvPr/>
            </p:nvSpPr>
            <p:spPr>
              <a:xfrm>
                <a:off x="4822603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45" name="立方体 244"/>
              <p:cNvSpPr/>
              <p:nvPr/>
            </p:nvSpPr>
            <p:spPr>
              <a:xfrm>
                <a:off x="5098842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46" name="立方体 245"/>
              <p:cNvSpPr/>
              <p:nvPr/>
            </p:nvSpPr>
            <p:spPr>
              <a:xfrm>
                <a:off x="5368730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47" name="立方体 246"/>
              <p:cNvSpPr/>
              <p:nvPr/>
            </p:nvSpPr>
            <p:spPr>
              <a:xfrm>
                <a:off x="5643381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29" name="组合 160"/>
            <p:cNvGrpSpPr/>
            <p:nvPr/>
          </p:nvGrpSpPr>
          <p:grpSpPr bwMode="auto">
            <a:xfrm>
              <a:off x="6501513" y="3512276"/>
              <a:ext cx="2811671" cy="354982"/>
              <a:chOff x="3185740" y="4973330"/>
              <a:chExt cx="2811671" cy="354982"/>
            </a:xfrm>
          </p:grpSpPr>
          <p:cxnSp>
            <p:nvCxnSpPr>
              <p:cNvPr id="226" name="直接连接符 225"/>
              <p:cNvCxnSpPr/>
              <p:nvPr/>
            </p:nvCxnSpPr>
            <p:spPr>
              <a:xfrm rot="5400000">
                <a:off x="4624037" y="3892107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立方体 226"/>
              <p:cNvSpPr/>
              <p:nvPr/>
            </p:nvSpPr>
            <p:spPr>
              <a:xfrm>
                <a:off x="3186485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28" name="立方体 227"/>
              <p:cNvSpPr/>
              <p:nvPr/>
            </p:nvSpPr>
            <p:spPr>
              <a:xfrm>
                <a:off x="3457960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29" name="立方体 228"/>
              <p:cNvSpPr/>
              <p:nvPr/>
            </p:nvSpPr>
            <p:spPr>
              <a:xfrm>
                <a:off x="3729437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30" name="立方体 229"/>
              <p:cNvSpPr/>
              <p:nvPr/>
            </p:nvSpPr>
            <p:spPr>
              <a:xfrm>
                <a:off x="4002500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31" name="立方体 230"/>
              <p:cNvSpPr/>
              <p:nvPr/>
            </p:nvSpPr>
            <p:spPr>
              <a:xfrm>
                <a:off x="4277151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32" name="立方体 231"/>
              <p:cNvSpPr/>
              <p:nvPr/>
            </p:nvSpPr>
            <p:spPr>
              <a:xfrm>
                <a:off x="4550214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33" name="立方体 232"/>
              <p:cNvSpPr/>
              <p:nvPr/>
            </p:nvSpPr>
            <p:spPr>
              <a:xfrm>
                <a:off x="4823278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34" name="立方体 233"/>
              <p:cNvSpPr/>
              <p:nvPr/>
            </p:nvSpPr>
            <p:spPr>
              <a:xfrm>
                <a:off x="5099517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35" name="立方体 234"/>
              <p:cNvSpPr/>
              <p:nvPr/>
            </p:nvSpPr>
            <p:spPr>
              <a:xfrm>
                <a:off x="5369405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36" name="立方体 235"/>
              <p:cNvSpPr/>
              <p:nvPr/>
            </p:nvSpPr>
            <p:spPr>
              <a:xfrm>
                <a:off x="5644057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30" name="组合 172"/>
            <p:cNvGrpSpPr/>
            <p:nvPr/>
          </p:nvGrpSpPr>
          <p:grpSpPr bwMode="auto">
            <a:xfrm>
              <a:off x="6412744" y="3596965"/>
              <a:ext cx="2811671" cy="354982"/>
              <a:chOff x="3185740" y="4973330"/>
              <a:chExt cx="2811671" cy="354982"/>
            </a:xfrm>
          </p:grpSpPr>
          <p:cxnSp>
            <p:nvCxnSpPr>
              <p:cNvPr id="215" name="直接连接符 214"/>
              <p:cNvCxnSpPr/>
              <p:nvPr/>
            </p:nvCxnSpPr>
            <p:spPr>
              <a:xfrm rot="5400000">
                <a:off x="4623901" y="389311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6" name="立方体 215"/>
              <p:cNvSpPr/>
              <p:nvPr/>
            </p:nvSpPr>
            <p:spPr>
              <a:xfrm>
                <a:off x="3186349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17" name="立方体 216"/>
              <p:cNvSpPr/>
              <p:nvPr/>
            </p:nvSpPr>
            <p:spPr>
              <a:xfrm>
                <a:off x="3457824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18" name="立方体 217"/>
              <p:cNvSpPr/>
              <p:nvPr/>
            </p:nvSpPr>
            <p:spPr>
              <a:xfrm>
                <a:off x="3729301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19" name="立方体 218"/>
              <p:cNvSpPr/>
              <p:nvPr/>
            </p:nvSpPr>
            <p:spPr>
              <a:xfrm>
                <a:off x="4002364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20" name="立方体 219"/>
              <p:cNvSpPr/>
              <p:nvPr/>
            </p:nvSpPr>
            <p:spPr>
              <a:xfrm>
                <a:off x="4277015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21" name="立方体 220"/>
              <p:cNvSpPr/>
              <p:nvPr/>
            </p:nvSpPr>
            <p:spPr>
              <a:xfrm>
                <a:off x="4550078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22" name="立方体 221"/>
              <p:cNvSpPr/>
              <p:nvPr/>
            </p:nvSpPr>
            <p:spPr>
              <a:xfrm>
                <a:off x="4823142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23" name="立方体 222"/>
              <p:cNvSpPr/>
              <p:nvPr/>
            </p:nvSpPr>
            <p:spPr>
              <a:xfrm>
                <a:off x="5099381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24" name="立方体 223"/>
              <p:cNvSpPr/>
              <p:nvPr/>
            </p:nvSpPr>
            <p:spPr>
              <a:xfrm>
                <a:off x="5369269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25" name="立方体 224"/>
              <p:cNvSpPr/>
              <p:nvPr/>
            </p:nvSpPr>
            <p:spPr>
              <a:xfrm>
                <a:off x="5643921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31" name="组合 184"/>
            <p:cNvGrpSpPr/>
            <p:nvPr/>
          </p:nvGrpSpPr>
          <p:grpSpPr bwMode="auto">
            <a:xfrm>
              <a:off x="6322301" y="3685862"/>
              <a:ext cx="2811671" cy="354982"/>
              <a:chOff x="3185740" y="4973330"/>
              <a:chExt cx="2811671" cy="354982"/>
            </a:xfrm>
          </p:grpSpPr>
          <p:cxnSp>
            <p:nvCxnSpPr>
              <p:cNvPr id="204" name="直接连接符 203"/>
              <p:cNvCxnSpPr/>
              <p:nvPr/>
            </p:nvCxnSpPr>
            <p:spPr>
              <a:xfrm rot="5400000">
                <a:off x="4623853" y="3893081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5" name="立方体 204"/>
              <p:cNvSpPr/>
              <p:nvPr/>
            </p:nvSpPr>
            <p:spPr>
              <a:xfrm>
                <a:off x="3186300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06" name="立方体 205"/>
              <p:cNvSpPr/>
              <p:nvPr/>
            </p:nvSpPr>
            <p:spPr>
              <a:xfrm>
                <a:off x="3457776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07" name="立方体 206"/>
              <p:cNvSpPr/>
              <p:nvPr/>
            </p:nvSpPr>
            <p:spPr>
              <a:xfrm>
                <a:off x="3729252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08" name="立方体 207"/>
              <p:cNvSpPr/>
              <p:nvPr/>
            </p:nvSpPr>
            <p:spPr>
              <a:xfrm>
                <a:off x="4002315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09" name="立方体 208"/>
              <p:cNvSpPr/>
              <p:nvPr/>
            </p:nvSpPr>
            <p:spPr>
              <a:xfrm>
                <a:off x="4276967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10" name="立方体 209"/>
              <p:cNvSpPr/>
              <p:nvPr/>
            </p:nvSpPr>
            <p:spPr>
              <a:xfrm>
                <a:off x="4550030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11" name="立方体 210"/>
              <p:cNvSpPr/>
              <p:nvPr/>
            </p:nvSpPr>
            <p:spPr>
              <a:xfrm>
                <a:off x="4823094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12" name="立方体 211"/>
              <p:cNvSpPr/>
              <p:nvPr/>
            </p:nvSpPr>
            <p:spPr>
              <a:xfrm>
                <a:off x="5099333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13" name="立方体 212"/>
              <p:cNvSpPr/>
              <p:nvPr/>
            </p:nvSpPr>
            <p:spPr>
              <a:xfrm>
                <a:off x="5369221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14" name="立方体 213"/>
              <p:cNvSpPr/>
              <p:nvPr/>
            </p:nvSpPr>
            <p:spPr>
              <a:xfrm>
                <a:off x="5643872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32" name="组合 196"/>
            <p:cNvGrpSpPr/>
            <p:nvPr/>
          </p:nvGrpSpPr>
          <p:grpSpPr bwMode="auto">
            <a:xfrm>
              <a:off x="6229780" y="3778853"/>
              <a:ext cx="2811671" cy="354982"/>
              <a:chOff x="3185740" y="4973330"/>
              <a:chExt cx="2811671" cy="354982"/>
            </a:xfrm>
          </p:grpSpPr>
          <p:cxnSp>
            <p:nvCxnSpPr>
              <p:cNvPr id="193" name="直接连接符 192"/>
              <p:cNvCxnSpPr/>
              <p:nvPr/>
            </p:nvCxnSpPr>
            <p:spPr>
              <a:xfrm rot="5400000">
                <a:off x="4622706" y="389213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" name="立方体 193"/>
              <p:cNvSpPr/>
              <p:nvPr/>
            </p:nvSpPr>
            <p:spPr>
              <a:xfrm>
                <a:off x="3185154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95" name="立方体 194"/>
              <p:cNvSpPr/>
              <p:nvPr/>
            </p:nvSpPr>
            <p:spPr>
              <a:xfrm>
                <a:off x="3456629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96" name="立方体 195"/>
              <p:cNvSpPr/>
              <p:nvPr/>
            </p:nvSpPr>
            <p:spPr>
              <a:xfrm>
                <a:off x="3728106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97" name="立方体 196"/>
              <p:cNvSpPr/>
              <p:nvPr/>
            </p:nvSpPr>
            <p:spPr>
              <a:xfrm>
                <a:off x="4001169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98" name="立方体 197"/>
              <p:cNvSpPr/>
              <p:nvPr/>
            </p:nvSpPr>
            <p:spPr>
              <a:xfrm>
                <a:off x="4275820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99" name="立方体 198"/>
              <p:cNvSpPr/>
              <p:nvPr/>
            </p:nvSpPr>
            <p:spPr>
              <a:xfrm>
                <a:off x="4548883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00" name="立方体 199"/>
              <p:cNvSpPr/>
              <p:nvPr/>
            </p:nvSpPr>
            <p:spPr>
              <a:xfrm>
                <a:off x="4821947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01" name="立方体 200"/>
              <p:cNvSpPr/>
              <p:nvPr/>
            </p:nvSpPr>
            <p:spPr>
              <a:xfrm>
                <a:off x="5098186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02" name="立方体 201"/>
              <p:cNvSpPr/>
              <p:nvPr/>
            </p:nvSpPr>
            <p:spPr>
              <a:xfrm>
                <a:off x="5368074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03" name="立方体 202"/>
              <p:cNvSpPr/>
              <p:nvPr/>
            </p:nvSpPr>
            <p:spPr>
              <a:xfrm>
                <a:off x="5642725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33" name="组合 208"/>
            <p:cNvGrpSpPr/>
            <p:nvPr/>
          </p:nvGrpSpPr>
          <p:grpSpPr bwMode="auto">
            <a:xfrm>
              <a:off x="6143134" y="3863782"/>
              <a:ext cx="2811671" cy="354982"/>
              <a:chOff x="3185740" y="4973330"/>
              <a:chExt cx="2811671" cy="354982"/>
            </a:xfrm>
          </p:grpSpPr>
          <p:cxnSp>
            <p:nvCxnSpPr>
              <p:cNvPr id="182" name="直接连接符 181"/>
              <p:cNvCxnSpPr/>
              <p:nvPr/>
            </p:nvCxnSpPr>
            <p:spPr>
              <a:xfrm rot="5400000">
                <a:off x="4623623" y="3892897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" name="立方体 182"/>
              <p:cNvSpPr/>
              <p:nvPr/>
            </p:nvSpPr>
            <p:spPr>
              <a:xfrm>
                <a:off x="3186071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84" name="立方体 183"/>
              <p:cNvSpPr/>
              <p:nvPr/>
            </p:nvSpPr>
            <p:spPr>
              <a:xfrm>
                <a:off x="3457546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85" name="立方体 184"/>
              <p:cNvSpPr/>
              <p:nvPr/>
            </p:nvSpPr>
            <p:spPr>
              <a:xfrm>
                <a:off x="3729023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86" name="立方体 185"/>
              <p:cNvSpPr/>
              <p:nvPr/>
            </p:nvSpPr>
            <p:spPr>
              <a:xfrm>
                <a:off x="4002086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87" name="立方体 186"/>
              <p:cNvSpPr/>
              <p:nvPr/>
            </p:nvSpPr>
            <p:spPr>
              <a:xfrm>
                <a:off x="4276737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88" name="立方体 187"/>
              <p:cNvSpPr/>
              <p:nvPr/>
            </p:nvSpPr>
            <p:spPr>
              <a:xfrm>
                <a:off x="4549800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89" name="立方体 188"/>
              <p:cNvSpPr/>
              <p:nvPr/>
            </p:nvSpPr>
            <p:spPr>
              <a:xfrm>
                <a:off x="4822864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90" name="立方体 189"/>
              <p:cNvSpPr/>
              <p:nvPr/>
            </p:nvSpPr>
            <p:spPr>
              <a:xfrm>
                <a:off x="5099103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91" name="立方体 190"/>
              <p:cNvSpPr/>
              <p:nvPr/>
            </p:nvSpPr>
            <p:spPr>
              <a:xfrm>
                <a:off x="5368991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92" name="立方体 191"/>
              <p:cNvSpPr/>
              <p:nvPr/>
            </p:nvSpPr>
            <p:spPr>
              <a:xfrm>
                <a:off x="5643643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34" name="组合 220"/>
            <p:cNvGrpSpPr/>
            <p:nvPr/>
          </p:nvGrpSpPr>
          <p:grpSpPr bwMode="auto">
            <a:xfrm>
              <a:off x="6048640" y="3956412"/>
              <a:ext cx="2807337" cy="354982"/>
              <a:chOff x="3190074" y="4973330"/>
              <a:chExt cx="2807337" cy="354982"/>
            </a:xfrm>
          </p:grpSpPr>
          <p:cxnSp>
            <p:nvCxnSpPr>
              <p:cNvPr id="171" name="直接连接符 170"/>
              <p:cNvCxnSpPr/>
              <p:nvPr/>
            </p:nvCxnSpPr>
            <p:spPr>
              <a:xfrm rot="5400000">
                <a:off x="4624021" y="3892308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立方体 171"/>
              <p:cNvSpPr/>
              <p:nvPr/>
            </p:nvSpPr>
            <p:spPr>
              <a:xfrm>
                <a:off x="3189644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73" name="立方体 172"/>
              <p:cNvSpPr/>
              <p:nvPr/>
            </p:nvSpPr>
            <p:spPr>
              <a:xfrm>
                <a:off x="3456357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74" name="立方体 173"/>
              <p:cNvSpPr/>
              <p:nvPr/>
            </p:nvSpPr>
            <p:spPr>
              <a:xfrm>
                <a:off x="3727833" y="4972775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75" name="立方体 174"/>
              <p:cNvSpPr/>
              <p:nvPr/>
            </p:nvSpPr>
            <p:spPr>
              <a:xfrm>
                <a:off x="4000896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76" name="立方体 175"/>
              <p:cNvSpPr/>
              <p:nvPr/>
            </p:nvSpPr>
            <p:spPr>
              <a:xfrm>
                <a:off x="4277135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77" name="立方体 176"/>
              <p:cNvSpPr/>
              <p:nvPr/>
            </p:nvSpPr>
            <p:spPr>
              <a:xfrm>
                <a:off x="4550198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78" name="立方体 177"/>
              <p:cNvSpPr/>
              <p:nvPr/>
            </p:nvSpPr>
            <p:spPr>
              <a:xfrm>
                <a:off x="4823262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79" name="立方体 178"/>
              <p:cNvSpPr/>
              <p:nvPr/>
            </p:nvSpPr>
            <p:spPr>
              <a:xfrm>
                <a:off x="5097913" y="4972775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80" name="立方体 179"/>
              <p:cNvSpPr/>
              <p:nvPr/>
            </p:nvSpPr>
            <p:spPr>
              <a:xfrm>
                <a:off x="5369389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81" name="立方体 180"/>
              <p:cNvSpPr/>
              <p:nvPr/>
            </p:nvSpPr>
            <p:spPr>
              <a:xfrm>
                <a:off x="5644041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35" name="组合 232"/>
            <p:cNvGrpSpPr/>
            <p:nvPr/>
          </p:nvGrpSpPr>
          <p:grpSpPr bwMode="auto">
            <a:xfrm>
              <a:off x="5957698" y="4046036"/>
              <a:ext cx="2811671" cy="354982"/>
              <a:chOff x="3185740" y="4973330"/>
              <a:chExt cx="2811671" cy="354982"/>
            </a:xfrm>
          </p:grpSpPr>
          <p:cxnSp>
            <p:nvCxnSpPr>
              <p:cNvPr id="160" name="直接连接符 159"/>
              <p:cNvCxnSpPr/>
              <p:nvPr/>
            </p:nvCxnSpPr>
            <p:spPr>
              <a:xfrm rot="5400000">
                <a:off x="4623313" y="3893137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立方体 160"/>
              <p:cNvSpPr/>
              <p:nvPr/>
            </p:nvSpPr>
            <p:spPr>
              <a:xfrm>
                <a:off x="3185760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62" name="立方体 161"/>
              <p:cNvSpPr/>
              <p:nvPr/>
            </p:nvSpPr>
            <p:spPr>
              <a:xfrm>
                <a:off x="3457236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63" name="立方体 162"/>
              <p:cNvSpPr/>
              <p:nvPr/>
            </p:nvSpPr>
            <p:spPr>
              <a:xfrm>
                <a:off x="3728712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64" name="立方体 163"/>
              <p:cNvSpPr/>
              <p:nvPr/>
            </p:nvSpPr>
            <p:spPr>
              <a:xfrm>
                <a:off x="4001775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65" name="立方体 164"/>
              <p:cNvSpPr/>
              <p:nvPr/>
            </p:nvSpPr>
            <p:spPr>
              <a:xfrm>
                <a:off x="4276427" y="4973606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66" name="立方体 165"/>
              <p:cNvSpPr/>
              <p:nvPr/>
            </p:nvSpPr>
            <p:spPr>
              <a:xfrm>
                <a:off x="4549490" y="4973606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67" name="立方体 166"/>
              <p:cNvSpPr/>
              <p:nvPr/>
            </p:nvSpPr>
            <p:spPr>
              <a:xfrm>
                <a:off x="4822554" y="4973606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68" name="立方体 167"/>
              <p:cNvSpPr/>
              <p:nvPr/>
            </p:nvSpPr>
            <p:spPr>
              <a:xfrm>
                <a:off x="5098793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69" name="立方体 168"/>
              <p:cNvSpPr/>
              <p:nvPr/>
            </p:nvSpPr>
            <p:spPr>
              <a:xfrm>
                <a:off x="5368681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70" name="立方体 169"/>
              <p:cNvSpPr/>
              <p:nvPr/>
            </p:nvSpPr>
            <p:spPr>
              <a:xfrm>
                <a:off x="5643331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36" name="组合 244"/>
            <p:cNvGrpSpPr/>
            <p:nvPr/>
          </p:nvGrpSpPr>
          <p:grpSpPr bwMode="auto">
            <a:xfrm>
              <a:off x="5866397" y="4139096"/>
              <a:ext cx="2811671" cy="354982"/>
              <a:chOff x="3185740" y="4973330"/>
              <a:chExt cx="2811671" cy="354982"/>
            </a:xfrm>
          </p:grpSpPr>
          <p:cxnSp>
            <p:nvCxnSpPr>
              <p:cNvPr id="149" name="直接连接符 148"/>
              <p:cNvCxnSpPr/>
              <p:nvPr/>
            </p:nvCxnSpPr>
            <p:spPr>
              <a:xfrm rot="5400000">
                <a:off x="4623327" y="3891325"/>
                <a:ext cx="0" cy="2743336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" name="立方体 149"/>
              <p:cNvSpPr/>
              <p:nvPr/>
            </p:nvSpPr>
            <p:spPr>
              <a:xfrm>
                <a:off x="3184981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51" name="立方体 150"/>
              <p:cNvSpPr/>
              <p:nvPr/>
            </p:nvSpPr>
            <p:spPr>
              <a:xfrm>
                <a:off x="3456457" y="4972587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52" name="立方体 151"/>
              <p:cNvSpPr/>
              <p:nvPr/>
            </p:nvSpPr>
            <p:spPr>
              <a:xfrm>
                <a:off x="3727933" y="4972587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53" name="立方体 152"/>
              <p:cNvSpPr/>
              <p:nvPr/>
            </p:nvSpPr>
            <p:spPr>
              <a:xfrm>
                <a:off x="4000996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54" name="立方体 153"/>
              <p:cNvSpPr/>
              <p:nvPr/>
            </p:nvSpPr>
            <p:spPr>
              <a:xfrm>
                <a:off x="4277235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55" name="立方体 154"/>
              <p:cNvSpPr/>
              <p:nvPr/>
            </p:nvSpPr>
            <p:spPr>
              <a:xfrm>
                <a:off x="4550298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56" name="立方体 155"/>
              <p:cNvSpPr/>
              <p:nvPr/>
            </p:nvSpPr>
            <p:spPr>
              <a:xfrm>
                <a:off x="4823362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57" name="立方体 156"/>
              <p:cNvSpPr/>
              <p:nvPr/>
            </p:nvSpPr>
            <p:spPr>
              <a:xfrm>
                <a:off x="5098014" y="4972587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58" name="立方体 157"/>
              <p:cNvSpPr/>
              <p:nvPr/>
            </p:nvSpPr>
            <p:spPr>
              <a:xfrm>
                <a:off x="5369489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59" name="立方体 158"/>
              <p:cNvSpPr/>
              <p:nvPr/>
            </p:nvSpPr>
            <p:spPr>
              <a:xfrm>
                <a:off x="5644141" y="4972587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37" name="组合 256"/>
            <p:cNvGrpSpPr/>
            <p:nvPr/>
          </p:nvGrpSpPr>
          <p:grpSpPr bwMode="auto">
            <a:xfrm>
              <a:off x="5778322" y="4228807"/>
              <a:ext cx="2808426" cy="355470"/>
              <a:chOff x="3185740" y="4972842"/>
              <a:chExt cx="2808426" cy="355470"/>
            </a:xfrm>
          </p:grpSpPr>
          <p:cxnSp>
            <p:nvCxnSpPr>
              <p:cNvPr id="138" name="直接连接符 137"/>
              <p:cNvCxnSpPr/>
              <p:nvPr/>
            </p:nvCxnSpPr>
            <p:spPr>
              <a:xfrm rot="5400000">
                <a:off x="4623292" y="3892375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9" name="立方体 138"/>
              <p:cNvSpPr/>
              <p:nvPr/>
            </p:nvSpPr>
            <p:spPr>
              <a:xfrm>
                <a:off x="3185740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40" name="立方体 139"/>
              <p:cNvSpPr/>
              <p:nvPr/>
            </p:nvSpPr>
            <p:spPr>
              <a:xfrm>
                <a:off x="3457215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41" name="立方体 140"/>
              <p:cNvSpPr/>
              <p:nvPr/>
            </p:nvSpPr>
            <p:spPr>
              <a:xfrm>
                <a:off x="3728692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42" name="立方体 141"/>
              <p:cNvSpPr/>
              <p:nvPr/>
            </p:nvSpPr>
            <p:spPr>
              <a:xfrm>
                <a:off x="4001755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43" name="立方体 142"/>
              <p:cNvSpPr/>
              <p:nvPr/>
            </p:nvSpPr>
            <p:spPr>
              <a:xfrm>
                <a:off x="4276406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44" name="立方体 143"/>
              <p:cNvSpPr/>
              <p:nvPr/>
            </p:nvSpPr>
            <p:spPr>
              <a:xfrm>
                <a:off x="4549469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45" name="立方体 144"/>
              <p:cNvSpPr/>
              <p:nvPr/>
            </p:nvSpPr>
            <p:spPr>
              <a:xfrm>
                <a:off x="4822533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46" name="立方体 145"/>
              <p:cNvSpPr/>
              <p:nvPr/>
            </p:nvSpPr>
            <p:spPr>
              <a:xfrm>
                <a:off x="5098772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47" name="立方体 146"/>
              <p:cNvSpPr/>
              <p:nvPr/>
            </p:nvSpPr>
            <p:spPr>
              <a:xfrm>
                <a:off x="5368661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48" name="立方体 147"/>
              <p:cNvSpPr/>
              <p:nvPr/>
            </p:nvSpPr>
            <p:spPr>
              <a:xfrm>
                <a:off x="5634259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</p:grpSp>
      <p:grpSp>
        <p:nvGrpSpPr>
          <p:cNvPr id="248" name="组合 269"/>
          <p:cNvGrpSpPr/>
          <p:nvPr/>
        </p:nvGrpSpPr>
        <p:grpSpPr bwMode="auto">
          <a:xfrm>
            <a:off x="3095600" y="2423265"/>
            <a:ext cx="2713434" cy="866775"/>
            <a:chOff x="5778322" y="3429000"/>
            <a:chExt cx="3618091" cy="1155277"/>
          </a:xfrm>
        </p:grpSpPr>
        <p:grpSp>
          <p:nvGrpSpPr>
            <p:cNvPr id="249" name="组合 148"/>
            <p:cNvGrpSpPr/>
            <p:nvPr/>
          </p:nvGrpSpPr>
          <p:grpSpPr bwMode="auto">
            <a:xfrm>
              <a:off x="6584742" y="3429000"/>
              <a:ext cx="2811671" cy="354982"/>
              <a:chOff x="3185740" y="4973330"/>
              <a:chExt cx="2811671" cy="354982"/>
            </a:xfrm>
          </p:grpSpPr>
          <p:cxnSp>
            <p:nvCxnSpPr>
              <p:cNvPr id="358" name="直接连接符 357"/>
              <p:cNvCxnSpPr/>
              <p:nvPr/>
            </p:nvCxnSpPr>
            <p:spPr>
              <a:xfrm rot="5400000">
                <a:off x="4623362" y="389286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9" name="立方体 358"/>
              <p:cNvSpPr/>
              <p:nvPr/>
            </p:nvSpPr>
            <p:spPr>
              <a:xfrm>
                <a:off x="3185810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60" name="立方体 359"/>
              <p:cNvSpPr/>
              <p:nvPr/>
            </p:nvSpPr>
            <p:spPr>
              <a:xfrm>
                <a:off x="3457285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61" name="立方体 360"/>
              <p:cNvSpPr/>
              <p:nvPr/>
            </p:nvSpPr>
            <p:spPr>
              <a:xfrm>
                <a:off x="3728762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62" name="立方体 361"/>
              <p:cNvSpPr/>
              <p:nvPr/>
            </p:nvSpPr>
            <p:spPr>
              <a:xfrm>
                <a:off x="4001825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63" name="立方体 362"/>
              <p:cNvSpPr/>
              <p:nvPr/>
            </p:nvSpPr>
            <p:spPr>
              <a:xfrm>
                <a:off x="4276476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64" name="立方体 363"/>
              <p:cNvSpPr/>
              <p:nvPr/>
            </p:nvSpPr>
            <p:spPr>
              <a:xfrm>
                <a:off x="4549539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65" name="立方体 364"/>
              <p:cNvSpPr/>
              <p:nvPr/>
            </p:nvSpPr>
            <p:spPr>
              <a:xfrm>
                <a:off x="4822603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66" name="立方体 365"/>
              <p:cNvSpPr/>
              <p:nvPr/>
            </p:nvSpPr>
            <p:spPr>
              <a:xfrm>
                <a:off x="5098842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67" name="立方体 366"/>
              <p:cNvSpPr/>
              <p:nvPr/>
            </p:nvSpPr>
            <p:spPr>
              <a:xfrm>
                <a:off x="5368730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68" name="立方体 367"/>
              <p:cNvSpPr/>
              <p:nvPr/>
            </p:nvSpPr>
            <p:spPr>
              <a:xfrm>
                <a:off x="5643381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250" name="组合 160"/>
            <p:cNvGrpSpPr/>
            <p:nvPr/>
          </p:nvGrpSpPr>
          <p:grpSpPr bwMode="auto">
            <a:xfrm>
              <a:off x="6501513" y="3512276"/>
              <a:ext cx="2811671" cy="354982"/>
              <a:chOff x="3185740" y="4973330"/>
              <a:chExt cx="2811671" cy="354982"/>
            </a:xfrm>
          </p:grpSpPr>
          <p:cxnSp>
            <p:nvCxnSpPr>
              <p:cNvPr id="347" name="直接连接符 346"/>
              <p:cNvCxnSpPr/>
              <p:nvPr/>
            </p:nvCxnSpPr>
            <p:spPr>
              <a:xfrm rot="5400000">
                <a:off x="4624037" y="3892106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8" name="立方体 347"/>
              <p:cNvSpPr/>
              <p:nvPr/>
            </p:nvSpPr>
            <p:spPr>
              <a:xfrm>
                <a:off x="3186485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49" name="立方体 348"/>
              <p:cNvSpPr/>
              <p:nvPr/>
            </p:nvSpPr>
            <p:spPr>
              <a:xfrm>
                <a:off x="3457960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50" name="立方体 349"/>
              <p:cNvSpPr/>
              <p:nvPr/>
            </p:nvSpPr>
            <p:spPr>
              <a:xfrm>
                <a:off x="3729437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51" name="立方体 350"/>
              <p:cNvSpPr/>
              <p:nvPr/>
            </p:nvSpPr>
            <p:spPr>
              <a:xfrm>
                <a:off x="4002500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52" name="立方体 351"/>
              <p:cNvSpPr/>
              <p:nvPr/>
            </p:nvSpPr>
            <p:spPr>
              <a:xfrm>
                <a:off x="4277151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53" name="立方体 352"/>
              <p:cNvSpPr/>
              <p:nvPr/>
            </p:nvSpPr>
            <p:spPr>
              <a:xfrm>
                <a:off x="4550214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54" name="立方体 353"/>
              <p:cNvSpPr/>
              <p:nvPr/>
            </p:nvSpPr>
            <p:spPr>
              <a:xfrm>
                <a:off x="4823278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55" name="立方体 354"/>
              <p:cNvSpPr/>
              <p:nvPr/>
            </p:nvSpPr>
            <p:spPr>
              <a:xfrm>
                <a:off x="5099517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56" name="立方体 355"/>
              <p:cNvSpPr/>
              <p:nvPr/>
            </p:nvSpPr>
            <p:spPr>
              <a:xfrm>
                <a:off x="5369405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57" name="立方体 356"/>
              <p:cNvSpPr/>
              <p:nvPr/>
            </p:nvSpPr>
            <p:spPr>
              <a:xfrm>
                <a:off x="5644057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251" name="组合 172"/>
            <p:cNvGrpSpPr/>
            <p:nvPr/>
          </p:nvGrpSpPr>
          <p:grpSpPr bwMode="auto">
            <a:xfrm>
              <a:off x="6412744" y="3596965"/>
              <a:ext cx="2811671" cy="354982"/>
              <a:chOff x="3185740" y="4973330"/>
              <a:chExt cx="2811671" cy="354982"/>
            </a:xfrm>
          </p:grpSpPr>
          <p:cxnSp>
            <p:nvCxnSpPr>
              <p:cNvPr id="336" name="直接连接符 335"/>
              <p:cNvCxnSpPr/>
              <p:nvPr/>
            </p:nvCxnSpPr>
            <p:spPr>
              <a:xfrm rot="5400000">
                <a:off x="4623901" y="3893111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7" name="立方体 336"/>
              <p:cNvSpPr/>
              <p:nvPr/>
            </p:nvSpPr>
            <p:spPr>
              <a:xfrm>
                <a:off x="3186349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38" name="立方体 337"/>
              <p:cNvSpPr/>
              <p:nvPr/>
            </p:nvSpPr>
            <p:spPr>
              <a:xfrm>
                <a:off x="3457824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39" name="立方体 338"/>
              <p:cNvSpPr/>
              <p:nvPr/>
            </p:nvSpPr>
            <p:spPr>
              <a:xfrm>
                <a:off x="3729301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40" name="立方体 339"/>
              <p:cNvSpPr/>
              <p:nvPr/>
            </p:nvSpPr>
            <p:spPr>
              <a:xfrm>
                <a:off x="4002364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41" name="立方体 340"/>
              <p:cNvSpPr/>
              <p:nvPr/>
            </p:nvSpPr>
            <p:spPr>
              <a:xfrm>
                <a:off x="4277015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42" name="立方体 341"/>
              <p:cNvSpPr/>
              <p:nvPr/>
            </p:nvSpPr>
            <p:spPr>
              <a:xfrm>
                <a:off x="4550078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43" name="立方体 342"/>
              <p:cNvSpPr/>
              <p:nvPr/>
            </p:nvSpPr>
            <p:spPr>
              <a:xfrm>
                <a:off x="4823142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44" name="立方体 343"/>
              <p:cNvSpPr/>
              <p:nvPr/>
            </p:nvSpPr>
            <p:spPr>
              <a:xfrm>
                <a:off x="5099381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45" name="立方体 344"/>
              <p:cNvSpPr/>
              <p:nvPr/>
            </p:nvSpPr>
            <p:spPr>
              <a:xfrm>
                <a:off x="5369269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46" name="立方体 345"/>
              <p:cNvSpPr/>
              <p:nvPr/>
            </p:nvSpPr>
            <p:spPr>
              <a:xfrm>
                <a:off x="5643921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252" name="组合 184"/>
            <p:cNvGrpSpPr/>
            <p:nvPr/>
          </p:nvGrpSpPr>
          <p:grpSpPr bwMode="auto">
            <a:xfrm>
              <a:off x="6322301" y="3685862"/>
              <a:ext cx="2811671" cy="354982"/>
              <a:chOff x="3185740" y="4973330"/>
              <a:chExt cx="2811671" cy="354982"/>
            </a:xfrm>
          </p:grpSpPr>
          <p:cxnSp>
            <p:nvCxnSpPr>
              <p:cNvPr id="325" name="直接连接符 324"/>
              <p:cNvCxnSpPr/>
              <p:nvPr/>
            </p:nvCxnSpPr>
            <p:spPr>
              <a:xfrm rot="5400000">
                <a:off x="4623853" y="3893080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6" name="立方体 325"/>
              <p:cNvSpPr/>
              <p:nvPr/>
            </p:nvSpPr>
            <p:spPr>
              <a:xfrm>
                <a:off x="3186300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27" name="立方体 326"/>
              <p:cNvSpPr/>
              <p:nvPr/>
            </p:nvSpPr>
            <p:spPr>
              <a:xfrm>
                <a:off x="3457776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28" name="立方体 327"/>
              <p:cNvSpPr/>
              <p:nvPr/>
            </p:nvSpPr>
            <p:spPr>
              <a:xfrm>
                <a:off x="3729252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29" name="立方体 328"/>
              <p:cNvSpPr/>
              <p:nvPr/>
            </p:nvSpPr>
            <p:spPr>
              <a:xfrm>
                <a:off x="4002315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30" name="立方体 329"/>
              <p:cNvSpPr/>
              <p:nvPr/>
            </p:nvSpPr>
            <p:spPr>
              <a:xfrm>
                <a:off x="4276967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31" name="立方体 330"/>
              <p:cNvSpPr/>
              <p:nvPr/>
            </p:nvSpPr>
            <p:spPr>
              <a:xfrm>
                <a:off x="4550030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32" name="立方体 331"/>
              <p:cNvSpPr/>
              <p:nvPr/>
            </p:nvSpPr>
            <p:spPr>
              <a:xfrm>
                <a:off x="4823094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33" name="立方体 332"/>
              <p:cNvSpPr/>
              <p:nvPr/>
            </p:nvSpPr>
            <p:spPr>
              <a:xfrm>
                <a:off x="5099333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34" name="立方体 333"/>
              <p:cNvSpPr/>
              <p:nvPr/>
            </p:nvSpPr>
            <p:spPr>
              <a:xfrm>
                <a:off x="5369221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35" name="立方体 334"/>
              <p:cNvSpPr/>
              <p:nvPr/>
            </p:nvSpPr>
            <p:spPr>
              <a:xfrm>
                <a:off x="5643872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253" name="组合 196"/>
            <p:cNvGrpSpPr/>
            <p:nvPr/>
          </p:nvGrpSpPr>
          <p:grpSpPr bwMode="auto">
            <a:xfrm>
              <a:off x="6229780" y="3778853"/>
              <a:ext cx="2811671" cy="354982"/>
              <a:chOff x="3185740" y="4973330"/>
              <a:chExt cx="2811671" cy="354982"/>
            </a:xfrm>
          </p:grpSpPr>
          <p:cxnSp>
            <p:nvCxnSpPr>
              <p:cNvPr id="314" name="直接连接符 313"/>
              <p:cNvCxnSpPr/>
              <p:nvPr/>
            </p:nvCxnSpPr>
            <p:spPr>
              <a:xfrm rot="5400000">
                <a:off x="4622706" y="3892131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5" name="立方体 314"/>
              <p:cNvSpPr/>
              <p:nvPr/>
            </p:nvSpPr>
            <p:spPr>
              <a:xfrm>
                <a:off x="3185154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16" name="立方体 315"/>
              <p:cNvSpPr/>
              <p:nvPr/>
            </p:nvSpPr>
            <p:spPr>
              <a:xfrm>
                <a:off x="3456629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17" name="立方体 316"/>
              <p:cNvSpPr/>
              <p:nvPr/>
            </p:nvSpPr>
            <p:spPr>
              <a:xfrm>
                <a:off x="3728106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18" name="立方体 317"/>
              <p:cNvSpPr/>
              <p:nvPr/>
            </p:nvSpPr>
            <p:spPr>
              <a:xfrm>
                <a:off x="4001169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19" name="立方体 318"/>
              <p:cNvSpPr/>
              <p:nvPr/>
            </p:nvSpPr>
            <p:spPr>
              <a:xfrm>
                <a:off x="4275820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20" name="立方体 319"/>
              <p:cNvSpPr/>
              <p:nvPr/>
            </p:nvSpPr>
            <p:spPr>
              <a:xfrm>
                <a:off x="4548883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21" name="立方体 320"/>
              <p:cNvSpPr/>
              <p:nvPr/>
            </p:nvSpPr>
            <p:spPr>
              <a:xfrm>
                <a:off x="4821947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22" name="立方体 321"/>
              <p:cNvSpPr/>
              <p:nvPr/>
            </p:nvSpPr>
            <p:spPr>
              <a:xfrm>
                <a:off x="5098186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23" name="立方体 322"/>
              <p:cNvSpPr/>
              <p:nvPr/>
            </p:nvSpPr>
            <p:spPr>
              <a:xfrm>
                <a:off x="5368074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24" name="立方体 323"/>
              <p:cNvSpPr/>
              <p:nvPr/>
            </p:nvSpPr>
            <p:spPr>
              <a:xfrm>
                <a:off x="5642725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254" name="组合 208"/>
            <p:cNvGrpSpPr/>
            <p:nvPr/>
          </p:nvGrpSpPr>
          <p:grpSpPr bwMode="auto">
            <a:xfrm>
              <a:off x="6143134" y="3863782"/>
              <a:ext cx="2811671" cy="354982"/>
              <a:chOff x="3185740" y="4973330"/>
              <a:chExt cx="2811671" cy="354982"/>
            </a:xfrm>
          </p:grpSpPr>
          <p:cxnSp>
            <p:nvCxnSpPr>
              <p:cNvPr id="303" name="直接连接符 302"/>
              <p:cNvCxnSpPr/>
              <p:nvPr/>
            </p:nvCxnSpPr>
            <p:spPr>
              <a:xfrm rot="5400000">
                <a:off x="4623623" y="3892896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立方体 303"/>
              <p:cNvSpPr/>
              <p:nvPr/>
            </p:nvSpPr>
            <p:spPr>
              <a:xfrm>
                <a:off x="3186071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05" name="立方体 304"/>
              <p:cNvSpPr/>
              <p:nvPr/>
            </p:nvSpPr>
            <p:spPr>
              <a:xfrm>
                <a:off x="3457546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06" name="立方体 305"/>
              <p:cNvSpPr/>
              <p:nvPr/>
            </p:nvSpPr>
            <p:spPr>
              <a:xfrm>
                <a:off x="3729023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07" name="立方体 306"/>
              <p:cNvSpPr/>
              <p:nvPr/>
            </p:nvSpPr>
            <p:spPr>
              <a:xfrm>
                <a:off x="4002086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08" name="立方体 307"/>
              <p:cNvSpPr/>
              <p:nvPr/>
            </p:nvSpPr>
            <p:spPr>
              <a:xfrm>
                <a:off x="4276737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09" name="立方体 308"/>
              <p:cNvSpPr/>
              <p:nvPr/>
            </p:nvSpPr>
            <p:spPr>
              <a:xfrm>
                <a:off x="4549800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10" name="立方体 309"/>
              <p:cNvSpPr/>
              <p:nvPr/>
            </p:nvSpPr>
            <p:spPr>
              <a:xfrm>
                <a:off x="4822864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11" name="立方体 310"/>
              <p:cNvSpPr/>
              <p:nvPr/>
            </p:nvSpPr>
            <p:spPr>
              <a:xfrm>
                <a:off x="5099103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12" name="立方体 311"/>
              <p:cNvSpPr/>
              <p:nvPr/>
            </p:nvSpPr>
            <p:spPr>
              <a:xfrm>
                <a:off x="5368991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13" name="立方体 312"/>
              <p:cNvSpPr/>
              <p:nvPr/>
            </p:nvSpPr>
            <p:spPr>
              <a:xfrm>
                <a:off x="5643643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255" name="组合 220"/>
            <p:cNvGrpSpPr/>
            <p:nvPr/>
          </p:nvGrpSpPr>
          <p:grpSpPr bwMode="auto">
            <a:xfrm>
              <a:off x="6048640" y="3956412"/>
              <a:ext cx="2807337" cy="354982"/>
              <a:chOff x="3190074" y="4973330"/>
              <a:chExt cx="2807337" cy="354982"/>
            </a:xfrm>
          </p:grpSpPr>
          <p:cxnSp>
            <p:nvCxnSpPr>
              <p:cNvPr id="292" name="直接连接符 291"/>
              <p:cNvCxnSpPr/>
              <p:nvPr/>
            </p:nvCxnSpPr>
            <p:spPr>
              <a:xfrm rot="5400000">
                <a:off x="4624021" y="3892307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3" name="立方体 292"/>
              <p:cNvSpPr/>
              <p:nvPr/>
            </p:nvSpPr>
            <p:spPr>
              <a:xfrm>
                <a:off x="3189644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94" name="立方体 293"/>
              <p:cNvSpPr/>
              <p:nvPr/>
            </p:nvSpPr>
            <p:spPr>
              <a:xfrm>
                <a:off x="3456357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95" name="立方体 294"/>
              <p:cNvSpPr/>
              <p:nvPr/>
            </p:nvSpPr>
            <p:spPr>
              <a:xfrm>
                <a:off x="3727833" y="4972775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96" name="立方体 295"/>
              <p:cNvSpPr/>
              <p:nvPr/>
            </p:nvSpPr>
            <p:spPr>
              <a:xfrm>
                <a:off x="4000896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97" name="立方体 296"/>
              <p:cNvSpPr/>
              <p:nvPr/>
            </p:nvSpPr>
            <p:spPr>
              <a:xfrm>
                <a:off x="4277135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98" name="立方体 297"/>
              <p:cNvSpPr/>
              <p:nvPr/>
            </p:nvSpPr>
            <p:spPr>
              <a:xfrm>
                <a:off x="4550198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99" name="立方体 298"/>
              <p:cNvSpPr/>
              <p:nvPr/>
            </p:nvSpPr>
            <p:spPr>
              <a:xfrm>
                <a:off x="4823262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00" name="立方体 299"/>
              <p:cNvSpPr/>
              <p:nvPr/>
            </p:nvSpPr>
            <p:spPr>
              <a:xfrm>
                <a:off x="5097913" y="4972775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01" name="立方体 300"/>
              <p:cNvSpPr/>
              <p:nvPr/>
            </p:nvSpPr>
            <p:spPr>
              <a:xfrm>
                <a:off x="5369389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02" name="立方体 301"/>
              <p:cNvSpPr/>
              <p:nvPr/>
            </p:nvSpPr>
            <p:spPr>
              <a:xfrm>
                <a:off x="5644041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256" name="组合 232"/>
            <p:cNvGrpSpPr/>
            <p:nvPr/>
          </p:nvGrpSpPr>
          <p:grpSpPr bwMode="auto">
            <a:xfrm>
              <a:off x="5957698" y="4046036"/>
              <a:ext cx="2811671" cy="354982"/>
              <a:chOff x="3185740" y="4973330"/>
              <a:chExt cx="2811671" cy="354982"/>
            </a:xfrm>
          </p:grpSpPr>
          <p:cxnSp>
            <p:nvCxnSpPr>
              <p:cNvPr id="281" name="直接连接符 280"/>
              <p:cNvCxnSpPr/>
              <p:nvPr/>
            </p:nvCxnSpPr>
            <p:spPr>
              <a:xfrm rot="5400000">
                <a:off x="4623313" y="3893137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2" name="立方体 281"/>
              <p:cNvSpPr/>
              <p:nvPr/>
            </p:nvSpPr>
            <p:spPr>
              <a:xfrm>
                <a:off x="3185760" y="497360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83" name="立方体 282"/>
              <p:cNvSpPr/>
              <p:nvPr/>
            </p:nvSpPr>
            <p:spPr>
              <a:xfrm>
                <a:off x="3457236" y="497360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84" name="立方体 283"/>
              <p:cNvSpPr/>
              <p:nvPr/>
            </p:nvSpPr>
            <p:spPr>
              <a:xfrm>
                <a:off x="3728712" y="497360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85" name="立方体 284"/>
              <p:cNvSpPr/>
              <p:nvPr/>
            </p:nvSpPr>
            <p:spPr>
              <a:xfrm>
                <a:off x="4001775" y="497360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86" name="立方体 285"/>
              <p:cNvSpPr/>
              <p:nvPr/>
            </p:nvSpPr>
            <p:spPr>
              <a:xfrm>
                <a:off x="4276427" y="4973605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87" name="立方体 286"/>
              <p:cNvSpPr/>
              <p:nvPr/>
            </p:nvSpPr>
            <p:spPr>
              <a:xfrm>
                <a:off x="4549490" y="4973605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88" name="立方体 287"/>
              <p:cNvSpPr/>
              <p:nvPr/>
            </p:nvSpPr>
            <p:spPr>
              <a:xfrm>
                <a:off x="4822554" y="4973605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89" name="立方体 288"/>
              <p:cNvSpPr/>
              <p:nvPr/>
            </p:nvSpPr>
            <p:spPr>
              <a:xfrm>
                <a:off x="5098793" y="497360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90" name="立方体 289"/>
              <p:cNvSpPr/>
              <p:nvPr/>
            </p:nvSpPr>
            <p:spPr>
              <a:xfrm>
                <a:off x="5368681" y="497360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91" name="立方体 290"/>
              <p:cNvSpPr/>
              <p:nvPr/>
            </p:nvSpPr>
            <p:spPr>
              <a:xfrm>
                <a:off x="5643331" y="497360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257" name="组合 244"/>
            <p:cNvGrpSpPr/>
            <p:nvPr/>
          </p:nvGrpSpPr>
          <p:grpSpPr bwMode="auto">
            <a:xfrm>
              <a:off x="5866397" y="4139096"/>
              <a:ext cx="2811671" cy="354982"/>
              <a:chOff x="3185740" y="4973330"/>
              <a:chExt cx="2811671" cy="354982"/>
            </a:xfrm>
          </p:grpSpPr>
          <p:cxnSp>
            <p:nvCxnSpPr>
              <p:cNvPr id="270" name="直接连接符 269"/>
              <p:cNvCxnSpPr/>
              <p:nvPr/>
            </p:nvCxnSpPr>
            <p:spPr>
              <a:xfrm rot="5400000">
                <a:off x="4623327" y="3891325"/>
                <a:ext cx="0" cy="2743336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1" name="立方体 270"/>
              <p:cNvSpPr/>
              <p:nvPr/>
            </p:nvSpPr>
            <p:spPr>
              <a:xfrm>
                <a:off x="3184981" y="497258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72" name="立方体 271"/>
              <p:cNvSpPr/>
              <p:nvPr/>
            </p:nvSpPr>
            <p:spPr>
              <a:xfrm>
                <a:off x="3456457" y="497258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73" name="立方体 272"/>
              <p:cNvSpPr/>
              <p:nvPr/>
            </p:nvSpPr>
            <p:spPr>
              <a:xfrm>
                <a:off x="3727933" y="4972586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74" name="立方体 273"/>
              <p:cNvSpPr/>
              <p:nvPr/>
            </p:nvSpPr>
            <p:spPr>
              <a:xfrm>
                <a:off x="4000996" y="497258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75" name="立方体 274"/>
              <p:cNvSpPr/>
              <p:nvPr/>
            </p:nvSpPr>
            <p:spPr>
              <a:xfrm>
                <a:off x="4277235" y="497258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76" name="立方体 275"/>
              <p:cNvSpPr/>
              <p:nvPr/>
            </p:nvSpPr>
            <p:spPr>
              <a:xfrm>
                <a:off x="4550298" y="497258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77" name="立方体 276"/>
              <p:cNvSpPr/>
              <p:nvPr/>
            </p:nvSpPr>
            <p:spPr>
              <a:xfrm>
                <a:off x="4823362" y="497258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78" name="立方体 277"/>
              <p:cNvSpPr/>
              <p:nvPr/>
            </p:nvSpPr>
            <p:spPr>
              <a:xfrm>
                <a:off x="5098014" y="4972586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79" name="立方体 278"/>
              <p:cNvSpPr/>
              <p:nvPr/>
            </p:nvSpPr>
            <p:spPr>
              <a:xfrm>
                <a:off x="5369489" y="497258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80" name="立方体 279"/>
              <p:cNvSpPr/>
              <p:nvPr/>
            </p:nvSpPr>
            <p:spPr>
              <a:xfrm>
                <a:off x="5644141" y="497258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258" name="组合 256"/>
            <p:cNvGrpSpPr/>
            <p:nvPr/>
          </p:nvGrpSpPr>
          <p:grpSpPr bwMode="auto">
            <a:xfrm>
              <a:off x="5778322" y="4228807"/>
              <a:ext cx="2808426" cy="355470"/>
              <a:chOff x="3185740" y="4972842"/>
              <a:chExt cx="2808426" cy="355470"/>
            </a:xfrm>
          </p:grpSpPr>
          <p:cxnSp>
            <p:nvCxnSpPr>
              <p:cNvPr id="259" name="直接连接符 258"/>
              <p:cNvCxnSpPr/>
              <p:nvPr/>
            </p:nvCxnSpPr>
            <p:spPr>
              <a:xfrm rot="5400000">
                <a:off x="4623292" y="3892374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0" name="立方体 259"/>
              <p:cNvSpPr/>
              <p:nvPr/>
            </p:nvSpPr>
            <p:spPr>
              <a:xfrm>
                <a:off x="3185740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61" name="立方体 260"/>
              <p:cNvSpPr/>
              <p:nvPr/>
            </p:nvSpPr>
            <p:spPr>
              <a:xfrm>
                <a:off x="3457215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62" name="立方体 261"/>
              <p:cNvSpPr/>
              <p:nvPr/>
            </p:nvSpPr>
            <p:spPr>
              <a:xfrm>
                <a:off x="3728692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63" name="立方体 262"/>
              <p:cNvSpPr/>
              <p:nvPr/>
            </p:nvSpPr>
            <p:spPr>
              <a:xfrm>
                <a:off x="4001755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64" name="立方体 263"/>
              <p:cNvSpPr/>
              <p:nvPr/>
            </p:nvSpPr>
            <p:spPr>
              <a:xfrm>
                <a:off x="4276406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65" name="立方体 264"/>
              <p:cNvSpPr/>
              <p:nvPr/>
            </p:nvSpPr>
            <p:spPr>
              <a:xfrm>
                <a:off x="4540416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66" name="立方体 265"/>
              <p:cNvSpPr/>
              <p:nvPr/>
            </p:nvSpPr>
            <p:spPr>
              <a:xfrm>
                <a:off x="4822533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67" name="立方体 266"/>
              <p:cNvSpPr/>
              <p:nvPr/>
            </p:nvSpPr>
            <p:spPr>
              <a:xfrm>
                <a:off x="5098772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68" name="立方体 267"/>
              <p:cNvSpPr/>
              <p:nvPr/>
            </p:nvSpPr>
            <p:spPr>
              <a:xfrm>
                <a:off x="5368660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269" name="立方体 268"/>
              <p:cNvSpPr/>
              <p:nvPr/>
            </p:nvSpPr>
            <p:spPr>
              <a:xfrm>
                <a:off x="5634258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</p:grpSp>
      <p:grpSp>
        <p:nvGrpSpPr>
          <p:cNvPr id="369" name="组合 390"/>
          <p:cNvGrpSpPr/>
          <p:nvPr/>
        </p:nvGrpSpPr>
        <p:grpSpPr bwMode="auto">
          <a:xfrm>
            <a:off x="3098249" y="2225044"/>
            <a:ext cx="2713434" cy="865584"/>
            <a:chOff x="5778322" y="3429000"/>
            <a:chExt cx="3618091" cy="1155277"/>
          </a:xfrm>
        </p:grpSpPr>
        <p:grpSp>
          <p:nvGrpSpPr>
            <p:cNvPr id="370" name="组合 148"/>
            <p:cNvGrpSpPr/>
            <p:nvPr/>
          </p:nvGrpSpPr>
          <p:grpSpPr bwMode="auto">
            <a:xfrm>
              <a:off x="6584742" y="3429000"/>
              <a:ext cx="2811671" cy="354982"/>
              <a:chOff x="3185740" y="4973330"/>
              <a:chExt cx="2811671" cy="354982"/>
            </a:xfrm>
          </p:grpSpPr>
          <p:cxnSp>
            <p:nvCxnSpPr>
              <p:cNvPr id="479" name="直接连接符 478"/>
              <p:cNvCxnSpPr/>
              <p:nvPr/>
            </p:nvCxnSpPr>
            <p:spPr>
              <a:xfrm rot="5400000">
                <a:off x="4623362" y="3891673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0" name="立方体 479"/>
              <p:cNvSpPr/>
              <p:nvPr/>
            </p:nvSpPr>
            <p:spPr>
              <a:xfrm>
                <a:off x="3185810" y="4973330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81" name="立方体 480"/>
              <p:cNvSpPr/>
              <p:nvPr/>
            </p:nvSpPr>
            <p:spPr>
              <a:xfrm>
                <a:off x="3457285" y="4973330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82" name="立方体 481"/>
              <p:cNvSpPr/>
              <p:nvPr/>
            </p:nvSpPr>
            <p:spPr>
              <a:xfrm>
                <a:off x="3728762" y="4973330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83" name="立方体 482"/>
              <p:cNvSpPr/>
              <p:nvPr/>
            </p:nvSpPr>
            <p:spPr>
              <a:xfrm>
                <a:off x="4001825" y="4973330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84" name="立方体 483"/>
              <p:cNvSpPr/>
              <p:nvPr/>
            </p:nvSpPr>
            <p:spPr>
              <a:xfrm>
                <a:off x="4276476" y="4973330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85" name="立方体 484"/>
              <p:cNvSpPr/>
              <p:nvPr/>
            </p:nvSpPr>
            <p:spPr>
              <a:xfrm>
                <a:off x="4549539" y="4973330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86" name="立方体 485"/>
              <p:cNvSpPr/>
              <p:nvPr/>
            </p:nvSpPr>
            <p:spPr>
              <a:xfrm>
                <a:off x="4822603" y="4973330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87" name="立方体 486"/>
              <p:cNvSpPr/>
              <p:nvPr/>
            </p:nvSpPr>
            <p:spPr>
              <a:xfrm>
                <a:off x="5098842" y="4973330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88" name="立方体 487"/>
              <p:cNvSpPr/>
              <p:nvPr/>
            </p:nvSpPr>
            <p:spPr>
              <a:xfrm>
                <a:off x="5368730" y="4973330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89" name="立方体 488"/>
              <p:cNvSpPr/>
              <p:nvPr/>
            </p:nvSpPr>
            <p:spPr>
              <a:xfrm>
                <a:off x="5643381" y="4973330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371" name="组合 160"/>
            <p:cNvGrpSpPr/>
            <p:nvPr/>
          </p:nvGrpSpPr>
          <p:grpSpPr bwMode="auto">
            <a:xfrm>
              <a:off x="6501513" y="3512276"/>
              <a:ext cx="2811671" cy="354982"/>
              <a:chOff x="3185740" y="4973330"/>
              <a:chExt cx="2811671" cy="354982"/>
            </a:xfrm>
          </p:grpSpPr>
          <p:cxnSp>
            <p:nvCxnSpPr>
              <p:cNvPr id="468" name="直接连接符 467"/>
              <p:cNvCxnSpPr/>
              <p:nvPr/>
            </p:nvCxnSpPr>
            <p:spPr>
              <a:xfrm rot="5400000">
                <a:off x="4624037" y="3892619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9" name="立方体 468"/>
              <p:cNvSpPr/>
              <p:nvPr/>
            </p:nvSpPr>
            <p:spPr>
              <a:xfrm>
                <a:off x="3186485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70" name="立方体 469"/>
              <p:cNvSpPr/>
              <p:nvPr/>
            </p:nvSpPr>
            <p:spPr>
              <a:xfrm>
                <a:off x="3457960" y="4972687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71" name="立方体 470"/>
              <p:cNvSpPr/>
              <p:nvPr/>
            </p:nvSpPr>
            <p:spPr>
              <a:xfrm>
                <a:off x="3729437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72" name="立方体 471"/>
              <p:cNvSpPr/>
              <p:nvPr/>
            </p:nvSpPr>
            <p:spPr>
              <a:xfrm>
                <a:off x="4002500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73" name="立方体 472"/>
              <p:cNvSpPr/>
              <p:nvPr/>
            </p:nvSpPr>
            <p:spPr>
              <a:xfrm>
                <a:off x="4277151" y="4972687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74" name="立方体 473"/>
              <p:cNvSpPr/>
              <p:nvPr/>
            </p:nvSpPr>
            <p:spPr>
              <a:xfrm>
                <a:off x="4550214" y="4972687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75" name="立方体 474"/>
              <p:cNvSpPr/>
              <p:nvPr/>
            </p:nvSpPr>
            <p:spPr>
              <a:xfrm>
                <a:off x="4823278" y="4972687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76" name="立方体 475"/>
              <p:cNvSpPr/>
              <p:nvPr/>
            </p:nvSpPr>
            <p:spPr>
              <a:xfrm>
                <a:off x="5099517" y="4972687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77" name="立方体 476"/>
              <p:cNvSpPr/>
              <p:nvPr/>
            </p:nvSpPr>
            <p:spPr>
              <a:xfrm>
                <a:off x="5369405" y="4972687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78" name="立方体 477"/>
              <p:cNvSpPr/>
              <p:nvPr/>
            </p:nvSpPr>
            <p:spPr>
              <a:xfrm>
                <a:off x="5644057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372" name="组合 172"/>
            <p:cNvGrpSpPr/>
            <p:nvPr/>
          </p:nvGrpSpPr>
          <p:grpSpPr bwMode="auto">
            <a:xfrm>
              <a:off x="6412744" y="3596965"/>
              <a:ext cx="2811671" cy="354982"/>
              <a:chOff x="3185740" y="4973330"/>
              <a:chExt cx="2811671" cy="354982"/>
            </a:xfrm>
          </p:grpSpPr>
          <p:cxnSp>
            <p:nvCxnSpPr>
              <p:cNvPr id="457" name="直接连接符 456"/>
              <p:cNvCxnSpPr/>
              <p:nvPr/>
            </p:nvCxnSpPr>
            <p:spPr>
              <a:xfrm rot="5400000">
                <a:off x="4623901" y="389215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8" name="立方体 457"/>
              <p:cNvSpPr/>
              <p:nvPr/>
            </p:nvSpPr>
            <p:spPr>
              <a:xfrm>
                <a:off x="3186349" y="4973809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59" name="立方体 458"/>
              <p:cNvSpPr/>
              <p:nvPr/>
            </p:nvSpPr>
            <p:spPr>
              <a:xfrm>
                <a:off x="3457824" y="4973809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60" name="立方体 459"/>
              <p:cNvSpPr/>
              <p:nvPr/>
            </p:nvSpPr>
            <p:spPr>
              <a:xfrm>
                <a:off x="3729301" y="4973809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61" name="立方体 460"/>
              <p:cNvSpPr/>
              <p:nvPr/>
            </p:nvSpPr>
            <p:spPr>
              <a:xfrm>
                <a:off x="4002364" y="4973809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62" name="立方体 461"/>
              <p:cNvSpPr/>
              <p:nvPr/>
            </p:nvSpPr>
            <p:spPr>
              <a:xfrm>
                <a:off x="4277015" y="4973809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63" name="立方体 462"/>
              <p:cNvSpPr/>
              <p:nvPr/>
            </p:nvSpPr>
            <p:spPr>
              <a:xfrm>
                <a:off x="4550078" y="4973809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64" name="立方体 463"/>
              <p:cNvSpPr/>
              <p:nvPr/>
            </p:nvSpPr>
            <p:spPr>
              <a:xfrm>
                <a:off x="4823142" y="4973809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65" name="立方体 464"/>
              <p:cNvSpPr/>
              <p:nvPr/>
            </p:nvSpPr>
            <p:spPr>
              <a:xfrm>
                <a:off x="5099381" y="4973809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66" name="立方体 465"/>
              <p:cNvSpPr/>
              <p:nvPr/>
            </p:nvSpPr>
            <p:spPr>
              <a:xfrm>
                <a:off x="5369269" y="4973809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67" name="立方体 466"/>
              <p:cNvSpPr/>
              <p:nvPr/>
            </p:nvSpPr>
            <p:spPr>
              <a:xfrm>
                <a:off x="5643921" y="4973809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373" name="组合 184"/>
            <p:cNvGrpSpPr/>
            <p:nvPr/>
          </p:nvGrpSpPr>
          <p:grpSpPr bwMode="auto">
            <a:xfrm>
              <a:off x="6322301" y="3685862"/>
              <a:ext cx="2811671" cy="354982"/>
              <a:chOff x="3185740" y="4973330"/>
              <a:chExt cx="2811671" cy="354982"/>
            </a:xfrm>
          </p:grpSpPr>
          <p:cxnSp>
            <p:nvCxnSpPr>
              <p:cNvPr id="446" name="直接连接符 445"/>
              <p:cNvCxnSpPr/>
              <p:nvPr/>
            </p:nvCxnSpPr>
            <p:spPr>
              <a:xfrm rot="5400000">
                <a:off x="4623853" y="3892244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7" name="立方体 446"/>
              <p:cNvSpPr/>
              <p:nvPr/>
            </p:nvSpPr>
            <p:spPr>
              <a:xfrm>
                <a:off x="3186300" y="4973903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48" name="立方体 447"/>
              <p:cNvSpPr/>
              <p:nvPr/>
            </p:nvSpPr>
            <p:spPr>
              <a:xfrm>
                <a:off x="3457776" y="4973903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49" name="立方体 448"/>
              <p:cNvSpPr/>
              <p:nvPr/>
            </p:nvSpPr>
            <p:spPr>
              <a:xfrm>
                <a:off x="3729252" y="4973903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50" name="立方体 449"/>
              <p:cNvSpPr/>
              <p:nvPr/>
            </p:nvSpPr>
            <p:spPr>
              <a:xfrm>
                <a:off x="4002315" y="4973903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51" name="立方体 450"/>
              <p:cNvSpPr/>
              <p:nvPr/>
            </p:nvSpPr>
            <p:spPr>
              <a:xfrm>
                <a:off x="4276967" y="4973903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52" name="立方体 451"/>
              <p:cNvSpPr/>
              <p:nvPr/>
            </p:nvSpPr>
            <p:spPr>
              <a:xfrm>
                <a:off x="4550030" y="4973903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53" name="立方体 452"/>
              <p:cNvSpPr/>
              <p:nvPr/>
            </p:nvSpPr>
            <p:spPr>
              <a:xfrm>
                <a:off x="4823094" y="4973903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54" name="立方体 453"/>
              <p:cNvSpPr/>
              <p:nvPr/>
            </p:nvSpPr>
            <p:spPr>
              <a:xfrm>
                <a:off x="5099333" y="4973903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55" name="立方体 454"/>
              <p:cNvSpPr/>
              <p:nvPr/>
            </p:nvSpPr>
            <p:spPr>
              <a:xfrm>
                <a:off x="5369221" y="4973903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56" name="立方体 455"/>
              <p:cNvSpPr/>
              <p:nvPr/>
            </p:nvSpPr>
            <p:spPr>
              <a:xfrm>
                <a:off x="5643872" y="4973903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374" name="组合 196"/>
            <p:cNvGrpSpPr/>
            <p:nvPr/>
          </p:nvGrpSpPr>
          <p:grpSpPr bwMode="auto">
            <a:xfrm>
              <a:off x="6229780" y="3778853"/>
              <a:ext cx="2811671" cy="354982"/>
              <a:chOff x="3185740" y="4973330"/>
              <a:chExt cx="2811671" cy="354982"/>
            </a:xfrm>
          </p:grpSpPr>
          <p:cxnSp>
            <p:nvCxnSpPr>
              <p:cNvPr id="435" name="直接连接符 434"/>
              <p:cNvCxnSpPr/>
              <p:nvPr/>
            </p:nvCxnSpPr>
            <p:spPr>
              <a:xfrm rot="5400000">
                <a:off x="4622706" y="3893011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6" name="立方体 435"/>
              <p:cNvSpPr/>
              <p:nvPr/>
            </p:nvSpPr>
            <p:spPr>
              <a:xfrm>
                <a:off x="3185154" y="4973080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37" name="立方体 436"/>
              <p:cNvSpPr/>
              <p:nvPr/>
            </p:nvSpPr>
            <p:spPr>
              <a:xfrm>
                <a:off x="3456629" y="4973080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38" name="立方体 437"/>
              <p:cNvSpPr/>
              <p:nvPr/>
            </p:nvSpPr>
            <p:spPr>
              <a:xfrm>
                <a:off x="3728106" y="4973080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39" name="立方体 438"/>
              <p:cNvSpPr/>
              <p:nvPr/>
            </p:nvSpPr>
            <p:spPr>
              <a:xfrm>
                <a:off x="4001169" y="4973080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40" name="立方体 439"/>
              <p:cNvSpPr/>
              <p:nvPr/>
            </p:nvSpPr>
            <p:spPr>
              <a:xfrm>
                <a:off x="4275820" y="4973080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41" name="立方体 440"/>
              <p:cNvSpPr/>
              <p:nvPr/>
            </p:nvSpPr>
            <p:spPr>
              <a:xfrm>
                <a:off x="4548883" y="4973080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42" name="立方体 441"/>
              <p:cNvSpPr/>
              <p:nvPr/>
            </p:nvSpPr>
            <p:spPr>
              <a:xfrm>
                <a:off x="4821947" y="4973080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43" name="立方体 442"/>
              <p:cNvSpPr/>
              <p:nvPr/>
            </p:nvSpPr>
            <p:spPr>
              <a:xfrm>
                <a:off x="5098186" y="4973080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44" name="立方体 443"/>
              <p:cNvSpPr/>
              <p:nvPr/>
            </p:nvSpPr>
            <p:spPr>
              <a:xfrm>
                <a:off x="5368074" y="4973080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45" name="立方体 444"/>
              <p:cNvSpPr/>
              <p:nvPr/>
            </p:nvSpPr>
            <p:spPr>
              <a:xfrm>
                <a:off x="5642725" y="4973080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375" name="组合 208"/>
            <p:cNvGrpSpPr/>
            <p:nvPr/>
          </p:nvGrpSpPr>
          <p:grpSpPr bwMode="auto">
            <a:xfrm>
              <a:off x="6143134" y="3863782"/>
              <a:ext cx="2811671" cy="354982"/>
              <a:chOff x="3185740" y="4973330"/>
              <a:chExt cx="2811671" cy="354982"/>
            </a:xfrm>
          </p:grpSpPr>
          <p:cxnSp>
            <p:nvCxnSpPr>
              <p:cNvPr id="424" name="直接连接符 423"/>
              <p:cNvCxnSpPr/>
              <p:nvPr/>
            </p:nvCxnSpPr>
            <p:spPr>
              <a:xfrm rot="5400000">
                <a:off x="4623623" y="3892305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5" name="立方体 424"/>
              <p:cNvSpPr/>
              <p:nvPr/>
            </p:nvSpPr>
            <p:spPr>
              <a:xfrm>
                <a:off x="3186071" y="4973962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26" name="立方体 425"/>
              <p:cNvSpPr/>
              <p:nvPr/>
            </p:nvSpPr>
            <p:spPr>
              <a:xfrm>
                <a:off x="3457546" y="4973962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27" name="立方体 426"/>
              <p:cNvSpPr/>
              <p:nvPr/>
            </p:nvSpPr>
            <p:spPr>
              <a:xfrm>
                <a:off x="3729023" y="4973962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28" name="立方体 427"/>
              <p:cNvSpPr/>
              <p:nvPr/>
            </p:nvSpPr>
            <p:spPr>
              <a:xfrm>
                <a:off x="4002086" y="4973962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29" name="立方体 428"/>
              <p:cNvSpPr/>
              <p:nvPr/>
            </p:nvSpPr>
            <p:spPr>
              <a:xfrm>
                <a:off x="4276737" y="4973962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30" name="立方体 429"/>
              <p:cNvSpPr/>
              <p:nvPr/>
            </p:nvSpPr>
            <p:spPr>
              <a:xfrm>
                <a:off x="4549800" y="4973962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31" name="立方体 430"/>
              <p:cNvSpPr/>
              <p:nvPr/>
            </p:nvSpPr>
            <p:spPr>
              <a:xfrm>
                <a:off x="4822864" y="4973962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32" name="立方体 431"/>
              <p:cNvSpPr/>
              <p:nvPr/>
            </p:nvSpPr>
            <p:spPr>
              <a:xfrm>
                <a:off x="5099103" y="4973962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33" name="立方体 432"/>
              <p:cNvSpPr/>
              <p:nvPr/>
            </p:nvSpPr>
            <p:spPr>
              <a:xfrm>
                <a:off x="5368991" y="4973962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34" name="立方体 433"/>
              <p:cNvSpPr/>
              <p:nvPr/>
            </p:nvSpPr>
            <p:spPr>
              <a:xfrm>
                <a:off x="5643643" y="4973962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376" name="组合 220"/>
            <p:cNvGrpSpPr/>
            <p:nvPr/>
          </p:nvGrpSpPr>
          <p:grpSpPr bwMode="auto">
            <a:xfrm>
              <a:off x="6048640" y="3956412"/>
              <a:ext cx="2807337" cy="354982"/>
              <a:chOff x="3190074" y="4973330"/>
              <a:chExt cx="2807337" cy="354982"/>
            </a:xfrm>
          </p:grpSpPr>
          <p:cxnSp>
            <p:nvCxnSpPr>
              <p:cNvPr id="413" name="直接连接符 412"/>
              <p:cNvCxnSpPr/>
              <p:nvPr/>
            </p:nvCxnSpPr>
            <p:spPr>
              <a:xfrm rot="5400000">
                <a:off x="4624021" y="3891843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4" name="立方体 413"/>
              <p:cNvSpPr/>
              <p:nvPr/>
            </p:nvSpPr>
            <p:spPr>
              <a:xfrm>
                <a:off x="3189644" y="4973500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15" name="立方体 414"/>
              <p:cNvSpPr/>
              <p:nvPr/>
            </p:nvSpPr>
            <p:spPr>
              <a:xfrm>
                <a:off x="3456357" y="4973500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16" name="立方体 415"/>
              <p:cNvSpPr/>
              <p:nvPr/>
            </p:nvSpPr>
            <p:spPr>
              <a:xfrm>
                <a:off x="3727833" y="4973500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17" name="立方体 416"/>
              <p:cNvSpPr/>
              <p:nvPr/>
            </p:nvSpPr>
            <p:spPr>
              <a:xfrm>
                <a:off x="4000896" y="4973500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18" name="立方体 417"/>
              <p:cNvSpPr/>
              <p:nvPr/>
            </p:nvSpPr>
            <p:spPr>
              <a:xfrm>
                <a:off x="4277135" y="4973500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19" name="立方体 418"/>
              <p:cNvSpPr/>
              <p:nvPr/>
            </p:nvSpPr>
            <p:spPr>
              <a:xfrm>
                <a:off x="4550198" y="4973500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20" name="立方体 419"/>
              <p:cNvSpPr/>
              <p:nvPr/>
            </p:nvSpPr>
            <p:spPr>
              <a:xfrm>
                <a:off x="4823262" y="4973500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21" name="立方体 420"/>
              <p:cNvSpPr/>
              <p:nvPr/>
            </p:nvSpPr>
            <p:spPr>
              <a:xfrm>
                <a:off x="5097913" y="4973500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22" name="立方体 421"/>
              <p:cNvSpPr/>
              <p:nvPr/>
            </p:nvSpPr>
            <p:spPr>
              <a:xfrm>
                <a:off x="5369389" y="4973500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23" name="立方体 422"/>
              <p:cNvSpPr/>
              <p:nvPr/>
            </p:nvSpPr>
            <p:spPr>
              <a:xfrm>
                <a:off x="5644041" y="4973500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377" name="组合 232"/>
            <p:cNvGrpSpPr/>
            <p:nvPr/>
          </p:nvGrpSpPr>
          <p:grpSpPr bwMode="auto">
            <a:xfrm>
              <a:off x="5957698" y="4046036"/>
              <a:ext cx="2811671" cy="354982"/>
              <a:chOff x="3185740" y="4973330"/>
              <a:chExt cx="2811671" cy="354982"/>
            </a:xfrm>
          </p:grpSpPr>
          <p:cxnSp>
            <p:nvCxnSpPr>
              <p:cNvPr id="402" name="直接连接符 401"/>
              <p:cNvCxnSpPr/>
              <p:nvPr/>
            </p:nvCxnSpPr>
            <p:spPr>
              <a:xfrm rot="5400000">
                <a:off x="4623313" y="3892796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3" name="立方体 402"/>
              <p:cNvSpPr/>
              <p:nvPr/>
            </p:nvSpPr>
            <p:spPr>
              <a:xfrm>
                <a:off x="3185760" y="4972866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04" name="立方体 403"/>
              <p:cNvSpPr/>
              <p:nvPr/>
            </p:nvSpPr>
            <p:spPr>
              <a:xfrm>
                <a:off x="3457236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05" name="立方体 404"/>
              <p:cNvSpPr/>
              <p:nvPr/>
            </p:nvSpPr>
            <p:spPr>
              <a:xfrm>
                <a:off x="3728712" y="4972866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06" name="立方体 405"/>
              <p:cNvSpPr/>
              <p:nvPr/>
            </p:nvSpPr>
            <p:spPr>
              <a:xfrm>
                <a:off x="4001775" y="4972866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07" name="立方体 406"/>
              <p:cNvSpPr/>
              <p:nvPr/>
            </p:nvSpPr>
            <p:spPr>
              <a:xfrm>
                <a:off x="4276427" y="4972866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08" name="立方体 407"/>
              <p:cNvSpPr/>
              <p:nvPr/>
            </p:nvSpPr>
            <p:spPr>
              <a:xfrm>
                <a:off x="4549490" y="4972866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09" name="立方体 408"/>
              <p:cNvSpPr/>
              <p:nvPr/>
            </p:nvSpPr>
            <p:spPr>
              <a:xfrm>
                <a:off x="4822554" y="4972866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10" name="立方体 409"/>
              <p:cNvSpPr/>
              <p:nvPr/>
            </p:nvSpPr>
            <p:spPr>
              <a:xfrm>
                <a:off x="5098793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11" name="立方体 410"/>
              <p:cNvSpPr/>
              <p:nvPr/>
            </p:nvSpPr>
            <p:spPr>
              <a:xfrm>
                <a:off x="5368681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12" name="立方体 411"/>
              <p:cNvSpPr/>
              <p:nvPr/>
            </p:nvSpPr>
            <p:spPr>
              <a:xfrm>
                <a:off x="5643331" y="4972866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378" name="组合 244"/>
            <p:cNvGrpSpPr/>
            <p:nvPr/>
          </p:nvGrpSpPr>
          <p:grpSpPr bwMode="auto">
            <a:xfrm>
              <a:off x="5866397" y="4139096"/>
              <a:ext cx="2811671" cy="354982"/>
              <a:chOff x="3185740" y="4973330"/>
              <a:chExt cx="2811671" cy="354982"/>
            </a:xfrm>
          </p:grpSpPr>
          <p:cxnSp>
            <p:nvCxnSpPr>
              <p:cNvPr id="391" name="直接连接符 390"/>
              <p:cNvCxnSpPr/>
              <p:nvPr/>
            </p:nvCxnSpPr>
            <p:spPr>
              <a:xfrm rot="5400000">
                <a:off x="4623327" y="3891111"/>
                <a:ext cx="0" cy="2743336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2" name="立方体 391"/>
              <p:cNvSpPr/>
              <p:nvPr/>
            </p:nvSpPr>
            <p:spPr>
              <a:xfrm>
                <a:off x="3184981" y="497356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93" name="立方体 392"/>
              <p:cNvSpPr/>
              <p:nvPr/>
            </p:nvSpPr>
            <p:spPr>
              <a:xfrm>
                <a:off x="3456457" y="49735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94" name="立方体 393"/>
              <p:cNvSpPr/>
              <p:nvPr/>
            </p:nvSpPr>
            <p:spPr>
              <a:xfrm>
                <a:off x="3727933" y="4973562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95" name="立方体 394"/>
              <p:cNvSpPr/>
              <p:nvPr/>
            </p:nvSpPr>
            <p:spPr>
              <a:xfrm>
                <a:off x="4000996" y="497356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96" name="立方体 395"/>
              <p:cNvSpPr/>
              <p:nvPr/>
            </p:nvSpPr>
            <p:spPr>
              <a:xfrm>
                <a:off x="4277235" y="497356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97" name="立方体 396"/>
              <p:cNvSpPr/>
              <p:nvPr/>
            </p:nvSpPr>
            <p:spPr>
              <a:xfrm>
                <a:off x="4550298" y="497356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98" name="立方体 397"/>
              <p:cNvSpPr/>
              <p:nvPr/>
            </p:nvSpPr>
            <p:spPr>
              <a:xfrm>
                <a:off x="4823362" y="497356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99" name="立方体 398"/>
              <p:cNvSpPr/>
              <p:nvPr/>
            </p:nvSpPr>
            <p:spPr>
              <a:xfrm>
                <a:off x="5098014" y="4973562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00" name="立方体 399"/>
              <p:cNvSpPr/>
              <p:nvPr/>
            </p:nvSpPr>
            <p:spPr>
              <a:xfrm>
                <a:off x="5369489" y="497356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401" name="立方体 400"/>
              <p:cNvSpPr/>
              <p:nvPr/>
            </p:nvSpPr>
            <p:spPr>
              <a:xfrm>
                <a:off x="5644141" y="49735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379" name="组合 256"/>
            <p:cNvGrpSpPr/>
            <p:nvPr/>
          </p:nvGrpSpPr>
          <p:grpSpPr bwMode="auto">
            <a:xfrm>
              <a:off x="5778322" y="4229908"/>
              <a:ext cx="2808426" cy="354369"/>
              <a:chOff x="3185740" y="4973943"/>
              <a:chExt cx="2808426" cy="354369"/>
            </a:xfrm>
          </p:grpSpPr>
          <p:cxnSp>
            <p:nvCxnSpPr>
              <p:cNvPr id="380" name="直接连接符 379"/>
              <p:cNvCxnSpPr/>
              <p:nvPr/>
            </p:nvCxnSpPr>
            <p:spPr>
              <a:xfrm rot="5400000">
                <a:off x="4623292" y="3892286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1" name="立方体 380"/>
              <p:cNvSpPr/>
              <p:nvPr/>
            </p:nvSpPr>
            <p:spPr>
              <a:xfrm>
                <a:off x="3185740" y="4973943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82" name="立方体 381"/>
              <p:cNvSpPr/>
              <p:nvPr/>
            </p:nvSpPr>
            <p:spPr>
              <a:xfrm>
                <a:off x="3457215" y="4973943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83" name="立方体 382"/>
              <p:cNvSpPr/>
              <p:nvPr/>
            </p:nvSpPr>
            <p:spPr>
              <a:xfrm>
                <a:off x="3728692" y="4973943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84" name="立方体 383"/>
              <p:cNvSpPr/>
              <p:nvPr/>
            </p:nvSpPr>
            <p:spPr>
              <a:xfrm>
                <a:off x="4001755" y="4973943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85" name="立方体 384"/>
              <p:cNvSpPr/>
              <p:nvPr/>
            </p:nvSpPr>
            <p:spPr>
              <a:xfrm>
                <a:off x="4267353" y="4973943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86" name="立方体 385"/>
              <p:cNvSpPr/>
              <p:nvPr/>
            </p:nvSpPr>
            <p:spPr>
              <a:xfrm>
                <a:off x="4540416" y="4973943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87" name="立方体 386"/>
              <p:cNvSpPr/>
              <p:nvPr/>
            </p:nvSpPr>
            <p:spPr>
              <a:xfrm>
                <a:off x="4822533" y="4973943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88" name="立方体 387"/>
              <p:cNvSpPr/>
              <p:nvPr/>
            </p:nvSpPr>
            <p:spPr>
              <a:xfrm>
                <a:off x="5089718" y="4973943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89" name="立方体 388"/>
              <p:cNvSpPr/>
              <p:nvPr/>
            </p:nvSpPr>
            <p:spPr>
              <a:xfrm>
                <a:off x="5368660" y="4973943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390" name="立方体 389"/>
              <p:cNvSpPr/>
              <p:nvPr/>
            </p:nvSpPr>
            <p:spPr>
              <a:xfrm>
                <a:off x="5625205" y="4973943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</p:grpSp>
      <p:grpSp>
        <p:nvGrpSpPr>
          <p:cNvPr id="490" name="组合 511"/>
          <p:cNvGrpSpPr/>
          <p:nvPr/>
        </p:nvGrpSpPr>
        <p:grpSpPr bwMode="auto">
          <a:xfrm>
            <a:off x="3091080" y="2022638"/>
            <a:ext cx="2713434" cy="866775"/>
            <a:chOff x="5778322" y="3429000"/>
            <a:chExt cx="3618091" cy="1155277"/>
          </a:xfrm>
        </p:grpSpPr>
        <p:grpSp>
          <p:nvGrpSpPr>
            <p:cNvPr id="491" name="组合 148"/>
            <p:cNvGrpSpPr/>
            <p:nvPr/>
          </p:nvGrpSpPr>
          <p:grpSpPr bwMode="auto">
            <a:xfrm>
              <a:off x="6584742" y="3429000"/>
              <a:ext cx="2811671" cy="354982"/>
              <a:chOff x="3185740" y="4973330"/>
              <a:chExt cx="2811671" cy="354982"/>
            </a:xfrm>
          </p:grpSpPr>
          <p:cxnSp>
            <p:nvCxnSpPr>
              <p:cNvPr id="600" name="直接连接符 599"/>
              <p:cNvCxnSpPr/>
              <p:nvPr/>
            </p:nvCxnSpPr>
            <p:spPr>
              <a:xfrm rot="5400000">
                <a:off x="4623362" y="3892863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1" name="立方体 600"/>
              <p:cNvSpPr/>
              <p:nvPr/>
            </p:nvSpPr>
            <p:spPr>
              <a:xfrm>
                <a:off x="3185810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02" name="立方体 601"/>
              <p:cNvSpPr/>
              <p:nvPr/>
            </p:nvSpPr>
            <p:spPr>
              <a:xfrm>
                <a:off x="3457285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03" name="立方体 602"/>
              <p:cNvSpPr/>
              <p:nvPr/>
            </p:nvSpPr>
            <p:spPr>
              <a:xfrm>
                <a:off x="3728762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04" name="立方体 603"/>
              <p:cNvSpPr/>
              <p:nvPr/>
            </p:nvSpPr>
            <p:spPr>
              <a:xfrm>
                <a:off x="4001825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05" name="立方体 604"/>
              <p:cNvSpPr/>
              <p:nvPr/>
            </p:nvSpPr>
            <p:spPr>
              <a:xfrm>
                <a:off x="4276476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06" name="立方体 605"/>
              <p:cNvSpPr/>
              <p:nvPr/>
            </p:nvSpPr>
            <p:spPr>
              <a:xfrm>
                <a:off x="4549539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07" name="立方体 606"/>
              <p:cNvSpPr/>
              <p:nvPr/>
            </p:nvSpPr>
            <p:spPr>
              <a:xfrm>
                <a:off x="4822603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08" name="立方体 607"/>
              <p:cNvSpPr/>
              <p:nvPr/>
            </p:nvSpPr>
            <p:spPr>
              <a:xfrm>
                <a:off x="5098842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09" name="立方体 608"/>
              <p:cNvSpPr/>
              <p:nvPr/>
            </p:nvSpPr>
            <p:spPr>
              <a:xfrm>
                <a:off x="5368730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10" name="立方体 609"/>
              <p:cNvSpPr/>
              <p:nvPr/>
            </p:nvSpPr>
            <p:spPr>
              <a:xfrm>
                <a:off x="5643381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492" name="组合 160"/>
            <p:cNvGrpSpPr/>
            <p:nvPr/>
          </p:nvGrpSpPr>
          <p:grpSpPr bwMode="auto">
            <a:xfrm>
              <a:off x="6501513" y="3512276"/>
              <a:ext cx="2811671" cy="354982"/>
              <a:chOff x="3185740" y="4973330"/>
              <a:chExt cx="2811671" cy="354982"/>
            </a:xfrm>
          </p:grpSpPr>
          <p:cxnSp>
            <p:nvCxnSpPr>
              <p:cNvPr id="589" name="直接连接符 588"/>
              <p:cNvCxnSpPr/>
              <p:nvPr/>
            </p:nvCxnSpPr>
            <p:spPr>
              <a:xfrm rot="5400000">
                <a:off x="4624037" y="3892107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0" name="立方体 589"/>
              <p:cNvSpPr/>
              <p:nvPr/>
            </p:nvSpPr>
            <p:spPr>
              <a:xfrm>
                <a:off x="3186485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91" name="立方体 590"/>
              <p:cNvSpPr/>
              <p:nvPr/>
            </p:nvSpPr>
            <p:spPr>
              <a:xfrm>
                <a:off x="3457960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92" name="立方体 591"/>
              <p:cNvSpPr/>
              <p:nvPr/>
            </p:nvSpPr>
            <p:spPr>
              <a:xfrm>
                <a:off x="3729437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93" name="立方体 592"/>
              <p:cNvSpPr/>
              <p:nvPr/>
            </p:nvSpPr>
            <p:spPr>
              <a:xfrm>
                <a:off x="4002500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94" name="立方体 593"/>
              <p:cNvSpPr/>
              <p:nvPr/>
            </p:nvSpPr>
            <p:spPr>
              <a:xfrm>
                <a:off x="4277151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95" name="立方体 594"/>
              <p:cNvSpPr/>
              <p:nvPr/>
            </p:nvSpPr>
            <p:spPr>
              <a:xfrm>
                <a:off x="4550214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96" name="立方体 595"/>
              <p:cNvSpPr/>
              <p:nvPr/>
            </p:nvSpPr>
            <p:spPr>
              <a:xfrm>
                <a:off x="4823278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97" name="立方体 596"/>
              <p:cNvSpPr/>
              <p:nvPr/>
            </p:nvSpPr>
            <p:spPr>
              <a:xfrm>
                <a:off x="5099517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98" name="立方体 597"/>
              <p:cNvSpPr/>
              <p:nvPr/>
            </p:nvSpPr>
            <p:spPr>
              <a:xfrm>
                <a:off x="5369405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99" name="立方体 598"/>
              <p:cNvSpPr/>
              <p:nvPr/>
            </p:nvSpPr>
            <p:spPr>
              <a:xfrm>
                <a:off x="5644057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493" name="组合 172"/>
            <p:cNvGrpSpPr/>
            <p:nvPr/>
          </p:nvGrpSpPr>
          <p:grpSpPr bwMode="auto">
            <a:xfrm>
              <a:off x="6412744" y="3596965"/>
              <a:ext cx="2811671" cy="354982"/>
              <a:chOff x="3185740" y="4973330"/>
              <a:chExt cx="2811671" cy="354982"/>
            </a:xfrm>
          </p:grpSpPr>
          <p:cxnSp>
            <p:nvCxnSpPr>
              <p:cNvPr id="578" name="直接连接符 577"/>
              <p:cNvCxnSpPr/>
              <p:nvPr/>
            </p:nvCxnSpPr>
            <p:spPr>
              <a:xfrm rot="5400000">
                <a:off x="4623901" y="389311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9" name="立方体 578"/>
              <p:cNvSpPr/>
              <p:nvPr/>
            </p:nvSpPr>
            <p:spPr>
              <a:xfrm>
                <a:off x="3186349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80" name="立方体 579"/>
              <p:cNvSpPr/>
              <p:nvPr/>
            </p:nvSpPr>
            <p:spPr>
              <a:xfrm>
                <a:off x="3457824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81" name="立方体 580"/>
              <p:cNvSpPr/>
              <p:nvPr/>
            </p:nvSpPr>
            <p:spPr>
              <a:xfrm>
                <a:off x="3729301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82" name="立方体 581"/>
              <p:cNvSpPr/>
              <p:nvPr/>
            </p:nvSpPr>
            <p:spPr>
              <a:xfrm>
                <a:off x="4002364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83" name="立方体 582"/>
              <p:cNvSpPr/>
              <p:nvPr/>
            </p:nvSpPr>
            <p:spPr>
              <a:xfrm>
                <a:off x="4277015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84" name="立方体 583"/>
              <p:cNvSpPr/>
              <p:nvPr/>
            </p:nvSpPr>
            <p:spPr>
              <a:xfrm>
                <a:off x="4550078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85" name="立方体 584"/>
              <p:cNvSpPr/>
              <p:nvPr/>
            </p:nvSpPr>
            <p:spPr>
              <a:xfrm>
                <a:off x="4823142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86" name="立方体 585"/>
              <p:cNvSpPr/>
              <p:nvPr/>
            </p:nvSpPr>
            <p:spPr>
              <a:xfrm>
                <a:off x="5099381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87" name="立方体 586"/>
              <p:cNvSpPr/>
              <p:nvPr/>
            </p:nvSpPr>
            <p:spPr>
              <a:xfrm>
                <a:off x="5369269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88" name="立方体 587"/>
              <p:cNvSpPr/>
              <p:nvPr/>
            </p:nvSpPr>
            <p:spPr>
              <a:xfrm>
                <a:off x="5643921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494" name="组合 184"/>
            <p:cNvGrpSpPr/>
            <p:nvPr/>
          </p:nvGrpSpPr>
          <p:grpSpPr bwMode="auto">
            <a:xfrm>
              <a:off x="6322301" y="3685862"/>
              <a:ext cx="2811671" cy="354982"/>
              <a:chOff x="3185740" y="4973330"/>
              <a:chExt cx="2811671" cy="354982"/>
            </a:xfrm>
          </p:grpSpPr>
          <p:cxnSp>
            <p:nvCxnSpPr>
              <p:cNvPr id="567" name="直接连接符 566"/>
              <p:cNvCxnSpPr/>
              <p:nvPr/>
            </p:nvCxnSpPr>
            <p:spPr>
              <a:xfrm rot="5400000">
                <a:off x="4623853" y="3893081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8" name="立方体 567"/>
              <p:cNvSpPr/>
              <p:nvPr/>
            </p:nvSpPr>
            <p:spPr>
              <a:xfrm>
                <a:off x="3186300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69" name="立方体 568"/>
              <p:cNvSpPr/>
              <p:nvPr/>
            </p:nvSpPr>
            <p:spPr>
              <a:xfrm>
                <a:off x="3457776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70" name="立方体 569"/>
              <p:cNvSpPr/>
              <p:nvPr/>
            </p:nvSpPr>
            <p:spPr>
              <a:xfrm>
                <a:off x="3729252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71" name="立方体 570"/>
              <p:cNvSpPr/>
              <p:nvPr/>
            </p:nvSpPr>
            <p:spPr>
              <a:xfrm>
                <a:off x="4002315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72" name="立方体 571"/>
              <p:cNvSpPr/>
              <p:nvPr/>
            </p:nvSpPr>
            <p:spPr>
              <a:xfrm>
                <a:off x="4276967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73" name="立方体 572"/>
              <p:cNvSpPr/>
              <p:nvPr/>
            </p:nvSpPr>
            <p:spPr>
              <a:xfrm>
                <a:off x="4550030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74" name="立方体 573"/>
              <p:cNvSpPr/>
              <p:nvPr/>
            </p:nvSpPr>
            <p:spPr>
              <a:xfrm>
                <a:off x="4823094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75" name="立方体 574"/>
              <p:cNvSpPr/>
              <p:nvPr/>
            </p:nvSpPr>
            <p:spPr>
              <a:xfrm>
                <a:off x="5099333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76" name="立方体 575"/>
              <p:cNvSpPr/>
              <p:nvPr/>
            </p:nvSpPr>
            <p:spPr>
              <a:xfrm>
                <a:off x="5369221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77" name="立方体 576"/>
              <p:cNvSpPr/>
              <p:nvPr/>
            </p:nvSpPr>
            <p:spPr>
              <a:xfrm>
                <a:off x="5643872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495" name="组合 196"/>
            <p:cNvGrpSpPr/>
            <p:nvPr/>
          </p:nvGrpSpPr>
          <p:grpSpPr bwMode="auto">
            <a:xfrm>
              <a:off x="6229780" y="3778853"/>
              <a:ext cx="2811671" cy="354982"/>
              <a:chOff x="3185740" y="4973330"/>
              <a:chExt cx="2811671" cy="354982"/>
            </a:xfrm>
          </p:grpSpPr>
          <p:cxnSp>
            <p:nvCxnSpPr>
              <p:cNvPr id="556" name="直接连接符 555"/>
              <p:cNvCxnSpPr/>
              <p:nvPr/>
            </p:nvCxnSpPr>
            <p:spPr>
              <a:xfrm rot="5400000">
                <a:off x="4622706" y="389213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7" name="立方体 556"/>
              <p:cNvSpPr/>
              <p:nvPr/>
            </p:nvSpPr>
            <p:spPr>
              <a:xfrm>
                <a:off x="3185154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58" name="立方体 557"/>
              <p:cNvSpPr/>
              <p:nvPr/>
            </p:nvSpPr>
            <p:spPr>
              <a:xfrm>
                <a:off x="3456629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59" name="立方体 558"/>
              <p:cNvSpPr/>
              <p:nvPr/>
            </p:nvSpPr>
            <p:spPr>
              <a:xfrm>
                <a:off x="3728106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60" name="立方体 559"/>
              <p:cNvSpPr/>
              <p:nvPr/>
            </p:nvSpPr>
            <p:spPr>
              <a:xfrm>
                <a:off x="4001169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61" name="立方体 560"/>
              <p:cNvSpPr/>
              <p:nvPr/>
            </p:nvSpPr>
            <p:spPr>
              <a:xfrm>
                <a:off x="4275820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62" name="立方体 561"/>
              <p:cNvSpPr/>
              <p:nvPr/>
            </p:nvSpPr>
            <p:spPr>
              <a:xfrm>
                <a:off x="4548883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63" name="立方体 562"/>
              <p:cNvSpPr/>
              <p:nvPr/>
            </p:nvSpPr>
            <p:spPr>
              <a:xfrm>
                <a:off x="4821947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64" name="立方体 563"/>
              <p:cNvSpPr/>
              <p:nvPr/>
            </p:nvSpPr>
            <p:spPr>
              <a:xfrm>
                <a:off x="5098186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65" name="立方体 564"/>
              <p:cNvSpPr/>
              <p:nvPr/>
            </p:nvSpPr>
            <p:spPr>
              <a:xfrm>
                <a:off x="5368074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66" name="立方体 565"/>
              <p:cNvSpPr/>
              <p:nvPr/>
            </p:nvSpPr>
            <p:spPr>
              <a:xfrm>
                <a:off x="5642725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496" name="组合 208"/>
            <p:cNvGrpSpPr/>
            <p:nvPr/>
          </p:nvGrpSpPr>
          <p:grpSpPr bwMode="auto">
            <a:xfrm>
              <a:off x="6143134" y="3863782"/>
              <a:ext cx="2811671" cy="354982"/>
              <a:chOff x="3185740" y="4973330"/>
              <a:chExt cx="2811671" cy="354982"/>
            </a:xfrm>
          </p:grpSpPr>
          <p:cxnSp>
            <p:nvCxnSpPr>
              <p:cNvPr id="545" name="直接连接符 544"/>
              <p:cNvCxnSpPr/>
              <p:nvPr/>
            </p:nvCxnSpPr>
            <p:spPr>
              <a:xfrm rot="5400000">
                <a:off x="4623623" y="3892897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6" name="立方体 545"/>
              <p:cNvSpPr/>
              <p:nvPr/>
            </p:nvSpPr>
            <p:spPr>
              <a:xfrm>
                <a:off x="3186071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47" name="立方体 546"/>
              <p:cNvSpPr/>
              <p:nvPr/>
            </p:nvSpPr>
            <p:spPr>
              <a:xfrm>
                <a:off x="3457546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48" name="立方体 547"/>
              <p:cNvSpPr/>
              <p:nvPr/>
            </p:nvSpPr>
            <p:spPr>
              <a:xfrm>
                <a:off x="3729023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49" name="立方体 548"/>
              <p:cNvSpPr/>
              <p:nvPr/>
            </p:nvSpPr>
            <p:spPr>
              <a:xfrm>
                <a:off x="4002086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50" name="立方体 549"/>
              <p:cNvSpPr/>
              <p:nvPr/>
            </p:nvSpPr>
            <p:spPr>
              <a:xfrm>
                <a:off x="4276737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51" name="立方体 550"/>
              <p:cNvSpPr/>
              <p:nvPr/>
            </p:nvSpPr>
            <p:spPr>
              <a:xfrm>
                <a:off x="4549800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52" name="立方体 551"/>
              <p:cNvSpPr/>
              <p:nvPr/>
            </p:nvSpPr>
            <p:spPr>
              <a:xfrm>
                <a:off x="4822864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53" name="立方体 552"/>
              <p:cNvSpPr/>
              <p:nvPr/>
            </p:nvSpPr>
            <p:spPr>
              <a:xfrm>
                <a:off x="5099103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54" name="立方体 553"/>
              <p:cNvSpPr/>
              <p:nvPr/>
            </p:nvSpPr>
            <p:spPr>
              <a:xfrm>
                <a:off x="5368991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55" name="立方体 554"/>
              <p:cNvSpPr/>
              <p:nvPr/>
            </p:nvSpPr>
            <p:spPr>
              <a:xfrm>
                <a:off x="5643643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497" name="组合 220"/>
            <p:cNvGrpSpPr/>
            <p:nvPr/>
          </p:nvGrpSpPr>
          <p:grpSpPr bwMode="auto">
            <a:xfrm>
              <a:off x="6048640" y="3956412"/>
              <a:ext cx="2807337" cy="354982"/>
              <a:chOff x="3190074" y="4973330"/>
              <a:chExt cx="2807337" cy="354982"/>
            </a:xfrm>
          </p:grpSpPr>
          <p:cxnSp>
            <p:nvCxnSpPr>
              <p:cNvPr id="534" name="直接连接符 533"/>
              <p:cNvCxnSpPr/>
              <p:nvPr/>
            </p:nvCxnSpPr>
            <p:spPr>
              <a:xfrm rot="5400000">
                <a:off x="4624021" y="3892308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5" name="立方体 534"/>
              <p:cNvSpPr/>
              <p:nvPr/>
            </p:nvSpPr>
            <p:spPr>
              <a:xfrm>
                <a:off x="3189644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36" name="立方体 535"/>
              <p:cNvSpPr/>
              <p:nvPr/>
            </p:nvSpPr>
            <p:spPr>
              <a:xfrm>
                <a:off x="3456357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37" name="立方体 536"/>
              <p:cNvSpPr/>
              <p:nvPr/>
            </p:nvSpPr>
            <p:spPr>
              <a:xfrm>
                <a:off x="3727833" y="4972775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38" name="立方体 537"/>
              <p:cNvSpPr/>
              <p:nvPr/>
            </p:nvSpPr>
            <p:spPr>
              <a:xfrm>
                <a:off x="4000896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39" name="立方体 538"/>
              <p:cNvSpPr/>
              <p:nvPr/>
            </p:nvSpPr>
            <p:spPr>
              <a:xfrm>
                <a:off x="4277135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40" name="立方体 539"/>
              <p:cNvSpPr/>
              <p:nvPr/>
            </p:nvSpPr>
            <p:spPr>
              <a:xfrm>
                <a:off x="4550198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41" name="立方体 540"/>
              <p:cNvSpPr/>
              <p:nvPr/>
            </p:nvSpPr>
            <p:spPr>
              <a:xfrm>
                <a:off x="4823262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42" name="立方体 541"/>
              <p:cNvSpPr/>
              <p:nvPr/>
            </p:nvSpPr>
            <p:spPr>
              <a:xfrm>
                <a:off x="5097913" y="4972775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43" name="立方体 542"/>
              <p:cNvSpPr/>
              <p:nvPr/>
            </p:nvSpPr>
            <p:spPr>
              <a:xfrm>
                <a:off x="5369389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44" name="立方体 543"/>
              <p:cNvSpPr/>
              <p:nvPr/>
            </p:nvSpPr>
            <p:spPr>
              <a:xfrm>
                <a:off x="5644041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498" name="组合 232"/>
            <p:cNvGrpSpPr/>
            <p:nvPr/>
          </p:nvGrpSpPr>
          <p:grpSpPr bwMode="auto">
            <a:xfrm>
              <a:off x="5957698" y="4046036"/>
              <a:ext cx="2811671" cy="354982"/>
              <a:chOff x="3185740" y="4973330"/>
              <a:chExt cx="2811671" cy="354982"/>
            </a:xfrm>
          </p:grpSpPr>
          <p:cxnSp>
            <p:nvCxnSpPr>
              <p:cNvPr id="523" name="直接连接符 522"/>
              <p:cNvCxnSpPr/>
              <p:nvPr/>
            </p:nvCxnSpPr>
            <p:spPr>
              <a:xfrm rot="5400000">
                <a:off x="4623313" y="3893137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4" name="立方体 523"/>
              <p:cNvSpPr/>
              <p:nvPr/>
            </p:nvSpPr>
            <p:spPr>
              <a:xfrm>
                <a:off x="3185760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25" name="立方体 524"/>
              <p:cNvSpPr/>
              <p:nvPr/>
            </p:nvSpPr>
            <p:spPr>
              <a:xfrm>
                <a:off x="3457236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26" name="立方体 525"/>
              <p:cNvSpPr/>
              <p:nvPr/>
            </p:nvSpPr>
            <p:spPr>
              <a:xfrm>
                <a:off x="3728712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27" name="立方体 526"/>
              <p:cNvSpPr/>
              <p:nvPr/>
            </p:nvSpPr>
            <p:spPr>
              <a:xfrm>
                <a:off x="4001775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28" name="立方体 527"/>
              <p:cNvSpPr/>
              <p:nvPr/>
            </p:nvSpPr>
            <p:spPr>
              <a:xfrm>
                <a:off x="4276427" y="4973606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29" name="立方体 528"/>
              <p:cNvSpPr/>
              <p:nvPr/>
            </p:nvSpPr>
            <p:spPr>
              <a:xfrm>
                <a:off x="4549490" y="4973606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30" name="立方体 529"/>
              <p:cNvSpPr/>
              <p:nvPr/>
            </p:nvSpPr>
            <p:spPr>
              <a:xfrm>
                <a:off x="4822554" y="4973606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31" name="立方体 530"/>
              <p:cNvSpPr/>
              <p:nvPr/>
            </p:nvSpPr>
            <p:spPr>
              <a:xfrm>
                <a:off x="5098793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32" name="立方体 531"/>
              <p:cNvSpPr/>
              <p:nvPr/>
            </p:nvSpPr>
            <p:spPr>
              <a:xfrm>
                <a:off x="5368681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33" name="立方体 532"/>
              <p:cNvSpPr/>
              <p:nvPr/>
            </p:nvSpPr>
            <p:spPr>
              <a:xfrm>
                <a:off x="5643331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499" name="组合 244"/>
            <p:cNvGrpSpPr/>
            <p:nvPr/>
          </p:nvGrpSpPr>
          <p:grpSpPr bwMode="auto">
            <a:xfrm>
              <a:off x="5866397" y="4139096"/>
              <a:ext cx="2811671" cy="354982"/>
              <a:chOff x="3185740" y="4973330"/>
              <a:chExt cx="2811671" cy="354982"/>
            </a:xfrm>
          </p:grpSpPr>
          <p:cxnSp>
            <p:nvCxnSpPr>
              <p:cNvPr id="512" name="直接连接符 511"/>
              <p:cNvCxnSpPr/>
              <p:nvPr/>
            </p:nvCxnSpPr>
            <p:spPr>
              <a:xfrm rot="5400000">
                <a:off x="4623327" y="3891325"/>
                <a:ext cx="0" cy="2743336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3" name="立方体 512"/>
              <p:cNvSpPr/>
              <p:nvPr/>
            </p:nvSpPr>
            <p:spPr>
              <a:xfrm>
                <a:off x="3184981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14" name="立方体 513"/>
              <p:cNvSpPr/>
              <p:nvPr/>
            </p:nvSpPr>
            <p:spPr>
              <a:xfrm>
                <a:off x="3456457" y="4972587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15" name="立方体 514"/>
              <p:cNvSpPr/>
              <p:nvPr/>
            </p:nvSpPr>
            <p:spPr>
              <a:xfrm>
                <a:off x="3727933" y="4972587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16" name="立方体 515"/>
              <p:cNvSpPr/>
              <p:nvPr/>
            </p:nvSpPr>
            <p:spPr>
              <a:xfrm>
                <a:off x="4000996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17" name="立方体 516"/>
              <p:cNvSpPr/>
              <p:nvPr/>
            </p:nvSpPr>
            <p:spPr>
              <a:xfrm>
                <a:off x="4277235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18" name="立方体 517"/>
              <p:cNvSpPr/>
              <p:nvPr/>
            </p:nvSpPr>
            <p:spPr>
              <a:xfrm>
                <a:off x="4550298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19" name="立方体 518"/>
              <p:cNvSpPr/>
              <p:nvPr/>
            </p:nvSpPr>
            <p:spPr>
              <a:xfrm>
                <a:off x="4823362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20" name="立方体 519"/>
              <p:cNvSpPr/>
              <p:nvPr/>
            </p:nvSpPr>
            <p:spPr>
              <a:xfrm>
                <a:off x="5098014" y="4972587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21" name="立方体 520"/>
              <p:cNvSpPr/>
              <p:nvPr/>
            </p:nvSpPr>
            <p:spPr>
              <a:xfrm>
                <a:off x="5369489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22" name="立方体 521"/>
              <p:cNvSpPr/>
              <p:nvPr/>
            </p:nvSpPr>
            <p:spPr>
              <a:xfrm>
                <a:off x="5644141" y="4972587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500" name="组合 256"/>
            <p:cNvGrpSpPr/>
            <p:nvPr/>
          </p:nvGrpSpPr>
          <p:grpSpPr bwMode="auto">
            <a:xfrm>
              <a:off x="5778322" y="4228807"/>
              <a:ext cx="2808426" cy="355470"/>
              <a:chOff x="3185740" y="4972842"/>
              <a:chExt cx="2808426" cy="355470"/>
            </a:xfrm>
          </p:grpSpPr>
          <p:cxnSp>
            <p:nvCxnSpPr>
              <p:cNvPr id="501" name="直接连接符 500"/>
              <p:cNvCxnSpPr/>
              <p:nvPr/>
            </p:nvCxnSpPr>
            <p:spPr>
              <a:xfrm rot="5400000">
                <a:off x="4623292" y="3892375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2" name="立方体 501"/>
              <p:cNvSpPr/>
              <p:nvPr/>
            </p:nvSpPr>
            <p:spPr>
              <a:xfrm>
                <a:off x="3185740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03" name="立方体 502"/>
              <p:cNvSpPr/>
              <p:nvPr/>
            </p:nvSpPr>
            <p:spPr>
              <a:xfrm>
                <a:off x="3457215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04" name="立方体 503"/>
              <p:cNvSpPr/>
              <p:nvPr/>
            </p:nvSpPr>
            <p:spPr>
              <a:xfrm>
                <a:off x="3728692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05" name="立方体 504"/>
              <p:cNvSpPr/>
              <p:nvPr/>
            </p:nvSpPr>
            <p:spPr>
              <a:xfrm>
                <a:off x="4001755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06" name="立方体 505"/>
              <p:cNvSpPr/>
              <p:nvPr/>
            </p:nvSpPr>
            <p:spPr>
              <a:xfrm>
                <a:off x="4267353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07" name="立方体 506"/>
              <p:cNvSpPr/>
              <p:nvPr/>
            </p:nvSpPr>
            <p:spPr>
              <a:xfrm>
                <a:off x="4540416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08" name="立方体 507"/>
              <p:cNvSpPr/>
              <p:nvPr/>
            </p:nvSpPr>
            <p:spPr>
              <a:xfrm>
                <a:off x="4822533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09" name="立方体 508"/>
              <p:cNvSpPr/>
              <p:nvPr/>
            </p:nvSpPr>
            <p:spPr>
              <a:xfrm>
                <a:off x="5089718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10" name="立方体 509"/>
              <p:cNvSpPr/>
              <p:nvPr/>
            </p:nvSpPr>
            <p:spPr>
              <a:xfrm>
                <a:off x="5368660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511" name="立方体 510"/>
              <p:cNvSpPr/>
              <p:nvPr/>
            </p:nvSpPr>
            <p:spPr>
              <a:xfrm>
                <a:off x="5634258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</p:grpSp>
      <p:grpSp>
        <p:nvGrpSpPr>
          <p:cNvPr id="611" name="组合 632"/>
          <p:cNvGrpSpPr/>
          <p:nvPr/>
        </p:nvGrpSpPr>
        <p:grpSpPr bwMode="auto">
          <a:xfrm>
            <a:off x="3089424" y="1825830"/>
            <a:ext cx="2713435" cy="866775"/>
            <a:chOff x="5778322" y="3429000"/>
            <a:chExt cx="3618091" cy="1155277"/>
          </a:xfrm>
        </p:grpSpPr>
        <p:grpSp>
          <p:nvGrpSpPr>
            <p:cNvPr id="612" name="组合 148"/>
            <p:cNvGrpSpPr/>
            <p:nvPr/>
          </p:nvGrpSpPr>
          <p:grpSpPr bwMode="auto">
            <a:xfrm>
              <a:off x="6584742" y="3429000"/>
              <a:ext cx="2811671" cy="354982"/>
              <a:chOff x="3185740" y="4973330"/>
              <a:chExt cx="2811671" cy="354982"/>
            </a:xfrm>
          </p:grpSpPr>
          <p:cxnSp>
            <p:nvCxnSpPr>
              <p:cNvPr id="721" name="直接连接符 720"/>
              <p:cNvCxnSpPr/>
              <p:nvPr/>
            </p:nvCxnSpPr>
            <p:spPr>
              <a:xfrm rot="5400000">
                <a:off x="4623363" y="389286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2" name="立方体 721"/>
              <p:cNvSpPr/>
              <p:nvPr/>
            </p:nvSpPr>
            <p:spPr>
              <a:xfrm>
                <a:off x="3185810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23" name="立方体 722"/>
              <p:cNvSpPr/>
              <p:nvPr/>
            </p:nvSpPr>
            <p:spPr>
              <a:xfrm>
                <a:off x="3457286" y="4973330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24" name="立方体 723"/>
              <p:cNvSpPr/>
              <p:nvPr/>
            </p:nvSpPr>
            <p:spPr>
              <a:xfrm>
                <a:off x="3728762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25" name="立方体 724"/>
              <p:cNvSpPr/>
              <p:nvPr/>
            </p:nvSpPr>
            <p:spPr>
              <a:xfrm>
                <a:off x="4001825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26" name="立方体 725"/>
              <p:cNvSpPr/>
              <p:nvPr/>
            </p:nvSpPr>
            <p:spPr>
              <a:xfrm>
                <a:off x="4276477" y="4973330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27" name="立方体 726"/>
              <p:cNvSpPr/>
              <p:nvPr/>
            </p:nvSpPr>
            <p:spPr>
              <a:xfrm>
                <a:off x="4549540" y="4973330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28" name="立方体 727"/>
              <p:cNvSpPr/>
              <p:nvPr/>
            </p:nvSpPr>
            <p:spPr>
              <a:xfrm>
                <a:off x="4822603" y="4973330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29" name="立方体 728"/>
              <p:cNvSpPr/>
              <p:nvPr/>
            </p:nvSpPr>
            <p:spPr>
              <a:xfrm>
                <a:off x="5098842" y="4973330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30" name="立方体 729"/>
              <p:cNvSpPr/>
              <p:nvPr/>
            </p:nvSpPr>
            <p:spPr>
              <a:xfrm>
                <a:off x="5368730" y="4973330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31" name="立方体 730"/>
              <p:cNvSpPr/>
              <p:nvPr/>
            </p:nvSpPr>
            <p:spPr>
              <a:xfrm>
                <a:off x="5643381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613" name="组合 160"/>
            <p:cNvGrpSpPr/>
            <p:nvPr/>
          </p:nvGrpSpPr>
          <p:grpSpPr bwMode="auto">
            <a:xfrm>
              <a:off x="6501513" y="3512276"/>
              <a:ext cx="2811671" cy="354982"/>
              <a:chOff x="3185740" y="4973330"/>
              <a:chExt cx="2811671" cy="354982"/>
            </a:xfrm>
          </p:grpSpPr>
          <p:cxnSp>
            <p:nvCxnSpPr>
              <p:cNvPr id="710" name="直接连接符 709"/>
              <p:cNvCxnSpPr/>
              <p:nvPr/>
            </p:nvCxnSpPr>
            <p:spPr>
              <a:xfrm rot="5400000">
                <a:off x="4624038" y="3892107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1" name="立方体 710"/>
              <p:cNvSpPr/>
              <p:nvPr/>
            </p:nvSpPr>
            <p:spPr>
              <a:xfrm>
                <a:off x="3186485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12" name="立方体 711"/>
              <p:cNvSpPr/>
              <p:nvPr/>
            </p:nvSpPr>
            <p:spPr>
              <a:xfrm>
                <a:off x="3457961" y="4972574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13" name="立方体 712"/>
              <p:cNvSpPr/>
              <p:nvPr/>
            </p:nvSpPr>
            <p:spPr>
              <a:xfrm>
                <a:off x="3729437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14" name="立方体 713"/>
              <p:cNvSpPr/>
              <p:nvPr/>
            </p:nvSpPr>
            <p:spPr>
              <a:xfrm>
                <a:off x="4002500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15" name="立方体 714"/>
              <p:cNvSpPr/>
              <p:nvPr/>
            </p:nvSpPr>
            <p:spPr>
              <a:xfrm>
                <a:off x="4277152" y="4972574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16" name="立方体 715"/>
              <p:cNvSpPr/>
              <p:nvPr/>
            </p:nvSpPr>
            <p:spPr>
              <a:xfrm>
                <a:off x="4550215" y="4972574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17" name="立方体 716"/>
              <p:cNvSpPr/>
              <p:nvPr/>
            </p:nvSpPr>
            <p:spPr>
              <a:xfrm>
                <a:off x="4823278" y="4972574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18" name="立方体 717"/>
              <p:cNvSpPr/>
              <p:nvPr/>
            </p:nvSpPr>
            <p:spPr>
              <a:xfrm>
                <a:off x="5099517" y="4972574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19" name="立方体 718"/>
              <p:cNvSpPr/>
              <p:nvPr/>
            </p:nvSpPr>
            <p:spPr>
              <a:xfrm>
                <a:off x="5369405" y="4972574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20" name="立方体 719"/>
              <p:cNvSpPr/>
              <p:nvPr/>
            </p:nvSpPr>
            <p:spPr>
              <a:xfrm>
                <a:off x="5644056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614" name="组合 172"/>
            <p:cNvGrpSpPr/>
            <p:nvPr/>
          </p:nvGrpSpPr>
          <p:grpSpPr bwMode="auto">
            <a:xfrm>
              <a:off x="6412744" y="3596965"/>
              <a:ext cx="2811671" cy="354982"/>
              <a:chOff x="3185740" y="4973330"/>
              <a:chExt cx="2811671" cy="354982"/>
            </a:xfrm>
          </p:grpSpPr>
          <p:cxnSp>
            <p:nvCxnSpPr>
              <p:cNvPr id="699" name="直接连接符 698"/>
              <p:cNvCxnSpPr/>
              <p:nvPr/>
            </p:nvCxnSpPr>
            <p:spPr>
              <a:xfrm rot="5400000">
                <a:off x="4623902" y="3893111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0" name="立方体 699"/>
              <p:cNvSpPr/>
              <p:nvPr/>
            </p:nvSpPr>
            <p:spPr>
              <a:xfrm>
                <a:off x="3186349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01" name="立方体 700"/>
              <p:cNvSpPr/>
              <p:nvPr/>
            </p:nvSpPr>
            <p:spPr>
              <a:xfrm>
                <a:off x="3457825" y="4973579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02" name="立方体 701"/>
              <p:cNvSpPr/>
              <p:nvPr/>
            </p:nvSpPr>
            <p:spPr>
              <a:xfrm>
                <a:off x="3729301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03" name="立方体 702"/>
              <p:cNvSpPr/>
              <p:nvPr/>
            </p:nvSpPr>
            <p:spPr>
              <a:xfrm>
                <a:off x="4002364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04" name="立方体 703"/>
              <p:cNvSpPr/>
              <p:nvPr/>
            </p:nvSpPr>
            <p:spPr>
              <a:xfrm>
                <a:off x="4277016" y="4973579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05" name="立方体 704"/>
              <p:cNvSpPr/>
              <p:nvPr/>
            </p:nvSpPr>
            <p:spPr>
              <a:xfrm>
                <a:off x="4550079" y="4973579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06" name="立方体 705"/>
              <p:cNvSpPr/>
              <p:nvPr/>
            </p:nvSpPr>
            <p:spPr>
              <a:xfrm>
                <a:off x="4823142" y="4973579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07" name="立方体 706"/>
              <p:cNvSpPr/>
              <p:nvPr/>
            </p:nvSpPr>
            <p:spPr>
              <a:xfrm>
                <a:off x="5099381" y="4973579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08" name="立方体 707"/>
              <p:cNvSpPr/>
              <p:nvPr/>
            </p:nvSpPr>
            <p:spPr>
              <a:xfrm>
                <a:off x="5369269" y="4973579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09" name="立方体 708"/>
              <p:cNvSpPr/>
              <p:nvPr/>
            </p:nvSpPr>
            <p:spPr>
              <a:xfrm>
                <a:off x="5643920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615" name="组合 184"/>
            <p:cNvGrpSpPr/>
            <p:nvPr/>
          </p:nvGrpSpPr>
          <p:grpSpPr bwMode="auto">
            <a:xfrm>
              <a:off x="6322301" y="3685862"/>
              <a:ext cx="2811671" cy="354982"/>
              <a:chOff x="3185740" y="4973330"/>
              <a:chExt cx="2811671" cy="354982"/>
            </a:xfrm>
          </p:grpSpPr>
          <p:cxnSp>
            <p:nvCxnSpPr>
              <p:cNvPr id="688" name="直接连接符 687"/>
              <p:cNvCxnSpPr/>
              <p:nvPr/>
            </p:nvCxnSpPr>
            <p:spPr>
              <a:xfrm rot="5400000">
                <a:off x="4623853" y="3893082"/>
                <a:ext cx="0" cy="2741747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9" name="立方体 688"/>
              <p:cNvSpPr/>
              <p:nvPr/>
            </p:nvSpPr>
            <p:spPr>
              <a:xfrm>
                <a:off x="3186301" y="4973549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90" name="立方体 689"/>
              <p:cNvSpPr/>
              <p:nvPr/>
            </p:nvSpPr>
            <p:spPr>
              <a:xfrm>
                <a:off x="3457776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91" name="立方体 690"/>
              <p:cNvSpPr/>
              <p:nvPr/>
            </p:nvSpPr>
            <p:spPr>
              <a:xfrm>
                <a:off x="3729253" y="4973549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92" name="立方体 691"/>
              <p:cNvSpPr/>
              <p:nvPr/>
            </p:nvSpPr>
            <p:spPr>
              <a:xfrm>
                <a:off x="4002316" y="4973549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93" name="立方体 692"/>
              <p:cNvSpPr/>
              <p:nvPr/>
            </p:nvSpPr>
            <p:spPr>
              <a:xfrm>
                <a:off x="4276967" y="4973549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94" name="立方体 693"/>
              <p:cNvSpPr/>
              <p:nvPr/>
            </p:nvSpPr>
            <p:spPr>
              <a:xfrm>
                <a:off x="4550030" y="4973549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95" name="立方体 694"/>
              <p:cNvSpPr/>
              <p:nvPr/>
            </p:nvSpPr>
            <p:spPr>
              <a:xfrm>
                <a:off x="4823093" y="4973549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96" name="立方体 695"/>
              <p:cNvSpPr/>
              <p:nvPr/>
            </p:nvSpPr>
            <p:spPr>
              <a:xfrm>
                <a:off x="5099332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97" name="立方体 696"/>
              <p:cNvSpPr/>
              <p:nvPr/>
            </p:nvSpPr>
            <p:spPr>
              <a:xfrm>
                <a:off x="5369220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98" name="立方体 697"/>
              <p:cNvSpPr/>
              <p:nvPr/>
            </p:nvSpPr>
            <p:spPr>
              <a:xfrm>
                <a:off x="5643872" y="4973549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616" name="组合 196"/>
            <p:cNvGrpSpPr/>
            <p:nvPr/>
          </p:nvGrpSpPr>
          <p:grpSpPr bwMode="auto">
            <a:xfrm>
              <a:off x="6229780" y="3778853"/>
              <a:ext cx="2811671" cy="354982"/>
              <a:chOff x="3185740" y="4973330"/>
              <a:chExt cx="2811671" cy="354982"/>
            </a:xfrm>
          </p:grpSpPr>
          <p:cxnSp>
            <p:nvCxnSpPr>
              <p:cNvPr id="677" name="直接连接符 676"/>
              <p:cNvCxnSpPr/>
              <p:nvPr/>
            </p:nvCxnSpPr>
            <p:spPr>
              <a:xfrm rot="5400000">
                <a:off x="4622707" y="389213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8" name="立方体 677"/>
              <p:cNvSpPr/>
              <p:nvPr/>
            </p:nvSpPr>
            <p:spPr>
              <a:xfrm>
                <a:off x="3185154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79" name="立方体 678"/>
              <p:cNvSpPr/>
              <p:nvPr/>
            </p:nvSpPr>
            <p:spPr>
              <a:xfrm>
                <a:off x="3456630" y="4972599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80" name="立方体 679"/>
              <p:cNvSpPr/>
              <p:nvPr/>
            </p:nvSpPr>
            <p:spPr>
              <a:xfrm>
                <a:off x="3728106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81" name="立方体 680"/>
              <p:cNvSpPr/>
              <p:nvPr/>
            </p:nvSpPr>
            <p:spPr>
              <a:xfrm>
                <a:off x="4001169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82" name="立方体 681"/>
              <p:cNvSpPr/>
              <p:nvPr/>
            </p:nvSpPr>
            <p:spPr>
              <a:xfrm>
                <a:off x="4275821" y="4972599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83" name="立方体 682"/>
              <p:cNvSpPr/>
              <p:nvPr/>
            </p:nvSpPr>
            <p:spPr>
              <a:xfrm>
                <a:off x="4548884" y="4972599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84" name="立方体 683"/>
              <p:cNvSpPr/>
              <p:nvPr/>
            </p:nvSpPr>
            <p:spPr>
              <a:xfrm>
                <a:off x="4821947" y="4972599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85" name="立方体 684"/>
              <p:cNvSpPr/>
              <p:nvPr/>
            </p:nvSpPr>
            <p:spPr>
              <a:xfrm>
                <a:off x="5098186" y="4972599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86" name="立方体 685"/>
              <p:cNvSpPr/>
              <p:nvPr/>
            </p:nvSpPr>
            <p:spPr>
              <a:xfrm>
                <a:off x="5368074" y="4972599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87" name="立方体 686"/>
              <p:cNvSpPr/>
              <p:nvPr/>
            </p:nvSpPr>
            <p:spPr>
              <a:xfrm>
                <a:off x="5642725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617" name="组合 208"/>
            <p:cNvGrpSpPr/>
            <p:nvPr/>
          </p:nvGrpSpPr>
          <p:grpSpPr bwMode="auto">
            <a:xfrm>
              <a:off x="6143134" y="3863782"/>
              <a:ext cx="2811671" cy="354982"/>
              <a:chOff x="3185740" y="4973330"/>
              <a:chExt cx="2811671" cy="354982"/>
            </a:xfrm>
          </p:grpSpPr>
          <p:cxnSp>
            <p:nvCxnSpPr>
              <p:cNvPr id="666" name="直接连接符 665"/>
              <p:cNvCxnSpPr/>
              <p:nvPr/>
            </p:nvCxnSpPr>
            <p:spPr>
              <a:xfrm rot="5400000">
                <a:off x="4623624" y="3892896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7" name="立方体 666"/>
              <p:cNvSpPr/>
              <p:nvPr/>
            </p:nvSpPr>
            <p:spPr>
              <a:xfrm>
                <a:off x="3186071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68" name="立方体 667"/>
              <p:cNvSpPr/>
              <p:nvPr/>
            </p:nvSpPr>
            <p:spPr>
              <a:xfrm>
                <a:off x="3457547" y="4973364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69" name="立方体 668"/>
              <p:cNvSpPr/>
              <p:nvPr/>
            </p:nvSpPr>
            <p:spPr>
              <a:xfrm>
                <a:off x="3729023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70" name="立方体 669"/>
              <p:cNvSpPr/>
              <p:nvPr/>
            </p:nvSpPr>
            <p:spPr>
              <a:xfrm>
                <a:off x="4002086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71" name="立方体 670"/>
              <p:cNvSpPr/>
              <p:nvPr/>
            </p:nvSpPr>
            <p:spPr>
              <a:xfrm>
                <a:off x="4276738" y="4973364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72" name="立方体 671"/>
              <p:cNvSpPr/>
              <p:nvPr/>
            </p:nvSpPr>
            <p:spPr>
              <a:xfrm>
                <a:off x="4549801" y="4973364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73" name="立方体 672"/>
              <p:cNvSpPr/>
              <p:nvPr/>
            </p:nvSpPr>
            <p:spPr>
              <a:xfrm>
                <a:off x="4822864" y="4973364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74" name="立方体 673"/>
              <p:cNvSpPr/>
              <p:nvPr/>
            </p:nvSpPr>
            <p:spPr>
              <a:xfrm>
                <a:off x="5099103" y="4973364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75" name="立方体 674"/>
              <p:cNvSpPr/>
              <p:nvPr/>
            </p:nvSpPr>
            <p:spPr>
              <a:xfrm>
                <a:off x="5368991" y="4973364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76" name="立方体 675"/>
              <p:cNvSpPr/>
              <p:nvPr/>
            </p:nvSpPr>
            <p:spPr>
              <a:xfrm>
                <a:off x="5643642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618" name="组合 220"/>
            <p:cNvGrpSpPr/>
            <p:nvPr/>
          </p:nvGrpSpPr>
          <p:grpSpPr bwMode="auto">
            <a:xfrm>
              <a:off x="6048640" y="3956412"/>
              <a:ext cx="2807337" cy="354982"/>
              <a:chOff x="3190074" y="4973330"/>
              <a:chExt cx="2807337" cy="354982"/>
            </a:xfrm>
          </p:grpSpPr>
          <p:cxnSp>
            <p:nvCxnSpPr>
              <p:cNvPr id="655" name="直接连接符 654"/>
              <p:cNvCxnSpPr/>
              <p:nvPr/>
            </p:nvCxnSpPr>
            <p:spPr>
              <a:xfrm rot="5400000">
                <a:off x="4624021" y="3892307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6" name="立方体 655"/>
              <p:cNvSpPr/>
              <p:nvPr/>
            </p:nvSpPr>
            <p:spPr>
              <a:xfrm>
                <a:off x="3189644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57" name="立方体 656"/>
              <p:cNvSpPr/>
              <p:nvPr/>
            </p:nvSpPr>
            <p:spPr>
              <a:xfrm>
                <a:off x="3456357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58" name="立方体 657"/>
              <p:cNvSpPr/>
              <p:nvPr/>
            </p:nvSpPr>
            <p:spPr>
              <a:xfrm>
                <a:off x="3727833" y="4972775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59" name="立方体 658"/>
              <p:cNvSpPr/>
              <p:nvPr/>
            </p:nvSpPr>
            <p:spPr>
              <a:xfrm>
                <a:off x="4000897" y="4972775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60" name="立方体 659"/>
              <p:cNvSpPr/>
              <p:nvPr/>
            </p:nvSpPr>
            <p:spPr>
              <a:xfrm>
                <a:off x="4277135" y="4972775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61" name="立方体 660"/>
              <p:cNvSpPr/>
              <p:nvPr/>
            </p:nvSpPr>
            <p:spPr>
              <a:xfrm>
                <a:off x="4550199" y="4972775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62" name="立方体 661"/>
              <p:cNvSpPr/>
              <p:nvPr/>
            </p:nvSpPr>
            <p:spPr>
              <a:xfrm>
                <a:off x="4823262" y="4972775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63" name="立方体 662"/>
              <p:cNvSpPr/>
              <p:nvPr/>
            </p:nvSpPr>
            <p:spPr>
              <a:xfrm>
                <a:off x="5097913" y="4972775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64" name="立方体 663"/>
              <p:cNvSpPr/>
              <p:nvPr/>
            </p:nvSpPr>
            <p:spPr>
              <a:xfrm>
                <a:off x="5369389" y="4972775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65" name="立方体 664"/>
              <p:cNvSpPr/>
              <p:nvPr/>
            </p:nvSpPr>
            <p:spPr>
              <a:xfrm>
                <a:off x="5644040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619" name="组合 232"/>
            <p:cNvGrpSpPr/>
            <p:nvPr/>
          </p:nvGrpSpPr>
          <p:grpSpPr bwMode="auto">
            <a:xfrm>
              <a:off x="5957698" y="4046036"/>
              <a:ext cx="2811671" cy="354982"/>
              <a:chOff x="3185740" y="4973330"/>
              <a:chExt cx="2811671" cy="354982"/>
            </a:xfrm>
          </p:grpSpPr>
          <p:cxnSp>
            <p:nvCxnSpPr>
              <p:cNvPr id="644" name="直接连接符 643"/>
              <p:cNvCxnSpPr/>
              <p:nvPr/>
            </p:nvCxnSpPr>
            <p:spPr>
              <a:xfrm rot="5400000">
                <a:off x="4623313" y="3893138"/>
                <a:ext cx="0" cy="2741747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5" name="立方体 644"/>
              <p:cNvSpPr/>
              <p:nvPr/>
            </p:nvSpPr>
            <p:spPr>
              <a:xfrm>
                <a:off x="3185761" y="4973606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46" name="立方体 645"/>
              <p:cNvSpPr/>
              <p:nvPr/>
            </p:nvSpPr>
            <p:spPr>
              <a:xfrm>
                <a:off x="3457236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47" name="立方体 646"/>
              <p:cNvSpPr/>
              <p:nvPr/>
            </p:nvSpPr>
            <p:spPr>
              <a:xfrm>
                <a:off x="3728713" y="4973606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48" name="立方体 647"/>
              <p:cNvSpPr/>
              <p:nvPr/>
            </p:nvSpPr>
            <p:spPr>
              <a:xfrm>
                <a:off x="4001776" y="4973606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49" name="立方体 648"/>
              <p:cNvSpPr/>
              <p:nvPr/>
            </p:nvSpPr>
            <p:spPr>
              <a:xfrm>
                <a:off x="4276427" y="4973606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50" name="立方体 649"/>
              <p:cNvSpPr/>
              <p:nvPr/>
            </p:nvSpPr>
            <p:spPr>
              <a:xfrm>
                <a:off x="4549490" y="4973606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51" name="立方体 650"/>
              <p:cNvSpPr/>
              <p:nvPr/>
            </p:nvSpPr>
            <p:spPr>
              <a:xfrm>
                <a:off x="4822553" y="4973606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52" name="立方体 651"/>
              <p:cNvSpPr/>
              <p:nvPr/>
            </p:nvSpPr>
            <p:spPr>
              <a:xfrm>
                <a:off x="5098792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53" name="立方体 652"/>
              <p:cNvSpPr/>
              <p:nvPr/>
            </p:nvSpPr>
            <p:spPr>
              <a:xfrm>
                <a:off x="5368680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54" name="立方体 653"/>
              <p:cNvSpPr/>
              <p:nvPr/>
            </p:nvSpPr>
            <p:spPr>
              <a:xfrm>
                <a:off x="5643332" y="4973606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620" name="组合 244"/>
            <p:cNvGrpSpPr/>
            <p:nvPr/>
          </p:nvGrpSpPr>
          <p:grpSpPr bwMode="auto">
            <a:xfrm>
              <a:off x="5866397" y="4139096"/>
              <a:ext cx="2811671" cy="354982"/>
              <a:chOff x="3185740" y="4973330"/>
              <a:chExt cx="2811671" cy="354982"/>
            </a:xfrm>
          </p:grpSpPr>
          <p:cxnSp>
            <p:nvCxnSpPr>
              <p:cNvPr id="633" name="直接连接符 632"/>
              <p:cNvCxnSpPr/>
              <p:nvPr/>
            </p:nvCxnSpPr>
            <p:spPr>
              <a:xfrm rot="5400000">
                <a:off x="4623328" y="3891326"/>
                <a:ext cx="0" cy="2743335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4" name="立方体 633"/>
              <p:cNvSpPr/>
              <p:nvPr/>
            </p:nvSpPr>
            <p:spPr>
              <a:xfrm>
                <a:off x="3184982" y="4972587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35" name="立方体 634"/>
              <p:cNvSpPr/>
              <p:nvPr/>
            </p:nvSpPr>
            <p:spPr>
              <a:xfrm>
                <a:off x="3456457" y="4972587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36" name="立方体 635"/>
              <p:cNvSpPr/>
              <p:nvPr/>
            </p:nvSpPr>
            <p:spPr>
              <a:xfrm>
                <a:off x="3727934" y="4972587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37" name="立方体 636"/>
              <p:cNvSpPr/>
              <p:nvPr/>
            </p:nvSpPr>
            <p:spPr>
              <a:xfrm>
                <a:off x="4000997" y="4972587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38" name="立方体 637"/>
              <p:cNvSpPr/>
              <p:nvPr/>
            </p:nvSpPr>
            <p:spPr>
              <a:xfrm>
                <a:off x="4277236" y="4972587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39" name="立方体 638"/>
              <p:cNvSpPr/>
              <p:nvPr/>
            </p:nvSpPr>
            <p:spPr>
              <a:xfrm>
                <a:off x="4550299" y="4972587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40" name="立方体 639"/>
              <p:cNvSpPr/>
              <p:nvPr/>
            </p:nvSpPr>
            <p:spPr>
              <a:xfrm>
                <a:off x="4823362" y="4972587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41" name="立方体 640"/>
              <p:cNvSpPr/>
              <p:nvPr/>
            </p:nvSpPr>
            <p:spPr>
              <a:xfrm>
                <a:off x="5098013" y="4972587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42" name="立方体 641"/>
              <p:cNvSpPr/>
              <p:nvPr/>
            </p:nvSpPr>
            <p:spPr>
              <a:xfrm>
                <a:off x="5369489" y="4972587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43" name="立方体 642"/>
              <p:cNvSpPr/>
              <p:nvPr/>
            </p:nvSpPr>
            <p:spPr>
              <a:xfrm>
                <a:off x="5644140" y="4972587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621" name="组合 256"/>
            <p:cNvGrpSpPr/>
            <p:nvPr/>
          </p:nvGrpSpPr>
          <p:grpSpPr bwMode="auto">
            <a:xfrm>
              <a:off x="5778322" y="4228807"/>
              <a:ext cx="2808427" cy="355470"/>
              <a:chOff x="3185740" y="4972842"/>
              <a:chExt cx="2808427" cy="355470"/>
            </a:xfrm>
          </p:grpSpPr>
          <p:cxnSp>
            <p:nvCxnSpPr>
              <p:cNvPr id="622" name="直接连接符 621"/>
              <p:cNvCxnSpPr/>
              <p:nvPr/>
            </p:nvCxnSpPr>
            <p:spPr>
              <a:xfrm rot="5400000">
                <a:off x="4623293" y="3892375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3" name="立方体 622"/>
              <p:cNvSpPr/>
              <p:nvPr/>
            </p:nvSpPr>
            <p:spPr>
              <a:xfrm>
                <a:off x="3185740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24" name="立方体 623"/>
              <p:cNvSpPr/>
              <p:nvPr/>
            </p:nvSpPr>
            <p:spPr>
              <a:xfrm>
                <a:off x="3457216" y="4972842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25" name="立方体 624"/>
              <p:cNvSpPr/>
              <p:nvPr/>
            </p:nvSpPr>
            <p:spPr>
              <a:xfrm>
                <a:off x="3728692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26" name="立方体 625"/>
              <p:cNvSpPr/>
              <p:nvPr/>
            </p:nvSpPr>
            <p:spPr>
              <a:xfrm>
                <a:off x="4001755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27" name="立方体 626"/>
              <p:cNvSpPr/>
              <p:nvPr/>
            </p:nvSpPr>
            <p:spPr>
              <a:xfrm>
                <a:off x="4276407" y="4972842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28" name="立方体 627"/>
              <p:cNvSpPr/>
              <p:nvPr/>
            </p:nvSpPr>
            <p:spPr>
              <a:xfrm>
                <a:off x="4549470" y="4972842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29" name="立方体 628"/>
              <p:cNvSpPr/>
              <p:nvPr/>
            </p:nvSpPr>
            <p:spPr>
              <a:xfrm>
                <a:off x="4822533" y="4972842"/>
                <a:ext cx="355617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30" name="立方体 629"/>
              <p:cNvSpPr/>
              <p:nvPr/>
            </p:nvSpPr>
            <p:spPr>
              <a:xfrm>
                <a:off x="5098772" y="4972842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31" name="立方体 630"/>
              <p:cNvSpPr/>
              <p:nvPr/>
            </p:nvSpPr>
            <p:spPr>
              <a:xfrm>
                <a:off x="5368660" y="4972842"/>
                <a:ext cx="354029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632" name="立方体 631"/>
              <p:cNvSpPr/>
              <p:nvPr/>
            </p:nvSpPr>
            <p:spPr>
              <a:xfrm>
                <a:off x="5634257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</p:grpSp>
      <p:grpSp>
        <p:nvGrpSpPr>
          <p:cNvPr id="732" name="组合 753"/>
          <p:cNvGrpSpPr/>
          <p:nvPr/>
        </p:nvGrpSpPr>
        <p:grpSpPr bwMode="auto">
          <a:xfrm>
            <a:off x="3087646" y="1632467"/>
            <a:ext cx="2713434" cy="866775"/>
            <a:chOff x="5778322" y="3429000"/>
            <a:chExt cx="3618091" cy="1155277"/>
          </a:xfrm>
        </p:grpSpPr>
        <p:grpSp>
          <p:nvGrpSpPr>
            <p:cNvPr id="733" name="组合 148"/>
            <p:cNvGrpSpPr/>
            <p:nvPr/>
          </p:nvGrpSpPr>
          <p:grpSpPr bwMode="auto">
            <a:xfrm>
              <a:off x="6584742" y="3429000"/>
              <a:ext cx="2811671" cy="354982"/>
              <a:chOff x="3185740" y="4973330"/>
              <a:chExt cx="2811671" cy="354982"/>
            </a:xfrm>
          </p:grpSpPr>
          <p:cxnSp>
            <p:nvCxnSpPr>
              <p:cNvPr id="842" name="直接连接符 841"/>
              <p:cNvCxnSpPr/>
              <p:nvPr/>
            </p:nvCxnSpPr>
            <p:spPr>
              <a:xfrm rot="5400000">
                <a:off x="4623362" y="3892863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3" name="立方体 842"/>
              <p:cNvSpPr/>
              <p:nvPr/>
            </p:nvSpPr>
            <p:spPr>
              <a:xfrm>
                <a:off x="3185810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44" name="立方体 843"/>
              <p:cNvSpPr/>
              <p:nvPr/>
            </p:nvSpPr>
            <p:spPr>
              <a:xfrm>
                <a:off x="3457285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45" name="立方体 844"/>
              <p:cNvSpPr/>
              <p:nvPr/>
            </p:nvSpPr>
            <p:spPr>
              <a:xfrm>
                <a:off x="3728762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46" name="立方体 845"/>
              <p:cNvSpPr/>
              <p:nvPr/>
            </p:nvSpPr>
            <p:spPr>
              <a:xfrm>
                <a:off x="4001825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47" name="立方体 846"/>
              <p:cNvSpPr/>
              <p:nvPr/>
            </p:nvSpPr>
            <p:spPr>
              <a:xfrm>
                <a:off x="4276476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48" name="立方体 847"/>
              <p:cNvSpPr/>
              <p:nvPr/>
            </p:nvSpPr>
            <p:spPr>
              <a:xfrm>
                <a:off x="4549539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49" name="立方体 848"/>
              <p:cNvSpPr/>
              <p:nvPr/>
            </p:nvSpPr>
            <p:spPr>
              <a:xfrm>
                <a:off x="4822603" y="4973330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50" name="立方体 849"/>
              <p:cNvSpPr/>
              <p:nvPr/>
            </p:nvSpPr>
            <p:spPr>
              <a:xfrm>
                <a:off x="5098842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51" name="立方体 850"/>
              <p:cNvSpPr/>
              <p:nvPr/>
            </p:nvSpPr>
            <p:spPr>
              <a:xfrm>
                <a:off x="5368730" y="4973330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52" name="立方体 851"/>
              <p:cNvSpPr/>
              <p:nvPr/>
            </p:nvSpPr>
            <p:spPr>
              <a:xfrm>
                <a:off x="5643381" y="4973330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734" name="组合 160"/>
            <p:cNvGrpSpPr/>
            <p:nvPr/>
          </p:nvGrpSpPr>
          <p:grpSpPr bwMode="auto">
            <a:xfrm>
              <a:off x="6501513" y="3512276"/>
              <a:ext cx="2811671" cy="354982"/>
              <a:chOff x="3185740" y="4973330"/>
              <a:chExt cx="2811671" cy="354982"/>
            </a:xfrm>
          </p:grpSpPr>
          <p:cxnSp>
            <p:nvCxnSpPr>
              <p:cNvPr id="831" name="直接连接符 830"/>
              <p:cNvCxnSpPr/>
              <p:nvPr/>
            </p:nvCxnSpPr>
            <p:spPr>
              <a:xfrm rot="5400000">
                <a:off x="4624037" y="3892107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2" name="立方体 831"/>
              <p:cNvSpPr/>
              <p:nvPr/>
            </p:nvSpPr>
            <p:spPr>
              <a:xfrm>
                <a:off x="3186485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33" name="立方体 832"/>
              <p:cNvSpPr/>
              <p:nvPr/>
            </p:nvSpPr>
            <p:spPr>
              <a:xfrm>
                <a:off x="3457960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34" name="立方体 833"/>
              <p:cNvSpPr/>
              <p:nvPr/>
            </p:nvSpPr>
            <p:spPr>
              <a:xfrm>
                <a:off x="3729437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35" name="立方体 834"/>
              <p:cNvSpPr/>
              <p:nvPr/>
            </p:nvSpPr>
            <p:spPr>
              <a:xfrm>
                <a:off x="4002500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36" name="立方体 835"/>
              <p:cNvSpPr/>
              <p:nvPr/>
            </p:nvSpPr>
            <p:spPr>
              <a:xfrm>
                <a:off x="4277151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37" name="立方体 836"/>
              <p:cNvSpPr/>
              <p:nvPr/>
            </p:nvSpPr>
            <p:spPr>
              <a:xfrm>
                <a:off x="4550214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38" name="立方体 837"/>
              <p:cNvSpPr/>
              <p:nvPr/>
            </p:nvSpPr>
            <p:spPr>
              <a:xfrm>
                <a:off x="4823278" y="497257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39" name="立方体 838"/>
              <p:cNvSpPr/>
              <p:nvPr/>
            </p:nvSpPr>
            <p:spPr>
              <a:xfrm>
                <a:off x="5099517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40" name="立方体 839"/>
              <p:cNvSpPr/>
              <p:nvPr/>
            </p:nvSpPr>
            <p:spPr>
              <a:xfrm>
                <a:off x="5369405" y="497257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41" name="立方体 840"/>
              <p:cNvSpPr/>
              <p:nvPr/>
            </p:nvSpPr>
            <p:spPr>
              <a:xfrm>
                <a:off x="5644057" y="497257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735" name="组合 172"/>
            <p:cNvGrpSpPr/>
            <p:nvPr/>
          </p:nvGrpSpPr>
          <p:grpSpPr bwMode="auto">
            <a:xfrm>
              <a:off x="6412744" y="3596965"/>
              <a:ext cx="2811671" cy="354982"/>
              <a:chOff x="3185740" y="4973330"/>
              <a:chExt cx="2811671" cy="354982"/>
            </a:xfrm>
          </p:grpSpPr>
          <p:cxnSp>
            <p:nvCxnSpPr>
              <p:cNvPr id="820" name="直接连接符 819"/>
              <p:cNvCxnSpPr/>
              <p:nvPr/>
            </p:nvCxnSpPr>
            <p:spPr>
              <a:xfrm rot="5400000">
                <a:off x="4623901" y="389311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1" name="立方体 820"/>
              <p:cNvSpPr/>
              <p:nvPr/>
            </p:nvSpPr>
            <p:spPr>
              <a:xfrm>
                <a:off x="3186349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22" name="立方体 821"/>
              <p:cNvSpPr/>
              <p:nvPr/>
            </p:nvSpPr>
            <p:spPr>
              <a:xfrm>
                <a:off x="3457824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23" name="立方体 822"/>
              <p:cNvSpPr/>
              <p:nvPr/>
            </p:nvSpPr>
            <p:spPr>
              <a:xfrm>
                <a:off x="3729301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24" name="立方体 823"/>
              <p:cNvSpPr/>
              <p:nvPr/>
            </p:nvSpPr>
            <p:spPr>
              <a:xfrm>
                <a:off x="4002364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25" name="立方体 824"/>
              <p:cNvSpPr/>
              <p:nvPr/>
            </p:nvSpPr>
            <p:spPr>
              <a:xfrm>
                <a:off x="4277015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26" name="立方体 825"/>
              <p:cNvSpPr/>
              <p:nvPr/>
            </p:nvSpPr>
            <p:spPr>
              <a:xfrm>
                <a:off x="4550078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27" name="立方体 826"/>
              <p:cNvSpPr/>
              <p:nvPr/>
            </p:nvSpPr>
            <p:spPr>
              <a:xfrm>
                <a:off x="4823142" y="497357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28" name="立方体 827"/>
              <p:cNvSpPr/>
              <p:nvPr/>
            </p:nvSpPr>
            <p:spPr>
              <a:xfrm>
                <a:off x="5099381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29" name="立方体 828"/>
              <p:cNvSpPr/>
              <p:nvPr/>
            </p:nvSpPr>
            <p:spPr>
              <a:xfrm>
                <a:off x="5369269" y="497357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30" name="立方体 829"/>
              <p:cNvSpPr/>
              <p:nvPr/>
            </p:nvSpPr>
            <p:spPr>
              <a:xfrm>
                <a:off x="5643921" y="497357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736" name="组合 184"/>
            <p:cNvGrpSpPr/>
            <p:nvPr/>
          </p:nvGrpSpPr>
          <p:grpSpPr bwMode="auto">
            <a:xfrm>
              <a:off x="6322301" y="3685862"/>
              <a:ext cx="2811671" cy="354982"/>
              <a:chOff x="3185740" y="4973330"/>
              <a:chExt cx="2811671" cy="354982"/>
            </a:xfrm>
          </p:grpSpPr>
          <p:cxnSp>
            <p:nvCxnSpPr>
              <p:cNvPr id="809" name="直接连接符 808"/>
              <p:cNvCxnSpPr/>
              <p:nvPr/>
            </p:nvCxnSpPr>
            <p:spPr>
              <a:xfrm rot="5400000">
                <a:off x="4623853" y="3893081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0" name="立方体 809"/>
              <p:cNvSpPr/>
              <p:nvPr/>
            </p:nvSpPr>
            <p:spPr>
              <a:xfrm>
                <a:off x="3186300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11" name="立方体 810"/>
              <p:cNvSpPr/>
              <p:nvPr/>
            </p:nvSpPr>
            <p:spPr>
              <a:xfrm>
                <a:off x="3457776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12" name="立方体 811"/>
              <p:cNvSpPr/>
              <p:nvPr/>
            </p:nvSpPr>
            <p:spPr>
              <a:xfrm>
                <a:off x="3729252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13" name="立方体 812"/>
              <p:cNvSpPr/>
              <p:nvPr/>
            </p:nvSpPr>
            <p:spPr>
              <a:xfrm>
                <a:off x="4002315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14" name="立方体 813"/>
              <p:cNvSpPr/>
              <p:nvPr/>
            </p:nvSpPr>
            <p:spPr>
              <a:xfrm>
                <a:off x="4276967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15" name="立方体 814"/>
              <p:cNvSpPr/>
              <p:nvPr/>
            </p:nvSpPr>
            <p:spPr>
              <a:xfrm>
                <a:off x="4550030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16" name="立方体 815"/>
              <p:cNvSpPr/>
              <p:nvPr/>
            </p:nvSpPr>
            <p:spPr>
              <a:xfrm>
                <a:off x="4823094" y="497354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17" name="立方体 816"/>
              <p:cNvSpPr/>
              <p:nvPr/>
            </p:nvSpPr>
            <p:spPr>
              <a:xfrm>
                <a:off x="5099333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18" name="立方体 817"/>
              <p:cNvSpPr/>
              <p:nvPr/>
            </p:nvSpPr>
            <p:spPr>
              <a:xfrm>
                <a:off x="5369221" y="497354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19" name="立方体 818"/>
              <p:cNvSpPr/>
              <p:nvPr/>
            </p:nvSpPr>
            <p:spPr>
              <a:xfrm>
                <a:off x="5643872" y="497354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737" name="组合 196"/>
            <p:cNvGrpSpPr/>
            <p:nvPr/>
          </p:nvGrpSpPr>
          <p:grpSpPr bwMode="auto">
            <a:xfrm>
              <a:off x="6229780" y="3778853"/>
              <a:ext cx="2811671" cy="354982"/>
              <a:chOff x="3185740" y="4973330"/>
              <a:chExt cx="2811671" cy="354982"/>
            </a:xfrm>
          </p:grpSpPr>
          <p:cxnSp>
            <p:nvCxnSpPr>
              <p:cNvPr id="798" name="直接连接符 797"/>
              <p:cNvCxnSpPr/>
              <p:nvPr/>
            </p:nvCxnSpPr>
            <p:spPr>
              <a:xfrm rot="5400000">
                <a:off x="4622706" y="389213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99" name="立方体 798"/>
              <p:cNvSpPr/>
              <p:nvPr/>
            </p:nvSpPr>
            <p:spPr>
              <a:xfrm>
                <a:off x="3185154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00" name="立方体 799"/>
              <p:cNvSpPr/>
              <p:nvPr/>
            </p:nvSpPr>
            <p:spPr>
              <a:xfrm>
                <a:off x="3456629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01" name="立方体 800"/>
              <p:cNvSpPr/>
              <p:nvPr/>
            </p:nvSpPr>
            <p:spPr>
              <a:xfrm>
                <a:off x="3728106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02" name="立方体 801"/>
              <p:cNvSpPr/>
              <p:nvPr/>
            </p:nvSpPr>
            <p:spPr>
              <a:xfrm>
                <a:off x="4001169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03" name="立方体 802"/>
              <p:cNvSpPr/>
              <p:nvPr/>
            </p:nvSpPr>
            <p:spPr>
              <a:xfrm>
                <a:off x="4275820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04" name="立方体 803"/>
              <p:cNvSpPr/>
              <p:nvPr/>
            </p:nvSpPr>
            <p:spPr>
              <a:xfrm>
                <a:off x="4548883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05" name="立方体 804"/>
              <p:cNvSpPr/>
              <p:nvPr/>
            </p:nvSpPr>
            <p:spPr>
              <a:xfrm>
                <a:off x="4821947" y="4972599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06" name="立方体 805"/>
              <p:cNvSpPr/>
              <p:nvPr/>
            </p:nvSpPr>
            <p:spPr>
              <a:xfrm>
                <a:off x="5098186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07" name="立方体 806"/>
              <p:cNvSpPr/>
              <p:nvPr/>
            </p:nvSpPr>
            <p:spPr>
              <a:xfrm>
                <a:off x="5368074" y="4972599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08" name="立方体 807"/>
              <p:cNvSpPr/>
              <p:nvPr/>
            </p:nvSpPr>
            <p:spPr>
              <a:xfrm>
                <a:off x="5642725" y="4972599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738" name="组合 208"/>
            <p:cNvGrpSpPr/>
            <p:nvPr/>
          </p:nvGrpSpPr>
          <p:grpSpPr bwMode="auto">
            <a:xfrm>
              <a:off x="6143134" y="3863782"/>
              <a:ext cx="2811671" cy="354982"/>
              <a:chOff x="3185740" y="4973330"/>
              <a:chExt cx="2811671" cy="354982"/>
            </a:xfrm>
          </p:grpSpPr>
          <p:cxnSp>
            <p:nvCxnSpPr>
              <p:cNvPr id="787" name="直接连接符 786"/>
              <p:cNvCxnSpPr/>
              <p:nvPr/>
            </p:nvCxnSpPr>
            <p:spPr>
              <a:xfrm rot="5400000">
                <a:off x="4623623" y="3892897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8" name="立方体 787"/>
              <p:cNvSpPr/>
              <p:nvPr/>
            </p:nvSpPr>
            <p:spPr>
              <a:xfrm>
                <a:off x="3186071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89" name="立方体 788"/>
              <p:cNvSpPr/>
              <p:nvPr/>
            </p:nvSpPr>
            <p:spPr>
              <a:xfrm>
                <a:off x="3457546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90" name="立方体 789"/>
              <p:cNvSpPr/>
              <p:nvPr/>
            </p:nvSpPr>
            <p:spPr>
              <a:xfrm>
                <a:off x="3729023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91" name="立方体 790"/>
              <p:cNvSpPr/>
              <p:nvPr/>
            </p:nvSpPr>
            <p:spPr>
              <a:xfrm>
                <a:off x="4002086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92" name="立方体 791"/>
              <p:cNvSpPr/>
              <p:nvPr/>
            </p:nvSpPr>
            <p:spPr>
              <a:xfrm>
                <a:off x="4276737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93" name="立方体 792"/>
              <p:cNvSpPr/>
              <p:nvPr/>
            </p:nvSpPr>
            <p:spPr>
              <a:xfrm>
                <a:off x="4549800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94" name="立方体 793"/>
              <p:cNvSpPr/>
              <p:nvPr/>
            </p:nvSpPr>
            <p:spPr>
              <a:xfrm>
                <a:off x="4822864" y="4973364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95" name="立方体 794"/>
              <p:cNvSpPr/>
              <p:nvPr/>
            </p:nvSpPr>
            <p:spPr>
              <a:xfrm>
                <a:off x="5099103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96" name="立方体 795"/>
              <p:cNvSpPr/>
              <p:nvPr/>
            </p:nvSpPr>
            <p:spPr>
              <a:xfrm>
                <a:off x="5368991" y="4973364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97" name="立方体 796"/>
              <p:cNvSpPr/>
              <p:nvPr/>
            </p:nvSpPr>
            <p:spPr>
              <a:xfrm>
                <a:off x="5643643" y="4973364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739" name="组合 220"/>
            <p:cNvGrpSpPr/>
            <p:nvPr/>
          </p:nvGrpSpPr>
          <p:grpSpPr bwMode="auto">
            <a:xfrm>
              <a:off x="6048640" y="3956412"/>
              <a:ext cx="2807337" cy="354982"/>
              <a:chOff x="3190074" y="4973330"/>
              <a:chExt cx="2807337" cy="354982"/>
            </a:xfrm>
          </p:grpSpPr>
          <p:cxnSp>
            <p:nvCxnSpPr>
              <p:cNvPr id="776" name="直接连接符 775"/>
              <p:cNvCxnSpPr/>
              <p:nvPr/>
            </p:nvCxnSpPr>
            <p:spPr>
              <a:xfrm rot="5400000">
                <a:off x="4624021" y="3892308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77" name="立方体 776"/>
              <p:cNvSpPr/>
              <p:nvPr/>
            </p:nvSpPr>
            <p:spPr>
              <a:xfrm>
                <a:off x="3189644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78" name="立方体 777"/>
              <p:cNvSpPr/>
              <p:nvPr/>
            </p:nvSpPr>
            <p:spPr>
              <a:xfrm>
                <a:off x="3456357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79" name="立方体 778"/>
              <p:cNvSpPr/>
              <p:nvPr/>
            </p:nvSpPr>
            <p:spPr>
              <a:xfrm>
                <a:off x="3727833" y="4972775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80" name="立方体 779"/>
              <p:cNvSpPr/>
              <p:nvPr/>
            </p:nvSpPr>
            <p:spPr>
              <a:xfrm>
                <a:off x="4000896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81" name="立方体 780"/>
              <p:cNvSpPr/>
              <p:nvPr/>
            </p:nvSpPr>
            <p:spPr>
              <a:xfrm>
                <a:off x="4277135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82" name="立方体 781"/>
              <p:cNvSpPr/>
              <p:nvPr/>
            </p:nvSpPr>
            <p:spPr>
              <a:xfrm>
                <a:off x="4550198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83" name="立方体 782"/>
              <p:cNvSpPr/>
              <p:nvPr/>
            </p:nvSpPr>
            <p:spPr>
              <a:xfrm>
                <a:off x="4823262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84" name="立方体 783"/>
              <p:cNvSpPr/>
              <p:nvPr/>
            </p:nvSpPr>
            <p:spPr>
              <a:xfrm>
                <a:off x="5097913" y="4972775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85" name="立方体 784"/>
              <p:cNvSpPr/>
              <p:nvPr/>
            </p:nvSpPr>
            <p:spPr>
              <a:xfrm>
                <a:off x="5369389" y="4972775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86" name="立方体 785"/>
              <p:cNvSpPr/>
              <p:nvPr/>
            </p:nvSpPr>
            <p:spPr>
              <a:xfrm>
                <a:off x="5644041" y="4972775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740" name="组合 232"/>
            <p:cNvGrpSpPr/>
            <p:nvPr/>
          </p:nvGrpSpPr>
          <p:grpSpPr bwMode="auto">
            <a:xfrm>
              <a:off x="5957698" y="4046036"/>
              <a:ext cx="2811671" cy="354982"/>
              <a:chOff x="3185740" y="4973330"/>
              <a:chExt cx="2811671" cy="354982"/>
            </a:xfrm>
          </p:grpSpPr>
          <p:cxnSp>
            <p:nvCxnSpPr>
              <p:cNvPr id="765" name="直接连接符 764"/>
              <p:cNvCxnSpPr/>
              <p:nvPr/>
            </p:nvCxnSpPr>
            <p:spPr>
              <a:xfrm rot="5400000">
                <a:off x="4623313" y="3893137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6" name="立方体 765"/>
              <p:cNvSpPr/>
              <p:nvPr/>
            </p:nvSpPr>
            <p:spPr>
              <a:xfrm>
                <a:off x="3185760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67" name="立方体 766"/>
              <p:cNvSpPr/>
              <p:nvPr/>
            </p:nvSpPr>
            <p:spPr>
              <a:xfrm>
                <a:off x="3457236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68" name="立方体 767"/>
              <p:cNvSpPr/>
              <p:nvPr/>
            </p:nvSpPr>
            <p:spPr>
              <a:xfrm>
                <a:off x="3728712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69" name="立方体 768"/>
              <p:cNvSpPr/>
              <p:nvPr/>
            </p:nvSpPr>
            <p:spPr>
              <a:xfrm>
                <a:off x="4001775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70" name="立方体 769"/>
              <p:cNvSpPr/>
              <p:nvPr/>
            </p:nvSpPr>
            <p:spPr>
              <a:xfrm>
                <a:off x="4276427" y="4973606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71" name="立方体 770"/>
              <p:cNvSpPr/>
              <p:nvPr/>
            </p:nvSpPr>
            <p:spPr>
              <a:xfrm>
                <a:off x="4549490" y="4973606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72" name="立方体 771"/>
              <p:cNvSpPr/>
              <p:nvPr/>
            </p:nvSpPr>
            <p:spPr>
              <a:xfrm>
                <a:off x="4822554" y="4973606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73" name="立方体 772"/>
              <p:cNvSpPr/>
              <p:nvPr/>
            </p:nvSpPr>
            <p:spPr>
              <a:xfrm>
                <a:off x="5098793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74" name="立方体 773"/>
              <p:cNvSpPr/>
              <p:nvPr/>
            </p:nvSpPr>
            <p:spPr>
              <a:xfrm>
                <a:off x="5368681" y="4973606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75" name="立方体 774"/>
              <p:cNvSpPr/>
              <p:nvPr/>
            </p:nvSpPr>
            <p:spPr>
              <a:xfrm>
                <a:off x="5643331" y="4973606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741" name="组合 244"/>
            <p:cNvGrpSpPr/>
            <p:nvPr/>
          </p:nvGrpSpPr>
          <p:grpSpPr bwMode="auto">
            <a:xfrm>
              <a:off x="5866397" y="4139096"/>
              <a:ext cx="2811671" cy="354982"/>
              <a:chOff x="3185740" y="4973330"/>
              <a:chExt cx="2811671" cy="354982"/>
            </a:xfrm>
          </p:grpSpPr>
          <p:cxnSp>
            <p:nvCxnSpPr>
              <p:cNvPr id="754" name="直接连接符 753"/>
              <p:cNvCxnSpPr/>
              <p:nvPr/>
            </p:nvCxnSpPr>
            <p:spPr>
              <a:xfrm rot="5400000">
                <a:off x="4623327" y="3891325"/>
                <a:ext cx="0" cy="2743336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5" name="立方体 754"/>
              <p:cNvSpPr/>
              <p:nvPr/>
            </p:nvSpPr>
            <p:spPr>
              <a:xfrm>
                <a:off x="3184981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56" name="立方体 755"/>
              <p:cNvSpPr/>
              <p:nvPr/>
            </p:nvSpPr>
            <p:spPr>
              <a:xfrm>
                <a:off x="3456457" y="4972587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57" name="立方体 756"/>
              <p:cNvSpPr/>
              <p:nvPr/>
            </p:nvSpPr>
            <p:spPr>
              <a:xfrm>
                <a:off x="3727933" y="4972587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58" name="立方体 757"/>
              <p:cNvSpPr/>
              <p:nvPr/>
            </p:nvSpPr>
            <p:spPr>
              <a:xfrm>
                <a:off x="4000996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59" name="立方体 758"/>
              <p:cNvSpPr/>
              <p:nvPr/>
            </p:nvSpPr>
            <p:spPr>
              <a:xfrm>
                <a:off x="4277235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60" name="立方体 759"/>
              <p:cNvSpPr/>
              <p:nvPr/>
            </p:nvSpPr>
            <p:spPr>
              <a:xfrm>
                <a:off x="4550298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61" name="立方体 760"/>
              <p:cNvSpPr/>
              <p:nvPr/>
            </p:nvSpPr>
            <p:spPr>
              <a:xfrm>
                <a:off x="4823362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62" name="立方体 761"/>
              <p:cNvSpPr/>
              <p:nvPr/>
            </p:nvSpPr>
            <p:spPr>
              <a:xfrm>
                <a:off x="5098014" y="4972587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63" name="立方体 762"/>
              <p:cNvSpPr/>
              <p:nvPr/>
            </p:nvSpPr>
            <p:spPr>
              <a:xfrm>
                <a:off x="5369489" y="4972587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64" name="立方体 763"/>
              <p:cNvSpPr/>
              <p:nvPr/>
            </p:nvSpPr>
            <p:spPr>
              <a:xfrm>
                <a:off x="5644141" y="4972587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742" name="组合 256"/>
            <p:cNvGrpSpPr/>
            <p:nvPr/>
          </p:nvGrpSpPr>
          <p:grpSpPr bwMode="auto">
            <a:xfrm>
              <a:off x="5778322" y="4228807"/>
              <a:ext cx="2808426" cy="355470"/>
              <a:chOff x="3185740" y="4972842"/>
              <a:chExt cx="2808426" cy="355470"/>
            </a:xfrm>
          </p:grpSpPr>
          <p:cxnSp>
            <p:nvCxnSpPr>
              <p:cNvPr id="743" name="直接连接符 742"/>
              <p:cNvCxnSpPr/>
              <p:nvPr/>
            </p:nvCxnSpPr>
            <p:spPr>
              <a:xfrm rot="5400000">
                <a:off x="4623292" y="3892375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4" name="立方体 743"/>
              <p:cNvSpPr/>
              <p:nvPr/>
            </p:nvSpPr>
            <p:spPr>
              <a:xfrm>
                <a:off x="3185740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45" name="立方体 744"/>
              <p:cNvSpPr/>
              <p:nvPr/>
            </p:nvSpPr>
            <p:spPr>
              <a:xfrm>
                <a:off x="3457215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46" name="立方体 745"/>
              <p:cNvSpPr/>
              <p:nvPr/>
            </p:nvSpPr>
            <p:spPr>
              <a:xfrm>
                <a:off x="3728692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47" name="立方体 746"/>
              <p:cNvSpPr/>
              <p:nvPr/>
            </p:nvSpPr>
            <p:spPr>
              <a:xfrm>
                <a:off x="4001755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48" name="立方体 747"/>
              <p:cNvSpPr/>
              <p:nvPr/>
            </p:nvSpPr>
            <p:spPr>
              <a:xfrm>
                <a:off x="4276406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49" name="立方体 748"/>
              <p:cNvSpPr/>
              <p:nvPr/>
            </p:nvSpPr>
            <p:spPr>
              <a:xfrm>
                <a:off x="4549469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50" name="立方体 749"/>
              <p:cNvSpPr/>
              <p:nvPr/>
            </p:nvSpPr>
            <p:spPr>
              <a:xfrm>
                <a:off x="4822533" y="4972842"/>
                <a:ext cx="355618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51" name="立方体 750"/>
              <p:cNvSpPr/>
              <p:nvPr/>
            </p:nvSpPr>
            <p:spPr>
              <a:xfrm>
                <a:off x="5098772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52" name="立方体 751"/>
              <p:cNvSpPr/>
              <p:nvPr/>
            </p:nvSpPr>
            <p:spPr>
              <a:xfrm>
                <a:off x="5368660" y="4972842"/>
                <a:ext cx="354031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753" name="立方体 752"/>
              <p:cNvSpPr/>
              <p:nvPr/>
            </p:nvSpPr>
            <p:spPr>
              <a:xfrm>
                <a:off x="5634258" y="4972842"/>
                <a:ext cx="354030" cy="3554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</p:grpSp>
      <p:grpSp>
        <p:nvGrpSpPr>
          <p:cNvPr id="853" name="组合 874"/>
          <p:cNvGrpSpPr/>
          <p:nvPr/>
        </p:nvGrpSpPr>
        <p:grpSpPr bwMode="auto">
          <a:xfrm>
            <a:off x="3085393" y="1423288"/>
            <a:ext cx="2713434" cy="865585"/>
            <a:chOff x="5778322" y="3429000"/>
            <a:chExt cx="3618091" cy="1155277"/>
          </a:xfrm>
        </p:grpSpPr>
        <p:grpSp>
          <p:nvGrpSpPr>
            <p:cNvPr id="854" name="组合 148"/>
            <p:cNvGrpSpPr/>
            <p:nvPr/>
          </p:nvGrpSpPr>
          <p:grpSpPr bwMode="auto">
            <a:xfrm>
              <a:off x="6584742" y="3429000"/>
              <a:ext cx="2811671" cy="354982"/>
              <a:chOff x="3185740" y="4973330"/>
              <a:chExt cx="2811671" cy="354982"/>
            </a:xfrm>
          </p:grpSpPr>
          <p:cxnSp>
            <p:nvCxnSpPr>
              <p:cNvPr id="963" name="直接连接符 962"/>
              <p:cNvCxnSpPr/>
              <p:nvPr/>
            </p:nvCxnSpPr>
            <p:spPr>
              <a:xfrm rot="5400000">
                <a:off x="4623362" y="3891673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4" name="立方体 963"/>
              <p:cNvSpPr/>
              <p:nvPr/>
            </p:nvSpPr>
            <p:spPr>
              <a:xfrm>
                <a:off x="3185810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65" name="立方体 964"/>
              <p:cNvSpPr/>
              <p:nvPr/>
            </p:nvSpPr>
            <p:spPr>
              <a:xfrm>
                <a:off x="3457285" y="4973330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66" name="立方体 965"/>
              <p:cNvSpPr/>
              <p:nvPr/>
            </p:nvSpPr>
            <p:spPr>
              <a:xfrm>
                <a:off x="3728762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67" name="立方体 966"/>
              <p:cNvSpPr/>
              <p:nvPr/>
            </p:nvSpPr>
            <p:spPr>
              <a:xfrm>
                <a:off x="4001825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68" name="立方体 967"/>
              <p:cNvSpPr/>
              <p:nvPr/>
            </p:nvSpPr>
            <p:spPr>
              <a:xfrm>
                <a:off x="4276476" y="4973330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69" name="立方体 968"/>
              <p:cNvSpPr/>
              <p:nvPr/>
            </p:nvSpPr>
            <p:spPr>
              <a:xfrm>
                <a:off x="4549539" y="4973330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70" name="立方体 969"/>
              <p:cNvSpPr/>
              <p:nvPr/>
            </p:nvSpPr>
            <p:spPr>
              <a:xfrm>
                <a:off x="4822603" y="4973330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71" name="立方体 970"/>
              <p:cNvSpPr/>
              <p:nvPr/>
            </p:nvSpPr>
            <p:spPr>
              <a:xfrm>
                <a:off x="5098842" y="4973330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72" name="立方体 971"/>
              <p:cNvSpPr/>
              <p:nvPr/>
            </p:nvSpPr>
            <p:spPr>
              <a:xfrm>
                <a:off x="5368730" y="4973330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73" name="立方体 972"/>
              <p:cNvSpPr/>
              <p:nvPr/>
            </p:nvSpPr>
            <p:spPr>
              <a:xfrm>
                <a:off x="5643381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855" name="组合 160"/>
            <p:cNvGrpSpPr/>
            <p:nvPr/>
          </p:nvGrpSpPr>
          <p:grpSpPr bwMode="auto">
            <a:xfrm>
              <a:off x="6501513" y="3512276"/>
              <a:ext cx="2811671" cy="354982"/>
              <a:chOff x="3185740" y="4973330"/>
              <a:chExt cx="2811671" cy="354982"/>
            </a:xfrm>
          </p:grpSpPr>
          <p:cxnSp>
            <p:nvCxnSpPr>
              <p:cNvPr id="952" name="直接连接符 951"/>
              <p:cNvCxnSpPr/>
              <p:nvPr/>
            </p:nvCxnSpPr>
            <p:spPr>
              <a:xfrm rot="5400000">
                <a:off x="4624037" y="3892620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3" name="立方体 952"/>
              <p:cNvSpPr/>
              <p:nvPr/>
            </p:nvSpPr>
            <p:spPr>
              <a:xfrm>
                <a:off x="3186485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54" name="立方体 953"/>
              <p:cNvSpPr/>
              <p:nvPr/>
            </p:nvSpPr>
            <p:spPr>
              <a:xfrm>
                <a:off x="3457960" y="4972687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55" name="立方体 954"/>
              <p:cNvSpPr/>
              <p:nvPr/>
            </p:nvSpPr>
            <p:spPr>
              <a:xfrm>
                <a:off x="3729437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56" name="立方体 955"/>
              <p:cNvSpPr/>
              <p:nvPr/>
            </p:nvSpPr>
            <p:spPr>
              <a:xfrm>
                <a:off x="4002500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57" name="立方体 956"/>
              <p:cNvSpPr/>
              <p:nvPr/>
            </p:nvSpPr>
            <p:spPr>
              <a:xfrm>
                <a:off x="4277151" y="4972687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58" name="立方体 957"/>
              <p:cNvSpPr/>
              <p:nvPr/>
            </p:nvSpPr>
            <p:spPr>
              <a:xfrm>
                <a:off x="4550214" y="4972687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59" name="立方体 958"/>
              <p:cNvSpPr/>
              <p:nvPr/>
            </p:nvSpPr>
            <p:spPr>
              <a:xfrm>
                <a:off x="4823278" y="4972687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60" name="立方体 959"/>
              <p:cNvSpPr/>
              <p:nvPr/>
            </p:nvSpPr>
            <p:spPr>
              <a:xfrm>
                <a:off x="5099517" y="4972687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61" name="立方体 960"/>
              <p:cNvSpPr/>
              <p:nvPr/>
            </p:nvSpPr>
            <p:spPr>
              <a:xfrm>
                <a:off x="5369405" y="4972687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62" name="立方体 961"/>
              <p:cNvSpPr/>
              <p:nvPr/>
            </p:nvSpPr>
            <p:spPr>
              <a:xfrm>
                <a:off x="5644057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856" name="组合 172"/>
            <p:cNvGrpSpPr/>
            <p:nvPr/>
          </p:nvGrpSpPr>
          <p:grpSpPr bwMode="auto">
            <a:xfrm>
              <a:off x="6412744" y="3596965"/>
              <a:ext cx="2811671" cy="354982"/>
              <a:chOff x="3185740" y="4973330"/>
              <a:chExt cx="2811671" cy="354982"/>
            </a:xfrm>
          </p:grpSpPr>
          <p:cxnSp>
            <p:nvCxnSpPr>
              <p:cNvPr id="941" name="直接连接符 940"/>
              <p:cNvCxnSpPr/>
              <p:nvPr/>
            </p:nvCxnSpPr>
            <p:spPr>
              <a:xfrm rot="5400000">
                <a:off x="4623901" y="389215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2" name="立方体 941"/>
              <p:cNvSpPr/>
              <p:nvPr/>
            </p:nvSpPr>
            <p:spPr>
              <a:xfrm>
                <a:off x="3186349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43" name="立方体 942"/>
              <p:cNvSpPr/>
              <p:nvPr/>
            </p:nvSpPr>
            <p:spPr>
              <a:xfrm>
                <a:off x="3457824" y="4973809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44" name="立方体 943"/>
              <p:cNvSpPr/>
              <p:nvPr/>
            </p:nvSpPr>
            <p:spPr>
              <a:xfrm>
                <a:off x="3729301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45" name="立方体 944"/>
              <p:cNvSpPr/>
              <p:nvPr/>
            </p:nvSpPr>
            <p:spPr>
              <a:xfrm>
                <a:off x="4002364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46" name="立方体 945"/>
              <p:cNvSpPr/>
              <p:nvPr/>
            </p:nvSpPr>
            <p:spPr>
              <a:xfrm>
                <a:off x="4277015" y="4973809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47" name="立方体 946"/>
              <p:cNvSpPr/>
              <p:nvPr/>
            </p:nvSpPr>
            <p:spPr>
              <a:xfrm>
                <a:off x="4550078" y="4973809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48" name="立方体 947"/>
              <p:cNvSpPr/>
              <p:nvPr/>
            </p:nvSpPr>
            <p:spPr>
              <a:xfrm>
                <a:off x="4823142" y="4973809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49" name="立方体 948"/>
              <p:cNvSpPr/>
              <p:nvPr/>
            </p:nvSpPr>
            <p:spPr>
              <a:xfrm>
                <a:off x="5099381" y="4973809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50" name="立方体 949"/>
              <p:cNvSpPr/>
              <p:nvPr/>
            </p:nvSpPr>
            <p:spPr>
              <a:xfrm>
                <a:off x="5369269" y="4973809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51" name="立方体 950"/>
              <p:cNvSpPr/>
              <p:nvPr/>
            </p:nvSpPr>
            <p:spPr>
              <a:xfrm>
                <a:off x="5643921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857" name="组合 184"/>
            <p:cNvGrpSpPr/>
            <p:nvPr/>
          </p:nvGrpSpPr>
          <p:grpSpPr bwMode="auto">
            <a:xfrm>
              <a:off x="6322301" y="3685862"/>
              <a:ext cx="2811671" cy="354982"/>
              <a:chOff x="3185740" y="4973330"/>
              <a:chExt cx="2811671" cy="354982"/>
            </a:xfrm>
          </p:grpSpPr>
          <p:cxnSp>
            <p:nvCxnSpPr>
              <p:cNvPr id="930" name="直接连接符 929"/>
              <p:cNvCxnSpPr/>
              <p:nvPr/>
            </p:nvCxnSpPr>
            <p:spPr>
              <a:xfrm rot="5400000">
                <a:off x="4623853" y="3892244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1" name="立方体 930"/>
              <p:cNvSpPr/>
              <p:nvPr/>
            </p:nvSpPr>
            <p:spPr>
              <a:xfrm>
                <a:off x="3186300" y="4973903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32" name="立方体 931"/>
              <p:cNvSpPr/>
              <p:nvPr/>
            </p:nvSpPr>
            <p:spPr>
              <a:xfrm>
                <a:off x="3457776" y="4973903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33" name="立方体 932"/>
              <p:cNvSpPr/>
              <p:nvPr/>
            </p:nvSpPr>
            <p:spPr>
              <a:xfrm>
                <a:off x="3729252" y="4973903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34" name="立方体 933"/>
              <p:cNvSpPr/>
              <p:nvPr/>
            </p:nvSpPr>
            <p:spPr>
              <a:xfrm>
                <a:off x="4002315" y="4973903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35" name="立方体 934"/>
              <p:cNvSpPr/>
              <p:nvPr/>
            </p:nvSpPr>
            <p:spPr>
              <a:xfrm>
                <a:off x="4276967" y="4973903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36" name="立方体 935"/>
              <p:cNvSpPr/>
              <p:nvPr/>
            </p:nvSpPr>
            <p:spPr>
              <a:xfrm>
                <a:off x="4550030" y="4973903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37" name="立方体 936"/>
              <p:cNvSpPr/>
              <p:nvPr/>
            </p:nvSpPr>
            <p:spPr>
              <a:xfrm>
                <a:off x="4823094" y="4973903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38" name="立方体 937"/>
              <p:cNvSpPr/>
              <p:nvPr/>
            </p:nvSpPr>
            <p:spPr>
              <a:xfrm>
                <a:off x="5099333" y="4973903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39" name="立方体 938"/>
              <p:cNvSpPr/>
              <p:nvPr/>
            </p:nvSpPr>
            <p:spPr>
              <a:xfrm>
                <a:off x="5369221" y="4973903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40" name="立方体 939"/>
              <p:cNvSpPr/>
              <p:nvPr/>
            </p:nvSpPr>
            <p:spPr>
              <a:xfrm>
                <a:off x="5643872" y="4973903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858" name="组合 196"/>
            <p:cNvGrpSpPr/>
            <p:nvPr/>
          </p:nvGrpSpPr>
          <p:grpSpPr bwMode="auto">
            <a:xfrm>
              <a:off x="6229780" y="3778853"/>
              <a:ext cx="2811671" cy="354982"/>
              <a:chOff x="3185740" y="4973330"/>
              <a:chExt cx="2811671" cy="354982"/>
            </a:xfrm>
          </p:grpSpPr>
          <p:cxnSp>
            <p:nvCxnSpPr>
              <p:cNvPr id="919" name="直接连接符 918"/>
              <p:cNvCxnSpPr/>
              <p:nvPr/>
            </p:nvCxnSpPr>
            <p:spPr>
              <a:xfrm rot="5400000">
                <a:off x="4622706" y="3893011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0" name="立方体 919"/>
              <p:cNvSpPr/>
              <p:nvPr/>
            </p:nvSpPr>
            <p:spPr>
              <a:xfrm>
                <a:off x="3185154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21" name="立方体 920"/>
              <p:cNvSpPr/>
              <p:nvPr/>
            </p:nvSpPr>
            <p:spPr>
              <a:xfrm>
                <a:off x="3456629" y="4973079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22" name="立方体 921"/>
              <p:cNvSpPr/>
              <p:nvPr/>
            </p:nvSpPr>
            <p:spPr>
              <a:xfrm>
                <a:off x="3728106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23" name="立方体 922"/>
              <p:cNvSpPr/>
              <p:nvPr/>
            </p:nvSpPr>
            <p:spPr>
              <a:xfrm>
                <a:off x="4001169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24" name="立方体 923"/>
              <p:cNvSpPr/>
              <p:nvPr/>
            </p:nvSpPr>
            <p:spPr>
              <a:xfrm>
                <a:off x="4275820" y="4973079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25" name="立方体 924"/>
              <p:cNvSpPr/>
              <p:nvPr/>
            </p:nvSpPr>
            <p:spPr>
              <a:xfrm>
                <a:off x="4548883" y="4973079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26" name="立方体 925"/>
              <p:cNvSpPr/>
              <p:nvPr/>
            </p:nvSpPr>
            <p:spPr>
              <a:xfrm>
                <a:off x="4821947" y="4973079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27" name="立方体 926"/>
              <p:cNvSpPr/>
              <p:nvPr/>
            </p:nvSpPr>
            <p:spPr>
              <a:xfrm>
                <a:off x="5098186" y="4973079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28" name="立方体 927"/>
              <p:cNvSpPr/>
              <p:nvPr/>
            </p:nvSpPr>
            <p:spPr>
              <a:xfrm>
                <a:off x="5368074" y="4973079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29" name="立方体 928"/>
              <p:cNvSpPr/>
              <p:nvPr/>
            </p:nvSpPr>
            <p:spPr>
              <a:xfrm>
                <a:off x="5642725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859" name="组合 208"/>
            <p:cNvGrpSpPr/>
            <p:nvPr/>
          </p:nvGrpSpPr>
          <p:grpSpPr bwMode="auto">
            <a:xfrm>
              <a:off x="6143134" y="3863782"/>
              <a:ext cx="2811671" cy="354982"/>
              <a:chOff x="3185740" y="4973330"/>
              <a:chExt cx="2811671" cy="354982"/>
            </a:xfrm>
          </p:grpSpPr>
          <p:cxnSp>
            <p:nvCxnSpPr>
              <p:cNvPr id="908" name="直接连接符 907"/>
              <p:cNvCxnSpPr/>
              <p:nvPr/>
            </p:nvCxnSpPr>
            <p:spPr>
              <a:xfrm rot="5400000">
                <a:off x="4623623" y="3892305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9" name="立方体 908"/>
              <p:cNvSpPr/>
              <p:nvPr/>
            </p:nvSpPr>
            <p:spPr>
              <a:xfrm>
                <a:off x="3186071" y="49739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10" name="立方体 909"/>
              <p:cNvSpPr/>
              <p:nvPr/>
            </p:nvSpPr>
            <p:spPr>
              <a:xfrm>
                <a:off x="3457546" y="497396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11" name="立方体 910"/>
              <p:cNvSpPr/>
              <p:nvPr/>
            </p:nvSpPr>
            <p:spPr>
              <a:xfrm>
                <a:off x="3729023" y="49739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12" name="立方体 911"/>
              <p:cNvSpPr/>
              <p:nvPr/>
            </p:nvSpPr>
            <p:spPr>
              <a:xfrm>
                <a:off x="4002086" y="49739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13" name="立方体 912"/>
              <p:cNvSpPr/>
              <p:nvPr/>
            </p:nvSpPr>
            <p:spPr>
              <a:xfrm>
                <a:off x="4276737" y="4973962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14" name="立方体 913"/>
              <p:cNvSpPr/>
              <p:nvPr/>
            </p:nvSpPr>
            <p:spPr>
              <a:xfrm>
                <a:off x="4549800" y="4973962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15" name="立方体 914"/>
              <p:cNvSpPr/>
              <p:nvPr/>
            </p:nvSpPr>
            <p:spPr>
              <a:xfrm>
                <a:off x="4822864" y="4973962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16" name="立方体 915"/>
              <p:cNvSpPr/>
              <p:nvPr/>
            </p:nvSpPr>
            <p:spPr>
              <a:xfrm>
                <a:off x="5099103" y="497396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17" name="立方体 916"/>
              <p:cNvSpPr/>
              <p:nvPr/>
            </p:nvSpPr>
            <p:spPr>
              <a:xfrm>
                <a:off x="5368991" y="497396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18" name="立方体 917"/>
              <p:cNvSpPr/>
              <p:nvPr/>
            </p:nvSpPr>
            <p:spPr>
              <a:xfrm>
                <a:off x="5643643" y="49739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860" name="组合 220"/>
            <p:cNvGrpSpPr/>
            <p:nvPr/>
          </p:nvGrpSpPr>
          <p:grpSpPr bwMode="auto">
            <a:xfrm>
              <a:off x="6048640" y="3956412"/>
              <a:ext cx="2807337" cy="354982"/>
              <a:chOff x="3190074" y="4973330"/>
              <a:chExt cx="2807337" cy="354982"/>
            </a:xfrm>
          </p:grpSpPr>
          <p:cxnSp>
            <p:nvCxnSpPr>
              <p:cNvPr id="897" name="直接连接符 896"/>
              <p:cNvCxnSpPr/>
              <p:nvPr/>
            </p:nvCxnSpPr>
            <p:spPr>
              <a:xfrm rot="5400000">
                <a:off x="4624021" y="389184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98" name="立方体 897"/>
              <p:cNvSpPr/>
              <p:nvPr/>
            </p:nvSpPr>
            <p:spPr>
              <a:xfrm>
                <a:off x="3189644" y="497349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99" name="立方体 898"/>
              <p:cNvSpPr/>
              <p:nvPr/>
            </p:nvSpPr>
            <p:spPr>
              <a:xfrm>
                <a:off x="3456357" y="497349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00" name="立方体 899"/>
              <p:cNvSpPr/>
              <p:nvPr/>
            </p:nvSpPr>
            <p:spPr>
              <a:xfrm>
                <a:off x="3727833" y="4973499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01" name="立方体 900"/>
              <p:cNvSpPr/>
              <p:nvPr/>
            </p:nvSpPr>
            <p:spPr>
              <a:xfrm>
                <a:off x="4000896" y="4973499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02" name="立方体 901"/>
              <p:cNvSpPr/>
              <p:nvPr/>
            </p:nvSpPr>
            <p:spPr>
              <a:xfrm>
                <a:off x="4277135" y="4973499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03" name="立方体 902"/>
              <p:cNvSpPr/>
              <p:nvPr/>
            </p:nvSpPr>
            <p:spPr>
              <a:xfrm>
                <a:off x="4550198" y="4973499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04" name="立方体 903"/>
              <p:cNvSpPr/>
              <p:nvPr/>
            </p:nvSpPr>
            <p:spPr>
              <a:xfrm>
                <a:off x="4823262" y="4973499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05" name="立方体 904"/>
              <p:cNvSpPr/>
              <p:nvPr/>
            </p:nvSpPr>
            <p:spPr>
              <a:xfrm>
                <a:off x="5097913" y="4973499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06" name="立方体 905"/>
              <p:cNvSpPr/>
              <p:nvPr/>
            </p:nvSpPr>
            <p:spPr>
              <a:xfrm>
                <a:off x="5369389" y="4973499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07" name="立方体 906"/>
              <p:cNvSpPr/>
              <p:nvPr/>
            </p:nvSpPr>
            <p:spPr>
              <a:xfrm>
                <a:off x="5644041" y="497349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861" name="组合 232"/>
            <p:cNvGrpSpPr/>
            <p:nvPr/>
          </p:nvGrpSpPr>
          <p:grpSpPr bwMode="auto">
            <a:xfrm>
              <a:off x="5957698" y="4046036"/>
              <a:ext cx="2811671" cy="354982"/>
              <a:chOff x="3185740" y="4973330"/>
              <a:chExt cx="2811671" cy="354982"/>
            </a:xfrm>
          </p:grpSpPr>
          <p:cxnSp>
            <p:nvCxnSpPr>
              <p:cNvPr id="886" name="直接连接符 885"/>
              <p:cNvCxnSpPr/>
              <p:nvPr/>
            </p:nvCxnSpPr>
            <p:spPr>
              <a:xfrm rot="5400000">
                <a:off x="4623313" y="3892797"/>
                <a:ext cx="0" cy="2741749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7" name="立方体 886"/>
              <p:cNvSpPr/>
              <p:nvPr/>
            </p:nvSpPr>
            <p:spPr>
              <a:xfrm>
                <a:off x="3185760" y="4972866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88" name="立方体 887"/>
              <p:cNvSpPr/>
              <p:nvPr/>
            </p:nvSpPr>
            <p:spPr>
              <a:xfrm>
                <a:off x="3457236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89" name="立方体 888"/>
              <p:cNvSpPr/>
              <p:nvPr/>
            </p:nvSpPr>
            <p:spPr>
              <a:xfrm>
                <a:off x="3728712" y="4972866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90" name="立方体 889"/>
              <p:cNvSpPr/>
              <p:nvPr/>
            </p:nvSpPr>
            <p:spPr>
              <a:xfrm>
                <a:off x="4001775" y="4972866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91" name="立方体 890"/>
              <p:cNvSpPr/>
              <p:nvPr/>
            </p:nvSpPr>
            <p:spPr>
              <a:xfrm>
                <a:off x="4276427" y="4972866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92" name="立方体 891"/>
              <p:cNvSpPr/>
              <p:nvPr/>
            </p:nvSpPr>
            <p:spPr>
              <a:xfrm>
                <a:off x="4549490" y="4972866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93" name="立方体 892"/>
              <p:cNvSpPr/>
              <p:nvPr/>
            </p:nvSpPr>
            <p:spPr>
              <a:xfrm>
                <a:off x="4822554" y="4972866"/>
                <a:ext cx="355618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94" name="立方体 893"/>
              <p:cNvSpPr/>
              <p:nvPr/>
            </p:nvSpPr>
            <p:spPr>
              <a:xfrm>
                <a:off x="5098793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95" name="立方体 894"/>
              <p:cNvSpPr/>
              <p:nvPr/>
            </p:nvSpPr>
            <p:spPr>
              <a:xfrm>
                <a:off x="5368681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96" name="立方体 895"/>
              <p:cNvSpPr/>
              <p:nvPr/>
            </p:nvSpPr>
            <p:spPr>
              <a:xfrm>
                <a:off x="5643331" y="4972866"/>
                <a:ext cx="354031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862" name="组合 244"/>
            <p:cNvGrpSpPr/>
            <p:nvPr/>
          </p:nvGrpSpPr>
          <p:grpSpPr bwMode="auto">
            <a:xfrm>
              <a:off x="5866397" y="4139096"/>
              <a:ext cx="2811671" cy="354982"/>
              <a:chOff x="3185740" y="4973330"/>
              <a:chExt cx="2811671" cy="354982"/>
            </a:xfrm>
          </p:grpSpPr>
          <p:cxnSp>
            <p:nvCxnSpPr>
              <p:cNvPr id="875" name="直接连接符 874"/>
              <p:cNvCxnSpPr/>
              <p:nvPr/>
            </p:nvCxnSpPr>
            <p:spPr>
              <a:xfrm rot="5400000">
                <a:off x="4623327" y="3891111"/>
                <a:ext cx="0" cy="2743336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6" name="立方体 875"/>
              <p:cNvSpPr/>
              <p:nvPr/>
            </p:nvSpPr>
            <p:spPr>
              <a:xfrm>
                <a:off x="3184981" y="4973562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77" name="立方体 876"/>
              <p:cNvSpPr/>
              <p:nvPr/>
            </p:nvSpPr>
            <p:spPr>
              <a:xfrm>
                <a:off x="3456457" y="4973562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78" name="立方体 877"/>
              <p:cNvSpPr/>
              <p:nvPr/>
            </p:nvSpPr>
            <p:spPr>
              <a:xfrm>
                <a:off x="3727933" y="4973562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79" name="立方体 878"/>
              <p:cNvSpPr/>
              <p:nvPr/>
            </p:nvSpPr>
            <p:spPr>
              <a:xfrm>
                <a:off x="4000996" y="4973562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80" name="立方体 879"/>
              <p:cNvSpPr/>
              <p:nvPr/>
            </p:nvSpPr>
            <p:spPr>
              <a:xfrm>
                <a:off x="4277235" y="4973562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81" name="立方体 880"/>
              <p:cNvSpPr/>
              <p:nvPr/>
            </p:nvSpPr>
            <p:spPr>
              <a:xfrm>
                <a:off x="4550298" y="4973562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82" name="立方体 881"/>
              <p:cNvSpPr/>
              <p:nvPr/>
            </p:nvSpPr>
            <p:spPr>
              <a:xfrm>
                <a:off x="4823362" y="4973562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83" name="立方体 882"/>
              <p:cNvSpPr/>
              <p:nvPr/>
            </p:nvSpPr>
            <p:spPr>
              <a:xfrm>
                <a:off x="5098014" y="4973562"/>
                <a:ext cx="355618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84" name="立方体 883"/>
              <p:cNvSpPr/>
              <p:nvPr/>
            </p:nvSpPr>
            <p:spPr>
              <a:xfrm>
                <a:off x="5369489" y="4973562"/>
                <a:ext cx="354031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85" name="立方体 884"/>
              <p:cNvSpPr/>
              <p:nvPr/>
            </p:nvSpPr>
            <p:spPr>
              <a:xfrm>
                <a:off x="5644141" y="4973562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863" name="组合 256"/>
            <p:cNvGrpSpPr/>
            <p:nvPr/>
          </p:nvGrpSpPr>
          <p:grpSpPr bwMode="auto">
            <a:xfrm>
              <a:off x="5778322" y="4229907"/>
              <a:ext cx="2808426" cy="354370"/>
              <a:chOff x="3185740" y="4973942"/>
              <a:chExt cx="2808426" cy="354370"/>
            </a:xfrm>
          </p:grpSpPr>
          <p:cxnSp>
            <p:nvCxnSpPr>
              <p:cNvPr id="864" name="直接连接符 863"/>
              <p:cNvCxnSpPr/>
              <p:nvPr/>
            </p:nvCxnSpPr>
            <p:spPr>
              <a:xfrm rot="5400000">
                <a:off x="4623292" y="3892285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5" name="立方体 864"/>
              <p:cNvSpPr/>
              <p:nvPr/>
            </p:nvSpPr>
            <p:spPr>
              <a:xfrm>
                <a:off x="3185740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66" name="立方体 865"/>
              <p:cNvSpPr/>
              <p:nvPr/>
            </p:nvSpPr>
            <p:spPr>
              <a:xfrm>
                <a:off x="3457215" y="497394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67" name="立方体 866"/>
              <p:cNvSpPr/>
              <p:nvPr/>
            </p:nvSpPr>
            <p:spPr>
              <a:xfrm>
                <a:off x="3728692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68" name="立方体 867"/>
              <p:cNvSpPr/>
              <p:nvPr/>
            </p:nvSpPr>
            <p:spPr>
              <a:xfrm>
                <a:off x="4001755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69" name="立方体 868"/>
              <p:cNvSpPr/>
              <p:nvPr/>
            </p:nvSpPr>
            <p:spPr>
              <a:xfrm>
                <a:off x="4276406" y="4973942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70" name="立方体 869"/>
              <p:cNvSpPr/>
              <p:nvPr/>
            </p:nvSpPr>
            <p:spPr>
              <a:xfrm>
                <a:off x="4549469" y="4973942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71" name="立方体 870"/>
              <p:cNvSpPr/>
              <p:nvPr/>
            </p:nvSpPr>
            <p:spPr>
              <a:xfrm>
                <a:off x="4822533" y="4973942"/>
                <a:ext cx="355618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72" name="立方体 871"/>
              <p:cNvSpPr/>
              <p:nvPr/>
            </p:nvSpPr>
            <p:spPr>
              <a:xfrm>
                <a:off x="5089718" y="497394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73" name="立方体 872"/>
              <p:cNvSpPr/>
              <p:nvPr/>
            </p:nvSpPr>
            <p:spPr>
              <a:xfrm>
                <a:off x="5368660" y="4973942"/>
                <a:ext cx="354031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874" name="立方体 873"/>
              <p:cNvSpPr/>
              <p:nvPr/>
            </p:nvSpPr>
            <p:spPr>
              <a:xfrm>
                <a:off x="5634258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</p:grpSp>
      <p:grpSp>
        <p:nvGrpSpPr>
          <p:cNvPr id="974" name="组合 995"/>
          <p:cNvGrpSpPr/>
          <p:nvPr/>
        </p:nvGrpSpPr>
        <p:grpSpPr bwMode="auto">
          <a:xfrm>
            <a:off x="3092182" y="1216757"/>
            <a:ext cx="2713435" cy="865585"/>
            <a:chOff x="5778322" y="3429000"/>
            <a:chExt cx="3618091" cy="1155277"/>
          </a:xfrm>
        </p:grpSpPr>
        <p:grpSp>
          <p:nvGrpSpPr>
            <p:cNvPr id="975" name="组合 148"/>
            <p:cNvGrpSpPr/>
            <p:nvPr/>
          </p:nvGrpSpPr>
          <p:grpSpPr bwMode="auto">
            <a:xfrm>
              <a:off x="6584742" y="3429000"/>
              <a:ext cx="2811671" cy="354982"/>
              <a:chOff x="3185740" y="4973330"/>
              <a:chExt cx="2811671" cy="354982"/>
            </a:xfrm>
          </p:grpSpPr>
          <p:cxnSp>
            <p:nvCxnSpPr>
              <p:cNvPr id="1084" name="直接连接符 1083"/>
              <p:cNvCxnSpPr/>
              <p:nvPr/>
            </p:nvCxnSpPr>
            <p:spPr>
              <a:xfrm rot="5400000">
                <a:off x="4623363" y="389167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85" name="立方体 1084"/>
              <p:cNvSpPr/>
              <p:nvPr/>
            </p:nvSpPr>
            <p:spPr>
              <a:xfrm>
                <a:off x="3185810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86" name="立方体 1085"/>
              <p:cNvSpPr/>
              <p:nvPr/>
            </p:nvSpPr>
            <p:spPr>
              <a:xfrm>
                <a:off x="3457286" y="4973330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87" name="立方体 1086"/>
              <p:cNvSpPr/>
              <p:nvPr/>
            </p:nvSpPr>
            <p:spPr>
              <a:xfrm>
                <a:off x="3728762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88" name="立方体 1087"/>
              <p:cNvSpPr/>
              <p:nvPr/>
            </p:nvSpPr>
            <p:spPr>
              <a:xfrm>
                <a:off x="4001825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89" name="立方体 1088"/>
              <p:cNvSpPr/>
              <p:nvPr/>
            </p:nvSpPr>
            <p:spPr>
              <a:xfrm>
                <a:off x="4276477" y="4973330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90" name="立方体 1089"/>
              <p:cNvSpPr/>
              <p:nvPr/>
            </p:nvSpPr>
            <p:spPr>
              <a:xfrm>
                <a:off x="4549540" y="4973330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91" name="立方体 1090"/>
              <p:cNvSpPr/>
              <p:nvPr/>
            </p:nvSpPr>
            <p:spPr>
              <a:xfrm>
                <a:off x="4822603" y="4973330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92" name="立方体 1091"/>
              <p:cNvSpPr/>
              <p:nvPr/>
            </p:nvSpPr>
            <p:spPr>
              <a:xfrm>
                <a:off x="5098842" y="4973330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93" name="立方体 1092"/>
              <p:cNvSpPr/>
              <p:nvPr/>
            </p:nvSpPr>
            <p:spPr>
              <a:xfrm>
                <a:off x="5368730" y="4973330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94" name="立方体 1093"/>
              <p:cNvSpPr/>
              <p:nvPr/>
            </p:nvSpPr>
            <p:spPr>
              <a:xfrm>
                <a:off x="5643381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976" name="组合 160"/>
            <p:cNvGrpSpPr/>
            <p:nvPr/>
          </p:nvGrpSpPr>
          <p:grpSpPr bwMode="auto">
            <a:xfrm>
              <a:off x="6501513" y="3512276"/>
              <a:ext cx="2811671" cy="354982"/>
              <a:chOff x="3185740" y="4973330"/>
              <a:chExt cx="2811671" cy="354982"/>
            </a:xfrm>
          </p:grpSpPr>
          <p:cxnSp>
            <p:nvCxnSpPr>
              <p:cNvPr id="1073" name="直接连接符 1072"/>
              <p:cNvCxnSpPr/>
              <p:nvPr/>
            </p:nvCxnSpPr>
            <p:spPr>
              <a:xfrm rot="5400000">
                <a:off x="4624038" y="3892619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4" name="立方体 1073"/>
              <p:cNvSpPr/>
              <p:nvPr/>
            </p:nvSpPr>
            <p:spPr>
              <a:xfrm>
                <a:off x="3186485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75" name="立方体 1074"/>
              <p:cNvSpPr/>
              <p:nvPr/>
            </p:nvSpPr>
            <p:spPr>
              <a:xfrm>
                <a:off x="3457961" y="4972687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76" name="立方体 1075"/>
              <p:cNvSpPr/>
              <p:nvPr/>
            </p:nvSpPr>
            <p:spPr>
              <a:xfrm>
                <a:off x="3729437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77" name="立方体 1076"/>
              <p:cNvSpPr/>
              <p:nvPr/>
            </p:nvSpPr>
            <p:spPr>
              <a:xfrm>
                <a:off x="4002500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78" name="立方体 1077"/>
              <p:cNvSpPr/>
              <p:nvPr/>
            </p:nvSpPr>
            <p:spPr>
              <a:xfrm>
                <a:off x="4277152" y="4972687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79" name="立方体 1078"/>
              <p:cNvSpPr/>
              <p:nvPr/>
            </p:nvSpPr>
            <p:spPr>
              <a:xfrm>
                <a:off x="4550215" y="4972687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80" name="立方体 1079"/>
              <p:cNvSpPr/>
              <p:nvPr/>
            </p:nvSpPr>
            <p:spPr>
              <a:xfrm>
                <a:off x="4823278" y="4972687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81" name="立方体 1080"/>
              <p:cNvSpPr/>
              <p:nvPr/>
            </p:nvSpPr>
            <p:spPr>
              <a:xfrm>
                <a:off x="5099517" y="4972687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82" name="立方体 1081"/>
              <p:cNvSpPr/>
              <p:nvPr/>
            </p:nvSpPr>
            <p:spPr>
              <a:xfrm>
                <a:off x="5369405" y="4972687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83" name="立方体 1082"/>
              <p:cNvSpPr/>
              <p:nvPr/>
            </p:nvSpPr>
            <p:spPr>
              <a:xfrm>
                <a:off x="5644056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977" name="组合 172"/>
            <p:cNvGrpSpPr/>
            <p:nvPr/>
          </p:nvGrpSpPr>
          <p:grpSpPr bwMode="auto">
            <a:xfrm>
              <a:off x="6412744" y="3596965"/>
              <a:ext cx="2811671" cy="354982"/>
              <a:chOff x="3185740" y="4973330"/>
              <a:chExt cx="2811671" cy="354982"/>
            </a:xfrm>
          </p:grpSpPr>
          <p:cxnSp>
            <p:nvCxnSpPr>
              <p:cNvPr id="1062" name="直接连接符 1061"/>
              <p:cNvCxnSpPr/>
              <p:nvPr/>
            </p:nvCxnSpPr>
            <p:spPr>
              <a:xfrm rot="5400000">
                <a:off x="4623902" y="389215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3" name="立方体 1062"/>
              <p:cNvSpPr/>
              <p:nvPr/>
            </p:nvSpPr>
            <p:spPr>
              <a:xfrm>
                <a:off x="3186349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64" name="立方体 1063"/>
              <p:cNvSpPr/>
              <p:nvPr/>
            </p:nvSpPr>
            <p:spPr>
              <a:xfrm>
                <a:off x="3457825" y="497380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65" name="立方体 1064"/>
              <p:cNvSpPr/>
              <p:nvPr/>
            </p:nvSpPr>
            <p:spPr>
              <a:xfrm>
                <a:off x="3729301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66" name="立方体 1065"/>
              <p:cNvSpPr/>
              <p:nvPr/>
            </p:nvSpPr>
            <p:spPr>
              <a:xfrm>
                <a:off x="4002364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67" name="立方体 1066"/>
              <p:cNvSpPr/>
              <p:nvPr/>
            </p:nvSpPr>
            <p:spPr>
              <a:xfrm>
                <a:off x="4277016" y="4973809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68" name="立方体 1067"/>
              <p:cNvSpPr/>
              <p:nvPr/>
            </p:nvSpPr>
            <p:spPr>
              <a:xfrm>
                <a:off x="4550079" y="4973809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69" name="立方体 1068"/>
              <p:cNvSpPr/>
              <p:nvPr/>
            </p:nvSpPr>
            <p:spPr>
              <a:xfrm>
                <a:off x="4823142" y="4973809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70" name="立方体 1069"/>
              <p:cNvSpPr/>
              <p:nvPr/>
            </p:nvSpPr>
            <p:spPr>
              <a:xfrm>
                <a:off x="5099381" y="497380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71" name="立方体 1070"/>
              <p:cNvSpPr/>
              <p:nvPr/>
            </p:nvSpPr>
            <p:spPr>
              <a:xfrm>
                <a:off x="5369269" y="497380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72" name="立方体 1071"/>
              <p:cNvSpPr/>
              <p:nvPr/>
            </p:nvSpPr>
            <p:spPr>
              <a:xfrm>
                <a:off x="5643920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978" name="组合 184"/>
            <p:cNvGrpSpPr/>
            <p:nvPr/>
          </p:nvGrpSpPr>
          <p:grpSpPr bwMode="auto">
            <a:xfrm>
              <a:off x="6322301" y="3685862"/>
              <a:ext cx="2811671" cy="354982"/>
              <a:chOff x="3185740" y="4973330"/>
              <a:chExt cx="2811671" cy="354982"/>
            </a:xfrm>
          </p:grpSpPr>
          <p:cxnSp>
            <p:nvCxnSpPr>
              <p:cNvPr id="1051" name="直接连接符 1050"/>
              <p:cNvCxnSpPr/>
              <p:nvPr/>
            </p:nvCxnSpPr>
            <p:spPr>
              <a:xfrm rot="5400000">
                <a:off x="4623853" y="3892246"/>
                <a:ext cx="0" cy="2741747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52" name="立方体 1051"/>
              <p:cNvSpPr/>
              <p:nvPr/>
            </p:nvSpPr>
            <p:spPr>
              <a:xfrm>
                <a:off x="3186301" y="4973903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53" name="立方体 1052"/>
              <p:cNvSpPr/>
              <p:nvPr/>
            </p:nvSpPr>
            <p:spPr>
              <a:xfrm>
                <a:off x="3457776" y="4973903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54" name="立方体 1053"/>
              <p:cNvSpPr/>
              <p:nvPr/>
            </p:nvSpPr>
            <p:spPr>
              <a:xfrm>
                <a:off x="3729253" y="4973903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55" name="立方体 1054"/>
              <p:cNvSpPr/>
              <p:nvPr/>
            </p:nvSpPr>
            <p:spPr>
              <a:xfrm>
                <a:off x="4002316" y="4973903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56" name="立方体 1055"/>
              <p:cNvSpPr/>
              <p:nvPr/>
            </p:nvSpPr>
            <p:spPr>
              <a:xfrm>
                <a:off x="4276967" y="4973903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57" name="立方体 1056"/>
              <p:cNvSpPr/>
              <p:nvPr/>
            </p:nvSpPr>
            <p:spPr>
              <a:xfrm>
                <a:off x="4550030" y="4973903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58" name="立方体 1057"/>
              <p:cNvSpPr/>
              <p:nvPr/>
            </p:nvSpPr>
            <p:spPr>
              <a:xfrm>
                <a:off x="4823093" y="4973903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59" name="立方体 1058"/>
              <p:cNvSpPr/>
              <p:nvPr/>
            </p:nvSpPr>
            <p:spPr>
              <a:xfrm>
                <a:off x="5099332" y="4973903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60" name="立方体 1059"/>
              <p:cNvSpPr/>
              <p:nvPr/>
            </p:nvSpPr>
            <p:spPr>
              <a:xfrm>
                <a:off x="5369220" y="4973903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61" name="立方体 1060"/>
              <p:cNvSpPr/>
              <p:nvPr/>
            </p:nvSpPr>
            <p:spPr>
              <a:xfrm>
                <a:off x="5643872" y="4973903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979" name="组合 196"/>
            <p:cNvGrpSpPr/>
            <p:nvPr/>
          </p:nvGrpSpPr>
          <p:grpSpPr bwMode="auto">
            <a:xfrm>
              <a:off x="6229780" y="3778853"/>
              <a:ext cx="2811671" cy="354982"/>
              <a:chOff x="3185740" y="4973330"/>
              <a:chExt cx="2811671" cy="354982"/>
            </a:xfrm>
          </p:grpSpPr>
          <p:cxnSp>
            <p:nvCxnSpPr>
              <p:cNvPr id="1040" name="直接连接符 1039"/>
              <p:cNvCxnSpPr/>
              <p:nvPr/>
            </p:nvCxnSpPr>
            <p:spPr>
              <a:xfrm rot="5400000">
                <a:off x="4622707" y="3893011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1" name="立方体 1040"/>
              <p:cNvSpPr/>
              <p:nvPr/>
            </p:nvSpPr>
            <p:spPr>
              <a:xfrm>
                <a:off x="3185154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42" name="立方体 1041"/>
              <p:cNvSpPr/>
              <p:nvPr/>
            </p:nvSpPr>
            <p:spPr>
              <a:xfrm>
                <a:off x="3456630" y="4973079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43" name="立方体 1042"/>
              <p:cNvSpPr/>
              <p:nvPr/>
            </p:nvSpPr>
            <p:spPr>
              <a:xfrm>
                <a:off x="3728106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44" name="立方体 1043"/>
              <p:cNvSpPr/>
              <p:nvPr/>
            </p:nvSpPr>
            <p:spPr>
              <a:xfrm>
                <a:off x="4001169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45" name="立方体 1044"/>
              <p:cNvSpPr/>
              <p:nvPr/>
            </p:nvSpPr>
            <p:spPr>
              <a:xfrm>
                <a:off x="4275821" y="4973079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46" name="立方体 1045"/>
              <p:cNvSpPr/>
              <p:nvPr/>
            </p:nvSpPr>
            <p:spPr>
              <a:xfrm>
                <a:off x="4548884" y="4973079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47" name="立方体 1046"/>
              <p:cNvSpPr/>
              <p:nvPr/>
            </p:nvSpPr>
            <p:spPr>
              <a:xfrm>
                <a:off x="4821947" y="4973079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48" name="立方体 1047"/>
              <p:cNvSpPr/>
              <p:nvPr/>
            </p:nvSpPr>
            <p:spPr>
              <a:xfrm>
                <a:off x="5098186" y="4973079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49" name="立方体 1048"/>
              <p:cNvSpPr/>
              <p:nvPr/>
            </p:nvSpPr>
            <p:spPr>
              <a:xfrm>
                <a:off x="5368074" y="4973079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50" name="立方体 1049"/>
              <p:cNvSpPr/>
              <p:nvPr/>
            </p:nvSpPr>
            <p:spPr>
              <a:xfrm>
                <a:off x="5642725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980" name="组合 208"/>
            <p:cNvGrpSpPr/>
            <p:nvPr/>
          </p:nvGrpSpPr>
          <p:grpSpPr bwMode="auto">
            <a:xfrm>
              <a:off x="6143134" y="3863782"/>
              <a:ext cx="2811671" cy="354982"/>
              <a:chOff x="3185740" y="4973330"/>
              <a:chExt cx="2811671" cy="354982"/>
            </a:xfrm>
          </p:grpSpPr>
          <p:cxnSp>
            <p:nvCxnSpPr>
              <p:cNvPr id="1029" name="直接连接符 1028"/>
              <p:cNvCxnSpPr/>
              <p:nvPr/>
            </p:nvCxnSpPr>
            <p:spPr>
              <a:xfrm rot="5400000">
                <a:off x="4623624" y="3892304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0" name="立方体 1029"/>
              <p:cNvSpPr/>
              <p:nvPr/>
            </p:nvSpPr>
            <p:spPr>
              <a:xfrm>
                <a:off x="3186071" y="49739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31" name="立方体 1030"/>
              <p:cNvSpPr/>
              <p:nvPr/>
            </p:nvSpPr>
            <p:spPr>
              <a:xfrm>
                <a:off x="3457547" y="497396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32" name="立方体 1031"/>
              <p:cNvSpPr/>
              <p:nvPr/>
            </p:nvSpPr>
            <p:spPr>
              <a:xfrm>
                <a:off x="3729023" y="49739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33" name="立方体 1032"/>
              <p:cNvSpPr/>
              <p:nvPr/>
            </p:nvSpPr>
            <p:spPr>
              <a:xfrm>
                <a:off x="4002086" y="49739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34" name="立方体 1033"/>
              <p:cNvSpPr/>
              <p:nvPr/>
            </p:nvSpPr>
            <p:spPr>
              <a:xfrm>
                <a:off x="4276738" y="497396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35" name="立方体 1034"/>
              <p:cNvSpPr/>
              <p:nvPr/>
            </p:nvSpPr>
            <p:spPr>
              <a:xfrm>
                <a:off x="4549801" y="497396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36" name="立方体 1035"/>
              <p:cNvSpPr/>
              <p:nvPr/>
            </p:nvSpPr>
            <p:spPr>
              <a:xfrm>
                <a:off x="4822864" y="497396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37" name="立方体 1036"/>
              <p:cNvSpPr/>
              <p:nvPr/>
            </p:nvSpPr>
            <p:spPr>
              <a:xfrm>
                <a:off x="5099103" y="497396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38" name="立方体 1037"/>
              <p:cNvSpPr/>
              <p:nvPr/>
            </p:nvSpPr>
            <p:spPr>
              <a:xfrm>
                <a:off x="5368991" y="497396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39" name="立方体 1038"/>
              <p:cNvSpPr/>
              <p:nvPr/>
            </p:nvSpPr>
            <p:spPr>
              <a:xfrm>
                <a:off x="5643642" y="49739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981" name="组合 220"/>
            <p:cNvGrpSpPr/>
            <p:nvPr/>
          </p:nvGrpSpPr>
          <p:grpSpPr bwMode="auto">
            <a:xfrm>
              <a:off x="6048640" y="3956412"/>
              <a:ext cx="2807337" cy="354982"/>
              <a:chOff x="3190074" y="4973330"/>
              <a:chExt cx="2807337" cy="354982"/>
            </a:xfrm>
          </p:grpSpPr>
          <p:cxnSp>
            <p:nvCxnSpPr>
              <p:cNvPr id="1018" name="直接连接符 1017"/>
              <p:cNvCxnSpPr/>
              <p:nvPr/>
            </p:nvCxnSpPr>
            <p:spPr>
              <a:xfrm rot="5400000">
                <a:off x="4624021" y="3891841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9" name="立方体 1018"/>
              <p:cNvSpPr/>
              <p:nvPr/>
            </p:nvSpPr>
            <p:spPr>
              <a:xfrm>
                <a:off x="3189644" y="497349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20" name="立方体 1019"/>
              <p:cNvSpPr/>
              <p:nvPr/>
            </p:nvSpPr>
            <p:spPr>
              <a:xfrm>
                <a:off x="3456357" y="497349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21" name="立方体 1020"/>
              <p:cNvSpPr/>
              <p:nvPr/>
            </p:nvSpPr>
            <p:spPr>
              <a:xfrm>
                <a:off x="3727833" y="4973499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22" name="立方体 1021"/>
              <p:cNvSpPr/>
              <p:nvPr/>
            </p:nvSpPr>
            <p:spPr>
              <a:xfrm>
                <a:off x="4000897" y="497349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23" name="立方体 1022"/>
              <p:cNvSpPr/>
              <p:nvPr/>
            </p:nvSpPr>
            <p:spPr>
              <a:xfrm>
                <a:off x="4277135" y="497349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24" name="立方体 1023"/>
              <p:cNvSpPr/>
              <p:nvPr/>
            </p:nvSpPr>
            <p:spPr>
              <a:xfrm>
                <a:off x="4550199" y="497349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25" name="立方体 1024"/>
              <p:cNvSpPr/>
              <p:nvPr/>
            </p:nvSpPr>
            <p:spPr>
              <a:xfrm>
                <a:off x="4823262" y="497349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26" name="立方体 1025"/>
              <p:cNvSpPr/>
              <p:nvPr/>
            </p:nvSpPr>
            <p:spPr>
              <a:xfrm>
                <a:off x="5097913" y="4973499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27" name="立方体 1026"/>
              <p:cNvSpPr/>
              <p:nvPr/>
            </p:nvSpPr>
            <p:spPr>
              <a:xfrm>
                <a:off x="5369389" y="497349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28" name="立方体 1027"/>
              <p:cNvSpPr/>
              <p:nvPr/>
            </p:nvSpPr>
            <p:spPr>
              <a:xfrm>
                <a:off x="5644040" y="497349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982" name="组合 232"/>
            <p:cNvGrpSpPr/>
            <p:nvPr/>
          </p:nvGrpSpPr>
          <p:grpSpPr bwMode="auto">
            <a:xfrm>
              <a:off x="5957698" y="4046036"/>
              <a:ext cx="2811671" cy="354982"/>
              <a:chOff x="3185740" y="4973330"/>
              <a:chExt cx="2811671" cy="354982"/>
            </a:xfrm>
          </p:grpSpPr>
          <p:cxnSp>
            <p:nvCxnSpPr>
              <p:cNvPr id="1007" name="直接连接符 1006"/>
              <p:cNvCxnSpPr/>
              <p:nvPr/>
            </p:nvCxnSpPr>
            <p:spPr>
              <a:xfrm rot="5400000">
                <a:off x="4623313" y="3892799"/>
                <a:ext cx="0" cy="2741747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08" name="立方体 1007"/>
              <p:cNvSpPr/>
              <p:nvPr/>
            </p:nvSpPr>
            <p:spPr>
              <a:xfrm>
                <a:off x="3185761" y="4972866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09" name="立方体 1008"/>
              <p:cNvSpPr/>
              <p:nvPr/>
            </p:nvSpPr>
            <p:spPr>
              <a:xfrm>
                <a:off x="3457236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10" name="立方体 1009"/>
              <p:cNvSpPr/>
              <p:nvPr/>
            </p:nvSpPr>
            <p:spPr>
              <a:xfrm>
                <a:off x="3728713" y="4972866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11" name="立方体 1010"/>
              <p:cNvSpPr/>
              <p:nvPr/>
            </p:nvSpPr>
            <p:spPr>
              <a:xfrm>
                <a:off x="4001776" y="4972866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12" name="立方体 1011"/>
              <p:cNvSpPr/>
              <p:nvPr/>
            </p:nvSpPr>
            <p:spPr>
              <a:xfrm>
                <a:off x="4276427" y="4972866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13" name="立方体 1012"/>
              <p:cNvSpPr/>
              <p:nvPr/>
            </p:nvSpPr>
            <p:spPr>
              <a:xfrm>
                <a:off x="4549490" y="4972866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14" name="立方体 1013"/>
              <p:cNvSpPr/>
              <p:nvPr/>
            </p:nvSpPr>
            <p:spPr>
              <a:xfrm>
                <a:off x="4822553" y="4972866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15" name="立方体 1014"/>
              <p:cNvSpPr/>
              <p:nvPr/>
            </p:nvSpPr>
            <p:spPr>
              <a:xfrm>
                <a:off x="5098792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16" name="立方体 1015"/>
              <p:cNvSpPr/>
              <p:nvPr/>
            </p:nvSpPr>
            <p:spPr>
              <a:xfrm>
                <a:off x="5368680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17" name="立方体 1016"/>
              <p:cNvSpPr/>
              <p:nvPr/>
            </p:nvSpPr>
            <p:spPr>
              <a:xfrm>
                <a:off x="5643332" y="4972866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983" name="组合 244"/>
            <p:cNvGrpSpPr/>
            <p:nvPr/>
          </p:nvGrpSpPr>
          <p:grpSpPr bwMode="auto">
            <a:xfrm>
              <a:off x="5865639" y="4139328"/>
              <a:ext cx="2810013" cy="354369"/>
              <a:chOff x="3184982" y="4973562"/>
              <a:chExt cx="2810013" cy="354369"/>
            </a:xfrm>
          </p:grpSpPr>
          <p:cxnSp>
            <p:nvCxnSpPr>
              <p:cNvPr id="996" name="直接连接符 995"/>
              <p:cNvCxnSpPr/>
              <p:nvPr/>
            </p:nvCxnSpPr>
            <p:spPr>
              <a:xfrm rot="5400000">
                <a:off x="4623328" y="3891112"/>
                <a:ext cx="0" cy="2743335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7" name="立方体 996"/>
              <p:cNvSpPr/>
              <p:nvPr/>
            </p:nvSpPr>
            <p:spPr>
              <a:xfrm>
                <a:off x="3184982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98" name="立方体 997"/>
              <p:cNvSpPr/>
              <p:nvPr/>
            </p:nvSpPr>
            <p:spPr>
              <a:xfrm>
                <a:off x="3456457" y="4973562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99" name="立方体 998"/>
              <p:cNvSpPr/>
              <p:nvPr/>
            </p:nvSpPr>
            <p:spPr>
              <a:xfrm>
                <a:off x="3727934" y="4973562"/>
                <a:ext cx="355617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00" name="立方体 999"/>
              <p:cNvSpPr/>
              <p:nvPr/>
            </p:nvSpPr>
            <p:spPr>
              <a:xfrm>
                <a:off x="4000997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01" name="立方体 1000"/>
              <p:cNvSpPr/>
              <p:nvPr/>
            </p:nvSpPr>
            <p:spPr>
              <a:xfrm>
                <a:off x="4277236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02" name="立方体 1001"/>
              <p:cNvSpPr/>
              <p:nvPr/>
            </p:nvSpPr>
            <p:spPr>
              <a:xfrm>
                <a:off x="4550299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03" name="立方体 1002"/>
              <p:cNvSpPr/>
              <p:nvPr/>
            </p:nvSpPr>
            <p:spPr>
              <a:xfrm>
                <a:off x="4823362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04" name="立方体 1003"/>
              <p:cNvSpPr/>
              <p:nvPr/>
            </p:nvSpPr>
            <p:spPr>
              <a:xfrm>
                <a:off x="5098013" y="4973562"/>
                <a:ext cx="355617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05" name="立方体 1004"/>
              <p:cNvSpPr/>
              <p:nvPr/>
            </p:nvSpPr>
            <p:spPr>
              <a:xfrm>
                <a:off x="5369489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006" name="立方体 1005"/>
              <p:cNvSpPr/>
              <p:nvPr/>
            </p:nvSpPr>
            <p:spPr>
              <a:xfrm>
                <a:off x="5635086" y="4973562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984" name="组合 256"/>
            <p:cNvGrpSpPr/>
            <p:nvPr/>
          </p:nvGrpSpPr>
          <p:grpSpPr bwMode="auto">
            <a:xfrm>
              <a:off x="5778322" y="4229907"/>
              <a:ext cx="2808427" cy="354370"/>
              <a:chOff x="3185740" y="4973942"/>
              <a:chExt cx="2808427" cy="354370"/>
            </a:xfrm>
          </p:grpSpPr>
          <p:cxnSp>
            <p:nvCxnSpPr>
              <p:cNvPr id="985" name="直接连接符 984"/>
              <p:cNvCxnSpPr/>
              <p:nvPr/>
            </p:nvCxnSpPr>
            <p:spPr>
              <a:xfrm rot="5400000">
                <a:off x="4623293" y="3892284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86" name="立方体 985"/>
              <p:cNvSpPr/>
              <p:nvPr/>
            </p:nvSpPr>
            <p:spPr>
              <a:xfrm>
                <a:off x="3185740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87" name="立方体 986"/>
              <p:cNvSpPr/>
              <p:nvPr/>
            </p:nvSpPr>
            <p:spPr>
              <a:xfrm>
                <a:off x="3457216" y="497394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88" name="立方体 987"/>
              <p:cNvSpPr/>
              <p:nvPr/>
            </p:nvSpPr>
            <p:spPr>
              <a:xfrm>
                <a:off x="3728692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89" name="立方体 988"/>
              <p:cNvSpPr/>
              <p:nvPr/>
            </p:nvSpPr>
            <p:spPr>
              <a:xfrm>
                <a:off x="4001755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90" name="立方体 989"/>
              <p:cNvSpPr/>
              <p:nvPr/>
            </p:nvSpPr>
            <p:spPr>
              <a:xfrm>
                <a:off x="4276407" y="497394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91" name="立方体 990"/>
              <p:cNvSpPr/>
              <p:nvPr/>
            </p:nvSpPr>
            <p:spPr>
              <a:xfrm>
                <a:off x="4549470" y="497394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92" name="立方体 991"/>
              <p:cNvSpPr/>
              <p:nvPr/>
            </p:nvSpPr>
            <p:spPr>
              <a:xfrm>
                <a:off x="4822533" y="497394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93" name="立方体 992"/>
              <p:cNvSpPr/>
              <p:nvPr/>
            </p:nvSpPr>
            <p:spPr>
              <a:xfrm>
                <a:off x="5089719" y="497394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94" name="立方体 993"/>
              <p:cNvSpPr/>
              <p:nvPr/>
            </p:nvSpPr>
            <p:spPr>
              <a:xfrm>
                <a:off x="5368660" y="497394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995" name="立方体 994"/>
              <p:cNvSpPr/>
              <p:nvPr/>
            </p:nvSpPr>
            <p:spPr>
              <a:xfrm>
                <a:off x="5634257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</p:grpSp>
      <p:grpSp>
        <p:nvGrpSpPr>
          <p:cNvPr id="1095" name="组合 1116"/>
          <p:cNvGrpSpPr/>
          <p:nvPr/>
        </p:nvGrpSpPr>
        <p:grpSpPr bwMode="auto">
          <a:xfrm>
            <a:off x="3094917" y="1025655"/>
            <a:ext cx="2713435" cy="865585"/>
            <a:chOff x="5778322" y="3429000"/>
            <a:chExt cx="3618091" cy="1155277"/>
          </a:xfrm>
        </p:grpSpPr>
        <p:grpSp>
          <p:nvGrpSpPr>
            <p:cNvPr id="1096" name="组合 148"/>
            <p:cNvGrpSpPr/>
            <p:nvPr/>
          </p:nvGrpSpPr>
          <p:grpSpPr bwMode="auto">
            <a:xfrm>
              <a:off x="6584742" y="3429000"/>
              <a:ext cx="2811671" cy="354982"/>
              <a:chOff x="3185740" y="4973330"/>
              <a:chExt cx="2811671" cy="354982"/>
            </a:xfrm>
          </p:grpSpPr>
          <p:cxnSp>
            <p:nvCxnSpPr>
              <p:cNvPr id="1205" name="直接连接符 1204"/>
              <p:cNvCxnSpPr/>
              <p:nvPr/>
            </p:nvCxnSpPr>
            <p:spPr>
              <a:xfrm rot="5400000">
                <a:off x="4623363" y="389167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06" name="立方体 1205"/>
              <p:cNvSpPr/>
              <p:nvPr/>
            </p:nvSpPr>
            <p:spPr>
              <a:xfrm>
                <a:off x="3185810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07" name="立方体 1206"/>
              <p:cNvSpPr/>
              <p:nvPr/>
            </p:nvSpPr>
            <p:spPr>
              <a:xfrm>
                <a:off x="3457286" y="4973330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08" name="立方体 1207"/>
              <p:cNvSpPr/>
              <p:nvPr/>
            </p:nvSpPr>
            <p:spPr>
              <a:xfrm>
                <a:off x="3728762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09" name="立方体 1208"/>
              <p:cNvSpPr/>
              <p:nvPr/>
            </p:nvSpPr>
            <p:spPr>
              <a:xfrm>
                <a:off x="4001825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10" name="立方体 1209"/>
              <p:cNvSpPr/>
              <p:nvPr/>
            </p:nvSpPr>
            <p:spPr>
              <a:xfrm>
                <a:off x="4276477" y="4973330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11" name="立方体 1210"/>
              <p:cNvSpPr/>
              <p:nvPr/>
            </p:nvSpPr>
            <p:spPr>
              <a:xfrm>
                <a:off x="4549540" y="4973330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12" name="立方体 1211"/>
              <p:cNvSpPr/>
              <p:nvPr/>
            </p:nvSpPr>
            <p:spPr>
              <a:xfrm>
                <a:off x="4822603" y="4973330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13" name="立方体 1212"/>
              <p:cNvSpPr/>
              <p:nvPr/>
            </p:nvSpPr>
            <p:spPr>
              <a:xfrm>
                <a:off x="5098842" y="4973330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14" name="立方体 1213"/>
              <p:cNvSpPr/>
              <p:nvPr/>
            </p:nvSpPr>
            <p:spPr>
              <a:xfrm>
                <a:off x="5368730" y="4973330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15" name="立方体 1214"/>
              <p:cNvSpPr/>
              <p:nvPr/>
            </p:nvSpPr>
            <p:spPr>
              <a:xfrm>
                <a:off x="5643381" y="4973330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097" name="组合 160"/>
            <p:cNvGrpSpPr/>
            <p:nvPr/>
          </p:nvGrpSpPr>
          <p:grpSpPr bwMode="auto">
            <a:xfrm>
              <a:off x="6501513" y="3512276"/>
              <a:ext cx="2811671" cy="354982"/>
              <a:chOff x="3185740" y="4973330"/>
              <a:chExt cx="2811671" cy="354982"/>
            </a:xfrm>
          </p:grpSpPr>
          <p:cxnSp>
            <p:nvCxnSpPr>
              <p:cNvPr id="1194" name="直接连接符 1193"/>
              <p:cNvCxnSpPr/>
              <p:nvPr/>
            </p:nvCxnSpPr>
            <p:spPr>
              <a:xfrm rot="5400000">
                <a:off x="4624038" y="3892619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5" name="立方体 1194"/>
              <p:cNvSpPr/>
              <p:nvPr/>
            </p:nvSpPr>
            <p:spPr>
              <a:xfrm>
                <a:off x="3186485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96" name="立方体 1195"/>
              <p:cNvSpPr/>
              <p:nvPr/>
            </p:nvSpPr>
            <p:spPr>
              <a:xfrm>
                <a:off x="3457961" y="4972687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97" name="立方体 1196"/>
              <p:cNvSpPr/>
              <p:nvPr/>
            </p:nvSpPr>
            <p:spPr>
              <a:xfrm>
                <a:off x="3729437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98" name="立方体 1197"/>
              <p:cNvSpPr/>
              <p:nvPr/>
            </p:nvSpPr>
            <p:spPr>
              <a:xfrm>
                <a:off x="4002500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99" name="立方体 1198"/>
              <p:cNvSpPr/>
              <p:nvPr/>
            </p:nvSpPr>
            <p:spPr>
              <a:xfrm>
                <a:off x="4277152" y="4972687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00" name="立方体 1199"/>
              <p:cNvSpPr/>
              <p:nvPr/>
            </p:nvSpPr>
            <p:spPr>
              <a:xfrm>
                <a:off x="4550215" y="4972687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01" name="立方体 1200"/>
              <p:cNvSpPr/>
              <p:nvPr/>
            </p:nvSpPr>
            <p:spPr>
              <a:xfrm>
                <a:off x="4823278" y="4972687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02" name="立方体 1201"/>
              <p:cNvSpPr/>
              <p:nvPr/>
            </p:nvSpPr>
            <p:spPr>
              <a:xfrm>
                <a:off x="5099517" y="4972687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03" name="立方体 1202"/>
              <p:cNvSpPr/>
              <p:nvPr/>
            </p:nvSpPr>
            <p:spPr>
              <a:xfrm>
                <a:off x="5369405" y="4972687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204" name="立方体 1203"/>
              <p:cNvSpPr/>
              <p:nvPr/>
            </p:nvSpPr>
            <p:spPr>
              <a:xfrm>
                <a:off x="5644056" y="4972687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098" name="组合 172"/>
            <p:cNvGrpSpPr/>
            <p:nvPr/>
          </p:nvGrpSpPr>
          <p:grpSpPr bwMode="auto">
            <a:xfrm>
              <a:off x="6412744" y="3596965"/>
              <a:ext cx="2811671" cy="354982"/>
              <a:chOff x="3185740" y="4973330"/>
              <a:chExt cx="2811671" cy="354982"/>
            </a:xfrm>
          </p:grpSpPr>
          <p:cxnSp>
            <p:nvCxnSpPr>
              <p:cNvPr id="1183" name="直接连接符 1182"/>
              <p:cNvCxnSpPr/>
              <p:nvPr/>
            </p:nvCxnSpPr>
            <p:spPr>
              <a:xfrm rot="5400000">
                <a:off x="4623902" y="3892152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84" name="立方体 1183"/>
              <p:cNvSpPr/>
              <p:nvPr/>
            </p:nvSpPr>
            <p:spPr>
              <a:xfrm>
                <a:off x="3186349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85" name="立方体 1184"/>
              <p:cNvSpPr/>
              <p:nvPr/>
            </p:nvSpPr>
            <p:spPr>
              <a:xfrm>
                <a:off x="3457825" y="497380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86" name="立方体 1185"/>
              <p:cNvSpPr/>
              <p:nvPr/>
            </p:nvSpPr>
            <p:spPr>
              <a:xfrm>
                <a:off x="3729301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87" name="立方体 1186"/>
              <p:cNvSpPr/>
              <p:nvPr/>
            </p:nvSpPr>
            <p:spPr>
              <a:xfrm>
                <a:off x="4002364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88" name="立方体 1187"/>
              <p:cNvSpPr/>
              <p:nvPr/>
            </p:nvSpPr>
            <p:spPr>
              <a:xfrm>
                <a:off x="4277016" y="4973809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89" name="立方体 1188"/>
              <p:cNvSpPr/>
              <p:nvPr/>
            </p:nvSpPr>
            <p:spPr>
              <a:xfrm>
                <a:off x="4550079" y="4973809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90" name="立方体 1189"/>
              <p:cNvSpPr/>
              <p:nvPr/>
            </p:nvSpPr>
            <p:spPr>
              <a:xfrm>
                <a:off x="4823142" y="4973809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91" name="立方体 1190"/>
              <p:cNvSpPr/>
              <p:nvPr/>
            </p:nvSpPr>
            <p:spPr>
              <a:xfrm>
                <a:off x="5099381" y="497380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92" name="立方体 1191"/>
              <p:cNvSpPr/>
              <p:nvPr/>
            </p:nvSpPr>
            <p:spPr>
              <a:xfrm>
                <a:off x="5369269" y="497380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93" name="立方体 1192"/>
              <p:cNvSpPr/>
              <p:nvPr/>
            </p:nvSpPr>
            <p:spPr>
              <a:xfrm>
                <a:off x="5643920" y="497380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099" name="组合 184"/>
            <p:cNvGrpSpPr/>
            <p:nvPr/>
          </p:nvGrpSpPr>
          <p:grpSpPr bwMode="auto">
            <a:xfrm>
              <a:off x="6322301" y="3685862"/>
              <a:ext cx="2811671" cy="354982"/>
              <a:chOff x="3185740" y="4973330"/>
              <a:chExt cx="2811671" cy="354982"/>
            </a:xfrm>
          </p:grpSpPr>
          <p:cxnSp>
            <p:nvCxnSpPr>
              <p:cNvPr id="1172" name="直接连接符 1171"/>
              <p:cNvCxnSpPr/>
              <p:nvPr/>
            </p:nvCxnSpPr>
            <p:spPr>
              <a:xfrm rot="5400000">
                <a:off x="4623853" y="3892246"/>
                <a:ext cx="0" cy="2741747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3" name="立方体 1172"/>
              <p:cNvSpPr/>
              <p:nvPr/>
            </p:nvSpPr>
            <p:spPr>
              <a:xfrm>
                <a:off x="3186301" y="4973903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74" name="立方体 1173"/>
              <p:cNvSpPr/>
              <p:nvPr/>
            </p:nvSpPr>
            <p:spPr>
              <a:xfrm>
                <a:off x="3457776" y="4973903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75" name="立方体 1174"/>
              <p:cNvSpPr/>
              <p:nvPr/>
            </p:nvSpPr>
            <p:spPr>
              <a:xfrm>
                <a:off x="3729253" y="4973903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76" name="立方体 1175"/>
              <p:cNvSpPr/>
              <p:nvPr/>
            </p:nvSpPr>
            <p:spPr>
              <a:xfrm>
                <a:off x="4002316" y="4973903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77" name="立方体 1176"/>
              <p:cNvSpPr/>
              <p:nvPr/>
            </p:nvSpPr>
            <p:spPr>
              <a:xfrm>
                <a:off x="4276967" y="4973903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78" name="立方体 1177"/>
              <p:cNvSpPr/>
              <p:nvPr/>
            </p:nvSpPr>
            <p:spPr>
              <a:xfrm>
                <a:off x="4550030" y="4973903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79" name="立方体 1178"/>
              <p:cNvSpPr/>
              <p:nvPr/>
            </p:nvSpPr>
            <p:spPr>
              <a:xfrm>
                <a:off x="4823093" y="4973903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80" name="立方体 1179"/>
              <p:cNvSpPr/>
              <p:nvPr/>
            </p:nvSpPr>
            <p:spPr>
              <a:xfrm>
                <a:off x="5099332" y="4973903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81" name="立方体 1180"/>
              <p:cNvSpPr/>
              <p:nvPr/>
            </p:nvSpPr>
            <p:spPr>
              <a:xfrm>
                <a:off x="5369220" y="4973903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82" name="立方体 1181"/>
              <p:cNvSpPr/>
              <p:nvPr/>
            </p:nvSpPr>
            <p:spPr>
              <a:xfrm>
                <a:off x="5643872" y="4973903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100" name="组合 196"/>
            <p:cNvGrpSpPr/>
            <p:nvPr/>
          </p:nvGrpSpPr>
          <p:grpSpPr bwMode="auto">
            <a:xfrm>
              <a:off x="6229194" y="3778602"/>
              <a:ext cx="2808427" cy="355959"/>
              <a:chOff x="3185154" y="4973079"/>
              <a:chExt cx="2808427" cy="355959"/>
            </a:xfrm>
          </p:grpSpPr>
          <p:cxnSp>
            <p:nvCxnSpPr>
              <p:cNvPr id="1161" name="直接连接符 1160"/>
              <p:cNvCxnSpPr/>
              <p:nvPr/>
            </p:nvCxnSpPr>
            <p:spPr>
              <a:xfrm rot="5400000">
                <a:off x="4622707" y="3893011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62" name="立方体 1161"/>
              <p:cNvSpPr/>
              <p:nvPr/>
            </p:nvSpPr>
            <p:spPr>
              <a:xfrm>
                <a:off x="3185154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63" name="立方体 1162"/>
              <p:cNvSpPr/>
              <p:nvPr/>
            </p:nvSpPr>
            <p:spPr>
              <a:xfrm>
                <a:off x="3456630" y="4973079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64" name="立方体 1163"/>
              <p:cNvSpPr/>
              <p:nvPr/>
            </p:nvSpPr>
            <p:spPr>
              <a:xfrm>
                <a:off x="3728106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65" name="立方体 1164"/>
              <p:cNvSpPr/>
              <p:nvPr/>
            </p:nvSpPr>
            <p:spPr>
              <a:xfrm>
                <a:off x="4001169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66" name="立方体 1165"/>
              <p:cNvSpPr/>
              <p:nvPr/>
            </p:nvSpPr>
            <p:spPr>
              <a:xfrm>
                <a:off x="4275821" y="4973079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67" name="立方体 1166"/>
              <p:cNvSpPr/>
              <p:nvPr/>
            </p:nvSpPr>
            <p:spPr>
              <a:xfrm>
                <a:off x="4548884" y="4973079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68" name="立方体 1167"/>
              <p:cNvSpPr/>
              <p:nvPr/>
            </p:nvSpPr>
            <p:spPr>
              <a:xfrm>
                <a:off x="4821947" y="4973079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69" name="立方体 1168"/>
              <p:cNvSpPr/>
              <p:nvPr/>
            </p:nvSpPr>
            <p:spPr>
              <a:xfrm>
                <a:off x="5098186" y="4973079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70" name="立方体 1169"/>
              <p:cNvSpPr/>
              <p:nvPr/>
            </p:nvSpPr>
            <p:spPr>
              <a:xfrm>
                <a:off x="5368074" y="4973079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71" name="立方体 1170"/>
              <p:cNvSpPr/>
              <p:nvPr/>
            </p:nvSpPr>
            <p:spPr>
              <a:xfrm>
                <a:off x="5633671" y="4973079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101" name="组合 208"/>
            <p:cNvGrpSpPr/>
            <p:nvPr/>
          </p:nvGrpSpPr>
          <p:grpSpPr bwMode="auto">
            <a:xfrm>
              <a:off x="6143465" y="3864414"/>
              <a:ext cx="2808427" cy="363432"/>
              <a:chOff x="3186071" y="4973962"/>
              <a:chExt cx="2808427" cy="363432"/>
            </a:xfrm>
          </p:grpSpPr>
          <p:cxnSp>
            <p:nvCxnSpPr>
              <p:cNvPr id="1150" name="直接连接符 1149"/>
              <p:cNvCxnSpPr/>
              <p:nvPr/>
            </p:nvCxnSpPr>
            <p:spPr>
              <a:xfrm rot="5400000">
                <a:off x="4623624" y="3892304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1" name="立方体 1150"/>
              <p:cNvSpPr/>
              <p:nvPr/>
            </p:nvSpPr>
            <p:spPr>
              <a:xfrm>
                <a:off x="3186071" y="49739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52" name="立方体 1151"/>
              <p:cNvSpPr/>
              <p:nvPr/>
            </p:nvSpPr>
            <p:spPr>
              <a:xfrm>
                <a:off x="3457547" y="497396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53" name="立方体 1152"/>
              <p:cNvSpPr/>
              <p:nvPr/>
            </p:nvSpPr>
            <p:spPr>
              <a:xfrm>
                <a:off x="3729023" y="49739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54" name="立方体 1153"/>
              <p:cNvSpPr/>
              <p:nvPr/>
            </p:nvSpPr>
            <p:spPr>
              <a:xfrm>
                <a:off x="4002086" y="497396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55" name="立方体 1154"/>
              <p:cNvSpPr/>
              <p:nvPr/>
            </p:nvSpPr>
            <p:spPr>
              <a:xfrm>
                <a:off x="4276738" y="497396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56" name="立方体 1155"/>
              <p:cNvSpPr/>
              <p:nvPr/>
            </p:nvSpPr>
            <p:spPr>
              <a:xfrm>
                <a:off x="4549801" y="497396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57" name="立方体 1156"/>
              <p:cNvSpPr/>
              <p:nvPr/>
            </p:nvSpPr>
            <p:spPr>
              <a:xfrm>
                <a:off x="4822864" y="497396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58" name="立方体 1157"/>
              <p:cNvSpPr/>
              <p:nvPr/>
            </p:nvSpPr>
            <p:spPr>
              <a:xfrm>
                <a:off x="5099103" y="497396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59" name="立方体 1158"/>
              <p:cNvSpPr/>
              <p:nvPr/>
            </p:nvSpPr>
            <p:spPr>
              <a:xfrm>
                <a:off x="5368991" y="497396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60" name="立方体 1159"/>
              <p:cNvSpPr/>
              <p:nvPr/>
            </p:nvSpPr>
            <p:spPr>
              <a:xfrm>
                <a:off x="5634588" y="4983024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102" name="组合 220"/>
            <p:cNvGrpSpPr/>
            <p:nvPr/>
          </p:nvGrpSpPr>
          <p:grpSpPr bwMode="auto">
            <a:xfrm>
              <a:off x="6048640" y="3956412"/>
              <a:ext cx="2807337" cy="354982"/>
              <a:chOff x="3190074" y="4973330"/>
              <a:chExt cx="2807337" cy="354982"/>
            </a:xfrm>
          </p:grpSpPr>
          <p:cxnSp>
            <p:nvCxnSpPr>
              <p:cNvPr id="1139" name="直接连接符 1138"/>
              <p:cNvCxnSpPr/>
              <p:nvPr/>
            </p:nvCxnSpPr>
            <p:spPr>
              <a:xfrm rot="5400000">
                <a:off x="4624021" y="3891841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0" name="立方体 1139"/>
              <p:cNvSpPr/>
              <p:nvPr/>
            </p:nvSpPr>
            <p:spPr>
              <a:xfrm>
                <a:off x="3189644" y="497349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41" name="立方体 1140"/>
              <p:cNvSpPr/>
              <p:nvPr/>
            </p:nvSpPr>
            <p:spPr>
              <a:xfrm>
                <a:off x="3456357" y="497349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42" name="立方体 1141"/>
              <p:cNvSpPr/>
              <p:nvPr/>
            </p:nvSpPr>
            <p:spPr>
              <a:xfrm>
                <a:off x="3727833" y="4973499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43" name="立方体 1142"/>
              <p:cNvSpPr/>
              <p:nvPr/>
            </p:nvSpPr>
            <p:spPr>
              <a:xfrm>
                <a:off x="4000897" y="497349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44" name="立方体 1143"/>
              <p:cNvSpPr/>
              <p:nvPr/>
            </p:nvSpPr>
            <p:spPr>
              <a:xfrm>
                <a:off x="4277135" y="497349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45" name="立方体 1144"/>
              <p:cNvSpPr/>
              <p:nvPr/>
            </p:nvSpPr>
            <p:spPr>
              <a:xfrm>
                <a:off x="4550199" y="497349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46" name="立方体 1145"/>
              <p:cNvSpPr/>
              <p:nvPr/>
            </p:nvSpPr>
            <p:spPr>
              <a:xfrm>
                <a:off x="4823262" y="497349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47" name="立方体 1146"/>
              <p:cNvSpPr/>
              <p:nvPr/>
            </p:nvSpPr>
            <p:spPr>
              <a:xfrm>
                <a:off x="5097913" y="4973499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48" name="立方体 1147"/>
              <p:cNvSpPr/>
              <p:nvPr/>
            </p:nvSpPr>
            <p:spPr>
              <a:xfrm>
                <a:off x="5369389" y="4973499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49" name="立方体 1148"/>
              <p:cNvSpPr/>
              <p:nvPr/>
            </p:nvSpPr>
            <p:spPr>
              <a:xfrm>
                <a:off x="5644040" y="4973499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103" name="组合 232"/>
            <p:cNvGrpSpPr/>
            <p:nvPr/>
          </p:nvGrpSpPr>
          <p:grpSpPr bwMode="auto">
            <a:xfrm>
              <a:off x="5957719" y="4045572"/>
              <a:ext cx="2808425" cy="355959"/>
              <a:chOff x="3185761" y="4972866"/>
              <a:chExt cx="2808425" cy="355959"/>
            </a:xfrm>
          </p:grpSpPr>
          <p:cxnSp>
            <p:nvCxnSpPr>
              <p:cNvPr id="1128" name="直接连接符 1127"/>
              <p:cNvCxnSpPr/>
              <p:nvPr/>
            </p:nvCxnSpPr>
            <p:spPr>
              <a:xfrm rot="5400000">
                <a:off x="4623313" y="3892799"/>
                <a:ext cx="0" cy="2741747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9" name="立方体 1128"/>
              <p:cNvSpPr/>
              <p:nvPr/>
            </p:nvSpPr>
            <p:spPr>
              <a:xfrm>
                <a:off x="3185761" y="4972866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30" name="立方体 1129"/>
              <p:cNvSpPr/>
              <p:nvPr/>
            </p:nvSpPr>
            <p:spPr>
              <a:xfrm>
                <a:off x="3457236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31" name="立方体 1130"/>
              <p:cNvSpPr/>
              <p:nvPr/>
            </p:nvSpPr>
            <p:spPr>
              <a:xfrm>
                <a:off x="3728713" y="4972866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32" name="立方体 1131"/>
              <p:cNvSpPr/>
              <p:nvPr/>
            </p:nvSpPr>
            <p:spPr>
              <a:xfrm>
                <a:off x="4001776" y="4972866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33" name="立方体 1132"/>
              <p:cNvSpPr/>
              <p:nvPr/>
            </p:nvSpPr>
            <p:spPr>
              <a:xfrm>
                <a:off x="4276427" y="4972866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34" name="立方体 1133"/>
              <p:cNvSpPr/>
              <p:nvPr/>
            </p:nvSpPr>
            <p:spPr>
              <a:xfrm>
                <a:off x="4549490" y="4972866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35" name="立方体 1134"/>
              <p:cNvSpPr/>
              <p:nvPr/>
            </p:nvSpPr>
            <p:spPr>
              <a:xfrm>
                <a:off x="4822553" y="4972866"/>
                <a:ext cx="355617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36" name="立方体 1135"/>
              <p:cNvSpPr/>
              <p:nvPr/>
            </p:nvSpPr>
            <p:spPr>
              <a:xfrm>
                <a:off x="5098792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37" name="立方体 1136"/>
              <p:cNvSpPr/>
              <p:nvPr/>
            </p:nvSpPr>
            <p:spPr>
              <a:xfrm>
                <a:off x="5368680" y="4972866"/>
                <a:ext cx="354030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38" name="立方体 1137"/>
              <p:cNvSpPr/>
              <p:nvPr/>
            </p:nvSpPr>
            <p:spPr>
              <a:xfrm>
                <a:off x="5634278" y="4972866"/>
                <a:ext cx="354029" cy="35595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104" name="组合 244"/>
            <p:cNvGrpSpPr/>
            <p:nvPr/>
          </p:nvGrpSpPr>
          <p:grpSpPr bwMode="auto">
            <a:xfrm>
              <a:off x="5865639" y="4139328"/>
              <a:ext cx="2810013" cy="354369"/>
              <a:chOff x="3184982" y="4973562"/>
              <a:chExt cx="2810013" cy="354369"/>
            </a:xfrm>
          </p:grpSpPr>
          <p:cxnSp>
            <p:nvCxnSpPr>
              <p:cNvPr id="1117" name="直接连接符 1116"/>
              <p:cNvCxnSpPr/>
              <p:nvPr/>
            </p:nvCxnSpPr>
            <p:spPr>
              <a:xfrm rot="5400000">
                <a:off x="4623328" y="3891112"/>
                <a:ext cx="0" cy="2743335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18" name="立方体 1117"/>
              <p:cNvSpPr/>
              <p:nvPr/>
            </p:nvSpPr>
            <p:spPr>
              <a:xfrm>
                <a:off x="3184982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19" name="立方体 1118"/>
              <p:cNvSpPr/>
              <p:nvPr/>
            </p:nvSpPr>
            <p:spPr>
              <a:xfrm>
                <a:off x="3456457" y="4973562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20" name="立方体 1119"/>
              <p:cNvSpPr/>
              <p:nvPr/>
            </p:nvSpPr>
            <p:spPr>
              <a:xfrm>
                <a:off x="3727934" y="4973562"/>
                <a:ext cx="355617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21" name="立方体 1120"/>
              <p:cNvSpPr/>
              <p:nvPr/>
            </p:nvSpPr>
            <p:spPr>
              <a:xfrm>
                <a:off x="4000997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22" name="立方体 1121"/>
              <p:cNvSpPr/>
              <p:nvPr/>
            </p:nvSpPr>
            <p:spPr>
              <a:xfrm>
                <a:off x="4277236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23" name="立方体 1122"/>
              <p:cNvSpPr/>
              <p:nvPr/>
            </p:nvSpPr>
            <p:spPr>
              <a:xfrm>
                <a:off x="4550299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24" name="立方体 1123"/>
              <p:cNvSpPr/>
              <p:nvPr/>
            </p:nvSpPr>
            <p:spPr>
              <a:xfrm>
                <a:off x="4823362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25" name="立方体 1124"/>
              <p:cNvSpPr/>
              <p:nvPr/>
            </p:nvSpPr>
            <p:spPr>
              <a:xfrm>
                <a:off x="5098013" y="4973562"/>
                <a:ext cx="355617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26" name="立方体 1125"/>
              <p:cNvSpPr/>
              <p:nvPr/>
            </p:nvSpPr>
            <p:spPr>
              <a:xfrm>
                <a:off x="5369489" y="4973562"/>
                <a:ext cx="354029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27" name="立方体 1126"/>
              <p:cNvSpPr/>
              <p:nvPr/>
            </p:nvSpPr>
            <p:spPr>
              <a:xfrm>
                <a:off x="5635086" y="4973562"/>
                <a:ext cx="354030" cy="354369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  <p:grpSp>
          <p:nvGrpSpPr>
            <p:cNvPr id="1105" name="组合 256"/>
            <p:cNvGrpSpPr/>
            <p:nvPr/>
          </p:nvGrpSpPr>
          <p:grpSpPr bwMode="auto">
            <a:xfrm>
              <a:off x="5778322" y="4229907"/>
              <a:ext cx="2808427" cy="354370"/>
              <a:chOff x="3185740" y="4973942"/>
              <a:chExt cx="2808427" cy="354370"/>
            </a:xfrm>
          </p:grpSpPr>
          <p:cxnSp>
            <p:nvCxnSpPr>
              <p:cNvPr id="1106" name="直接连接符 1105"/>
              <p:cNvCxnSpPr/>
              <p:nvPr/>
            </p:nvCxnSpPr>
            <p:spPr>
              <a:xfrm rot="5400000">
                <a:off x="4623293" y="3892284"/>
                <a:ext cx="0" cy="2741748"/>
              </a:xfrm>
              <a:prstGeom prst="line">
                <a:avLst/>
              </a:prstGeom>
              <a:ln w="28575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7" name="立方体 1106"/>
              <p:cNvSpPr/>
              <p:nvPr/>
            </p:nvSpPr>
            <p:spPr>
              <a:xfrm>
                <a:off x="3185740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08" name="立方体 1107"/>
              <p:cNvSpPr/>
              <p:nvPr/>
            </p:nvSpPr>
            <p:spPr>
              <a:xfrm>
                <a:off x="3457216" y="497394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09" name="立方体 1108"/>
              <p:cNvSpPr/>
              <p:nvPr/>
            </p:nvSpPr>
            <p:spPr>
              <a:xfrm>
                <a:off x="3728692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10" name="立方体 1109"/>
              <p:cNvSpPr/>
              <p:nvPr/>
            </p:nvSpPr>
            <p:spPr>
              <a:xfrm>
                <a:off x="4001755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11" name="立方体 1110"/>
              <p:cNvSpPr/>
              <p:nvPr/>
            </p:nvSpPr>
            <p:spPr>
              <a:xfrm>
                <a:off x="4276407" y="497394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12" name="立方体 1111"/>
              <p:cNvSpPr/>
              <p:nvPr/>
            </p:nvSpPr>
            <p:spPr>
              <a:xfrm>
                <a:off x="4549470" y="497394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13" name="立方体 1112"/>
              <p:cNvSpPr/>
              <p:nvPr/>
            </p:nvSpPr>
            <p:spPr>
              <a:xfrm>
                <a:off x="4822533" y="4973942"/>
                <a:ext cx="355617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14" name="立方体 1113"/>
              <p:cNvSpPr/>
              <p:nvPr/>
            </p:nvSpPr>
            <p:spPr>
              <a:xfrm>
                <a:off x="5098772" y="497394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15" name="立方体 1114"/>
              <p:cNvSpPr/>
              <p:nvPr/>
            </p:nvSpPr>
            <p:spPr>
              <a:xfrm>
                <a:off x="5368660" y="4973942"/>
                <a:ext cx="354029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  <p:sp>
            <p:nvSpPr>
              <p:cNvPr id="1116" name="立方体 1115"/>
              <p:cNvSpPr/>
              <p:nvPr/>
            </p:nvSpPr>
            <p:spPr>
              <a:xfrm>
                <a:off x="5634257" y="4973942"/>
                <a:ext cx="354030" cy="354370"/>
              </a:xfrm>
              <a:prstGeom prst="cube">
                <a:avLst/>
              </a:prstGeom>
              <a:ln w="127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/>
              </a:p>
            </p:txBody>
          </p:sp>
        </p:grpSp>
      </p:grpSp>
      <p:cxnSp>
        <p:nvCxnSpPr>
          <p:cNvPr id="1216" name="直接连接符 1215"/>
          <p:cNvCxnSpPr/>
          <p:nvPr/>
        </p:nvCxnSpPr>
        <p:spPr>
          <a:xfrm>
            <a:off x="5807822" y="987630"/>
            <a:ext cx="0" cy="205621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7" name="组合 145"/>
          <p:cNvGrpSpPr/>
          <p:nvPr/>
        </p:nvGrpSpPr>
        <p:grpSpPr bwMode="auto">
          <a:xfrm>
            <a:off x="3078008" y="961549"/>
            <a:ext cx="2744390" cy="2742009"/>
            <a:chOff x="2339752" y="2514247"/>
            <a:chExt cx="3659242" cy="3656367"/>
          </a:xfrm>
        </p:grpSpPr>
        <p:sp>
          <p:nvSpPr>
            <p:cNvPr id="1218" name="平行四边形 1217"/>
            <p:cNvSpPr/>
            <p:nvPr/>
          </p:nvSpPr>
          <p:spPr>
            <a:xfrm rot="16200000" flipV="1">
              <a:off x="3729480" y="3882047"/>
              <a:ext cx="3635727" cy="900127"/>
            </a:xfrm>
            <a:prstGeom prst="parallelogram">
              <a:avLst>
                <a:gd name="adj" fmla="val 100963"/>
              </a:avLst>
            </a:prstGeom>
            <a:solidFill>
              <a:schemeClr val="accent1">
                <a:alpha val="50196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1219" name="矩形 1218"/>
            <p:cNvSpPr/>
            <p:nvPr/>
          </p:nvSpPr>
          <p:spPr>
            <a:xfrm>
              <a:off x="2339752" y="3428736"/>
              <a:ext cx="2743241" cy="2741878"/>
            </a:xfrm>
            <a:prstGeom prst="rect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cxnSp>
          <p:nvCxnSpPr>
            <p:cNvPr id="1220" name="直接连接符 1219"/>
            <p:cNvCxnSpPr/>
            <p:nvPr/>
          </p:nvCxnSpPr>
          <p:spPr>
            <a:xfrm>
              <a:off x="5098868" y="3428736"/>
              <a:ext cx="0" cy="2741877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1" name="直接连接符 1220"/>
            <p:cNvCxnSpPr/>
            <p:nvPr/>
          </p:nvCxnSpPr>
          <p:spPr>
            <a:xfrm flipV="1">
              <a:off x="5098868" y="5249774"/>
              <a:ext cx="900126" cy="900200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2" name="直接连接符 1221"/>
            <p:cNvCxnSpPr/>
            <p:nvPr/>
          </p:nvCxnSpPr>
          <p:spPr>
            <a:xfrm rot="5400000">
              <a:off x="3712167" y="4783909"/>
              <a:ext cx="0" cy="2741654"/>
            </a:xfrm>
            <a:prstGeom prst="line">
              <a:avLst/>
            </a:prstGeom>
            <a:ln w="28575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23" name="直接连接符 1222"/>
          <p:cNvCxnSpPr/>
          <p:nvPr/>
        </p:nvCxnSpPr>
        <p:spPr>
          <a:xfrm>
            <a:off x="3085393" y="1655088"/>
            <a:ext cx="0" cy="205621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4" name="圆角矩形标注 1223"/>
          <p:cNvSpPr/>
          <p:nvPr/>
        </p:nvSpPr>
        <p:spPr>
          <a:xfrm>
            <a:off x="264969" y="2219946"/>
            <a:ext cx="2680032" cy="1347626"/>
          </a:xfrm>
          <a:prstGeom prst="wedgeRoundRectCallout">
            <a:avLst>
              <a:gd name="adj1" fmla="val -27420"/>
              <a:gd name="adj2" fmla="val 61589"/>
              <a:gd name="adj3" fmla="val 16667"/>
            </a:avLst>
          </a:prstGeom>
          <a:solidFill>
            <a:srgbClr val="FCF0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1225" name="矩形 1224"/>
          <p:cNvSpPr/>
          <p:nvPr/>
        </p:nvSpPr>
        <p:spPr>
          <a:xfrm>
            <a:off x="444212" y="2308624"/>
            <a:ext cx="2591471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1dm=10cm</a:t>
            </a:r>
            <a:r>
              <a:rPr lang="zh-CN" altLang="en-US" sz="2100" dirty="0">
                <a:latin typeface="+mn-ea"/>
              </a:rPr>
              <a:t>，盒子里面正好有</a:t>
            </a:r>
            <a:r>
              <a:rPr lang="en-US" altLang="zh-CN" sz="2100" dirty="0">
                <a:latin typeface="+mn-ea"/>
              </a:rPr>
              <a:t>10</a:t>
            </a:r>
            <a:r>
              <a:rPr lang="zh-CN" altLang="en-US" sz="2100" dirty="0">
                <a:latin typeface="+mn-ea"/>
              </a:rPr>
              <a:t>层。</a:t>
            </a:r>
            <a:endParaRPr lang="zh-CN" altLang="en-US" sz="2100" baseline="30000" dirty="0">
              <a:latin typeface="+mn-ea"/>
            </a:endParaRPr>
          </a:p>
        </p:txBody>
      </p:sp>
      <p:sp>
        <p:nvSpPr>
          <p:cNvPr id="1230" name="圆角矩形标注 1229"/>
          <p:cNvSpPr/>
          <p:nvPr/>
        </p:nvSpPr>
        <p:spPr>
          <a:xfrm>
            <a:off x="6395966" y="2380755"/>
            <a:ext cx="2239850" cy="1032817"/>
          </a:xfrm>
          <a:prstGeom prst="wedgeRoundRectCallout">
            <a:avLst>
              <a:gd name="adj1" fmla="val 8407"/>
              <a:gd name="adj2" fmla="val 80482"/>
              <a:gd name="adj3" fmla="val 16667"/>
            </a:avLst>
          </a:prstGeom>
          <a:solidFill>
            <a:srgbClr val="FFF6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sz="2100">
              <a:latin typeface="+mn-ea"/>
            </a:endParaRPr>
          </a:p>
        </p:txBody>
      </p:sp>
      <p:sp>
        <p:nvSpPr>
          <p:cNvPr id="1231" name="矩形 1230"/>
          <p:cNvSpPr/>
          <p:nvPr/>
        </p:nvSpPr>
        <p:spPr>
          <a:xfrm>
            <a:off x="6403194" y="2380756"/>
            <a:ext cx="2124867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+mn-ea"/>
              </a:rPr>
              <a:t>这个盒子能装</a:t>
            </a:r>
            <a:r>
              <a:rPr lang="en-US" altLang="zh-CN" sz="2100" dirty="0">
                <a:solidFill>
                  <a:prstClr val="black"/>
                </a:solidFill>
                <a:latin typeface="+mn-ea"/>
              </a:rPr>
              <a:t>1000</a:t>
            </a:r>
            <a:r>
              <a:rPr lang="zh-CN" altLang="en-US" sz="2100" dirty="0">
                <a:solidFill>
                  <a:prstClr val="black"/>
                </a:solidFill>
                <a:latin typeface="+mn-ea"/>
              </a:rPr>
              <a:t>个小正方体。</a:t>
            </a:r>
            <a:endParaRPr lang="zh-CN" altLang="en-US" sz="2100" dirty="0">
              <a:latin typeface="+mn-ea"/>
            </a:endParaRPr>
          </a:p>
        </p:txBody>
      </p:sp>
      <p:pic>
        <p:nvPicPr>
          <p:cNvPr id="1232" name="图片 1231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7357742" y="3748918"/>
            <a:ext cx="780861" cy="1143707"/>
          </a:xfrm>
          <a:prstGeom prst="rect">
            <a:avLst/>
          </a:prstGeom>
        </p:spPr>
      </p:pic>
      <p:grpSp>
        <p:nvGrpSpPr>
          <p:cNvPr id="1237" name="Group 1053"/>
          <p:cNvGrpSpPr/>
          <p:nvPr/>
        </p:nvGrpSpPr>
        <p:grpSpPr bwMode="auto">
          <a:xfrm>
            <a:off x="3070028" y="3297619"/>
            <a:ext cx="2089433" cy="416935"/>
            <a:chOff x="0" y="-77"/>
            <a:chExt cx="3220" cy="321"/>
          </a:xfrm>
        </p:grpSpPr>
        <p:sp>
          <p:nvSpPr>
            <p:cNvPr id="1238" name="Line 1054"/>
            <p:cNvSpPr>
              <a:spLocks noChangeShapeType="1"/>
            </p:cNvSpPr>
            <p:nvPr/>
          </p:nvSpPr>
          <p:spPr bwMode="auto">
            <a:xfrm>
              <a:off x="0" y="244"/>
              <a:ext cx="3220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9" name="Text Box 1055"/>
            <p:cNvSpPr txBox="1">
              <a:spLocks noChangeArrowheads="1"/>
            </p:cNvSpPr>
            <p:nvPr/>
          </p:nvSpPr>
          <p:spPr bwMode="auto">
            <a:xfrm>
              <a:off x="836" y="-77"/>
              <a:ext cx="1411" cy="320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zh-CN" sz="2100" dirty="0">
                  <a:solidFill>
                    <a:srgbClr val="FF3300"/>
                  </a:solidFill>
                  <a:latin typeface="+mn-ea"/>
                  <a:ea typeface="+mn-ea"/>
                </a:rPr>
                <a:t>1</a:t>
              </a:r>
              <a:r>
                <a:rPr lang="zh-CN" altLang="en-US" sz="2100" dirty="0">
                  <a:solidFill>
                    <a:srgbClr val="FF3300"/>
                  </a:solidFill>
                  <a:latin typeface="+mn-ea"/>
                  <a:ea typeface="+mn-ea"/>
                </a:rPr>
                <a:t>分米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1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50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5" dur="500"/>
                                        <p:tgtEl>
                                          <p:spTgt spid="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1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1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4" grpId="0" animBg="1"/>
      <p:bldP spid="1225" grpId="0"/>
      <p:bldP spid="1230" grpId="0" animBg="1"/>
      <p:bldP spid="123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AutoShape 3"/>
          <p:cNvSpPr>
            <a:spLocks noChangeArrowheads="1"/>
          </p:cNvSpPr>
          <p:nvPr/>
        </p:nvSpPr>
        <p:spPr bwMode="auto">
          <a:xfrm>
            <a:off x="2041922" y="759026"/>
            <a:ext cx="1032272" cy="1012031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</a:ln>
          <a:effectLst/>
        </p:spPr>
        <p:txBody>
          <a:bodyPr wrap="none"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 sz="2100">
              <a:latin typeface="+mn-ea"/>
              <a:ea typeface="+mn-ea"/>
            </a:endParaRP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3185430" y="1000622"/>
            <a:ext cx="2613422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100" dirty="0">
                <a:latin typeface="+mn-ea"/>
                <a:ea typeface="+mn-ea"/>
              </a:rPr>
              <a:t>棱长</a:t>
            </a:r>
            <a:r>
              <a:rPr lang="en-US" altLang="zh-CN" sz="2100" dirty="0">
                <a:latin typeface="+mn-ea"/>
                <a:ea typeface="+mn-ea"/>
              </a:rPr>
              <a:t>1</a:t>
            </a:r>
            <a:r>
              <a:rPr lang="zh-CN" altLang="en-US" sz="2100" dirty="0">
                <a:latin typeface="+mn-ea"/>
                <a:ea typeface="+mn-ea"/>
              </a:rPr>
              <a:t>分米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10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厘米）</a:t>
            </a:r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821502" y="2738475"/>
            <a:ext cx="2440840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体积是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立方分米</a:t>
            </a:r>
          </a:p>
        </p:txBody>
      </p: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734428" y="2104527"/>
            <a:ext cx="2862263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V=1dm×1dm×1dm</a:t>
            </a:r>
          </a:p>
        </p:txBody>
      </p:sp>
      <p:sp>
        <p:nvSpPr>
          <p:cNvPr id="22" name="Rectangle 7"/>
          <p:cNvSpPr>
            <a:spLocks noChangeArrowheads="1"/>
          </p:cNvSpPr>
          <p:nvPr/>
        </p:nvSpPr>
        <p:spPr bwMode="auto">
          <a:xfrm>
            <a:off x="3532173" y="2141432"/>
            <a:ext cx="3047434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100" dirty="0">
                <a:latin typeface="+mn-ea"/>
                <a:ea typeface="+mn-ea"/>
              </a:rPr>
              <a:t>V=10cm×10cm×10cm</a:t>
            </a:r>
          </a:p>
        </p:txBody>
      </p:sp>
      <p:sp>
        <p:nvSpPr>
          <p:cNvPr id="23" name="Rectangle 8"/>
          <p:cNvSpPr>
            <a:spLocks noChangeArrowheads="1"/>
          </p:cNvSpPr>
          <p:nvPr/>
        </p:nvSpPr>
        <p:spPr bwMode="auto">
          <a:xfrm>
            <a:off x="3596690" y="2757254"/>
            <a:ext cx="2653611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体积是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1000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立方厘米</a:t>
            </a:r>
          </a:p>
        </p:txBody>
      </p:sp>
      <p:sp>
        <p:nvSpPr>
          <p:cNvPr id="25" name="Rectangle 10"/>
          <p:cNvSpPr>
            <a:spLocks noChangeArrowheads="1"/>
          </p:cNvSpPr>
          <p:nvPr/>
        </p:nvSpPr>
        <p:spPr bwMode="auto">
          <a:xfrm>
            <a:off x="1290673" y="3587409"/>
            <a:ext cx="4858940" cy="392415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2100" dirty="0">
                <a:latin typeface="+mn-ea"/>
                <a:ea typeface="+mn-ea"/>
              </a:rPr>
              <a:t>1</a:t>
            </a:r>
            <a:r>
              <a:rPr lang="zh-CN" altLang="en-US" sz="2100" dirty="0">
                <a:latin typeface="+mn-ea"/>
                <a:ea typeface="+mn-ea"/>
              </a:rPr>
              <a:t>立方分米 </a:t>
            </a:r>
            <a:r>
              <a:rPr lang="en-US" altLang="zh-CN" sz="2100" dirty="0">
                <a:latin typeface="+mn-ea"/>
                <a:ea typeface="+mn-ea"/>
              </a:rPr>
              <a:t>= 1000</a:t>
            </a:r>
            <a:r>
              <a:rPr lang="zh-CN" altLang="en-US" sz="2100" dirty="0">
                <a:latin typeface="+mn-ea"/>
                <a:ea typeface="+mn-ea"/>
              </a:rPr>
              <a:t>立方厘米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utoUpdateAnimBg="0"/>
      <p:bldP spid="20" grpId="0" autoUpdateAnimBg="0"/>
      <p:bldP spid="21" grpId="0" autoUpdateAnimBg="0"/>
      <p:bldP spid="22" grpId="0" autoUpdateAnimBg="0"/>
      <p:bldP spid="23" grpId="0" autoUpdateAnimBg="0"/>
      <p:bldP spid="25" grpId="0" animBg="1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" name="TextBox 7"/>
          <p:cNvSpPr txBox="1">
            <a:spLocks noChangeArrowheads="1"/>
          </p:cNvSpPr>
          <p:nvPr/>
        </p:nvSpPr>
        <p:spPr bwMode="auto">
          <a:xfrm>
            <a:off x="493038" y="498376"/>
            <a:ext cx="7716193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  <a:ea typeface="+mn-ea"/>
              </a:rPr>
              <a:t>1dm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＝</a:t>
            </a:r>
            <a:r>
              <a:rPr lang="en-US" altLang="zh-CN" sz="2100" dirty="0">
                <a:latin typeface="+mn-ea"/>
                <a:ea typeface="+mn-ea"/>
              </a:rPr>
              <a:t>1000cm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，那么</a:t>
            </a:r>
            <a:r>
              <a:rPr lang="en-US" altLang="zh-CN" sz="2100" dirty="0">
                <a:latin typeface="+mn-ea"/>
                <a:ea typeface="+mn-ea"/>
              </a:rPr>
              <a:t>1m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等于多少立方分米？说一说，你是怎么想的？</a:t>
            </a:r>
          </a:p>
        </p:txBody>
      </p:sp>
      <p:sp>
        <p:nvSpPr>
          <p:cNvPr id="4" name="AutoShape 3"/>
          <p:cNvSpPr>
            <a:spLocks noChangeArrowheads="1"/>
          </p:cNvSpPr>
          <p:nvPr/>
        </p:nvSpPr>
        <p:spPr bwMode="auto">
          <a:xfrm>
            <a:off x="2115152" y="1598446"/>
            <a:ext cx="912019" cy="859631"/>
          </a:xfrm>
          <a:prstGeom prst="cube">
            <a:avLst>
              <a:gd name="adj" fmla="val 25000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</a:ln>
          <a:effectLst/>
        </p:spPr>
        <p:txBody>
          <a:bodyPr wrap="none" lIns="68580" tIns="34290" rIns="68580" bIns="3429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 sz="2100">
              <a:latin typeface="+mn-ea"/>
              <a:ea typeface="+mn-ea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3021217" y="1701011"/>
            <a:ext cx="3228975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100" dirty="0">
                <a:latin typeface="+mn-ea"/>
                <a:ea typeface="+mn-ea"/>
              </a:rPr>
              <a:t>棱长</a:t>
            </a:r>
            <a:r>
              <a:rPr lang="en-US" altLang="zh-CN" sz="2100" dirty="0">
                <a:latin typeface="+mn-ea"/>
                <a:ea typeface="+mn-ea"/>
              </a:rPr>
              <a:t>1</a:t>
            </a:r>
            <a:r>
              <a:rPr lang="zh-CN" altLang="en-US" sz="2100" dirty="0">
                <a:latin typeface="+mn-ea"/>
                <a:ea typeface="+mn-ea"/>
              </a:rPr>
              <a:t>米（</a:t>
            </a:r>
            <a:r>
              <a:rPr lang="en-US" altLang="zh-CN" sz="2100" dirty="0">
                <a:latin typeface="+mn-ea"/>
                <a:ea typeface="+mn-ea"/>
              </a:rPr>
              <a:t>10</a:t>
            </a:r>
            <a:r>
              <a:rPr lang="zh-CN" altLang="en-US" sz="2100" dirty="0">
                <a:latin typeface="+mn-ea"/>
                <a:ea typeface="+mn-ea"/>
              </a:rPr>
              <a:t>分米）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57802" y="3258465"/>
            <a:ext cx="2122436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体积是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立方米</a:t>
            </a: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493037" y="2743403"/>
            <a:ext cx="2208609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>
                <a:latin typeface="+mn-ea"/>
                <a:ea typeface="+mn-ea"/>
              </a:rPr>
              <a:t>V=1m×1m×1m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507700" y="2743403"/>
            <a:ext cx="3358753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100">
                <a:latin typeface="+mn-ea"/>
                <a:ea typeface="+mn-ea"/>
              </a:rPr>
              <a:t>V=10dm×10dm×10dm</a:t>
            </a:r>
          </a:p>
        </p:txBody>
      </p:sp>
      <p:sp>
        <p:nvSpPr>
          <p:cNvPr id="10" name="Rectangle 8"/>
          <p:cNvSpPr>
            <a:spLocks noChangeArrowheads="1"/>
          </p:cNvSpPr>
          <p:nvPr/>
        </p:nvSpPr>
        <p:spPr bwMode="auto">
          <a:xfrm>
            <a:off x="3596581" y="3258465"/>
            <a:ext cx="2653611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体积是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1000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立方分米</a:t>
            </a:r>
          </a:p>
        </p:txBody>
      </p:sp>
      <p:sp>
        <p:nvSpPr>
          <p:cNvPr id="11" name="Rectangle 9"/>
          <p:cNvSpPr>
            <a:spLocks noChangeArrowheads="1"/>
          </p:cNvSpPr>
          <p:nvPr/>
        </p:nvSpPr>
        <p:spPr bwMode="auto">
          <a:xfrm>
            <a:off x="883963" y="3921889"/>
            <a:ext cx="4507376" cy="392415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</a:ln>
          <a:effectLst/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2100">
                <a:latin typeface="+mn-ea"/>
                <a:ea typeface="+mn-ea"/>
              </a:rPr>
              <a:t>1</a:t>
            </a:r>
            <a:r>
              <a:rPr lang="zh-CN" altLang="en-US" sz="2100">
                <a:latin typeface="+mn-ea"/>
                <a:ea typeface="+mn-ea"/>
              </a:rPr>
              <a:t>立方米 </a:t>
            </a:r>
            <a:r>
              <a:rPr lang="en-US" altLang="zh-CN" sz="2100">
                <a:latin typeface="+mn-ea"/>
                <a:ea typeface="+mn-ea"/>
              </a:rPr>
              <a:t>= 1000</a:t>
            </a:r>
            <a:r>
              <a:rPr lang="zh-CN" altLang="en-US" sz="2100">
                <a:latin typeface="+mn-ea"/>
                <a:ea typeface="+mn-ea"/>
              </a:rPr>
              <a:t>立方分米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 autoUpdateAnimBg="0"/>
      <p:bldP spid="7" grpId="0" autoUpdateAnimBg="0"/>
      <p:bldP spid="8" grpId="0" autoUpdateAnimBg="0"/>
      <p:bldP spid="10" grpId="0" autoUpdateAnimBg="0"/>
      <p:bldP spid="11" grpId="0" animBg="1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3"/>
          <p:cNvSpPr txBox="1">
            <a:spLocks noChangeArrowheads="1"/>
          </p:cNvSpPr>
          <p:nvPr/>
        </p:nvSpPr>
        <p:spPr bwMode="auto">
          <a:xfrm>
            <a:off x="894087" y="1140751"/>
            <a:ext cx="2139047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100" dirty="0">
                <a:solidFill>
                  <a:srgbClr val="FF3300"/>
                </a:solidFill>
                <a:latin typeface="+mn-ea"/>
                <a:ea typeface="+mn-ea"/>
              </a:rPr>
              <a:t>1m³</a:t>
            </a:r>
            <a:r>
              <a:rPr lang="zh-CN" altLang="en-US" sz="2100" dirty="0">
                <a:solidFill>
                  <a:srgbClr val="FF3300"/>
                </a:solidFill>
                <a:latin typeface="+mn-ea"/>
                <a:ea typeface="+mn-ea"/>
              </a:rPr>
              <a:t>＝</a:t>
            </a:r>
            <a:r>
              <a:rPr lang="en-US" altLang="zh-CN" sz="2100" dirty="0">
                <a:solidFill>
                  <a:srgbClr val="FF3300"/>
                </a:solidFill>
                <a:latin typeface="+mn-ea"/>
                <a:ea typeface="+mn-ea"/>
              </a:rPr>
              <a:t>1000dm³</a:t>
            </a:r>
          </a:p>
        </p:txBody>
      </p:sp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4830733" y="3025049"/>
            <a:ext cx="526256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 sz="2100">
              <a:latin typeface="+mn-ea"/>
              <a:ea typeface="+mn-ea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562825" y="2040499"/>
            <a:ext cx="5894785" cy="3929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100" dirty="0">
                <a:latin typeface="+mn-ea"/>
                <a:ea typeface="+mn-ea"/>
              </a:rPr>
              <a:t>相邻的两个体积单位间的进率都是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4631782" y="2040498"/>
            <a:ext cx="768479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100" dirty="0">
                <a:solidFill>
                  <a:srgbClr val="FF3300"/>
                </a:solidFill>
                <a:latin typeface="+mn-ea"/>
                <a:ea typeface="+mn-ea"/>
              </a:rPr>
              <a:t>1000</a:t>
            </a:r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894087" y="668072"/>
            <a:ext cx="2277307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100" dirty="0">
                <a:solidFill>
                  <a:srgbClr val="FF3300"/>
                </a:solidFill>
                <a:latin typeface="+mn-ea"/>
                <a:ea typeface="+mn-ea"/>
              </a:rPr>
              <a:t>1dm³</a:t>
            </a:r>
            <a:r>
              <a:rPr lang="zh-CN" altLang="en-US" sz="2100" dirty="0">
                <a:solidFill>
                  <a:srgbClr val="FF3300"/>
                </a:solidFill>
                <a:latin typeface="+mn-ea"/>
                <a:ea typeface="+mn-ea"/>
              </a:rPr>
              <a:t>＝</a:t>
            </a:r>
            <a:r>
              <a:rPr lang="en-US" altLang="zh-CN" sz="2100" dirty="0">
                <a:solidFill>
                  <a:srgbClr val="FF3300"/>
                </a:solidFill>
                <a:latin typeface="+mn-ea"/>
                <a:ea typeface="+mn-ea"/>
              </a:rPr>
              <a:t>1000cm³</a:t>
            </a: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894087" y="1590624"/>
            <a:ext cx="1724270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100" dirty="0">
                <a:solidFill>
                  <a:srgbClr val="FF3300"/>
                </a:solidFill>
                <a:latin typeface="+mn-ea"/>
                <a:ea typeface="+mn-ea"/>
              </a:rPr>
              <a:t>1L</a:t>
            </a:r>
            <a:r>
              <a:rPr lang="zh-CN" altLang="en-US" sz="2100" dirty="0">
                <a:solidFill>
                  <a:srgbClr val="FF3300"/>
                </a:solidFill>
                <a:latin typeface="+mn-ea"/>
                <a:ea typeface="+mn-ea"/>
              </a:rPr>
              <a:t>＝</a:t>
            </a:r>
            <a:r>
              <a:rPr lang="en-US" altLang="zh-CN" sz="2100" dirty="0">
                <a:solidFill>
                  <a:srgbClr val="FF3300"/>
                </a:solidFill>
                <a:latin typeface="+mn-ea"/>
                <a:ea typeface="+mn-ea"/>
              </a:rPr>
              <a:t>1000mL</a:t>
            </a:r>
          </a:p>
        </p:txBody>
      </p:sp>
      <p:graphicFrame>
        <p:nvGraphicFramePr>
          <p:cNvPr id="18" name="Group 3"/>
          <p:cNvGraphicFramePr/>
          <p:nvPr/>
        </p:nvGraphicFramePr>
        <p:xfrm>
          <a:off x="502432" y="2694362"/>
          <a:ext cx="7466886" cy="1898584"/>
        </p:xfrm>
        <a:graphic>
          <a:graphicData uri="http://schemas.openxmlformats.org/drawingml/2006/table">
            <a:tbl>
              <a:tblPr/>
              <a:tblGrid>
                <a:gridCol w="8398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8888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81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35960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隶书" panose="02010509060101010101" pitchFamily="49" charset="-122"/>
                      </a:endParaRPr>
                    </a:p>
                  </a:txBody>
                  <a:tcPr marL="67500" marR="67500" marT="35100" marB="3510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单位名称</a:t>
                      </a:r>
                    </a:p>
                  </a:txBody>
                  <a:tcPr marL="67500" marR="67500" marT="35100" marB="3510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相邻两个单位间的进率</a:t>
                      </a:r>
                    </a:p>
                  </a:txBody>
                  <a:tcPr marL="67500" marR="67500" marT="35100" marB="3510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640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长度</a:t>
                      </a:r>
                    </a:p>
                  </a:txBody>
                  <a:tcPr marL="67500" marR="67500" marT="35100" marB="3510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500" marR="67500" marT="35100" marB="3510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500" marR="67500" marT="35100" marB="3510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2546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面积</a:t>
                      </a:r>
                    </a:p>
                  </a:txBody>
                  <a:tcPr marL="67500" marR="67500" marT="35100" marB="3510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500" marR="67500" marT="35100" marB="3510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500" marR="67500" marT="35100" marB="3510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3669"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体积</a:t>
                      </a:r>
                    </a:p>
                  </a:txBody>
                  <a:tcPr marL="67500" marR="67500" marT="35100" marB="3510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500" marR="67500" marT="35100" marB="3510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algn="l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buFont typeface="Wingdings" panose="05000000000000000000" pitchFamily="2" charset="2"/>
                        <a:defRPr sz="2400" b="1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隶书" panose="02010509060101010101" pitchFamily="49" charset="-122"/>
                        </a:defRPr>
                      </a:lvl1pPr>
                      <a:lvl2pPr marL="742950" indent="-285750" algn="l" eaLnBrk="0" hangingPunct="0">
                        <a:spcBef>
                          <a:spcPct val="20000"/>
                        </a:spcBef>
                        <a:buClr>
                          <a:schemeClr val="tx2"/>
                        </a:buClr>
                        <a:buFont typeface="Wingdings" panose="05000000000000000000" pitchFamily="2" charset="2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2pPr>
                      <a:lvl3pPr marL="1143000" indent="-228600" algn="l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Font typeface="Wingdings" panose="05000000000000000000" pitchFamily="2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3pPr>
                      <a:lvl4pPr marL="16002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4pPr>
                      <a:lvl5pPr marL="2057400" indent="-228600" algn="l" eaLnBrk="0" hangingPunct="0">
                        <a:spcBef>
                          <a:spcPct val="20000"/>
                        </a:spcBef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Wingdings" panose="05000000000000000000" pitchFamily="2" charset="2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隶书" panose="02010509060101010101" pitchFamily="49" charset="-122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1"/>
                        </a:buClr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7500" marR="67500" marT="35100" marB="3510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miter lim="800000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Rectangle 25"/>
          <p:cNvSpPr>
            <a:spLocks noChangeArrowheads="1"/>
          </p:cNvSpPr>
          <p:nvPr/>
        </p:nvSpPr>
        <p:spPr bwMode="auto">
          <a:xfrm>
            <a:off x="5531991" y="3159750"/>
            <a:ext cx="971550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zh-CN" altLang="en-US" sz="2100" dirty="0">
                <a:latin typeface="+mn-ea"/>
              </a:rPr>
              <a:t>10</a:t>
            </a:r>
          </a:p>
        </p:txBody>
      </p:sp>
      <p:sp>
        <p:nvSpPr>
          <p:cNvPr id="20" name="Rectangle 26"/>
          <p:cNvSpPr>
            <a:spLocks noChangeArrowheads="1"/>
          </p:cNvSpPr>
          <p:nvPr/>
        </p:nvSpPr>
        <p:spPr bwMode="auto">
          <a:xfrm>
            <a:off x="5531992" y="3643654"/>
            <a:ext cx="1175147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zh-CN" altLang="en-US" sz="2100" dirty="0">
                <a:latin typeface="+mn-ea"/>
              </a:rPr>
              <a:t>100</a:t>
            </a:r>
          </a:p>
        </p:txBody>
      </p:sp>
      <p:sp>
        <p:nvSpPr>
          <p:cNvPr id="21" name="Rectangle 27"/>
          <p:cNvSpPr>
            <a:spLocks noChangeArrowheads="1"/>
          </p:cNvSpPr>
          <p:nvPr/>
        </p:nvSpPr>
        <p:spPr bwMode="auto">
          <a:xfrm>
            <a:off x="5531991" y="4150741"/>
            <a:ext cx="1234679" cy="3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zh-CN" altLang="en-US" sz="2100" dirty="0">
                <a:latin typeface="+mn-ea"/>
              </a:rPr>
              <a:t>1000</a:t>
            </a:r>
          </a:p>
        </p:txBody>
      </p:sp>
      <p:sp>
        <p:nvSpPr>
          <p:cNvPr id="22" name="矩形 21"/>
          <p:cNvSpPr/>
          <p:nvPr/>
        </p:nvSpPr>
        <p:spPr>
          <a:xfrm>
            <a:off x="2212243" y="3138203"/>
            <a:ext cx="2023631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20000"/>
              </a:spcBef>
              <a:spcAft>
                <a:spcPct val="0"/>
              </a:spcAft>
              <a:buClr>
                <a:prstClr val="black"/>
              </a:buClr>
            </a:pPr>
            <a:r>
              <a:rPr lang="zh-CN" altLang="en-US" sz="2100" dirty="0">
                <a:solidFill>
                  <a:prstClr val="black"/>
                </a:solidFill>
              </a:rPr>
              <a:t>米、分米、厘米</a:t>
            </a:r>
          </a:p>
        </p:txBody>
      </p:sp>
      <p:sp>
        <p:nvSpPr>
          <p:cNvPr id="23" name="矩形 22"/>
          <p:cNvSpPr/>
          <p:nvPr/>
        </p:nvSpPr>
        <p:spPr>
          <a:xfrm>
            <a:off x="1353796" y="3643654"/>
            <a:ext cx="363945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20000"/>
              </a:spcBef>
              <a:spcAft>
                <a:spcPct val="0"/>
              </a:spcAft>
              <a:buClr>
                <a:prstClr val="black"/>
              </a:buClr>
            </a:pPr>
            <a:r>
              <a:rPr lang="zh-CN" altLang="en-US" sz="2100" dirty="0">
                <a:solidFill>
                  <a:prstClr val="black"/>
                </a:solidFill>
              </a:rPr>
              <a:t>平方米、平方分米、平方厘米</a:t>
            </a:r>
          </a:p>
        </p:txBody>
      </p:sp>
      <p:sp>
        <p:nvSpPr>
          <p:cNvPr id="24" name="矩形 23"/>
          <p:cNvSpPr/>
          <p:nvPr/>
        </p:nvSpPr>
        <p:spPr>
          <a:xfrm>
            <a:off x="1353796" y="4149105"/>
            <a:ext cx="363945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20000"/>
              </a:spcBef>
              <a:spcAft>
                <a:spcPct val="0"/>
              </a:spcAft>
              <a:buClr>
                <a:prstClr val="black"/>
              </a:buClr>
            </a:pPr>
            <a:r>
              <a:rPr lang="zh-CN" altLang="en-US" sz="2100" dirty="0">
                <a:solidFill>
                  <a:prstClr val="black"/>
                </a:solidFill>
              </a:rPr>
              <a:t>立方米、立方分米、立方厘米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5" grpId="0"/>
      <p:bldP spid="7" grpId="0"/>
      <p:bldP spid="8" grpId="0" autoUpdateAnimBg="0"/>
      <p:bldP spid="9" grpId="0" autoUpdateAnimBg="0"/>
      <p:bldP spid="19" grpId="0" autoUpdateAnimBg="0"/>
      <p:bldP spid="20" grpId="0" autoUpdateAnimBg="0"/>
      <p:bldP spid="21" grpId="0" autoUpdateAnimBg="0"/>
      <p:bldP spid="22" grpId="0"/>
      <p:bldP spid="23" grpId="0"/>
      <p:bldP spid="2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493112" y="727264"/>
            <a:ext cx="4640360" cy="13635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9</a:t>
            </a:r>
            <a:r>
              <a:rPr lang="zh-CN" altLang="en-US" sz="2100" dirty="0">
                <a:latin typeface="+mn-ea"/>
                <a:ea typeface="+mn-ea"/>
              </a:rPr>
              <a:t>立方米</a:t>
            </a:r>
            <a:r>
              <a:rPr lang="en-US" altLang="zh-CN" sz="2100" dirty="0">
                <a:latin typeface="+mn-ea"/>
                <a:ea typeface="+mn-ea"/>
              </a:rPr>
              <a:t>=</a:t>
            </a:r>
            <a:r>
              <a:rPr lang="zh-CN" altLang="en-US" sz="2100" dirty="0">
                <a:latin typeface="+mn-ea"/>
                <a:ea typeface="+mn-ea"/>
              </a:rPr>
              <a:t>（        ）立方分米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0.56</a:t>
            </a:r>
            <a:r>
              <a:rPr lang="zh-CN" altLang="en-US" sz="2100" dirty="0">
                <a:latin typeface="+mn-ea"/>
                <a:ea typeface="+mn-ea"/>
              </a:rPr>
              <a:t>立方分米</a:t>
            </a:r>
            <a:r>
              <a:rPr lang="en-US" altLang="zh-CN" sz="2100" dirty="0">
                <a:latin typeface="+mn-ea"/>
                <a:ea typeface="+mn-ea"/>
              </a:rPr>
              <a:t>=</a:t>
            </a:r>
            <a:r>
              <a:rPr lang="zh-CN" altLang="en-US" sz="2100" dirty="0">
                <a:latin typeface="+mn-ea"/>
                <a:ea typeface="+mn-ea"/>
              </a:rPr>
              <a:t>（        ）立方厘米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7</a:t>
            </a:r>
            <a:r>
              <a:rPr lang="zh-CN" altLang="en-US" sz="2100" dirty="0">
                <a:latin typeface="+mn-ea"/>
                <a:ea typeface="+mn-ea"/>
              </a:rPr>
              <a:t>升</a:t>
            </a:r>
            <a:r>
              <a:rPr lang="en-US" altLang="zh-CN" sz="2100" dirty="0">
                <a:latin typeface="+mn-ea"/>
                <a:ea typeface="+mn-ea"/>
              </a:rPr>
              <a:t>=</a:t>
            </a:r>
            <a:r>
              <a:rPr lang="zh-CN" altLang="en-US" sz="2100" dirty="0">
                <a:latin typeface="+mn-ea"/>
                <a:ea typeface="+mn-ea"/>
              </a:rPr>
              <a:t>（         ） 毫升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1924285" y="744512"/>
            <a:ext cx="812283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9000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2610084" y="1228524"/>
            <a:ext cx="701278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560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1414031" y="1703876"/>
            <a:ext cx="836998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7000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336169" y="2166658"/>
            <a:ext cx="732985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高级单位变为低级单位：数字会变大，高级单位的数×进率。                                     </a:t>
            </a:r>
          </a:p>
        </p:txBody>
      </p:sp>
      <p:sp>
        <p:nvSpPr>
          <p:cNvPr id="20" name="矩形 19"/>
          <p:cNvSpPr/>
          <p:nvPr/>
        </p:nvSpPr>
        <p:spPr>
          <a:xfrm>
            <a:off x="328220" y="3899195"/>
            <a:ext cx="7893431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>
              <a:spcBef>
                <a:spcPct val="50000"/>
              </a:spcBef>
            </a:pP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低级单位变为高级单位：数字会变小，低级单位的数÷进率。</a:t>
            </a:r>
          </a:p>
        </p:txBody>
      </p:sp>
      <p:sp>
        <p:nvSpPr>
          <p:cNvPr id="21" name="Text Box 2"/>
          <p:cNvSpPr txBox="1">
            <a:spLocks noChangeArrowheads="1"/>
          </p:cNvSpPr>
          <p:nvPr/>
        </p:nvSpPr>
        <p:spPr bwMode="auto">
          <a:xfrm>
            <a:off x="474706" y="2841985"/>
            <a:ext cx="4303808" cy="8787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6400</a:t>
            </a:r>
            <a:r>
              <a:rPr lang="zh-CN" altLang="en-US" sz="2100" dirty="0">
                <a:latin typeface="+mn-ea"/>
                <a:ea typeface="+mn-ea"/>
              </a:rPr>
              <a:t>立方厘米</a:t>
            </a:r>
            <a:r>
              <a:rPr lang="en-US" altLang="zh-CN" sz="2100" dirty="0">
                <a:latin typeface="+mn-ea"/>
                <a:ea typeface="+mn-ea"/>
              </a:rPr>
              <a:t>=</a:t>
            </a:r>
            <a:r>
              <a:rPr lang="zh-CN" altLang="en-US" sz="2100" dirty="0">
                <a:latin typeface="+mn-ea"/>
                <a:ea typeface="+mn-ea"/>
              </a:rPr>
              <a:t>（      ）立方分米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latin typeface="+mn-ea"/>
                <a:ea typeface="+mn-ea"/>
              </a:rPr>
              <a:t>930</a:t>
            </a:r>
            <a:r>
              <a:rPr lang="zh-CN" altLang="en-US" sz="2100" dirty="0">
                <a:latin typeface="+mn-ea"/>
                <a:ea typeface="+mn-ea"/>
              </a:rPr>
              <a:t>立方分米</a:t>
            </a:r>
            <a:r>
              <a:rPr lang="en-US" altLang="zh-CN" sz="2100" dirty="0">
                <a:latin typeface="+mn-ea"/>
                <a:ea typeface="+mn-ea"/>
              </a:rPr>
              <a:t>=</a:t>
            </a:r>
            <a:r>
              <a:rPr lang="zh-CN" altLang="en-US" sz="2100" dirty="0">
                <a:latin typeface="+mn-ea"/>
                <a:ea typeface="+mn-ea"/>
              </a:rPr>
              <a:t>（         ）立方</a:t>
            </a: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2626610" y="2848931"/>
            <a:ext cx="897731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6.4</a:t>
            </a:r>
          </a:p>
        </p:txBody>
      </p:sp>
      <p:sp>
        <p:nvSpPr>
          <p:cNvPr id="23" name="Text Box 5"/>
          <p:cNvSpPr txBox="1">
            <a:spLocks noChangeArrowheads="1"/>
          </p:cNvSpPr>
          <p:nvPr/>
        </p:nvSpPr>
        <p:spPr bwMode="auto">
          <a:xfrm>
            <a:off x="2552503" y="3353955"/>
            <a:ext cx="816440" cy="394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7500" tIns="35100" rIns="67500" bIns="351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0.93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8" grpId="0"/>
      <p:bldP spid="20" grpId="0"/>
      <p:bldP spid="21" grpId="0"/>
      <p:bldP spid="22" grpId="0"/>
      <p:bldP spid="23" grpId="0"/>
    </p:bldLst>
  </p:timing>
</p:sld>
</file>

<file path=ppt/theme/theme1.xml><?xml version="1.0" encoding="utf-8"?>
<a:theme xmlns:a="http://schemas.openxmlformats.org/drawingml/2006/main" name="WWW.2PPT.COM&#10;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1205</Words>
  <Application>Microsoft Office PowerPoint</Application>
  <PresentationFormat>全屏显示(16:9)</PresentationFormat>
  <Paragraphs>197</Paragraphs>
  <Slides>22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28" baseType="lpstr">
      <vt:lpstr>楷体</vt:lpstr>
      <vt:lpstr>隶书</vt:lpstr>
      <vt:lpstr>宋体</vt:lpstr>
      <vt:lpstr>微软雅黑</vt:lpstr>
      <vt:lpstr>Arial</vt:lpstr>
      <vt:lpstr>WWW.2PPT.COM
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2019-05-20T10:58:00Z</dcterms:created>
  <dcterms:modified xsi:type="dcterms:W3CDTF">2023-01-17T03:07:38Z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C02914224B4C43F8A31105D910B93E22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