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365" r:id="rId5"/>
    <p:sldId id="259" r:id="rId6"/>
    <p:sldId id="260" r:id="rId7"/>
    <p:sldId id="361" r:id="rId8"/>
    <p:sldId id="362" r:id="rId9"/>
    <p:sldId id="363" r:id="rId10"/>
    <p:sldId id="367" r:id="rId11"/>
    <p:sldId id="265" r:id="rId12"/>
    <p:sldId id="368" r:id="rId13"/>
    <p:sldId id="270" r:id="rId14"/>
    <p:sldId id="369" r:id="rId15"/>
    <p:sldId id="370" r:id="rId16"/>
    <p:sldId id="371" r:id="rId17"/>
    <p:sldId id="271" r:id="rId18"/>
    <p:sldId id="272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DA893-2857-4900-AFE5-AD49044089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9156-4D92-443C-8FFF-DFB6FE13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06" y="3305176"/>
            <a:ext cx="7772221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06" y="2180035"/>
            <a:ext cx="7772221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60" y="1200151"/>
            <a:ext cx="405698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62" y="1200151"/>
            <a:ext cx="405817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65" y="1151335"/>
            <a:ext cx="404031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65" y="1631156"/>
            <a:ext cx="404031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40" y="1151335"/>
            <a:ext cx="404150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40" y="1631156"/>
            <a:ext cx="404150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04787"/>
            <a:ext cx="3007910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25" y="204791"/>
            <a:ext cx="5112019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60" y="1076328"/>
            <a:ext cx="300791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24" y="3600451"/>
            <a:ext cx="5487114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24" y="459581"/>
            <a:ext cx="5487114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24" y="4025506"/>
            <a:ext cx="5487114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270" y="205980"/>
            <a:ext cx="2056477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5" y="205980"/>
            <a:ext cx="6058689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xStyles>
    <p:titleStyle>
      <a:lvl1pPr algn="ctr" defTabSz="685165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30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5004488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15247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青岛版  数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学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五年级  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49333" y="2211712"/>
            <a:ext cx="1425711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936685" y="914660"/>
            <a:ext cx="6294031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校园艺术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en-US" altLang="zh-CN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</a:t>
            </a:r>
            <a:r>
              <a:rPr lang="zh-CN" altLang="en-US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数的意义和性质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857903" y="445727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1176563" y="895603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2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3085949" y="445121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5002" y="1000144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填一填</a:t>
              </a:r>
            </a:p>
          </p:txBody>
        </p:sp>
      </p:grpSp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7228" y="1745080"/>
            <a:ext cx="1241822" cy="118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8150" y="3284915"/>
            <a:ext cx="1437084" cy="85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626315" y="1609544"/>
            <a:ext cx="46644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ea typeface="楷体" panose="02010609060101010101" pitchFamily="49" charset="-122"/>
              </a:rPr>
              <a:t>用分数表示是（      ），它里面有（      ）个（      ） 。</a:t>
            </a:r>
            <a:endParaRPr lang="en-US" altLang="zh-CN" sz="2800" b="1" dirty="0">
              <a:ea typeface="楷体" panose="02010609060101010101" pitchFamily="49" charset="-122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5250835" y="2394163"/>
            <a:ext cx="432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3626318" y="2998810"/>
            <a:ext cx="466444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用分数表示是（    ），它里面有（   ）个（   ）。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5250834" y="3760131"/>
            <a:ext cx="432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478088" y="1886766"/>
            <a:ext cx="971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6263879" y="1564185"/>
                <a:ext cx="409086" cy="7926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879" y="1564185"/>
                <a:ext cx="409086" cy="792653"/>
              </a:xfrm>
              <a:prstGeom prst="rect">
                <a:avLst/>
              </a:prstGeom>
              <a:blipFill rotWithShape="1">
                <a:blip r:embed="rId5"/>
                <a:stretch>
                  <a:fillRect l="-58" t="-23" r="94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6950581" y="2228670"/>
                <a:ext cx="409086" cy="7926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581" y="2228670"/>
                <a:ext cx="409086" cy="792653"/>
              </a:xfrm>
              <a:prstGeom prst="rect">
                <a:avLst/>
              </a:prstGeom>
              <a:blipFill rotWithShape="1">
                <a:blip r:embed="rId5"/>
                <a:stretch>
                  <a:fillRect l="-124" t="-57" r="4" b="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/>
              <p:cNvSpPr/>
              <p:nvPr/>
            </p:nvSpPr>
            <p:spPr>
              <a:xfrm>
                <a:off x="6242935" y="2958338"/>
                <a:ext cx="564577" cy="783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 i="0" smtClean="0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935" y="2958338"/>
                <a:ext cx="564577" cy="783356"/>
              </a:xfrm>
              <a:prstGeom prst="rect">
                <a:avLst/>
              </a:prstGeom>
              <a:blipFill rotWithShape="1">
                <a:blip r:embed="rId6"/>
                <a:stretch>
                  <a:fillRect l="-44" t="-65" r="55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/>
              <p:cNvSpPr/>
              <p:nvPr/>
            </p:nvSpPr>
            <p:spPr>
              <a:xfrm>
                <a:off x="6714929" y="3635724"/>
                <a:ext cx="564577" cy="785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 i="0" smtClean="0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1" name="矩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929" y="3635724"/>
                <a:ext cx="564577" cy="785728"/>
              </a:xfrm>
              <a:prstGeom prst="rect">
                <a:avLst/>
              </a:prstGeom>
              <a:blipFill rotWithShape="1">
                <a:blip r:embed="rId7"/>
                <a:stretch>
                  <a:fillRect l="-78" t="-44" r="89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7" grpId="0"/>
      <p:bldP spid="28" grpId="0"/>
      <p:bldP spid="37" grpId="0"/>
      <p:bldP spid="38" grpId="0"/>
      <p:bldP spid="5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5002" y="1000144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填一填</a:t>
              </a:r>
            </a:p>
          </p:txBody>
        </p:sp>
      </p:grpSp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728935" y="1871743"/>
            <a:ext cx="971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2123731" y="1777223"/>
                <a:ext cx="6291337" cy="690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 dirty="0">
                    <a:solidFill>
                      <a:schemeClr val="tx1"/>
                    </a:solidFill>
                    <a:ea typeface="楷体" panose="02010609060101010101" pitchFamily="49" charset="-122"/>
                  </a:rPr>
                  <a:t>①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是（   ）；</a:t>
                </a:r>
                <a:r>
                  <a:rPr lang="en-US" altLang="zh-CN" sz="2400" b="1" dirty="0">
                    <a:solidFill>
                      <a:schemeClr val="tx1"/>
                    </a:solidFill>
                    <a:ea typeface="楷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17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是</a:t>
                </a:r>
                <a:r>
                  <a:rPr lang="en-US" altLang="zh-CN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5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个（    ）。</a:t>
                </a:r>
                <a:endParaRPr lang="en-US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3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31" y="1777223"/>
                <a:ext cx="6291337" cy="690445"/>
              </a:xfrm>
              <a:prstGeom prst="rect">
                <a:avLst/>
              </a:prstGeom>
              <a:blipFill rotWithShape="1">
                <a:blip r:embed="rId3"/>
                <a:stretch>
                  <a:fillRect l="-5" t="-71" r="1" b="-14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2123730" y="2566606"/>
                <a:ext cx="2875576" cy="6918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zh-CN" sz="2400" b="1" dirty="0">
                    <a:solidFill>
                      <a:schemeClr val="tx1"/>
                    </a:solidFill>
                    <a:ea typeface="楷体" panose="02010609060101010101" pitchFamily="49" charset="-122"/>
                  </a:rPr>
                  <a:t>②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（    ）个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en-US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4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30" y="2566606"/>
                <a:ext cx="2875576" cy="691856"/>
              </a:xfrm>
              <a:prstGeom prst="rect">
                <a:avLst/>
              </a:prstGeom>
              <a:blipFill rotWithShape="1">
                <a:blip r:embed="rId4"/>
                <a:stretch>
                  <a:fillRect l="-10" t="-83" r="-200" b="4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1"/>
              <p:cNvSpPr txBox="1">
                <a:spLocks noChangeArrowheads="1"/>
              </p:cNvSpPr>
              <p:nvPr/>
            </p:nvSpPr>
            <p:spPr bwMode="auto">
              <a:xfrm>
                <a:off x="2123728" y="3431000"/>
                <a:ext cx="2731561" cy="683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③4</a:t>
                </a:r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个（    ）是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en-US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1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3431000"/>
                <a:ext cx="2731561" cy="683136"/>
              </a:xfrm>
              <a:prstGeom prst="rect">
                <a:avLst/>
              </a:prstGeom>
              <a:blipFill rotWithShape="1">
                <a:blip r:embed="rId5"/>
                <a:stretch>
                  <a:fillRect l="-11" t="-14" r="-4902" b="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2916069" y="2681703"/>
            <a:ext cx="304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793716" y="1704701"/>
                <a:ext cx="575799" cy="788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楷体" panose="02010609060101010101" pitchFamily="49" charset="-122"/>
                              <a:ea typeface="楷体" panose="02010609060101010101" pitchFamily="49" charset="-122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716" y="1704701"/>
                <a:ext cx="575799" cy="788164"/>
              </a:xfrm>
              <a:prstGeom prst="rect">
                <a:avLst/>
              </a:prstGeom>
              <a:blipFill rotWithShape="1">
                <a:blip r:embed="rId6"/>
                <a:stretch>
                  <a:fillRect l="-39" t="-46" r="14" b="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3365268" y="3378486"/>
                <a:ext cx="420308" cy="788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268" y="3378486"/>
                <a:ext cx="420308" cy="788164"/>
              </a:xfrm>
              <a:prstGeom prst="rect">
                <a:avLst/>
              </a:prstGeom>
              <a:blipFill rotWithShape="1">
                <a:blip r:embed="rId7"/>
                <a:stretch>
                  <a:fillRect l="-96" t="-36" r="81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6496519" y="1797814"/>
                <a:ext cx="521297" cy="6710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17</m:t>
                          </m:r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519" y="1797814"/>
                <a:ext cx="521297" cy="671081"/>
              </a:xfrm>
              <a:prstGeom prst="rect">
                <a:avLst/>
              </a:prstGeom>
              <a:blipFill rotWithShape="1">
                <a:blip r:embed="rId8"/>
                <a:stretch>
                  <a:fillRect l="-90" t="-19" r="83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7" grpId="0" bldLvl="0" animBg="1"/>
      <p:bldP spid="12" grpId="0" bldLvl="0" animBg="1"/>
      <p:bldP spid="1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4176" y="807190"/>
            <a:ext cx="4157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分一分，涂一涂。</a:t>
            </a:r>
          </a:p>
        </p:txBody>
      </p:sp>
      <p:sp>
        <p:nvSpPr>
          <p:cNvPr id="6" name="六边形 5">
            <a:hlinkClick r:id="rId2" action="ppaction://hlinksldjump"/>
          </p:cNvPr>
          <p:cNvSpPr/>
          <p:nvPr/>
        </p:nvSpPr>
        <p:spPr>
          <a:xfrm>
            <a:off x="1884760" y="1869283"/>
            <a:ext cx="1188244" cy="91797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7" name="Group 58"/>
          <p:cNvGrpSpPr/>
          <p:nvPr/>
        </p:nvGrpSpPr>
        <p:grpSpPr bwMode="auto">
          <a:xfrm>
            <a:off x="1169194" y="2787261"/>
            <a:ext cx="3176730" cy="794272"/>
            <a:chOff x="3096" y="2462"/>
            <a:chExt cx="2143" cy="487"/>
          </a:xfrm>
        </p:grpSpPr>
        <p:sp>
          <p:nvSpPr>
            <p:cNvPr id="8" name="Text Box 52"/>
            <p:cNvSpPr txBox="1">
              <a:spLocks noChangeArrowheads="1"/>
            </p:cNvSpPr>
            <p:nvPr/>
          </p:nvSpPr>
          <p:spPr bwMode="auto">
            <a:xfrm>
              <a:off x="4059" y="2462"/>
              <a:ext cx="226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9" name="Text Box 53"/>
            <p:cNvSpPr txBox="1">
              <a:spLocks noChangeArrowheads="1"/>
            </p:cNvSpPr>
            <p:nvPr/>
          </p:nvSpPr>
          <p:spPr bwMode="auto">
            <a:xfrm>
              <a:off x="4014" y="2704"/>
              <a:ext cx="31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２</a:t>
              </a:r>
              <a:endPara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Text Box 46"/>
            <p:cNvSpPr txBox="1">
              <a:spLocks noChangeArrowheads="1"/>
            </p:cNvSpPr>
            <p:nvPr/>
          </p:nvSpPr>
          <p:spPr bwMode="auto">
            <a:xfrm>
              <a:off x="3096" y="2614"/>
              <a:ext cx="2143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zh-CN" altLang="en-US" sz="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11" name="Picture 5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" y="2659"/>
              <a:ext cx="31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21" descr="C:\Users\jing\Desktop\20140315第二学段课件\五下\分数的意义（3.13）\图片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3551" y="1437085"/>
            <a:ext cx="1946672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65"/>
          <p:cNvGrpSpPr/>
          <p:nvPr/>
        </p:nvGrpSpPr>
        <p:grpSpPr bwMode="auto">
          <a:xfrm>
            <a:off x="6246023" y="2895608"/>
            <a:ext cx="486219" cy="794272"/>
            <a:chOff x="4286" y="2478"/>
            <a:chExt cx="328" cy="487"/>
          </a:xfrm>
        </p:grpSpPr>
        <p:sp>
          <p:nvSpPr>
            <p:cNvPr id="14" name="Text Box 52"/>
            <p:cNvSpPr txBox="1">
              <a:spLocks noChangeArrowheads="1"/>
            </p:cNvSpPr>
            <p:nvPr/>
          </p:nvSpPr>
          <p:spPr bwMode="auto">
            <a:xfrm>
              <a:off x="4286" y="2478"/>
              <a:ext cx="226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４</a:t>
              </a:r>
              <a:endPara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5" name="Text Box 53"/>
            <p:cNvSpPr txBox="1">
              <a:spLocks noChangeArrowheads="1"/>
            </p:cNvSpPr>
            <p:nvPr/>
          </p:nvSpPr>
          <p:spPr bwMode="auto">
            <a:xfrm>
              <a:off x="4297" y="2720"/>
              <a:ext cx="31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５</a:t>
              </a:r>
              <a:endPara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16" name="Picture 5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" y="2659"/>
              <a:ext cx="31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64"/>
          <p:cNvGrpSpPr/>
          <p:nvPr/>
        </p:nvGrpSpPr>
        <p:grpSpPr bwMode="auto">
          <a:xfrm>
            <a:off x="4193382" y="2950377"/>
            <a:ext cx="471396" cy="794272"/>
            <a:chOff x="2437" y="2931"/>
            <a:chExt cx="318" cy="487"/>
          </a:xfrm>
        </p:grpSpPr>
        <p:sp>
          <p:nvSpPr>
            <p:cNvPr id="18" name="Text Box 52"/>
            <p:cNvSpPr txBox="1">
              <a:spLocks noChangeArrowheads="1"/>
            </p:cNvSpPr>
            <p:nvPr/>
          </p:nvSpPr>
          <p:spPr bwMode="auto">
            <a:xfrm>
              <a:off x="2437" y="2931"/>
              <a:ext cx="226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２</a:t>
              </a:r>
              <a:endPara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Text Box 53"/>
            <p:cNvSpPr txBox="1">
              <a:spLocks noChangeArrowheads="1"/>
            </p:cNvSpPr>
            <p:nvPr/>
          </p:nvSpPr>
          <p:spPr bwMode="auto">
            <a:xfrm>
              <a:off x="2437" y="3173"/>
              <a:ext cx="317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３</a:t>
              </a:r>
              <a:endPara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20" name="Picture 5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37" y="3128"/>
              <a:ext cx="31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组合 55"/>
          <p:cNvGrpSpPr/>
          <p:nvPr/>
        </p:nvGrpSpPr>
        <p:grpSpPr>
          <a:xfrm>
            <a:off x="3478652" y="1726704"/>
            <a:ext cx="1782198" cy="1150032"/>
            <a:chOff x="4283968" y="1412776"/>
            <a:chExt cx="2376264" cy="1533376"/>
          </a:xfrm>
          <a:solidFill>
            <a:schemeClr val="bg1"/>
          </a:solidFill>
        </p:grpSpPr>
        <p:sp>
          <p:nvSpPr>
            <p:cNvPr id="22" name="椭圆 21"/>
            <p:cNvSpPr/>
            <p:nvPr/>
          </p:nvSpPr>
          <p:spPr>
            <a:xfrm>
              <a:off x="4283968" y="1412776"/>
              <a:ext cx="2376264" cy="15333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3" name="立方体 22"/>
            <p:cNvSpPr/>
            <p:nvPr/>
          </p:nvSpPr>
          <p:spPr>
            <a:xfrm>
              <a:off x="4694808" y="1641500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4" name="立方体 23"/>
            <p:cNvSpPr/>
            <p:nvPr/>
          </p:nvSpPr>
          <p:spPr>
            <a:xfrm>
              <a:off x="4694808" y="1946424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5" name="立方体 24"/>
            <p:cNvSpPr/>
            <p:nvPr/>
          </p:nvSpPr>
          <p:spPr>
            <a:xfrm>
              <a:off x="4694808" y="2242964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6" name="立方体 25"/>
            <p:cNvSpPr/>
            <p:nvPr/>
          </p:nvSpPr>
          <p:spPr>
            <a:xfrm>
              <a:off x="4694808" y="2526804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7" name="立方体 26"/>
            <p:cNvSpPr/>
            <p:nvPr/>
          </p:nvSpPr>
          <p:spPr>
            <a:xfrm>
              <a:off x="5270872" y="1637308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8" name="立方体 27"/>
            <p:cNvSpPr/>
            <p:nvPr/>
          </p:nvSpPr>
          <p:spPr>
            <a:xfrm>
              <a:off x="5270872" y="1942232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29" name="立方体 28"/>
            <p:cNvSpPr/>
            <p:nvPr/>
          </p:nvSpPr>
          <p:spPr>
            <a:xfrm>
              <a:off x="5270872" y="2238772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0" name="立方体 29"/>
            <p:cNvSpPr/>
            <p:nvPr/>
          </p:nvSpPr>
          <p:spPr>
            <a:xfrm>
              <a:off x="5270872" y="2522612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1" name="立方体 30"/>
            <p:cNvSpPr/>
            <p:nvPr/>
          </p:nvSpPr>
          <p:spPr>
            <a:xfrm>
              <a:off x="5846936" y="1590700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2" name="立方体 31"/>
            <p:cNvSpPr/>
            <p:nvPr/>
          </p:nvSpPr>
          <p:spPr>
            <a:xfrm>
              <a:off x="5846936" y="1895624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3" name="立方体 32"/>
            <p:cNvSpPr/>
            <p:nvPr/>
          </p:nvSpPr>
          <p:spPr>
            <a:xfrm>
              <a:off x="5846936" y="2192164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4" name="立方体 33"/>
            <p:cNvSpPr/>
            <p:nvPr/>
          </p:nvSpPr>
          <p:spPr>
            <a:xfrm>
              <a:off x="5846936" y="2476004"/>
              <a:ext cx="288032" cy="254124"/>
            </a:xfrm>
            <a:prstGeom prst="cub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cxnSp>
        <p:nvCxnSpPr>
          <p:cNvPr id="35" name="直接连接符 34"/>
          <p:cNvCxnSpPr/>
          <p:nvPr/>
        </p:nvCxnSpPr>
        <p:spPr>
          <a:xfrm>
            <a:off x="4558904" y="1653781"/>
            <a:ext cx="0" cy="127754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70"/>
          <p:cNvGrpSpPr/>
          <p:nvPr/>
        </p:nvGrpSpPr>
        <p:grpSpPr bwMode="auto">
          <a:xfrm>
            <a:off x="3786188" y="1895477"/>
            <a:ext cx="216694" cy="853679"/>
            <a:chOff x="950392" y="2526804"/>
            <a:chExt cx="288032" cy="1139428"/>
          </a:xfrm>
        </p:grpSpPr>
        <p:sp>
          <p:nvSpPr>
            <p:cNvPr id="37" name="立方体 36"/>
            <p:cNvSpPr/>
            <p:nvPr/>
          </p:nvSpPr>
          <p:spPr>
            <a:xfrm>
              <a:off x="950392" y="2526804"/>
              <a:ext cx="288032" cy="254266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8" name="立方体 37"/>
            <p:cNvSpPr/>
            <p:nvPr/>
          </p:nvSpPr>
          <p:spPr>
            <a:xfrm>
              <a:off x="950392" y="2831923"/>
              <a:ext cx="288032" cy="254266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39" name="立方体 38"/>
            <p:cNvSpPr/>
            <p:nvPr/>
          </p:nvSpPr>
          <p:spPr>
            <a:xfrm>
              <a:off x="950392" y="3127506"/>
              <a:ext cx="288032" cy="254266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0" name="立方体 39"/>
            <p:cNvSpPr/>
            <p:nvPr/>
          </p:nvSpPr>
          <p:spPr>
            <a:xfrm>
              <a:off x="950392" y="3411966"/>
              <a:ext cx="288032" cy="254266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grpSp>
        <p:nvGrpSpPr>
          <p:cNvPr id="41" name="组合 75"/>
          <p:cNvGrpSpPr/>
          <p:nvPr/>
        </p:nvGrpSpPr>
        <p:grpSpPr bwMode="auto">
          <a:xfrm>
            <a:off x="4218385" y="1891906"/>
            <a:ext cx="216694" cy="854869"/>
            <a:chOff x="1526456" y="2522612"/>
            <a:chExt cx="288032" cy="1139428"/>
          </a:xfrm>
        </p:grpSpPr>
        <p:sp>
          <p:nvSpPr>
            <p:cNvPr id="42" name="立方体 41"/>
            <p:cNvSpPr/>
            <p:nvPr/>
          </p:nvSpPr>
          <p:spPr>
            <a:xfrm>
              <a:off x="1526456" y="2522612"/>
              <a:ext cx="288032" cy="253912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3" name="立方体 42"/>
            <p:cNvSpPr/>
            <p:nvPr/>
          </p:nvSpPr>
          <p:spPr>
            <a:xfrm>
              <a:off x="1526456" y="2827306"/>
              <a:ext cx="288032" cy="253912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4" name="立方体 43"/>
            <p:cNvSpPr/>
            <p:nvPr/>
          </p:nvSpPr>
          <p:spPr>
            <a:xfrm>
              <a:off x="1526456" y="3124064"/>
              <a:ext cx="288032" cy="253912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45" name="立方体 44"/>
            <p:cNvSpPr/>
            <p:nvPr/>
          </p:nvSpPr>
          <p:spPr>
            <a:xfrm>
              <a:off x="1526456" y="3408128"/>
              <a:ext cx="288032" cy="253912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cxnSp>
        <p:nvCxnSpPr>
          <p:cNvPr id="46" name="直接连接符 45"/>
          <p:cNvCxnSpPr/>
          <p:nvPr/>
        </p:nvCxnSpPr>
        <p:spPr>
          <a:xfrm>
            <a:off x="4126706" y="1672831"/>
            <a:ext cx="0" cy="127754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6569869" y="1600200"/>
            <a:ext cx="0" cy="127635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084094" y="1600200"/>
            <a:ext cx="0" cy="127635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6840141" y="1600200"/>
            <a:ext cx="0" cy="127635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6354366" y="1600200"/>
            <a:ext cx="0" cy="127635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合 91"/>
          <p:cNvGrpSpPr/>
          <p:nvPr/>
        </p:nvGrpSpPr>
        <p:grpSpPr bwMode="auto">
          <a:xfrm>
            <a:off x="5849541" y="1815705"/>
            <a:ext cx="225028" cy="775097"/>
            <a:chOff x="6287492" y="2420888"/>
            <a:chExt cx="300732" cy="1033512"/>
          </a:xfrm>
        </p:grpSpPr>
        <p:sp>
          <p:nvSpPr>
            <p:cNvPr id="52" name="心形 51"/>
            <p:cNvSpPr/>
            <p:nvPr/>
          </p:nvSpPr>
          <p:spPr>
            <a:xfrm>
              <a:off x="6287492" y="2420888"/>
              <a:ext cx="288003" cy="21591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3" name="心形 52"/>
            <p:cNvSpPr/>
            <p:nvPr/>
          </p:nvSpPr>
          <p:spPr>
            <a:xfrm>
              <a:off x="6300221" y="2695538"/>
              <a:ext cx="288003" cy="21749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4" name="心形 53"/>
            <p:cNvSpPr/>
            <p:nvPr/>
          </p:nvSpPr>
          <p:spPr>
            <a:xfrm>
              <a:off x="6287492" y="2962251"/>
              <a:ext cx="288003" cy="21749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5" name="心形 54"/>
            <p:cNvSpPr/>
            <p:nvPr/>
          </p:nvSpPr>
          <p:spPr>
            <a:xfrm>
              <a:off x="6287492" y="3238490"/>
              <a:ext cx="288003" cy="21591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grpSp>
        <p:nvGrpSpPr>
          <p:cNvPr id="56" name="组合 92"/>
          <p:cNvGrpSpPr/>
          <p:nvPr/>
        </p:nvGrpSpPr>
        <p:grpSpPr bwMode="auto">
          <a:xfrm>
            <a:off x="6112673" y="1815705"/>
            <a:ext cx="225029" cy="775097"/>
            <a:chOff x="6287492" y="2420888"/>
            <a:chExt cx="300732" cy="1033512"/>
          </a:xfrm>
        </p:grpSpPr>
        <p:sp>
          <p:nvSpPr>
            <p:cNvPr id="57" name="心形 56"/>
            <p:cNvSpPr/>
            <p:nvPr/>
          </p:nvSpPr>
          <p:spPr>
            <a:xfrm>
              <a:off x="6287492" y="2420888"/>
              <a:ext cx="288003" cy="21591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8" name="心形 57"/>
            <p:cNvSpPr/>
            <p:nvPr/>
          </p:nvSpPr>
          <p:spPr>
            <a:xfrm>
              <a:off x="6300221" y="2695538"/>
              <a:ext cx="288003" cy="21749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59" name="心形 58"/>
            <p:cNvSpPr/>
            <p:nvPr/>
          </p:nvSpPr>
          <p:spPr>
            <a:xfrm>
              <a:off x="6287492" y="2962251"/>
              <a:ext cx="288003" cy="21749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60" name="心形 59"/>
            <p:cNvSpPr/>
            <p:nvPr/>
          </p:nvSpPr>
          <p:spPr>
            <a:xfrm>
              <a:off x="6287492" y="3238490"/>
              <a:ext cx="288003" cy="21591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grpSp>
        <p:nvGrpSpPr>
          <p:cNvPr id="61" name="组合 97"/>
          <p:cNvGrpSpPr/>
          <p:nvPr/>
        </p:nvGrpSpPr>
        <p:grpSpPr bwMode="auto">
          <a:xfrm>
            <a:off x="6354366" y="1815705"/>
            <a:ext cx="225028" cy="775097"/>
            <a:chOff x="6287492" y="2420888"/>
            <a:chExt cx="300732" cy="1033512"/>
          </a:xfrm>
        </p:grpSpPr>
        <p:sp>
          <p:nvSpPr>
            <p:cNvPr id="62" name="心形 61"/>
            <p:cNvSpPr/>
            <p:nvPr/>
          </p:nvSpPr>
          <p:spPr>
            <a:xfrm>
              <a:off x="6287492" y="2420888"/>
              <a:ext cx="288003" cy="21591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63" name="心形 62"/>
            <p:cNvSpPr/>
            <p:nvPr/>
          </p:nvSpPr>
          <p:spPr>
            <a:xfrm>
              <a:off x="6300221" y="2695538"/>
              <a:ext cx="288003" cy="21749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64" name="心形 63"/>
            <p:cNvSpPr/>
            <p:nvPr/>
          </p:nvSpPr>
          <p:spPr>
            <a:xfrm>
              <a:off x="6287492" y="2962251"/>
              <a:ext cx="288003" cy="21749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65" name="心形 64"/>
            <p:cNvSpPr/>
            <p:nvPr/>
          </p:nvSpPr>
          <p:spPr>
            <a:xfrm>
              <a:off x="6287492" y="3238490"/>
              <a:ext cx="288003" cy="21591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grpSp>
        <p:nvGrpSpPr>
          <p:cNvPr id="66" name="组合 102"/>
          <p:cNvGrpSpPr/>
          <p:nvPr/>
        </p:nvGrpSpPr>
        <p:grpSpPr bwMode="auto">
          <a:xfrm>
            <a:off x="6605591" y="1815705"/>
            <a:ext cx="225029" cy="775097"/>
            <a:chOff x="6287492" y="2420888"/>
            <a:chExt cx="300732" cy="1033512"/>
          </a:xfrm>
        </p:grpSpPr>
        <p:sp>
          <p:nvSpPr>
            <p:cNvPr id="67" name="心形 66"/>
            <p:cNvSpPr/>
            <p:nvPr/>
          </p:nvSpPr>
          <p:spPr>
            <a:xfrm>
              <a:off x="6287492" y="2420888"/>
              <a:ext cx="288003" cy="21591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68" name="心形 67"/>
            <p:cNvSpPr/>
            <p:nvPr/>
          </p:nvSpPr>
          <p:spPr>
            <a:xfrm>
              <a:off x="6300221" y="2695538"/>
              <a:ext cx="288003" cy="21749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69" name="心形 68"/>
            <p:cNvSpPr/>
            <p:nvPr/>
          </p:nvSpPr>
          <p:spPr>
            <a:xfrm>
              <a:off x="6287492" y="2962251"/>
              <a:ext cx="288003" cy="217499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70" name="心形 69"/>
            <p:cNvSpPr/>
            <p:nvPr/>
          </p:nvSpPr>
          <p:spPr>
            <a:xfrm>
              <a:off x="6287492" y="3238490"/>
              <a:ext cx="288003" cy="21591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cxnSp>
        <p:nvCxnSpPr>
          <p:cNvPr id="71" name="直接连接符 70"/>
          <p:cNvCxnSpPr>
            <a:stCxn id="6" idx="2"/>
            <a:endCxn id="6" idx="5"/>
          </p:cNvCxnSpPr>
          <p:nvPr/>
        </p:nvCxnSpPr>
        <p:spPr>
          <a:xfrm flipV="1">
            <a:off x="2114253" y="1869283"/>
            <a:ext cx="729258" cy="91797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任意多边形 41"/>
          <p:cNvSpPr/>
          <p:nvPr/>
        </p:nvSpPr>
        <p:spPr>
          <a:xfrm rot="12961708">
            <a:off x="2430784" y="1930034"/>
            <a:ext cx="568904" cy="1114217"/>
          </a:xfrm>
          <a:custGeom>
            <a:avLst/>
            <a:gdLst>
              <a:gd name="connsiteX0" fmla="*/ 800100 w 800100"/>
              <a:gd name="connsiteY0" fmla="*/ 12700 h 1231900"/>
              <a:gd name="connsiteX1" fmla="*/ 800100 w 800100"/>
              <a:gd name="connsiteY1" fmla="*/ 1231900 h 1231900"/>
              <a:gd name="connsiteX2" fmla="*/ 342900 w 800100"/>
              <a:gd name="connsiteY2" fmla="*/ 1231900 h 1231900"/>
              <a:gd name="connsiteX3" fmla="*/ 0 w 800100"/>
              <a:gd name="connsiteY3" fmla="*/ 609600 h 1231900"/>
              <a:gd name="connsiteX4" fmla="*/ 317500 w 800100"/>
              <a:gd name="connsiteY4" fmla="*/ 0 h 1231900"/>
              <a:gd name="connsiteX5" fmla="*/ 800100 w 800100"/>
              <a:gd name="connsiteY5" fmla="*/ 12700 h 1231900"/>
              <a:gd name="connsiteX0-1" fmla="*/ 875542 w 875542"/>
              <a:gd name="connsiteY0-2" fmla="*/ 0 h 1461969"/>
              <a:gd name="connsiteX1-3" fmla="*/ 800100 w 875542"/>
              <a:gd name="connsiteY1-4" fmla="*/ 1461969 h 1461969"/>
              <a:gd name="connsiteX2-5" fmla="*/ 342900 w 875542"/>
              <a:gd name="connsiteY2-6" fmla="*/ 1461969 h 1461969"/>
              <a:gd name="connsiteX3-7" fmla="*/ 0 w 875542"/>
              <a:gd name="connsiteY3-8" fmla="*/ 839669 h 1461969"/>
              <a:gd name="connsiteX4-9" fmla="*/ 317500 w 875542"/>
              <a:gd name="connsiteY4-10" fmla="*/ 230069 h 1461969"/>
              <a:gd name="connsiteX5-11" fmla="*/ 875542 w 875542"/>
              <a:gd name="connsiteY5-12" fmla="*/ 0 h 1461969"/>
              <a:gd name="connsiteX0-13" fmla="*/ 875542 w 875542"/>
              <a:gd name="connsiteY0-14" fmla="*/ 0 h 1461969"/>
              <a:gd name="connsiteX1-15" fmla="*/ 800100 w 875542"/>
              <a:gd name="connsiteY1-16" fmla="*/ 1461969 h 1461969"/>
              <a:gd name="connsiteX2-17" fmla="*/ 342900 w 875542"/>
              <a:gd name="connsiteY2-18" fmla="*/ 1461969 h 1461969"/>
              <a:gd name="connsiteX3-19" fmla="*/ 0 w 875542"/>
              <a:gd name="connsiteY3-20" fmla="*/ 839669 h 1461969"/>
              <a:gd name="connsiteX4-21" fmla="*/ 132662 w 875542"/>
              <a:gd name="connsiteY4-22" fmla="*/ 467861 h 1461969"/>
              <a:gd name="connsiteX5-23" fmla="*/ 875542 w 875542"/>
              <a:gd name="connsiteY5-24" fmla="*/ 0 h 1461969"/>
              <a:gd name="connsiteX0-25" fmla="*/ 875542 w 875542"/>
              <a:gd name="connsiteY0-26" fmla="*/ 0 h 1461969"/>
              <a:gd name="connsiteX1-27" fmla="*/ 800100 w 875542"/>
              <a:gd name="connsiteY1-28" fmla="*/ 1461969 h 1461969"/>
              <a:gd name="connsiteX2-29" fmla="*/ 342900 w 875542"/>
              <a:gd name="connsiteY2-30" fmla="*/ 1461969 h 1461969"/>
              <a:gd name="connsiteX3-31" fmla="*/ 0 w 875542"/>
              <a:gd name="connsiteY3-32" fmla="*/ 839669 h 1461969"/>
              <a:gd name="connsiteX4-33" fmla="*/ 174158 w 875542"/>
              <a:gd name="connsiteY4-34" fmla="*/ 437981 h 1461969"/>
              <a:gd name="connsiteX5-35" fmla="*/ 875542 w 875542"/>
              <a:gd name="connsiteY5-36" fmla="*/ 0 h 1461969"/>
              <a:gd name="connsiteX0-37" fmla="*/ 879314 w 879314"/>
              <a:gd name="connsiteY0-38" fmla="*/ 1 h 1485624"/>
              <a:gd name="connsiteX1-39" fmla="*/ 800100 w 879314"/>
              <a:gd name="connsiteY1-40" fmla="*/ 1485624 h 1485624"/>
              <a:gd name="connsiteX2-41" fmla="*/ 342900 w 879314"/>
              <a:gd name="connsiteY2-42" fmla="*/ 1485624 h 1485624"/>
              <a:gd name="connsiteX3-43" fmla="*/ 0 w 879314"/>
              <a:gd name="connsiteY3-44" fmla="*/ 863324 h 1485624"/>
              <a:gd name="connsiteX4-45" fmla="*/ 174158 w 879314"/>
              <a:gd name="connsiteY4-46" fmla="*/ 461636 h 1485624"/>
              <a:gd name="connsiteX5-47" fmla="*/ 879314 w 879314"/>
              <a:gd name="connsiteY5-48" fmla="*/ 1 h 1485624"/>
              <a:gd name="connsiteX0-49" fmla="*/ 879314 w 879314"/>
              <a:gd name="connsiteY0-50" fmla="*/ 0 h 1485623"/>
              <a:gd name="connsiteX1-51" fmla="*/ 800100 w 879314"/>
              <a:gd name="connsiteY1-52" fmla="*/ 1485623 h 1485623"/>
              <a:gd name="connsiteX2-53" fmla="*/ 434690 w 879314"/>
              <a:gd name="connsiteY2-54" fmla="*/ 1293896 h 1485623"/>
              <a:gd name="connsiteX3-55" fmla="*/ 0 w 879314"/>
              <a:gd name="connsiteY3-56" fmla="*/ 863323 h 1485623"/>
              <a:gd name="connsiteX4-57" fmla="*/ 174158 w 879314"/>
              <a:gd name="connsiteY4-58" fmla="*/ 461635 h 1485623"/>
              <a:gd name="connsiteX5-59" fmla="*/ 879314 w 879314"/>
              <a:gd name="connsiteY5-60" fmla="*/ 0 h 1485623"/>
              <a:gd name="connsiteX0-61" fmla="*/ 705156 w 705156"/>
              <a:gd name="connsiteY0-62" fmla="*/ 0 h 1485623"/>
              <a:gd name="connsiteX1-63" fmla="*/ 625942 w 705156"/>
              <a:gd name="connsiteY1-64" fmla="*/ 1485623 h 1485623"/>
              <a:gd name="connsiteX2-65" fmla="*/ 260532 w 705156"/>
              <a:gd name="connsiteY2-66" fmla="*/ 1293896 h 1485623"/>
              <a:gd name="connsiteX3-67" fmla="*/ 83623 w 705156"/>
              <a:gd name="connsiteY3-68" fmla="*/ 1243032 h 1485623"/>
              <a:gd name="connsiteX4-69" fmla="*/ 0 w 705156"/>
              <a:gd name="connsiteY4-70" fmla="*/ 461635 h 1485623"/>
              <a:gd name="connsiteX5-71" fmla="*/ 705156 w 705156"/>
              <a:gd name="connsiteY5-72" fmla="*/ 0 h 1485623"/>
              <a:gd name="connsiteX0-73" fmla="*/ 784374 w 784374"/>
              <a:gd name="connsiteY0-74" fmla="*/ 0 h 1485623"/>
              <a:gd name="connsiteX1-75" fmla="*/ 705160 w 784374"/>
              <a:gd name="connsiteY1-76" fmla="*/ 1485623 h 1485623"/>
              <a:gd name="connsiteX2-77" fmla="*/ 339750 w 784374"/>
              <a:gd name="connsiteY2-78" fmla="*/ 1293896 h 1485623"/>
              <a:gd name="connsiteX3-79" fmla="*/ 162841 w 784374"/>
              <a:gd name="connsiteY3-80" fmla="*/ 1243032 h 1485623"/>
              <a:gd name="connsiteX4-81" fmla="*/ 0 w 784374"/>
              <a:gd name="connsiteY4-82" fmla="*/ 497740 h 1485623"/>
              <a:gd name="connsiteX5-83" fmla="*/ 784374 w 784374"/>
              <a:gd name="connsiteY5-84" fmla="*/ 0 h 1485623"/>
              <a:gd name="connsiteX0-85" fmla="*/ 784374 w 784374"/>
              <a:gd name="connsiteY0-86" fmla="*/ 0 h 1485623"/>
              <a:gd name="connsiteX1-87" fmla="*/ 705160 w 784374"/>
              <a:gd name="connsiteY1-88" fmla="*/ 1485623 h 1485623"/>
              <a:gd name="connsiteX2-89" fmla="*/ 339750 w 784374"/>
              <a:gd name="connsiteY2-90" fmla="*/ 1293896 h 1485623"/>
              <a:gd name="connsiteX3-91" fmla="*/ 136433 w 784374"/>
              <a:gd name="connsiteY3-92" fmla="*/ 1178295 h 1485623"/>
              <a:gd name="connsiteX4-93" fmla="*/ 0 w 784374"/>
              <a:gd name="connsiteY4-94" fmla="*/ 497740 h 1485623"/>
              <a:gd name="connsiteX5-95" fmla="*/ 784374 w 784374"/>
              <a:gd name="connsiteY5-96" fmla="*/ 0 h 1485623"/>
              <a:gd name="connsiteX0-97" fmla="*/ 784374 w 784374"/>
              <a:gd name="connsiteY0-98" fmla="*/ 0 h 1485623"/>
              <a:gd name="connsiteX1-99" fmla="*/ 705160 w 784374"/>
              <a:gd name="connsiteY1-100" fmla="*/ 1485623 h 1485623"/>
              <a:gd name="connsiteX2-101" fmla="*/ 339750 w 784374"/>
              <a:gd name="connsiteY2-102" fmla="*/ 1293896 h 1485623"/>
              <a:gd name="connsiteX3-103" fmla="*/ 136433 w 784374"/>
              <a:gd name="connsiteY3-104" fmla="*/ 1178295 h 1485623"/>
              <a:gd name="connsiteX4-105" fmla="*/ 0 w 784374"/>
              <a:gd name="connsiteY4-106" fmla="*/ 497740 h 1485623"/>
              <a:gd name="connsiteX5-107" fmla="*/ 784374 w 784374"/>
              <a:gd name="connsiteY5-108" fmla="*/ 0 h 1485623"/>
              <a:gd name="connsiteX0-109" fmla="*/ 766140 w 766140"/>
              <a:gd name="connsiteY0-110" fmla="*/ 0 h 1485623"/>
              <a:gd name="connsiteX1-111" fmla="*/ 686926 w 766140"/>
              <a:gd name="connsiteY1-112" fmla="*/ 1485623 h 1485623"/>
              <a:gd name="connsiteX2-113" fmla="*/ 321516 w 766140"/>
              <a:gd name="connsiteY2-114" fmla="*/ 1293896 h 1485623"/>
              <a:gd name="connsiteX3-115" fmla="*/ 118199 w 766140"/>
              <a:gd name="connsiteY3-116" fmla="*/ 1178295 h 1485623"/>
              <a:gd name="connsiteX4-117" fmla="*/ 0 w 766140"/>
              <a:gd name="connsiteY4-118" fmla="*/ 536956 h 1485623"/>
              <a:gd name="connsiteX5-119" fmla="*/ 766140 w 766140"/>
              <a:gd name="connsiteY5-120" fmla="*/ 0 h 1485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766140" h="1485623">
                <a:moveTo>
                  <a:pt x="766140" y="0"/>
                </a:moveTo>
                <a:lnTo>
                  <a:pt x="686926" y="1485623"/>
                </a:lnTo>
                <a:lnTo>
                  <a:pt x="321516" y="1293896"/>
                </a:lnTo>
                <a:lnTo>
                  <a:pt x="118199" y="1178295"/>
                </a:lnTo>
                <a:lnTo>
                  <a:pt x="0" y="536956"/>
                </a:lnTo>
                <a:lnTo>
                  <a:pt x="76614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六边形 4"/>
          <p:cNvSpPr/>
          <p:nvPr/>
        </p:nvSpPr>
        <p:spPr>
          <a:xfrm>
            <a:off x="6094212" y="1872886"/>
            <a:ext cx="1188244" cy="917972"/>
          </a:xfrm>
          <a:prstGeom prst="hexagon">
            <a:avLst>
              <a:gd name="adj" fmla="val 28112"/>
              <a:gd name="vf" fmla="val 1154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6" name="六边形 5"/>
          <p:cNvSpPr/>
          <p:nvPr/>
        </p:nvSpPr>
        <p:spPr>
          <a:xfrm>
            <a:off x="3992166" y="1869283"/>
            <a:ext cx="1188244" cy="91797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99596" y="783344"/>
            <a:ext cx="4157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分一分，涂一涂。</a:t>
            </a:r>
          </a:p>
        </p:txBody>
      </p:sp>
      <p:sp>
        <p:nvSpPr>
          <p:cNvPr id="8" name="六边形 7"/>
          <p:cNvSpPr/>
          <p:nvPr/>
        </p:nvSpPr>
        <p:spPr>
          <a:xfrm>
            <a:off x="1884760" y="1869283"/>
            <a:ext cx="1188244" cy="917972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9" name="Group 58"/>
          <p:cNvGrpSpPr/>
          <p:nvPr/>
        </p:nvGrpSpPr>
        <p:grpSpPr bwMode="auto">
          <a:xfrm>
            <a:off x="2235995" y="2787261"/>
            <a:ext cx="445294" cy="657225"/>
            <a:chOff x="4014" y="2462"/>
            <a:chExt cx="374" cy="552"/>
          </a:xfrm>
        </p:grpSpPr>
        <p:sp>
          <p:nvSpPr>
            <p:cNvPr id="10" name="Text Box 52"/>
            <p:cNvSpPr txBox="1">
              <a:spLocks noChangeArrowheads="1"/>
            </p:cNvSpPr>
            <p:nvPr/>
          </p:nvSpPr>
          <p:spPr bwMode="auto">
            <a:xfrm>
              <a:off x="4059" y="2462"/>
              <a:ext cx="22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11" name="Text Box 53"/>
            <p:cNvSpPr txBox="1">
              <a:spLocks noChangeArrowheads="1"/>
            </p:cNvSpPr>
            <p:nvPr/>
          </p:nvSpPr>
          <p:spPr bwMode="auto">
            <a:xfrm>
              <a:off x="4014" y="2704"/>
              <a:ext cx="3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２</a:t>
              </a:r>
              <a:endPara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Text Box 46"/>
            <p:cNvSpPr txBox="1">
              <a:spLocks noChangeArrowheads="1"/>
            </p:cNvSpPr>
            <p:nvPr/>
          </p:nvSpPr>
          <p:spPr bwMode="auto">
            <a:xfrm>
              <a:off x="4014" y="2614"/>
              <a:ext cx="37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13" name="Picture 57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" y="2659"/>
              <a:ext cx="31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4" name="直接连接符 13"/>
          <p:cNvCxnSpPr/>
          <p:nvPr/>
        </p:nvCxnSpPr>
        <p:spPr>
          <a:xfrm flipH="1">
            <a:off x="2465785" y="1850231"/>
            <a:ext cx="15478" cy="97274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任意多边形 41"/>
          <p:cNvSpPr/>
          <p:nvPr/>
        </p:nvSpPr>
        <p:spPr>
          <a:xfrm>
            <a:off x="1871663" y="1863329"/>
            <a:ext cx="594122" cy="923925"/>
          </a:xfrm>
          <a:custGeom>
            <a:avLst/>
            <a:gdLst>
              <a:gd name="connsiteX0" fmla="*/ 800100 w 800100"/>
              <a:gd name="connsiteY0" fmla="*/ 12700 h 1231900"/>
              <a:gd name="connsiteX1" fmla="*/ 800100 w 800100"/>
              <a:gd name="connsiteY1" fmla="*/ 1231900 h 1231900"/>
              <a:gd name="connsiteX2" fmla="*/ 342900 w 800100"/>
              <a:gd name="connsiteY2" fmla="*/ 1231900 h 1231900"/>
              <a:gd name="connsiteX3" fmla="*/ 0 w 800100"/>
              <a:gd name="connsiteY3" fmla="*/ 609600 h 1231900"/>
              <a:gd name="connsiteX4" fmla="*/ 317500 w 800100"/>
              <a:gd name="connsiteY4" fmla="*/ 0 h 1231900"/>
              <a:gd name="connsiteX5" fmla="*/ 800100 w 800100"/>
              <a:gd name="connsiteY5" fmla="*/ 12700 h 123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0100" h="1231900">
                <a:moveTo>
                  <a:pt x="800100" y="12700"/>
                </a:moveTo>
                <a:lnTo>
                  <a:pt x="800100" y="1231900"/>
                </a:lnTo>
                <a:lnTo>
                  <a:pt x="342900" y="1231900"/>
                </a:lnTo>
                <a:lnTo>
                  <a:pt x="0" y="609600"/>
                </a:lnTo>
                <a:lnTo>
                  <a:pt x="317500" y="0"/>
                </a:lnTo>
                <a:lnTo>
                  <a:pt x="800100" y="1270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3992166" y="2301479"/>
            <a:ext cx="1201340" cy="833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任意多边形 44"/>
          <p:cNvSpPr/>
          <p:nvPr/>
        </p:nvSpPr>
        <p:spPr>
          <a:xfrm>
            <a:off x="3973120" y="2301479"/>
            <a:ext cx="1190625" cy="476250"/>
          </a:xfrm>
          <a:custGeom>
            <a:avLst/>
            <a:gdLst>
              <a:gd name="connsiteX0" fmla="*/ 0 w 1587500"/>
              <a:gd name="connsiteY0" fmla="*/ 0 h 635000"/>
              <a:gd name="connsiteX1" fmla="*/ 1587500 w 1587500"/>
              <a:gd name="connsiteY1" fmla="*/ 12700 h 635000"/>
              <a:gd name="connsiteX2" fmla="*/ 1308100 w 1587500"/>
              <a:gd name="connsiteY2" fmla="*/ 622300 h 635000"/>
              <a:gd name="connsiteX3" fmla="*/ 355600 w 1587500"/>
              <a:gd name="connsiteY3" fmla="*/ 635000 h 635000"/>
              <a:gd name="connsiteX4" fmla="*/ 0 w 1587500"/>
              <a:gd name="connsiteY4" fmla="*/ 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00" h="635000">
                <a:moveTo>
                  <a:pt x="0" y="0"/>
                </a:moveTo>
                <a:lnTo>
                  <a:pt x="1587500" y="12700"/>
                </a:lnTo>
                <a:lnTo>
                  <a:pt x="1308100" y="622300"/>
                </a:lnTo>
                <a:lnTo>
                  <a:pt x="355600" y="6350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cxnSp>
        <p:nvCxnSpPr>
          <p:cNvPr id="18" name="直接连接符 17"/>
          <p:cNvCxnSpPr>
            <a:stCxn id="5" idx="2"/>
            <a:endCxn id="5" idx="2"/>
          </p:cNvCxnSpPr>
          <p:nvPr/>
        </p:nvCxnSpPr>
        <p:spPr>
          <a:xfrm>
            <a:off x="6351387" y="1872886"/>
            <a:ext cx="672704" cy="91797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任意多边形 54"/>
          <p:cNvSpPr/>
          <p:nvPr/>
        </p:nvSpPr>
        <p:spPr>
          <a:xfrm>
            <a:off x="6106118" y="1876457"/>
            <a:ext cx="914400" cy="914400"/>
          </a:xfrm>
          <a:custGeom>
            <a:avLst/>
            <a:gdLst>
              <a:gd name="connsiteX0" fmla="*/ 342900 w 1219200"/>
              <a:gd name="connsiteY0" fmla="*/ 0 h 1219200"/>
              <a:gd name="connsiteX1" fmla="*/ 0 w 1219200"/>
              <a:gd name="connsiteY1" fmla="*/ 609600 h 1219200"/>
              <a:gd name="connsiteX2" fmla="*/ 330200 w 1219200"/>
              <a:gd name="connsiteY2" fmla="*/ 1219200 h 1219200"/>
              <a:gd name="connsiteX3" fmla="*/ 1219200 w 1219200"/>
              <a:gd name="connsiteY3" fmla="*/ 1206500 h 1219200"/>
              <a:gd name="connsiteX4" fmla="*/ 342900 w 1219200"/>
              <a:gd name="connsiteY4" fmla="*/ 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" h="1219200">
                <a:moveTo>
                  <a:pt x="342900" y="0"/>
                </a:moveTo>
                <a:lnTo>
                  <a:pt x="0" y="609600"/>
                </a:lnTo>
                <a:lnTo>
                  <a:pt x="330200" y="1219200"/>
                </a:lnTo>
                <a:lnTo>
                  <a:pt x="1219200" y="1206500"/>
                </a:lnTo>
                <a:lnTo>
                  <a:pt x="34290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 sz="1350" b="1">
              <a:ea typeface="楷体" panose="02010609060101010101" pitchFamily="49" charset="-122"/>
            </a:endParaRPr>
          </a:p>
        </p:txBody>
      </p:sp>
      <p:grpSp>
        <p:nvGrpSpPr>
          <p:cNvPr id="20" name="Group 58"/>
          <p:cNvGrpSpPr/>
          <p:nvPr/>
        </p:nvGrpSpPr>
        <p:grpSpPr bwMode="auto">
          <a:xfrm>
            <a:off x="3344470" y="2787261"/>
            <a:ext cx="2551509" cy="657225"/>
            <a:chOff x="3096" y="2462"/>
            <a:chExt cx="2143" cy="552"/>
          </a:xfrm>
        </p:grpSpPr>
        <p:sp>
          <p:nvSpPr>
            <p:cNvPr id="21" name="Text Box 52"/>
            <p:cNvSpPr txBox="1">
              <a:spLocks noChangeArrowheads="1"/>
            </p:cNvSpPr>
            <p:nvPr/>
          </p:nvSpPr>
          <p:spPr bwMode="auto">
            <a:xfrm>
              <a:off x="4059" y="2462"/>
              <a:ext cx="22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22" name="Text Box 53"/>
            <p:cNvSpPr txBox="1">
              <a:spLocks noChangeArrowheads="1"/>
            </p:cNvSpPr>
            <p:nvPr/>
          </p:nvSpPr>
          <p:spPr bwMode="auto">
            <a:xfrm>
              <a:off x="4014" y="2704"/>
              <a:ext cx="3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２</a:t>
              </a:r>
              <a:endPara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Text Box 46"/>
            <p:cNvSpPr txBox="1">
              <a:spLocks noChangeArrowheads="1"/>
            </p:cNvSpPr>
            <p:nvPr/>
          </p:nvSpPr>
          <p:spPr bwMode="auto">
            <a:xfrm>
              <a:off x="3096" y="2614"/>
              <a:ext cx="21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24" name="Picture 57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" y="2659"/>
              <a:ext cx="31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Group 58"/>
          <p:cNvGrpSpPr/>
          <p:nvPr/>
        </p:nvGrpSpPr>
        <p:grpSpPr bwMode="auto">
          <a:xfrm>
            <a:off x="4625583" y="2733681"/>
            <a:ext cx="2551509" cy="657225"/>
            <a:chOff x="3096" y="2462"/>
            <a:chExt cx="2143" cy="552"/>
          </a:xfrm>
        </p:grpSpPr>
        <p:sp>
          <p:nvSpPr>
            <p:cNvPr id="26" name="Text Box 52"/>
            <p:cNvSpPr txBox="1">
              <a:spLocks noChangeArrowheads="1"/>
            </p:cNvSpPr>
            <p:nvPr/>
          </p:nvSpPr>
          <p:spPr bwMode="auto">
            <a:xfrm>
              <a:off x="4059" y="2462"/>
              <a:ext cx="22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sp>
          <p:nvSpPr>
            <p:cNvPr id="27" name="Text Box 53"/>
            <p:cNvSpPr txBox="1">
              <a:spLocks noChangeArrowheads="1"/>
            </p:cNvSpPr>
            <p:nvPr/>
          </p:nvSpPr>
          <p:spPr bwMode="auto">
            <a:xfrm>
              <a:off x="4014" y="2704"/>
              <a:ext cx="3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２</a:t>
              </a:r>
              <a:endPara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Text Box 46"/>
            <p:cNvSpPr txBox="1">
              <a:spLocks noChangeArrowheads="1"/>
            </p:cNvSpPr>
            <p:nvPr/>
          </p:nvSpPr>
          <p:spPr bwMode="auto">
            <a:xfrm>
              <a:off x="3096" y="2614"/>
              <a:ext cx="21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29" name="Picture 57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" y="2659"/>
              <a:ext cx="31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2736057" y="3751823"/>
            <a:ext cx="4157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想一想，还可以怎样涂？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755576" y="790699"/>
            <a:ext cx="7057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）一周中，双休日的天数占     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57712" y="1392671"/>
            <a:ext cx="60088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）小月每天睡眠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小时，占一天的     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957713" y="2039745"/>
            <a:ext cx="7057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）今年第一季度的天数占全年的     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9" name="Group 29"/>
          <p:cNvGrpSpPr/>
          <p:nvPr/>
        </p:nvGrpSpPr>
        <p:grpSpPr bwMode="auto">
          <a:xfrm>
            <a:off x="5161930" y="723059"/>
            <a:ext cx="1029545" cy="708424"/>
            <a:chOff x="1202" y="1842"/>
            <a:chExt cx="772" cy="595"/>
          </a:xfrm>
        </p:grpSpPr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11" name="Line 31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grpSp>
        <p:nvGrpSpPr>
          <p:cNvPr id="12" name="Group 32"/>
          <p:cNvGrpSpPr/>
          <p:nvPr/>
        </p:nvGrpSpPr>
        <p:grpSpPr bwMode="auto">
          <a:xfrm>
            <a:off x="5916037" y="1309447"/>
            <a:ext cx="1029545" cy="708424"/>
            <a:chOff x="1202" y="1842"/>
            <a:chExt cx="772" cy="595"/>
          </a:xfrm>
        </p:grpSpPr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14" name="Line 34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grpSp>
        <p:nvGrpSpPr>
          <p:cNvPr id="15" name="Group 35"/>
          <p:cNvGrpSpPr/>
          <p:nvPr/>
        </p:nvGrpSpPr>
        <p:grpSpPr bwMode="auto">
          <a:xfrm>
            <a:off x="5689958" y="1993031"/>
            <a:ext cx="1029545" cy="708424"/>
            <a:chOff x="1202" y="1842"/>
            <a:chExt cx="772" cy="595"/>
          </a:xfrm>
        </p:grpSpPr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17" name="Line 37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5405408" y="683338"/>
            <a:ext cx="484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6164172" y="1299503"/>
            <a:ext cx="484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5864114" y="1977880"/>
            <a:ext cx="7148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73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957709" y="2617921"/>
            <a:ext cx="7057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）你还能举出一些这样的例子吗？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565333" y="3203510"/>
            <a:ext cx="55989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我们每周上学天数占一周天数的      。</a:t>
            </a:r>
          </a:p>
        </p:txBody>
      </p:sp>
      <p:grpSp>
        <p:nvGrpSpPr>
          <p:cNvPr id="23" name="Group 43"/>
          <p:cNvGrpSpPr/>
          <p:nvPr/>
        </p:nvGrpSpPr>
        <p:grpSpPr bwMode="auto">
          <a:xfrm>
            <a:off x="5891761" y="3122039"/>
            <a:ext cx="1029545" cy="708424"/>
            <a:chOff x="1202" y="1842"/>
            <a:chExt cx="772" cy="595"/>
          </a:xfrm>
        </p:grpSpPr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25" name="Line 45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Text Box 46"/>
          <p:cNvSpPr txBox="1">
            <a:spLocks noChangeArrowheads="1"/>
          </p:cNvSpPr>
          <p:nvPr/>
        </p:nvSpPr>
        <p:spPr bwMode="auto">
          <a:xfrm>
            <a:off x="6159745" y="3132456"/>
            <a:ext cx="484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538911" y="3750501"/>
            <a:ext cx="704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丽丽家有三口人，丽丽占全家人数的      。</a:t>
            </a:r>
          </a:p>
        </p:txBody>
      </p:sp>
      <p:grpSp>
        <p:nvGrpSpPr>
          <p:cNvPr id="28" name="Group 48"/>
          <p:cNvGrpSpPr/>
          <p:nvPr/>
        </p:nvGrpSpPr>
        <p:grpSpPr bwMode="auto">
          <a:xfrm>
            <a:off x="6495318" y="3672314"/>
            <a:ext cx="1029545" cy="708424"/>
            <a:chOff x="1202" y="1842"/>
            <a:chExt cx="772" cy="595"/>
          </a:xfrm>
        </p:grpSpPr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>
                <a:solidFill>
                  <a:srgbClr val="FF0000"/>
                </a:solidFill>
              </a:endParaRPr>
            </a:p>
          </p:txBody>
        </p:sp>
      </p:grp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6763489" y="3664064"/>
            <a:ext cx="484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6" grpId="0"/>
      <p:bldP spid="27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97175" y="736671"/>
            <a:ext cx="7235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纸条露出的部分同样长。你知道哪张纸条最长吗？ 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18089" y="1924052"/>
            <a:ext cx="1704975" cy="97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18314" y="1939529"/>
            <a:ext cx="1656159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82820" y="1945483"/>
            <a:ext cx="1674019" cy="95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315770" y="3157540"/>
            <a:ext cx="1446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ea typeface="楷体" panose="02010609060101010101" pitchFamily="49" charset="-122"/>
              </a:rPr>
              <a:t>①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086225" y="3219452"/>
            <a:ext cx="1446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ea typeface="楷体" panose="02010609060101010101" pitchFamily="49" charset="-122"/>
              </a:rPr>
              <a:t>②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825733" y="3219452"/>
            <a:ext cx="1446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ea typeface="楷体" panose="02010609060101010101" pitchFamily="49" charset="-122"/>
              </a:rPr>
              <a:t>③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030520" y="3437337"/>
            <a:ext cx="53935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700" b="1">
                <a:solidFill>
                  <a:srgbClr val="FF0000"/>
                </a:solidFill>
                <a:ea typeface="楷体" panose="02010609060101010101" pitchFamily="49" charset="-122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646101"/>
            <a:ext cx="7500895" cy="2856251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5" name="矩形 4"/>
          <p:cNvSpPr/>
          <p:nvPr/>
        </p:nvSpPr>
        <p:spPr>
          <a:xfrm>
            <a:off x="1121342" y="1931605"/>
            <a:ext cx="7796670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一个物体或许多物体组成的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一个整体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可以用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自然数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来表示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通常把它叫作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。把单位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平均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分成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若干份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表示这样的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一份或者几份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分数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。把单位“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”平均分成若干份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其中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一份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叫作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分数单位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分数单位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的大小是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由分数的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分母决定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40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1998" y="1141661"/>
            <a:ext cx="4392116" cy="254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5250466" y="1343584"/>
            <a:ext cx="34272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块红色橡皮泥和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块黑色橡皮泥平均分给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5250462" y="2410729"/>
            <a:ext cx="3697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张黄色纸平均分给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1548650" y="871388"/>
            <a:ext cx="3618309" cy="30008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 sz="1350" b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2" name="Oval 42"/>
          <p:cNvSpPr>
            <a:spLocks noChangeArrowheads="1"/>
          </p:cNvSpPr>
          <p:nvPr/>
        </p:nvSpPr>
        <p:spPr bwMode="auto">
          <a:xfrm>
            <a:off x="1197414" y="3409800"/>
            <a:ext cx="685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5250462" y="3108543"/>
            <a:ext cx="3863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张绿色纸平均分给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人。</a:t>
            </a:r>
          </a:p>
        </p:txBody>
      </p:sp>
      <p:pic>
        <p:nvPicPr>
          <p:cNvPr id="15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4F0D4"/>
              </a:clrFrom>
              <a:clrTo>
                <a:srgbClr val="E4F0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4695" y="2383483"/>
            <a:ext cx="863204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4F0D4"/>
              </a:clrFrom>
              <a:clrTo>
                <a:srgbClr val="E4F0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8718" y="2275134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组合 21"/>
          <p:cNvGrpSpPr/>
          <p:nvPr/>
        </p:nvGrpSpPr>
        <p:grpSpPr>
          <a:xfrm flipH="1" flipV="1">
            <a:off x="1164325" y="3569215"/>
            <a:ext cx="3618308" cy="1118204"/>
            <a:chOff x="5298143" y="3217856"/>
            <a:chExt cx="2861458" cy="1118204"/>
          </a:xfrm>
        </p:grpSpPr>
        <p:sp>
          <p:nvSpPr>
            <p:cNvPr id="23" name="云形标注 82"/>
            <p:cNvSpPr>
              <a:spLocks noChangeArrowheads="1"/>
            </p:cNvSpPr>
            <p:nvPr/>
          </p:nvSpPr>
          <p:spPr bwMode="auto">
            <a:xfrm rot="170006">
              <a:off x="5298143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矩形 4"/>
            <p:cNvSpPr>
              <a:spLocks noChangeArrowheads="1"/>
            </p:cNvSpPr>
            <p:nvPr/>
          </p:nvSpPr>
          <p:spPr bwMode="auto">
            <a:xfrm flipV="1">
              <a:off x="5355909" y="3279311"/>
              <a:ext cx="2140386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buNone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从图中，你了解到哪些数学信息？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1998" y="1141661"/>
            <a:ext cx="4392116" cy="254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1548650" y="871388"/>
            <a:ext cx="3618309" cy="30008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zh-CN" altLang="en-US" sz="1350" b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2" name="Oval 42"/>
          <p:cNvSpPr>
            <a:spLocks noChangeArrowheads="1"/>
          </p:cNvSpPr>
          <p:nvPr/>
        </p:nvSpPr>
        <p:spPr bwMode="auto">
          <a:xfrm>
            <a:off x="1197414" y="3409800"/>
            <a:ext cx="6858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pic>
        <p:nvPicPr>
          <p:cNvPr id="15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4F0D4"/>
              </a:clrFrom>
              <a:clrTo>
                <a:srgbClr val="E4F0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4695" y="2383483"/>
            <a:ext cx="863204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4F0D4"/>
              </a:clrFrom>
              <a:clrTo>
                <a:srgbClr val="E4F0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8718" y="2275134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组合 21"/>
          <p:cNvGrpSpPr/>
          <p:nvPr/>
        </p:nvGrpSpPr>
        <p:grpSpPr>
          <a:xfrm flipH="1" flipV="1">
            <a:off x="1164258" y="3571951"/>
            <a:ext cx="2979202" cy="1131541"/>
            <a:chOff x="5180468" y="3201784"/>
            <a:chExt cx="2979202" cy="1131541"/>
          </a:xfrm>
        </p:grpSpPr>
        <p:sp>
          <p:nvSpPr>
            <p:cNvPr id="23" name="云形标注 82"/>
            <p:cNvSpPr>
              <a:spLocks noChangeArrowheads="1"/>
            </p:cNvSpPr>
            <p:nvPr/>
          </p:nvSpPr>
          <p:spPr bwMode="auto">
            <a:xfrm rot="170006">
              <a:off x="5187551" y="3215121"/>
              <a:ext cx="2972119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矩形 4"/>
            <p:cNvSpPr>
              <a:spLocks noChangeArrowheads="1"/>
            </p:cNvSpPr>
            <p:nvPr/>
          </p:nvSpPr>
          <p:spPr bwMode="auto">
            <a:xfrm flipV="1">
              <a:off x="5180468" y="3201784"/>
              <a:ext cx="2140386" cy="9233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None/>
              </a:pPr>
              <a:r>
                <a:rPr lang="zh-CN" altLang="en-US" sz="2000" b="1" dirty="0">
                  <a:ea typeface="楷体" panose="02010609060101010101" pitchFamily="49" charset="-122"/>
                </a:rPr>
                <a:t>根据这些信息，你能提出什么问题？</a:t>
              </a:r>
              <a:endParaRPr lang="zh-CN" altLang="en-US" sz="1600" b="1" dirty="0">
                <a:ea typeface="楷体" panose="02010609060101010101" pitchFamily="49" charset="-122"/>
              </a:endParaRPr>
            </a:p>
          </p:txBody>
        </p:sp>
      </p:grp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5274118" y="1141661"/>
            <a:ext cx="361830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每人分得红色橡皮泥的几分之几？分得这些黑色橡皮泥的几分之几？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5274114" y="2504500"/>
            <a:ext cx="37954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每人分得这些黄色纸的几分之几？</a:t>
            </a: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5274114" y="3498006"/>
            <a:ext cx="36990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每人分得这些绿色纸的几分之几？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11" name="Picture 7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0454" y="2071720"/>
            <a:ext cx="1857375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1632683" y="3584073"/>
            <a:ext cx="246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把一块橡皮泥</a:t>
            </a:r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3438525" y="3584073"/>
            <a:ext cx="246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平均分成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份，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46"/>
              <p:cNvSpPr txBox="1">
                <a:spLocks noChangeArrowheads="1"/>
              </p:cNvSpPr>
              <p:nvPr/>
            </p:nvSpPr>
            <p:spPr bwMode="auto">
              <a:xfrm>
                <a:off x="5448304" y="3473880"/>
                <a:ext cx="3647121" cy="682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份是它的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</a:p>
            </p:txBody>
          </p:sp>
        </mc:Choice>
        <mc:Fallback xmlns="">
          <p:sp>
            <p:nvSpPr>
              <p:cNvPr id="27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8304" y="3473880"/>
                <a:ext cx="3647121" cy="682046"/>
              </a:xfrm>
              <a:prstGeom prst="rect">
                <a:avLst/>
              </a:prstGeom>
              <a:blipFill rotWithShape="1">
                <a:blip r:embed="rId3"/>
                <a:stretch>
                  <a:fillRect t="-63" r="9" b="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7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0929" y="2081245"/>
            <a:ext cx="1857375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7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09954" y="2503918"/>
            <a:ext cx="1000125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cxnSp>
        <p:nvCxnSpPr>
          <p:cNvPr id="31" name="直接连接符 30"/>
          <p:cNvCxnSpPr/>
          <p:nvPr/>
        </p:nvCxnSpPr>
        <p:spPr>
          <a:xfrm>
            <a:off x="3659981" y="2440812"/>
            <a:ext cx="17287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任意多边形 26"/>
          <p:cNvSpPr/>
          <p:nvPr/>
        </p:nvSpPr>
        <p:spPr>
          <a:xfrm>
            <a:off x="4444608" y="2126489"/>
            <a:ext cx="161925" cy="847725"/>
          </a:xfrm>
          <a:custGeom>
            <a:avLst/>
            <a:gdLst>
              <a:gd name="connsiteX0" fmla="*/ 215900 w 215900"/>
              <a:gd name="connsiteY0" fmla="*/ 0 h 1130300"/>
              <a:gd name="connsiteX1" fmla="*/ 0 w 215900"/>
              <a:gd name="connsiteY1" fmla="*/ 800100 h 1130300"/>
              <a:gd name="connsiteX2" fmla="*/ 0 w 215900"/>
              <a:gd name="connsiteY2" fmla="*/ 1130300 h 11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1130300">
                <a:moveTo>
                  <a:pt x="215900" y="0"/>
                </a:moveTo>
                <a:lnTo>
                  <a:pt x="0" y="800100"/>
                </a:lnTo>
                <a:lnTo>
                  <a:pt x="0" y="113030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zh-CN" altLang="en-US" sz="1350" b="1" dirty="0">
              <a:ea typeface="楷体" panose="02010609060101010101" pitchFamily="49" charset="-122"/>
            </a:endParaRPr>
          </a:p>
        </p:txBody>
      </p:sp>
      <p:pic>
        <p:nvPicPr>
          <p:cNvPr id="33" name="Picture 24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lum bright="40000"/>
          </a:blip>
          <a:srcRect/>
          <a:stretch>
            <a:fillRect/>
          </a:stretch>
        </p:blipFill>
        <p:spPr bwMode="auto">
          <a:xfrm>
            <a:off x="3421972" y="2508436"/>
            <a:ext cx="1000125" cy="678656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</p:spPr>
      </p:pic>
      <p:grpSp>
        <p:nvGrpSpPr>
          <p:cNvPr id="4" name="组合 3"/>
          <p:cNvGrpSpPr/>
          <p:nvPr/>
        </p:nvGrpSpPr>
        <p:grpSpPr>
          <a:xfrm>
            <a:off x="1655858" y="1199489"/>
            <a:ext cx="6032111" cy="461665"/>
            <a:chOff x="1655854" y="979140"/>
            <a:chExt cx="6032111" cy="461665"/>
          </a:xfrm>
        </p:grpSpPr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980010" y="979140"/>
              <a:ext cx="57079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 b="1" dirty="0">
                  <a:ea typeface="楷体" panose="02010609060101010101" pitchFamily="49" charset="-122"/>
                </a:rPr>
                <a:t>每人分得红色橡皮泥的几分之几？</a:t>
              </a:r>
            </a:p>
          </p:txBody>
        </p:sp>
        <p:sp>
          <p:nvSpPr>
            <p:cNvPr id="3" name="椭圆 2"/>
            <p:cNvSpPr/>
            <p:nvPr/>
          </p:nvSpPr>
          <p:spPr>
            <a:xfrm>
              <a:off x="1655854" y="1056468"/>
              <a:ext cx="307008" cy="3070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37"/>
          <p:cNvSpPr>
            <a:spLocks noChangeArrowheads="1"/>
          </p:cNvSpPr>
          <p:nvPr/>
        </p:nvSpPr>
        <p:spPr bwMode="auto">
          <a:xfrm>
            <a:off x="2339578" y="1678682"/>
            <a:ext cx="4050506" cy="11811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solidFill>
                <a:schemeClr val="bg1"/>
              </a:solidFill>
              <a:ea typeface="楷体" panose="02010609060101010101" pitchFamily="49" charset="-12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830780" y="3197927"/>
            <a:ext cx="4372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把四块黑橡皮泥看作一个整体，</a:t>
            </a:r>
          </a:p>
        </p:txBody>
      </p:sp>
      <p:pic>
        <p:nvPicPr>
          <p:cNvPr id="11" name="Picture 2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BD96"/>
              </a:clrFrom>
              <a:clrTo>
                <a:srgbClr val="FABD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2107577"/>
            <a:ext cx="540544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BD96"/>
              </a:clrFrom>
              <a:clrTo>
                <a:srgbClr val="FABD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607" y="2107577"/>
            <a:ext cx="540544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BD96"/>
              </a:clrFrom>
              <a:clrTo>
                <a:srgbClr val="FABD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4469" y="2107577"/>
            <a:ext cx="540544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BD96"/>
              </a:clrFrom>
              <a:clrTo>
                <a:srgbClr val="FABD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18423" y="2107577"/>
            <a:ext cx="540544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4955637" y="3198571"/>
            <a:ext cx="1943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平均分成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份</a:t>
            </a:r>
            <a:r>
              <a:rPr lang="zh-CN" altLang="en-US" sz="2400" b="1" dirty="0">
                <a:ea typeface="楷体" panose="02010609060101010101" pitchFamily="49" charset="-122"/>
              </a:rPr>
              <a:t>，</a:t>
            </a:r>
          </a:p>
        </p:txBody>
      </p:sp>
      <p:grpSp>
        <p:nvGrpSpPr>
          <p:cNvPr id="25" name="Group 54"/>
          <p:cNvGrpSpPr/>
          <p:nvPr/>
        </p:nvGrpSpPr>
        <p:grpSpPr bwMode="auto">
          <a:xfrm>
            <a:off x="947748" y="3197925"/>
            <a:ext cx="8133608" cy="1056084"/>
            <a:chOff x="-621" y="2568"/>
            <a:chExt cx="5944" cy="887"/>
          </a:xfrm>
        </p:grpSpPr>
        <p:sp>
          <p:nvSpPr>
            <p:cNvPr id="26" name="Text Box 39"/>
            <p:cNvSpPr txBox="1">
              <a:spLocks noChangeArrowheads="1"/>
            </p:cNvSpPr>
            <p:nvPr/>
          </p:nvSpPr>
          <p:spPr bwMode="auto">
            <a:xfrm>
              <a:off x="3726" y="2568"/>
              <a:ext cx="159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b="1" dirty="0">
                  <a:ea typeface="楷体" panose="02010609060101010101" pitchFamily="49" charset="-122"/>
                </a:rPr>
                <a:t>块占这样的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40"/>
                <p:cNvSpPr>
                  <a:spLocks noChangeArrowheads="1"/>
                </p:cNvSpPr>
                <p:nvPr/>
              </p:nvSpPr>
              <p:spPr bwMode="auto">
                <a:xfrm>
                  <a:off x="-621" y="2882"/>
                  <a:ext cx="1953" cy="5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</a:t>
                  </a: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份，是整体的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。</a:t>
                  </a:r>
                </a:p>
              </p:txBody>
            </p:sp>
          </mc:Choice>
          <mc:Fallback xmlns="">
            <p:sp>
              <p:nvSpPr>
                <p:cNvPr id="27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621" y="2882"/>
                  <a:ext cx="1953" cy="573"/>
                </a:xfrm>
                <a:prstGeom prst="rect">
                  <a:avLst/>
                </a:prstGeom>
                <a:blipFill rotWithShape="1">
                  <a:blip r:embed="rId3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组合 1"/>
          <p:cNvGrpSpPr/>
          <p:nvPr/>
        </p:nvGrpSpPr>
        <p:grpSpPr>
          <a:xfrm>
            <a:off x="1457398" y="863330"/>
            <a:ext cx="6923306" cy="461665"/>
            <a:chOff x="1655854" y="1040606"/>
            <a:chExt cx="6923306" cy="461665"/>
          </a:xfrm>
        </p:grpSpPr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032397" y="1040606"/>
              <a:ext cx="65467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 b="1" dirty="0">
                  <a:ea typeface="楷体" panose="02010609060101010101" pitchFamily="49" charset="-122"/>
                </a:rPr>
                <a:t>每人分得这些黑色橡皮泥的几分之几？</a:t>
              </a:r>
            </a:p>
          </p:txBody>
        </p:sp>
        <p:sp>
          <p:nvSpPr>
            <p:cNvPr id="32" name="椭圆 31"/>
            <p:cNvSpPr/>
            <p:nvPr/>
          </p:nvSpPr>
          <p:spPr>
            <a:xfrm>
              <a:off x="1655854" y="1117934"/>
              <a:ext cx="307008" cy="3070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cxnSp>
        <p:nvCxnSpPr>
          <p:cNvPr id="4" name="直接连接符 3"/>
          <p:cNvCxnSpPr/>
          <p:nvPr/>
        </p:nvCxnSpPr>
        <p:spPr>
          <a:xfrm>
            <a:off x="3573066" y="1801932"/>
            <a:ext cx="0" cy="100811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4396569" y="1801932"/>
            <a:ext cx="0" cy="100811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5220072" y="1801932"/>
            <a:ext cx="0" cy="1008112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7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8"/>
          <p:cNvSpPr txBox="1">
            <a:spLocks noChangeArrowheads="1"/>
          </p:cNvSpPr>
          <p:nvPr/>
        </p:nvSpPr>
        <p:spPr bwMode="auto">
          <a:xfrm>
            <a:off x="4489318" y="2145782"/>
            <a:ext cx="418232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只要把一个整体平均分成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份</a:t>
            </a:r>
            <a:r>
              <a:rPr lang="zh-CN" altLang="en-US" sz="2400" b="1" dirty="0">
                <a:ea typeface="楷体" panose="02010609060101010101" pitchFamily="49" charset="-122"/>
              </a:rPr>
              <a:t>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04"/>
              <p:cNvSpPr>
                <a:spLocks noChangeArrowheads="1"/>
              </p:cNvSpPr>
              <p:nvPr/>
            </p:nvSpPr>
            <p:spPr bwMode="auto">
              <a:xfrm>
                <a:off x="4489320" y="2714043"/>
                <a:ext cx="3881897" cy="6820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 dirty="0">
                    <a:ea typeface="楷体" panose="02010609060101010101" pitchFamily="49" charset="-122"/>
                  </a:rPr>
                  <a:t>每份就是这个整体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  <m:t>4</m:t>
                        </m:r>
                      </m:den>
                    </m:f>
                    <m:r>
                      <a:rPr lang="zh-CN" alt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。</m:t>
                    </m:r>
                  </m:oMath>
                </a14:m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6" name="Rectangle 2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9320" y="2714043"/>
                <a:ext cx="3881897" cy="682046"/>
              </a:xfrm>
              <a:prstGeom prst="rect">
                <a:avLst/>
              </a:prstGeom>
              <a:blipFill rotWithShape="1">
                <a:blip r:embed="rId2"/>
                <a:stretch>
                  <a:fillRect l="-13" t="-8" b="1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234"/>
          <p:cNvSpPr>
            <a:spLocks noChangeArrowheads="1"/>
          </p:cNvSpPr>
          <p:nvPr/>
        </p:nvSpPr>
        <p:spPr bwMode="auto">
          <a:xfrm>
            <a:off x="1601395" y="2697958"/>
            <a:ext cx="2756297" cy="488156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solidFill>
                <a:schemeClr val="bg1"/>
              </a:solidFill>
              <a:ea typeface="楷体" panose="02010609060101010101" pitchFamily="49" charset="-122"/>
            </a:endParaRPr>
          </a:p>
        </p:txBody>
      </p:sp>
      <p:pic>
        <p:nvPicPr>
          <p:cNvPr id="15" name="Picture 23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BD96"/>
              </a:clrFrom>
              <a:clrTo>
                <a:srgbClr val="FABD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6982" y="2821781"/>
            <a:ext cx="37981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3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BD96"/>
              </a:clrFrom>
              <a:clrTo>
                <a:srgbClr val="FABD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8069" y="2808685"/>
            <a:ext cx="37981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3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BD96"/>
              </a:clrFrom>
              <a:clrTo>
                <a:srgbClr val="FABD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8720" y="2821781"/>
            <a:ext cx="379809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3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1478" y="2463406"/>
            <a:ext cx="270272" cy="95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4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1145" y="2463406"/>
            <a:ext cx="295275" cy="95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4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4" y="2463406"/>
            <a:ext cx="248841" cy="98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4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1667" y="1168005"/>
            <a:ext cx="1857375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4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5935" y="1491856"/>
            <a:ext cx="1000125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294"/>
          <p:cNvSpPr txBox="1">
            <a:spLocks noChangeArrowheads="1"/>
          </p:cNvSpPr>
          <p:nvPr/>
        </p:nvSpPr>
        <p:spPr bwMode="auto">
          <a:xfrm>
            <a:off x="899118" y="3730733"/>
            <a:ext cx="73457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想一想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份是这个整体的几分之几？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份呢？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份呢？</a:t>
            </a:r>
          </a:p>
        </p:txBody>
      </p:sp>
      <p:grpSp>
        <p:nvGrpSpPr>
          <p:cNvPr id="27" name="组合 37"/>
          <p:cNvGrpSpPr/>
          <p:nvPr/>
        </p:nvGrpSpPr>
        <p:grpSpPr bwMode="auto">
          <a:xfrm>
            <a:off x="4489320" y="1070286"/>
            <a:ext cx="4320033" cy="1190858"/>
            <a:chOff x="4167064" y="2712665"/>
            <a:chExt cx="4506252" cy="15876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47"/>
                <p:cNvSpPr>
                  <a:spLocks noChangeArrowheads="1"/>
                </p:cNvSpPr>
                <p:nvPr/>
              </p:nvSpPr>
              <p:spPr bwMode="auto">
                <a:xfrm>
                  <a:off x="4167064" y="2712665"/>
                  <a:ext cx="4506252" cy="1401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400" b="1" dirty="0">
                      <a:ea typeface="楷体" panose="02010609060101010101" pitchFamily="49" charset="-122"/>
                    </a:rPr>
                    <a:t>思考：橡皮泥大小不同，为什么都可以用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zh-CN" altLang="en-US" sz="2400" b="1" dirty="0">
                      <a:ea typeface="楷体" panose="02010609060101010101" pitchFamily="49" charset="-122"/>
                    </a:rPr>
                    <a:t>表示？</a:t>
                  </a:r>
                </a:p>
              </p:txBody>
            </p:sp>
          </mc:Choice>
          <mc:Fallback xmlns="">
            <p:sp>
              <p:nvSpPr>
                <p:cNvPr id="28" name="Rectangle 2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67064" y="2712665"/>
                  <a:ext cx="4506252" cy="1401724"/>
                </a:xfrm>
                <a:prstGeom prst="rect">
                  <a:avLst/>
                </a:prstGeom>
                <a:blipFill rotWithShape="1">
                  <a:blip r:embed="rId7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Text Box 224"/>
            <p:cNvSpPr txBox="1">
              <a:spLocks noChangeArrowheads="1"/>
            </p:cNvSpPr>
            <p:nvPr/>
          </p:nvSpPr>
          <p:spPr bwMode="auto">
            <a:xfrm>
              <a:off x="7551610" y="3684844"/>
              <a:ext cx="431799" cy="615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400" b="1" dirty="0">
                  <a:solidFill>
                    <a:srgbClr val="FFFF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1925241" y="1510904"/>
            <a:ext cx="172878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任意多边形 40"/>
          <p:cNvSpPr/>
          <p:nvPr/>
        </p:nvSpPr>
        <p:spPr>
          <a:xfrm>
            <a:off x="2728917" y="1231106"/>
            <a:ext cx="161925" cy="847725"/>
          </a:xfrm>
          <a:custGeom>
            <a:avLst/>
            <a:gdLst>
              <a:gd name="connsiteX0" fmla="*/ 215900 w 215900"/>
              <a:gd name="connsiteY0" fmla="*/ 0 h 1130300"/>
              <a:gd name="connsiteX1" fmla="*/ 0 w 215900"/>
              <a:gd name="connsiteY1" fmla="*/ 800100 h 1130300"/>
              <a:gd name="connsiteX2" fmla="*/ 0 w 215900"/>
              <a:gd name="connsiteY2" fmla="*/ 1130300 h 11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1130300">
                <a:moveTo>
                  <a:pt x="215900" y="0"/>
                </a:moveTo>
                <a:lnTo>
                  <a:pt x="0" y="800100"/>
                </a:lnTo>
                <a:lnTo>
                  <a:pt x="0" y="1130300"/>
                </a:ln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zh-CN" altLang="en-US" sz="1350" b="1" dirty="0">
              <a:ea typeface="楷体" panose="02010609060101010101" pitchFamily="49" charset="-122"/>
            </a:endParaRPr>
          </a:p>
        </p:txBody>
      </p:sp>
      <p:pic>
        <p:nvPicPr>
          <p:cNvPr id="35" name="Picture 23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BD96"/>
              </a:clrFrom>
              <a:clrTo>
                <a:srgbClr val="FABD9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5245" y="2811066"/>
            <a:ext cx="379809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43"/>
          <p:cNvSpPr>
            <a:spLocks noChangeArrowheads="1"/>
          </p:cNvSpPr>
          <p:nvPr/>
        </p:nvSpPr>
        <p:spPr bwMode="auto">
          <a:xfrm>
            <a:off x="2843213" y="1814513"/>
            <a:ext cx="2755106" cy="810816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solidFill>
                <a:schemeClr val="bg1"/>
              </a:solidFill>
              <a:ea typeface="楷体" panose="02010609060101010101" pitchFamily="49" charset="-122"/>
            </a:endParaRPr>
          </a:p>
        </p:txBody>
      </p:sp>
      <p:sp>
        <p:nvSpPr>
          <p:cNvPr id="8" name="Oval 44"/>
          <p:cNvSpPr>
            <a:spLocks noChangeArrowheads="1"/>
          </p:cNvSpPr>
          <p:nvPr/>
        </p:nvSpPr>
        <p:spPr bwMode="auto">
          <a:xfrm>
            <a:off x="2736056" y="2842022"/>
            <a:ext cx="3077766" cy="97155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solidFill>
                <a:schemeClr val="bg1"/>
              </a:solidFill>
              <a:ea typeface="楷体" panose="02010609060101010101" pitchFamily="49" charset="-122"/>
            </a:endParaRP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1132080" y="719438"/>
            <a:ext cx="73283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张黄色纸平均分给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人，每人分得这些纸的几分之几？把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张绿纸平均分给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人呢？</a:t>
            </a:r>
          </a:p>
        </p:txBody>
      </p:sp>
      <p:pic>
        <p:nvPicPr>
          <p:cNvPr id="10" name="Picture 3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1835" y="1977629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9176" y="3112295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610" y="1977629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6964" y="1976438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2739" y="1977629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1373" y="3111104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5958" y="3111104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8154" y="3112295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0351" y="3112295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9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2548" y="3111104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7" y="1707359"/>
            <a:ext cx="338138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4028" y="2689623"/>
            <a:ext cx="338138" cy="134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18422" y="2680098"/>
            <a:ext cx="338138" cy="134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grpSp>
        <p:nvGrpSpPr>
          <p:cNvPr id="29" name="Group 39"/>
          <p:cNvGrpSpPr/>
          <p:nvPr/>
        </p:nvGrpSpPr>
        <p:grpSpPr bwMode="auto">
          <a:xfrm>
            <a:off x="948932" y="3659503"/>
            <a:ext cx="7567613" cy="994173"/>
            <a:chOff x="-133" y="3234"/>
            <a:chExt cx="6356" cy="8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-133" y="3395"/>
                  <a:ext cx="6356" cy="6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20000"/>
                    </a:lnSpc>
                    <a:spcBef>
                      <a:spcPct val="50000"/>
                    </a:spcBef>
                  </a:pP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每份都是</a:t>
                  </a:r>
                  <a:r>
                    <a:rPr lang="en-US" altLang="zh-CN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2</a:t>
                  </a:r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张，为什么一个用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表示，一个用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400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400" b="1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zh-CN" altLang="en-US" sz="2400" b="1" dirty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表示呢？</a:t>
                  </a:r>
                </a:p>
              </p:txBody>
            </p:sp>
          </mc:Choice>
          <mc:Fallback xmlns="">
            <p:sp>
              <p:nvSpPr>
                <p:cNvPr id="30" name="Text 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133" y="3395"/>
                  <a:ext cx="6356" cy="674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ysDot"/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Text Box 83"/>
            <p:cNvSpPr txBox="1">
              <a:spLocks noChangeArrowheads="1"/>
            </p:cNvSpPr>
            <p:nvPr/>
          </p:nvSpPr>
          <p:spPr bwMode="auto">
            <a:xfrm>
              <a:off x="5459" y="3234"/>
              <a:ext cx="25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 dirty="0">
                  <a:solidFill>
                    <a:srgbClr val="FFFF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/>
              <p:cNvSpPr/>
              <p:nvPr/>
            </p:nvSpPr>
            <p:spPr>
              <a:xfrm>
                <a:off x="6279756" y="3028041"/>
                <a:ext cx="381835" cy="672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000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000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43" name="矩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756" y="3028041"/>
                <a:ext cx="381835" cy="672172"/>
              </a:xfrm>
              <a:prstGeom prst="rect">
                <a:avLst/>
              </a:prstGeom>
              <a:blipFill rotWithShape="1">
                <a:blip r:embed="rId6"/>
                <a:stretch>
                  <a:fillRect l="-63" t="-54" r="115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/>
              <p:cNvSpPr/>
              <p:nvPr/>
            </p:nvSpPr>
            <p:spPr>
              <a:xfrm>
                <a:off x="6279756" y="1917392"/>
                <a:ext cx="381835" cy="6701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2000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2000" b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44" name="矩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756" y="1917392"/>
                <a:ext cx="381835" cy="670183"/>
              </a:xfrm>
              <a:prstGeom prst="rect">
                <a:avLst/>
              </a:prstGeom>
              <a:blipFill rotWithShape="1">
                <a:blip r:embed="rId7"/>
                <a:stretch>
                  <a:fillRect l="-63" t="-49" r="115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1308586" y="3244361"/>
            <a:ext cx="6373415" cy="1650075"/>
            <a:chOff x="1547664" y="1731819"/>
            <a:chExt cx="6408712" cy="2376421"/>
          </a:xfrm>
        </p:grpSpPr>
        <p:sp>
          <p:nvSpPr>
            <p:cNvPr id="48" name="圆角矩形 21"/>
            <p:cNvSpPr/>
            <p:nvPr/>
          </p:nvSpPr>
          <p:spPr>
            <a:xfrm>
              <a:off x="1547664" y="1731819"/>
              <a:ext cx="6408712" cy="2376421"/>
            </a:xfrm>
            <a:prstGeom prst="roundRect">
              <a:avLst>
                <a:gd name="adj" fmla="val 10006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>
              <a:outerShdw dist="38100" algn="l" rotWithShape="0">
                <a:prstClr val="black">
                  <a:alpha val="49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49" name="圆角矩形 21"/>
            <p:cNvSpPr/>
            <p:nvPr/>
          </p:nvSpPr>
          <p:spPr>
            <a:xfrm>
              <a:off x="1547664" y="2189255"/>
              <a:ext cx="6408712" cy="1577014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1686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50" name="圆角矩形 23"/>
            <p:cNvSpPr/>
            <p:nvPr/>
          </p:nvSpPr>
          <p:spPr>
            <a:xfrm>
              <a:off x="1770631" y="1960405"/>
              <a:ext cx="5962778" cy="1919248"/>
            </a:xfrm>
            <a:prstGeom prst="roundRect">
              <a:avLst>
                <a:gd name="adj" fmla="val 10006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25400" dir="13500000">
                <a:prstClr val="black">
                  <a:alpha val="61000"/>
                </a:prstClr>
              </a:inn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6957" y="521382"/>
            <a:ext cx="2428875" cy="404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试一试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543692" y="3348061"/>
            <a:ext cx="591656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一个物体、一个计量单位或由许多物体组成的一个整体，都可以用自然数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来表示，通常我们把它叫做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单位</a:t>
            </a: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“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1024074" y="1007706"/>
            <a:ext cx="709585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用分数表示涂红色的部分，并说说什么是分数。</a:t>
            </a:r>
          </a:p>
        </p:txBody>
      </p:sp>
      <p:pic>
        <p:nvPicPr>
          <p:cNvPr id="10" name="Picture 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71531" y="1689225"/>
            <a:ext cx="1240631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60" y="1635646"/>
            <a:ext cx="1026319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1757" y="1676129"/>
            <a:ext cx="1296591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38"/>
          <p:cNvGrpSpPr/>
          <p:nvPr/>
        </p:nvGrpSpPr>
        <p:grpSpPr bwMode="auto">
          <a:xfrm>
            <a:off x="2843808" y="2067844"/>
            <a:ext cx="1458516" cy="53579"/>
            <a:chOff x="1474" y="1797"/>
            <a:chExt cx="1225" cy="91"/>
          </a:xfrm>
        </p:grpSpPr>
        <p:sp>
          <p:nvSpPr>
            <p:cNvPr id="14" name="Rectangle 33"/>
            <p:cNvSpPr>
              <a:spLocks noChangeArrowheads="1"/>
            </p:cNvSpPr>
            <p:nvPr/>
          </p:nvSpPr>
          <p:spPr bwMode="auto">
            <a:xfrm>
              <a:off x="1474" y="1797"/>
              <a:ext cx="408" cy="91"/>
            </a:xfrm>
            <a:prstGeom prst="rect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15" name="Rectangle 34"/>
            <p:cNvSpPr>
              <a:spLocks noChangeArrowheads="1"/>
            </p:cNvSpPr>
            <p:nvPr/>
          </p:nvSpPr>
          <p:spPr bwMode="auto">
            <a:xfrm>
              <a:off x="1882" y="1797"/>
              <a:ext cx="408" cy="91"/>
            </a:xfrm>
            <a:prstGeom prst="rect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  <p:sp>
          <p:nvSpPr>
            <p:cNvPr id="16" name="Rectangle 35"/>
            <p:cNvSpPr>
              <a:spLocks noChangeArrowheads="1"/>
            </p:cNvSpPr>
            <p:nvPr/>
          </p:nvSpPr>
          <p:spPr bwMode="auto">
            <a:xfrm>
              <a:off x="2291" y="1797"/>
              <a:ext cx="408" cy="91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350" b="1">
                <a:ea typeface="楷体" panose="02010609060101010101" pitchFamily="49" charset="-122"/>
              </a:endParaRPr>
            </a:p>
          </p:txBody>
        </p:sp>
      </p:grpSp>
      <p:grpSp>
        <p:nvGrpSpPr>
          <p:cNvPr id="17" name="Group 65"/>
          <p:cNvGrpSpPr/>
          <p:nvPr/>
        </p:nvGrpSpPr>
        <p:grpSpPr bwMode="auto">
          <a:xfrm>
            <a:off x="1584007" y="2581740"/>
            <a:ext cx="919163" cy="708424"/>
            <a:chOff x="1202" y="1842"/>
            <a:chExt cx="772" cy="595"/>
          </a:xfrm>
        </p:grpSpPr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grpSp>
        <p:nvGrpSpPr>
          <p:cNvPr id="34" name="Group 66"/>
          <p:cNvGrpSpPr/>
          <p:nvPr/>
        </p:nvGrpSpPr>
        <p:grpSpPr bwMode="auto">
          <a:xfrm>
            <a:off x="3077071" y="2581740"/>
            <a:ext cx="919163" cy="708424"/>
            <a:chOff x="1202" y="1842"/>
            <a:chExt cx="772" cy="595"/>
          </a:xfrm>
        </p:grpSpPr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36" name="Line 68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grpSp>
        <p:nvGrpSpPr>
          <p:cNvPr id="37" name="Group 69"/>
          <p:cNvGrpSpPr/>
          <p:nvPr/>
        </p:nvGrpSpPr>
        <p:grpSpPr bwMode="auto">
          <a:xfrm>
            <a:off x="4987035" y="2581740"/>
            <a:ext cx="919163" cy="708424"/>
            <a:chOff x="1202" y="1842"/>
            <a:chExt cx="772" cy="595"/>
          </a:xfrm>
        </p:grpSpPr>
        <p:sp>
          <p:nvSpPr>
            <p:cNvPr id="38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39" name="Line 71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grpSp>
        <p:nvGrpSpPr>
          <p:cNvPr id="40" name="Group 72"/>
          <p:cNvGrpSpPr/>
          <p:nvPr/>
        </p:nvGrpSpPr>
        <p:grpSpPr bwMode="auto">
          <a:xfrm>
            <a:off x="6587260" y="2581740"/>
            <a:ext cx="919163" cy="708424"/>
            <a:chOff x="1202" y="1842"/>
            <a:chExt cx="772" cy="595"/>
          </a:xfrm>
        </p:grpSpPr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1202" y="1842"/>
              <a:ext cx="77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  <a:p>
              <a:pPr algn="l" eaLnBrk="1" hangingPunct="1">
                <a:lnSpc>
                  <a:spcPct val="125000"/>
                </a:lnSpc>
              </a:pPr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</a:p>
          </p:txBody>
        </p:sp>
        <p:sp>
          <p:nvSpPr>
            <p:cNvPr id="42" name="Line 74"/>
            <p:cNvSpPr>
              <a:spLocks noChangeShapeType="1"/>
            </p:cNvSpPr>
            <p:nvPr/>
          </p:nvSpPr>
          <p:spPr bwMode="auto">
            <a:xfrm>
              <a:off x="1320" y="2124"/>
              <a:ext cx="4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sp>
        <p:nvSpPr>
          <p:cNvPr id="43" name="Text Box 75"/>
          <p:cNvSpPr txBox="1">
            <a:spLocks noChangeArrowheads="1"/>
          </p:cNvSpPr>
          <p:nvPr/>
        </p:nvSpPr>
        <p:spPr bwMode="auto">
          <a:xfrm>
            <a:off x="1835551" y="2573491"/>
            <a:ext cx="4321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  <a:p>
            <a:pPr eaLnBrk="1" hangingPunct="1"/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44" name="Text Box 76"/>
          <p:cNvSpPr txBox="1">
            <a:spLocks noChangeArrowheads="1"/>
          </p:cNvSpPr>
          <p:nvPr/>
        </p:nvSpPr>
        <p:spPr bwMode="auto">
          <a:xfrm>
            <a:off x="3347868" y="2573491"/>
            <a:ext cx="4321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45" name="Text Box 77"/>
          <p:cNvSpPr txBox="1">
            <a:spLocks noChangeArrowheads="1"/>
          </p:cNvSpPr>
          <p:nvPr/>
        </p:nvSpPr>
        <p:spPr bwMode="auto">
          <a:xfrm>
            <a:off x="5291935" y="2573491"/>
            <a:ext cx="4321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46" name="Text Box 78"/>
          <p:cNvSpPr txBox="1">
            <a:spLocks noChangeArrowheads="1"/>
          </p:cNvSpPr>
          <p:nvPr/>
        </p:nvSpPr>
        <p:spPr bwMode="auto">
          <a:xfrm>
            <a:off x="6876111" y="2573491"/>
            <a:ext cx="4321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图片 46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8642" y="926193"/>
            <a:ext cx="6606723" cy="3490530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6957" y="521382"/>
            <a:ext cx="2428875" cy="404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>
              <a:defRPr/>
            </a:pPr>
            <a:r>
              <a:rPr lang="zh-CN" alt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试一试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40"/>
              <p:cNvSpPr txBox="1">
                <a:spLocks noChangeArrowheads="1"/>
              </p:cNvSpPr>
              <p:nvPr/>
            </p:nvSpPr>
            <p:spPr bwMode="auto">
              <a:xfrm>
                <a:off x="1601390" y="1464888"/>
                <a:ext cx="6238200" cy="28125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40000"/>
                  </a:lnSpc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    把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单位“</a:t>
                </a:r>
                <a:r>
                  <a:rPr lang="en-US" altLang="zh-CN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1”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平均分成若干份，表示这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eaLnBrk="1" hangingPunct="1">
                  <a:lnSpc>
                    <a:spcPct val="140000"/>
                  </a:lnSpc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样的一份或者几份的数，叫做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分数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。表示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eaLnBrk="1" hangingPunct="1">
                  <a:lnSpc>
                    <a:spcPct val="140000"/>
                  </a:lnSpc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其中一份的数，叫做</a:t>
                </a:r>
                <a:r>
                  <a:rPr lang="zh-CN" altLang="en-US" sz="24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分数单位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。如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 i="0" smtClean="0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的分数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eaLnBrk="1" hangingPunct="1">
                  <a:lnSpc>
                    <a:spcPct val="140000"/>
                  </a:lnSpc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单位是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  <m:r>
                      <a:rPr lang="en-US" altLang="zh-CN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楷体" panose="02010609060101010101" pitchFamily="49" charset="-122"/>
                      </a:rPr>
                      <m:t> </m:t>
                    </m:r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，它里面有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400" b="1">
                            <a:solidFill>
                              <a:srgbClr val="FF0000"/>
                            </a:solidFill>
                            <a:latin typeface="楷体" panose="02010609060101010101" pitchFamily="49" charset="-122"/>
                            <a:ea typeface="楷体" panose="02010609060101010101" pitchFamily="49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21" name="Text 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1390" y="1464888"/>
                <a:ext cx="6238200" cy="2812565"/>
              </a:xfrm>
              <a:prstGeom prst="rect">
                <a:avLst/>
              </a:prstGeom>
              <a:blipFill rotWithShape="1">
                <a:blip r:embed="rId3"/>
                <a:stretch>
                  <a:fillRect l="-9" t="-21" r="8" b="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全屏显示(16:9)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等线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WWW.2PPT.COM
</vt:lpstr>
      <vt:lpstr>2_自定义设计方案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2023-01-17T03:07:43Z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1D85835C3DE747B0A29559B32113D70F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