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9" r:id="rId3"/>
    <p:sldId id="292" r:id="rId4"/>
    <p:sldId id="295" r:id="rId5"/>
    <p:sldId id="354" r:id="rId6"/>
    <p:sldId id="271" r:id="rId7"/>
    <p:sldId id="355" r:id="rId8"/>
    <p:sldId id="361" r:id="rId9"/>
    <p:sldId id="277" r:id="rId10"/>
    <p:sldId id="356" r:id="rId11"/>
    <p:sldId id="357" r:id="rId12"/>
    <p:sldId id="358" r:id="rId13"/>
    <p:sldId id="360" r:id="rId1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9" autoAdjust="0"/>
    <p:restoredTop sz="99443" autoAdjust="0"/>
  </p:normalViewPr>
  <p:slideViewPr>
    <p:cSldViewPr>
      <p:cViewPr>
        <p:scale>
          <a:sx n="100" d="100"/>
          <a:sy n="100" d="100"/>
        </p:scale>
        <p:origin x="-948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420134"/>
            <a:ext cx="12192000" cy="2865817"/>
            <a:chOff x="3956" y="1622"/>
            <a:chExt cx="11117" cy="4169"/>
          </a:xfrm>
        </p:grpSpPr>
        <p:sp>
          <p:nvSpPr>
            <p:cNvPr id="3" name="Rectangle 5"/>
            <p:cNvSpPr/>
            <p:nvPr/>
          </p:nvSpPr>
          <p:spPr>
            <a:xfrm>
              <a:off x="3956" y="4940"/>
              <a:ext cx="11117" cy="85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Integrated skills &amp; Study skills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622"/>
              <a:ext cx="11101" cy="1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8</a:t>
              </a:r>
              <a:r>
                <a:rPr lang="zh-CN" altLang="en-US" sz="8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8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Pets</a:t>
              </a:r>
              <a:endParaRPr lang="zh-CN" altLang="en-US" sz="8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73325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5400" y="908720"/>
            <a:ext cx="8645236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声音，响声；噪音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98670" y="1528027"/>
            <a:ext cx="11013954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they make any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它们发出噪声吗？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noise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的形容词为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，副词为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noisily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clock was so noisy that it kept me awake. 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那个闹钟太吵了，以至于我不能入睡。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bell is ringing noisily all the time. 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那个铃一直在响，很吵。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noise, sound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的用法区别详见听课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P19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句型透视②。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537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83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993442"/>
            <a:ext cx="1075550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school, a group of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left the classroom ________. They made a lot of ________.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noise; noisily; noisy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noise; noisy; noisily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noisy; noisily; noise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noisy; noise; noisily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159896" y="2247255"/>
            <a:ext cx="10801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67408" y="1988840"/>
            <a:ext cx="8645236" cy="1015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Goldfish are easy to look after. </a:t>
            </a:r>
          </a:p>
          <a:p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金鱼容易照料。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767408" y="3140968"/>
            <a:ext cx="10594763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“主语＋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＋形容词＋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相当于“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＋形容词＋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，意为“做某事是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的”。</a:t>
            </a:r>
          </a:p>
        </p:txBody>
      </p:sp>
      <p:sp>
        <p:nvSpPr>
          <p:cNvPr id="5" name="Rectangle 9"/>
          <p:cNvSpPr/>
          <p:nvPr/>
        </p:nvSpPr>
        <p:spPr>
          <a:xfrm>
            <a:off x="746443" y="1233534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33113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3372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46834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993442"/>
            <a:ext cx="10755507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乡下是居住的好地方。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countryside is a good place________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384032" y="2924944"/>
            <a:ext cx="43924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               live               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864443"/>
          <a:ext cx="9613346" cy="3198387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5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．重；有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重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____________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．克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ɡræm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____________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．讲座；演讲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tɔːk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____________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．声音，响声；噪音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nɔɪz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____________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456040" y="2204864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weigh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943872" y="2996952"/>
            <a:ext cx="8851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gram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240016" y="3789040"/>
            <a:ext cx="6976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talk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7320136" y="4581128"/>
            <a:ext cx="8515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noise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066120" y="1265267"/>
          <a:ext cx="10203567" cy="5100320"/>
        </p:xfrm>
        <a:graphic>
          <a:graphicData uri="http://schemas.openxmlformats.org/drawingml/2006/table">
            <a:tbl>
              <a:tblPr/>
              <a:tblGrid>
                <a:gridCol w="1002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4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．一天一次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．在阳光下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grow up 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listen to a talk 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pick up 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millions of 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make any noise 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4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brush her fur 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　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598348" y="1412776"/>
            <a:ext cx="15696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once a day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4727848" y="2060848"/>
            <a:ext cx="14686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the sun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105717" y="2695699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成长；长大成人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303912" y="3327375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听一个讲座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151784" y="3975447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拿起；举起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4583832" y="4623519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数以百万计的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5735960" y="5229200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发出噪声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" name="矩形 28"/>
          <p:cNvSpPr>
            <a:spLocks noChangeArrowheads="1"/>
          </p:cNvSpPr>
          <p:nvPr/>
        </p:nvSpPr>
        <p:spPr bwMode="auto">
          <a:xfrm>
            <a:off x="5375920" y="5919663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刷她的毛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11" grpId="0"/>
      <p:bldP spid="12" grpId="0"/>
      <p:bldP spid="14" grpId="0"/>
      <p:bldP spid="16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74231" y="1119760"/>
          <a:ext cx="10749831" cy="5166360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2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28650" marR="0" lvl="0" indent="-62865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Do not 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your hands. </a:t>
                      </a:r>
                    </a:p>
                    <a:p>
                      <a:pPr marL="62865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不要用手把它们拿起来。</a:t>
                      </a:r>
                    </a:p>
                    <a:p>
                      <a:pPr marL="628650" marR="0" lvl="0" indent="-62865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They can 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20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centimetres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long and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400 grams.</a:t>
                      </a:r>
                    </a:p>
                    <a:p>
                      <a:pPr marL="62865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它们能够长到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20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厘米长，重达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400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克。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223792" y="1383159"/>
            <a:ext cx="69847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pick                   them                    up                  with 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245581" y="3645024"/>
            <a:ext cx="71070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grow                  up                     to                       be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6591833" y="4335487"/>
            <a:ext cx="47607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weigh               up                   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43601" y="1440394"/>
          <a:ext cx="10963589" cy="4480560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28650" marR="0" lvl="0" indent="-6286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We 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look after them.</a:t>
                      </a:r>
                    </a:p>
                    <a:p>
                      <a:pPr marL="628650" marR="0" lvl="0" indent="-9398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我们了解了如何照顾它们。</a:t>
                      </a:r>
                    </a:p>
                    <a:p>
                      <a:pPr marL="628650" marR="0" lvl="0" indent="-6286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Dogs like__________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so we 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in the park every evening.</a:t>
                      </a:r>
                    </a:p>
                    <a:p>
                      <a:pPr marL="62865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狗很喜欢运动，所以我们每天晚上都去公园里遛他。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972612" y="1700808"/>
            <a:ext cx="73718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learnt                  about                  how                     to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791744" y="3933056"/>
            <a:ext cx="64028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exercise                  a                        lot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567608" y="4653136"/>
            <a:ext cx="31683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walk                   him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1384" y="2348880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 to a talk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听一个讲座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35360" y="3284984"/>
            <a:ext cx="11376561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Peter is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 to a talk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goldfish and writing down some notes.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彼得正在听一个关于金鱼的讲座，并记一些笔记。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在此短语中作名词，意为“讲座；演讲”。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还可以作动词，意为“谈论，谈话”。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35360" y="1052736"/>
            <a:ext cx="11376561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的常用搭配：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talk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谈一谈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a talk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做演讲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talk, tell, speak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07368" y="3405336"/>
          <a:ext cx="11161240" cy="2346960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词条</a:t>
                      </a:r>
                      <a:endParaRPr lang="zh-CN" sz="2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意义及用法</a:t>
                      </a:r>
                      <a:endParaRPr lang="zh-CN" sz="2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例句</a:t>
                      </a:r>
                      <a:endParaRPr lang="zh-CN" sz="2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talk</a:t>
                      </a:r>
                      <a:endParaRPr lang="zh-CN" sz="2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强调双方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“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交谈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”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，一般用作不及物动词。表示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“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与某人谈论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(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某事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)”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可用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 talk to/with sb. (about </a:t>
                      </a:r>
                      <a:r>
                        <a:rPr lang="en-US" sz="2800" b="1" kern="100" dirty="0" err="1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sth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.)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。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 </a:t>
                      </a:r>
                      <a:endParaRPr lang="zh-CN" sz="2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Please talk to him right now</a:t>
                      </a:r>
                      <a:r>
                        <a:rPr lang="en-US" sz="2800" b="1" kern="100" dirty="0" smtClean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. </a:t>
                      </a:r>
                      <a:r>
                        <a:rPr lang="zh-CN" sz="2800" b="1" kern="100" dirty="0" smtClean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请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立即与他谈话。</a:t>
                      </a:r>
                      <a:endParaRPr lang="zh-CN" sz="2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79376" y="989666"/>
          <a:ext cx="10945216" cy="5760720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tell</a:t>
                      </a:r>
                      <a:endParaRPr lang="zh-CN" sz="2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意为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“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告诉，讲；辨别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”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，作及物动词，</a:t>
                      </a:r>
                      <a:r>
                        <a:rPr lang="zh-CN" sz="28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指某人把某件事或某条信息传递给别人</a:t>
                      </a:r>
                      <a:r>
                        <a:rPr lang="zh-CN" sz="2800" b="1" kern="100" dirty="0" smtClean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。</a:t>
                      </a:r>
                      <a:r>
                        <a:rPr kumimoji="0" lang="en-US" altLang="zh-CN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____________________</a:t>
                      </a:r>
                      <a:r>
                        <a:rPr lang="zh-CN" sz="2800" b="1" kern="100" dirty="0" smtClean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意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为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“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告诉某人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(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不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)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做某事</a:t>
                      </a: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”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。</a:t>
                      </a:r>
                      <a:endParaRPr lang="zh-CN" sz="2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My mother tells me to buy some fruit</a:t>
                      </a:r>
                      <a:r>
                        <a:rPr lang="en-US" sz="2800" b="1" kern="100" dirty="0" smtClean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.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 smtClean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我</a:t>
                      </a:r>
                      <a:r>
                        <a:rPr lang="zh-CN" sz="2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妈妈让我买一些水果。</a:t>
                      </a:r>
                      <a:endParaRPr lang="zh-CN" sz="2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speak</a:t>
                      </a:r>
                      <a:endParaRPr lang="zh-CN" sz="28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强调说某种语言，也可用在打电话时。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She can speak a little English.</a:t>
                      </a:r>
                      <a:endParaRPr lang="zh-CN" sz="28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她能说一点儿英语。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Say</a:t>
                      </a:r>
                      <a:endParaRPr lang="zh-CN" sz="28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意为</a:t>
                      </a:r>
                      <a:r>
                        <a:rPr lang="en-US" sz="28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8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讲，说</a:t>
                      </a:r>
                      <a:r>
                        <a:rPr lang="en-US" sz="28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8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，强调所说的内容。一般作及物动词，常用于直接引述所说的话或间接叙述所说的话。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He can say his name.</a:t>
                      </a:r>
                      <a:endParaRPr lang="zh-CN" sz="28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他会说他的名字。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711624" y="2429826"/>
            <a:ext cx="30963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kern="100" dirty="0" smtClean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tell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sb.(not) to do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537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83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23392" y="1772816"/>
            <a:ext cx="10755507" cy="47089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45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昨天她就访华之行做了一个讲座。</a:t>
            </a:r>
          </a:p>
          <a:p>
            <a:pPr>
              <a:lnSpc>
                <a:spcPts val="45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her visit to China yesterday.</a:t>
            </a:r>
          </a:p>
          <a:p>
            <a:pPr>
              <a:lnSpc>
                <a:spcPts val="45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这个用英语怎么说？</a:t>
            </a:r>
          </a:p>
          <a:p>
            <a:pPr>
              <a:lnSpc>
                <a:spcPts val="45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in English?</a:t>
            </a:r>
          </a:p>
          <a:p>
            <a:pPr>
              <a:lnSpc>
                <a:spcPts val="45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请给我们讲讲你们学校的情况。</a:t>
            </a:r>
          </a:p>
          <a:p>
            <a:pPr>
              <a:lnSpc>
                <a:spcPts val="45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______your school.</a:t>
            </a:r>
          </a:p>
          <a:p>
            <a:pPr>
              <a:lnSpc>
                <a:spcPts val="45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他想在会议上发言。</a:t>
            </a:r>
          </a:p>
          <a:p>
            <a:pPr>
              <a:lnSpc>
                <a:spcPts val="45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wants to________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712098" y="2535287"/>
            <a:ext cx="44559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gave                  a                 talk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71664" y="3687415"/>
            <a:ext cx="7920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063552" y="4839543"/>
            <a:ext cx="60486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                 us             something        about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927648" y="5949280"/>
            <a:ext cx="60486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             at                  the            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812</Words>
  <Application>Microsoft Office PowerPoint</Application>
  <PresentationFormat>宽屏</PresentationFormat>
  <Paragraphs>136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2023-01-17T03:08:03Z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EF57DFD12A2F4081AE8D4A2D4A9E3CCD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