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2" r:id="rId2"/>
    <p:sldId id="264" r:id="rId3"/>
    <p:sldId id="392" r:id="rId4"/>
    <p:sldId id="436" r:id="rId5"/>
    <p:sldId id="457" r:id="rId6"/>
    <p:sldId id="458" r:id="rId7"/>
    <p:sldId id="459" r:id="rId8"/>
    <p:sldId id="460" r:id="rId9"/>
    <p:sldId id="461" r:id="rId10"/>
    <p:sldId id="464" r:id="rId11"/>
    <p:sldId id="462" r:id="rId12"/>
    <p:sldId id="463" r:id="rId13"/>
    <p:sldId id="265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66" autoAdjust="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0AB27AEB-F07B-42E0-8CB9-11AF77AA59F8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D5800EB0-039E-41DB-B685-4D8C4FD698A6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614287" y="755072"/>
            <a:ext cx="4807528" cy="5347855"/>
          </a:xfrm>
          <a:custGeom>
            <a:avLst/>
            <a:gdLst>
              <a:gd name="connsiteX0" fmla="*/ 3165778 w 4807528"/>
              <a:gd name="connsiteY0" fmla="*/ 4689761 h 5347855"/>
              <a:gd name="connsiteX1" fmla="*/ 3449797 w 4807528"/>
              <a:gd name="connsiteY1" fmla="*/ 4973780 h 5347855"/>
              <a:gd name="connsiteX2" fmla="*/ 3165778 w 4807528"/>
              <a:gd name="connsiteY2" fmla="*/ 5257799 h 5347855"/>
              <a:gd name="connsiteX3" fmla="*/ 2881759 w 4807528"/>
              <a:gd name="connsiteY3" fmla="*/ 4973780 h 5347855"/>
              <a:gd name="connsiteX4" fmla="*/ 3165778 w 4807528"/>
              <a:gd name="connsiteY4" fmla="*/ 4689761 h 5347855"/>
              <a:gd name="connsiteX5" fmla="*/ 4080181 w 4807528"/>
              <a:gd name="connsiteY5" fmla="*/ 4218708 h 5347855"/>
              <a:gd name="connsiteX6" fmla="*/ 4211801 w 4807528"/>
              <a:gd name="connsiteY6" fmla="*/ 4350328 h 5347855"/>
              <a:gd name="connsiteX7" fmla="*/ 4080181 w 4807528"/>
              <a:gd name="connsiteY7" fmla="*/ 4481948 h 5347855"/>
              <a:gd name="connsiteX8" fmla="*/ 3948561 w 4807528"/>
              <a:gd name="connsiteY8" fmla="*/ 4350328 h 5347855"/>
              <a:gd name="connsiteX9" fmla="*/ 4080181 w 4807528"/>
              <a:gd name="connsiteY9" fmla="*/ 4218708 h 5347855"/>
              <a:gd name="connsiteX10" fmla="*/ 4669000 w 4807528"/>
              <a:gd name="connsiteY10" fmla="*/ 498764 h 5347855"/>
              <a:gd name="connsiteX11" fmla="*/ 4800620 w 4807528"/>
              <a:gd name="connsiteY11" fmla="*/ 630385 h 5347855"/>
              <a:gd name="connsiteX12" fmla="*/ 4669000 w 4807528"/>
              <a:gd name="connsiteY12" fmla="*/ 762005 h 5347855"/>
              <a:gd name="connsiteX13" fmla="*/ 4537380 w 4807528"/>
              <a:gd name="connsiteY13" fmla="*/ 630385 h 5347855"/>
              <a:gd name="connsiteX14" fmla="*/ 4669000 w 4807528"/>
              <a:gd name="connsiteY14" fmla="*/ 498764 h 5347855"/>
              <a:gd name="connsiteX15" fmla="*/ 2618510 w 4807528"/>
              <a:gd name="connsiteY15" fmla="*/ 1 h 5347855"/>
              <a:gd name="connsiteX16" fmla="*/ 4807528 w 4807528"/>
              <a:gd name="connsiteY16" fmla="*/ 2189018 h 5347855"/>
              <a:gd name="connsiteX17" fmla="*/ 2618510 w 4807528"/>
              <a:gd name="connsiteY17" fmla="*/ 4378036 h 5347855"/>
              <a:gd name="connsiteX18" fmla="*/ 2394696 w 4807528"/>
              <a:gd name="connsiteY18" fmla="*/ 4366735 h 5347855"/>
              <a:gd name="connsiteX19" fmla="*/ 2250841 w 4807528"/>
              <a:gd name="connsiteY19" fmla="*/ 4344780 h 5347855"/>
              <a:gd name="connsiteX20" fmla="*/ 2235352 w 4807528"/>
              <a:gd name="connsiteY20" fmla="*/ 4446272 h 5347855"/>
              <a:gd name="connsiteX21" fmla="*/ 1129146 w 4807528"/>
              <a:gd name="connsiteY21" fmla="*/ 5347855 h 5347855"/>
              <a:gd name="connsiteX22" fmla="*/ 0 w 4807528"/>
              <a:gd name="connsiteY22" fmla="*/ 4218709 h 5347855"/>
              <a:gd name="connsiteX23" fmla="*/ 590928 w 4807528"/>
              <a:gd name="connsiteY23" fmla="*/ 3225845 h 5347855"/>
              <a:gd name="connsiteX24" fmla="*/ 671763 w 4807528"/>
              <a:gd name="connsiteY24" fmla="*/ 3186905 h 5347855"/>
              <a:gd name="connsiteX25" fmla="*/ 601516 w 4807528"/>
              <a:gd name="connsiteY25" fmla="*/ 3041083 h 5347855"/>
              <a:gd name="connsiteX26" fmla="*/ 429492 w 4807528"/>
              <a:gd name="connsiteY26" fmla="*/ 2189018 h 5347855"/>
              <a:gd name="connsiteX27" fmla="*/ 2618510 w 4807528"/>
              <a:gd name="connsiteY27" fmla="*/ 1 h 5347855"/>
              <a:gd name="connsiteX28" fmla="*/ 955981 w 4807528"/>
              <a:gd name="connsiteY28" fmla="*/ 0 h 5347855"/>
              <a:gd name="connsiteX29" fmla="*/ 1087601 w 4807528"/>
              <a:gd name="connsiteY29" fmla="*/ 131620 h 5347855"/>
              <a:gd name="connsiteX30" fmla="*/ 955981 w 4807528"/>
              <a:gd name="connsiteY30" fmla="*/ 263240 h 5347855"/>
              <a:gd name="connsiteX31" fmla="*/ 824361 w 4807528"/>
              <a:gd name="connsiteY31" fmla="*/ 131620 h 5347855"/>
              <a:gd name="connsiteX32" fmla="*/ 955981 w 4807528"/>
              <a:gd name="connsiteY32" fmla="*/ 0 h 534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807528" h="5347855">
                <a:moveTo>
                  <a:pt x="3165778" y="4689761"/>
                </a:moveTo>
                <a:cubicBezTo>
                  <a:pt x="3322637" y="4689761"/>
                  <a:pt x="3449797" y="4816921"/>
                  <a:pt x="3449797" y="4973780"/>
                </a:cubicBezTo>
                <a:cubicBezTo>
                  <a:pt x="3449797" y="5130639"/>
                  <a:pt x="3322637" y="5257799"/>
                  <a:pt x="3165778" y="5257799"/>
                </a:cubicBezTo>
                <a:cubicBezTo>
                  <a:pt x="3008919" y="5257799"/>
                  <a:pt x="2881759" y="5130639"/>
                  <a:pt x="2881759" y="4973780"/>
                </a:cubicBezTo>
                <a:cubicBezTo>
                  <a:pt x="2881759" y="4816921"/>
                  <a:pt x="3008919" y="4689761"/>
                  <a:pt x="3165778" y="4689761"/>
                </a:cubicBezTo>
                <a:close/>
                <a:moveTo>
                  <a:pt x="4080181" y="4218708"/>
                </a:moveTo>
                <a:cubicBezTo>
                  <a:pt x="4152873" y="4218708"/>
                  <a:pt x="4211801" y="4277636"/>
                  <a:pt x="4211801" y="4350328"/>
                </a:cubicBezTo>
                <a:cubicBezTo>
                  <a:pt x="4211801" y="4423020"/>
                  <a:pt x="4152873" y="4481948"/>
                  <a:pt x="4080181" y="4481948"/>
                </a:cubicBezTo>
                <a:cubicBezTo>
                  <a:pt x="4007489" y="4481948"/>
                  <a:pt x="3948561" y="4423020"/>
                  <a:pt x="3948561" y="4350328"/>
                </a:cubicBezTo>
                <a:cubicBezTo>
                  <a:pt x="3948561" y="4277636"/>
                  <a:pt x="4007489" y="4218708"/>
                  <a:pt x="4080181" y="4218708"/>
                </a:cubicBezTo>
                <a:close/>
                <a:moveTo>
                  <a:pt x="4669000" y="498764"/>
                </a:moveTo>
                <a:cubicBezTo>
                  <a:pt x="4741692" y="498764"/>
                  <a:pt x="4800620" y="557693"/>
                  <a:pt x="4800620" y="630385"/>
                </a:cubicBezTo>
                <a:cubicBezTo>
                  <a:pt x="4800620" y="703076"/>
                  <a:pt x="4741692" y="762005"/>
                  <a:pt x="4669000" y="762005"/>
                </a:cubicBezTo>
                <a:cubicBezTo>
                  <a:pt x="4596308" y="762005"/>
                  <a:pt x="4537380" y="703076"/>
                  <a:pt x="4537380" y="630385"/>
                </a:cubicBezTo>
                <a:cubicBezTo>
                  <a:pt x="4537380" y="557693"/>
                  <a:pt x="4596308" y="498764"/>
                  <a:pt x="4669000" y="498764"/>
                </a:cubicBezTo>
                <a:close/>
                <a:moveTo>
                  <a:pt x="2618510" y="1"/>
                </a:moveTo>
                <a:cubicBezTo>
                  <a:pt x="3827471" y="1"/>
                  <a:pt x="4807528" y="980057"/>
                  <a:pt x="4807528" y="2189018"/>
                </a:cubicBezTo>
                <a:cubicBezTo>
                  <a:pt x="4807528" y="3397979"/>
                  <a:pt x="3827471" y="4378036"/>
                  <a:pt x="2618510" y="4378036"/>
                </a:cubicBezTo>
                <a:cubicBezTo>
                  <a:pt x="2542950" y="4378036"/>
                  <a:pt x="2468284" y="4374208"/>
                  <a:pt x="2394696" y="4366735"/>
                </a:cubicBezTo>
                <a:lnTo>
                  <a:pt x="2250841" y="4344780"/>
                </a:lnTo>
                <a:lnTo>
                  <a:pt x="2235352" y="4446272"/>
                </a:lnTo>
                <a:cubicBezTo>
                  <a:pt x="2130063" y="4960804"/>
                  <a:pt x="1674805" y="5347855"/>
                  <a:pt x="1129146" y="5347855"/>
                </a:cubicBezTo>
                <a:cubicBezTo>
                  <a:pt x="505536" y="5347855"/>
                  <a:pt x="0" y="4842319"/>
                  <a:pt x="0" y="4218709"/>
                </a:cubicBezTo>
                <a:cubicBezTo>
                  <a:pt x="0" y="3789977"/>
                  <a:pt x="238945" y="3417054"/>
                  <a:pt x="590928" y="3225845"/>
                </a:cubicBezTo>
                <a:lnTo>
                  <a:pt x="671763" y="3186905"/>
                </a:lnTo>
                <a:lnTo>
                  <a:pt x="601516" y="3041083"/>
                </a:lnTo>
                <a:cubicBezTo>
                  <a:pt x="490746" y="2779192"/>
                  <a:pt x="429492" y="2491258"/>
                  <a:pt x="429492" y="2189018"/>
                </a:cubicBezTo>
                <a:cubicBezTo>
                  <a:pt x="429492" y="980057"/>
                  <a:pt x="1409549" y="1"/>
                  <a:pt x="2618510" y="1"/>
                </a:cubicBezTo>
                <a:close/>
                <a:moveTo>
                  <a:pt x="955981" y="0"/>
                </a:moveTo>
                <a:cubicBezTo>
                  <a:pt x="1028673" y="0"/>
                  <a:pt x="1087601" y="58928"/>
                  <a:pt x="1087601" y="131620"/>
                </a:cubicBezTo>
                <a:cubicBezTo>
                  <a:pt x="1087601" y="204312"/>
                  <a:pt x="1028673" y="263240"/>
                  <a:pt x="955981" y="263240"/>
                </a:cubicBezTo>
                <a:cubicBezTo>
                  <a:pt x="883289" y="263240"/>
                  <a:pt x="824361" y="204312"/>
                  <a:pt x="824361" y="131620"/>
                </a:cubicBezTo>
                <a:cubicBezTo>
                  <a:pt x="824361" y="58928"/>
                  <a:pt x="883289" y="0"/>
                  <a:pt x="95598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/>
          <p:cNvSpPr/>
          <p:nvPr/>
        </p:nvSpPr>
        <p:spPr>
          <a:xfrm>
            <a:off x="7205598" y="1931080"/>
            <a:ext cx="4977785" cy="4977883"/>
          </a:xfrm>
          <a:custGeom>
            <a:avLst/>
            <a:gdLst>
              <a:gd name="connsiteX0" fmla="*/ 4114719 w 4114719"/>
              <a:gd name="connsiteY0" fmla="*/ 0 h 4114800"/>
              <a:gd name="connsiteX1" fmla="*/ 4114719 w 4114719"/>
              <a:gd name="connsiteY1" fmla="*/ 4114800 h 4114800"/>
              <a:gd name="connsiteX2" fmla="*/ 0 w 4114719"/>
              <a:gd name="connsiteY2" fmla="*/ 4089002 h 4114800"/>
              <a:gd name="connsiteX3" fmla="*/ 4114719 w 4114719"/>
              <a:gd name="connsiteY3" fmla="*/ 0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719" h="4114800">
                <a:moveTo>
                  <a:pt x="4114719" y="0"/>
                </a:moveTo>
                <a:lnTo>
                  <a:pt x="4114719" y="4114800"/>
                </a:lnTo>
                <a:lnTo>
                  <a:pt x="0" y="4089002"/>
                </a:lnTo>
                <a:cubicBezTo>
                  <a:pt x="14185" y="1826573"/>
                  <a:pt x="1852246" y="0"/>
                  <a:pt x="411471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Freeform: Shape 17"/>
          <p:cNvSpPr/>
          <p:nvPr/>
        </p:nvSpPr>
        <p:spPr>
          <a:xfrm>
            <a:off x="6763785" y="1444056"/>
            <a:ext cx="4248915" cy="4726458"/>
          </a:xfrm>
          <a:custGeom>
            <a:avLst/>
            <a:gdLst>
              <a:gd name="connsiteX0" fmla="*/ 3165778 w 4807528"/>
              <a:gd name="connsiteY0" fmla="*/ 4689761 h 5347855"/>
              <a:gd name="connsiteX1" fmla="*/ 3449797 w 4807528"/>
              <a:gd name="connsiteY1" fmla="*/ 4973780 h 5347855"/>
              <a:gd name="connsiteX2" fmla="*/ 3165778 w 4807528"/>
              <a:gd name="connsiteY2" fmla="*/ 5257799 h 5347855"/>
              <a:gd name="connsiteX3" fmla="*/ 2881759 w 4807528"/>
              <a:gd name="connsiteY3" fmla="*/ 4973780 h 5347855"/>
              <a:gd name="connsiteX4" fmla="*/ 3165778 w 4807528"/>
              <a:gd name="connsiteY4" fmla="*/ 4689761 h 5347855"/>
              <a:gd name="connsiteX5" fmla="*/ 4080181 w 4807528"/>
              <a:gd name="connsiteY5" fmla="*/ 4218708 h 5347855"/>
              <a:gd name="connsiteX6" fmla="*/ 4211801 w 4807528"/>
              <a:gd name="connsiteY6" fmla="*/ 4350328 h 5347855"/>
              <a:gd name="connsiteX7" fmla="*/ 4080181 w 4807528"/>
              <a:gd name="connsiteY7" fmla="*/ 4481948 h 5347855"/>
              <a:gd name="connsiteX8" fmla="*/ 3948561 w 4807528"/>
              <a:gd name="connsiteY8" fmla="*/ 4350328 h 5347855"/>
              <a:gd name="connsiteX9" fmla="*/ 4080181 w 4807528"/>
              <a:gd name="connsiteY9" fmla="*/ 4218708 h 5347855"/>
              <a:gd name="connsiteX10" fmla="*/ 4669000 w 4807528"/>
              <a:gd name="connsiteY10" fmla="*/ 498764 h 5347855"/>
              <a:gd name="connsiteX11" fmla="*/ 4800620 w 4807528"/>
              <a:gd name="connsiteY11" fmla="*/ 630385 h 5347855"/>
              <a:gd name="connsiteX12" fmla="*/ 4669000 w 4807528"/>
              <a:gd name="connsiteY12" fmla="*/ 762005 h 5347855"/>
              <a:gd name="connsiteX13" fmla="*/ 4537380 w 4807528"/>
              <a:gd name="connsiteY13" fmla="*/ 630385 h 5347855"/>
              <a:gd name="connsiteX14" fmla="*/ 4669000 w 4807528"/>
              <a:gd name="connsiteY14" fmla="*/ 498764 h 5347855"/>
              <a:gd name="connsiteX15" fmla="*/ 2618510 w 4807528"/>
              <a:gd name="connsiteY15" fmla="*/ 1 h 5347855"/>
              <a:gd name="connsiteX16" fmla="*/ 4807528 w 4807528"/>
              <a:gd name="connsiteY16" fmla="*/ 2189018 h 5347855"/>
              <a:gd name="connsiteX17" fmla="*/ 2618510 w 4807528"/>
              <a:gd name="connsiteY17" fmla="*/ 4378036 h 5347855"/>
              <a:gd name="connsiteX18" fmla="*/ 2394696 w 4807528"/>
              <a:gd name="connsiteY18" fmla="*/ 4366735 h 5347855"/>
              <a:gd name="connsiteX19" fmla="*/ 2250841 w 4807528"/>
              <a:gd name="connsiteY19" fmla="*/ 4344780 h 5347855"/>
              <a:gd name="connsiteX20" fmla="*/ 2235352 w 4807528"/>
              <a:gd name="connsiteY20" fmla="*/ 4446272 h 5347855"/>
              <a:gd name="connsiteX21" fmla="*/ 1129146 w 4807528"/>
              <a:gd name="connsiteY21" fmla="*/ 5347855 h 5347855"/>
              <a:gd name="connsiteX22" fmla="*/ 0 w 4807528"/>
              <a:gd name="connsiteY22" fmla="*/ 4218709 h 5347855"/>
              <a:gd name="connsiteX23" fmla="*/ 590928 w 4807528"/>
              <a:gd name="connsiteY23" fmla="*/ 3225845 h 5347855"/>
              <a:gd name="connsiteX24" fmla="*/ 671763 w 4807528"/>
              <a:gd name="connsiteY24" fmla="*/ 3186905 h 5347855"/>
              <a:gd name="connsiteX25" fmla="*/ 601516 w 4807528"/>
              <a:gd name="connsiteY25" fmla="*/ 3041083 h 5347855"/>
              <a:gd name="connsiteX26" fmla="*/ 429492 w 4807528"/>
              <a:gd name="connsiteY26" fmla="*/ 2189018 h 5347855"/>
              <a:gd name="connsiteX27" fmla="*/ 2618510 w 4807528"/>
              <a:gd name="connsiteY27" fmla="*/ 1 h 5347855"/>
              <a:gd name="connsiteX28" fmla="*/ 955981 w 4807528"/>
              <a:gd name="connsiteY28" fmla="*/ 0 h 5347855"/>
              <a:gd name="connsiteX29" fmla="*/ 1087601 w 4807528"/>
              <a:gd name="connsiteY29" fmla="*/ 131620 h 5347855"/>
              <a:gd name="connsiteX30" fmla="*/ 955981 w 4807528"/>
              <a:gd name="connsiteY30" fmla="*/ 263240 h 5347855"/>
              <a:gd name="connsiteX31" fmla="*/ 824361 w 4807528"/>
              <a:gd name="connsiteY31" fmla="*/ 131620 h 5347855"/>
              <a:gd name="connsiteX32" fmla="*/ 955981 w 4807528"/>
              <a:gd name="connsiteY32" fmla="*/ 0 h 534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807528" h="5347855">
                <a:moveTo>
                  <a:pt x="3165778" y="4689761"/>
                </a:moveTo>
                <a:cubicBezTo>
                  <a:pt x="3322637" y="4689761"/>
                  <a:pt x="3449797" y="4816921"/>
                  <a:pt x="3449797" y="4973780"/>
                </a:cubicBezTo>
                <a:cubicBezTo>
                  <a:pt x="3449797" y="5130639"/>
                  <a:pt x="3322637" y="5257799"/>
                  <a:pt x="3165778" y="5257799"/>
                </a:cubicBezTo>
                <a:cubicBezTo>
                  <a:pt x="3008919" y="5257799"/>
                  <a:pt x="2881759" y="5130639"/>
                  <a:pt x="2881759" y="4973780"/>
                </a:cubicBezTo>
                <a:cubicBezTo>
                  <a:pt x="2881759" y="4816921"/>
                  <a:pt x="3008919" y="4689761"/>
                  <a:pt x="3165778" y="4689761"/>
                </a:cubicBezTo>
                <a:close/>
                <a:moveTo>
                  <a:pt x="4080181" y="4218708"/>
                </a:moveTo>
                <a:cubicBezTo>
                  <a:pt x="4152873" y="4218708"/>
                  <a:pt x="4211801" y="4277636"/>
                  <a:pt x="4211801" y="4350328"/>
                </a:cubicBezTo>
                <a:cubicBezTo>
                  <a:pt x="4211801" y="4423020"/>
                  <a:pt x="4152873" y="4481948"/>
                  <a:pt x="4080181" y="4481948"/>
                </a:cubicBezTo>
                <a:cubicBezTo>
                  <a:pt x="4007489" y="4481948"/>
                  <a:pt x="3948561" y="4423020"/>
                  <a:pt x="3948561" y="4350328"/>
                </a:cubicBezTo>
                <a:cubicBezTo>
                  <a:pt x="3948561" y="4277636"/>
                  <a:pt x="4007489" y="4218708"/>
                  <a:pt x="4080181" y="4218708"/>
                </a:cubicBezTo>
                <a:close/>
                <a:moveTo>
                  <a:pt x="4669000" y="498764"/>
                </a:moveTo>
                <a:cubicBezTo>
                  <a:pt x="4741692" y="498764"/>
                  <a:pt x="4800620" y="557693"/>
                  <a:pt x="4800620" y="630385"/>
                </a:cubicBezTo>
                <a:cubicBezTo>
                  <a:pt x="4800620" y="703076"/>
                  <a:pt x="4741692" y="762005"/>
                  <a:pt x="4669000" y="762005"/>
                </a:cubicBezTo>
                <a:cubicBezTo>
                  <a:pt x="4596308" y="762005"/>
                  <a:pt x="4537380" y="703076"/>
                  <a:pt x="4537380" y="630385"/>
                </a:cubicBezTo>
                <a:cubicBezTo>
                  <a:pt x="4537380" y="557693"/>
                  <a:pt x="4596308" y="498764"/>
                  <a:pt x="4669000" y="498764"/>
                </a:cubicBezTo>
                <a:close/>
                <a:moveTo>
                  <a:pt x="2618510" y="1"/>
                </a:moveTo>
                <a:cubicBezTo>
                  <a:pt x="3827471" y="1"/>
                  <a:pt x="4807528" y="980057"/>
                  <a:pt x="4807528" y="2189018"/>
                </a:cubicBezTo>
                <a:cubicBezTo>
                  <a:pt x="4807528" y="3397979"/>
                  <a:pt x="3827471" y="4378036"/>
                  <a:pt x="2618510" y="4378036"/>
                </a:cubicBezTo>
                <a:cubicBezTo>
                  <a:pt x="2542950" y="4378036"/>
                  <a:pt x="2468284" y="4374208"/>
                  <a:pt x="2394696" y="4366735"/>
                </a:cubicBezTo>
                <a:lnTo>
                  <a:pt x="2250841" y="4344780"/>
                </a:lnTo>
                <a:lnTo>
                  <a:pt x="2235352" y="4446272"/>
                </a:lnTo>
                <a:cubicBezTo>
                  <a:pt x="2130063" y="4960804"/>
                  <a:pt x="1674805" y="5347855"/>
                  <a:pt x="1129146" y="5347855"/>
                </a:cubicBezTo>
                <a:cubicBezTo>
                  <a:pt x="505536" y="5347855"/>
                  <a:pt x="0" y="4842319"/>
                  <a:pt x="0" y="4218709"/>
                </a:cubicBezTo>
                <a:cubicBezTo>
                  <a:pt x="0" y="3789977"/>
                  <a:pt x="238945" y="3417054"/>
                  <a:pt x="590928" y="3225845"/>
                </a:cubicBezTo>
                <a:lnTo>
                  <a:pt x="671763" y="3186905"/>
                </a:lnTo>
                <a:lnTo>
                  <a:pt x="601516" y="3041083"/>
                </a:lnTo>
                <a:cubicBezTo>
                  <a:pt x="490746" y="2779192"/>
                  <a:pt x="429492" y="2491258"/>
                  <a:pt x="429492" y="2189018"/>
                </a:cubicBezTo>
                <a:cubicBezTo>
                  <a:pt x="429492" y="980057"/>
                  <a:pt x="1409549" y="1"/>
                  <a:pt x="2618510" y="1"/>
                </a:cubicBezTo>
                <a:close/>
                <a:moveTo>
                  <a:pt x="955981" y="0"/>
                </a:moveTo>
                <a:cubicBezTo>
                  <a:pt x="1028673" y="0"/>
                  <a:pt x="1087601" y="58928"/>
                  <a:pt x="1087601" y="131620"/>
                </a:cubicBezTo>
                <a:cubicBezTo>
                  <a:pt x="1087601" y="204312"/>
                  <a:pt x="1028673" y="263240"/>
                  <a:pt x="955981" y="263240"/>
                </a:cubicBezTo>
                <a:cubicBezTo>
                  <a:pt x="883289" y="263240"/>
                  <a:pt x="824361" y="204312"/>
                  <a:pt x="824361" y="131620"/>
                </a:cubicBezTo>
                <a:cubicBezTo>
                  <a:pt x="824361" y="58928"/>
                  <a:pt x="883289" y="0"/>
                  <a:pt x="9559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11365605" y="328706"/>
            <a:ext cx="522514" cy="52251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922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Rectangle: Rounded Corners 28"/>
          <p:cNvSpPr/>
          <p:nvPr/>
        </p:nvSpPr>
        <p:spPr>
          <a:xfrm>
            <a:off x="-144146" y="6234167"/>
            <a:ext cx="1303219" cy="301206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800100" sx="102000" sy="102000" algn="ctr" rotWithShape="0">
              <a:prstClr val="black">
                <a:alpha val="6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6" name="Group 10"/>
          <p:cNvGrpSpPr/>
          <p:nvPr/>
        </p:nvGrpSpPr>
        <p:grpSpPr>
          <a:xfrm>
            <a:off x="3456660" y="2880648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7" name="Freeform 134"/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Freeform 135"/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1" name="TextBox 9"/>
          <p:cNvSpPr txBox="1"/>
          <p:nvPr/>
        </p:nvSpPr>
        <p:spPr>
          <a:xfrm>
            <a:off x="880166" y="1306555"/>
            <a:ext cx="78124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80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INTEGRALFORM</a:t>
            </a:r>
            <a:endParaRPr kumimoji="0" lang="en-US" sz="80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Rectangle: Rounded Corners 40"/>
          <p:cNvSpPr/>
          <p:nvPr/>
        </p:nvSpPr>
        <p:spPr bwMode="auto">
          <a:xfrm rot="16200000">
            <a:off x="1171870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rgbClr val="00BBFE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Rectangle: Rounded Corners 43"/>
          <p:cNvSpPr/>
          <p:nvPr/>
        </p:nvSpPr>
        <p:spPr bwMode="auto">
          <a:xfrm rot="16200000">
            <a:off x="2862735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592843" y="2592516"/>
            <a:ext cx="6286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en-US" altLang="zh-CN" sz="4800" b="1" kern="100" dirty="0">
                <a:cs typeface="+mn-ea"/>
                <a:sym typeface="+mn-lt"/>
              </a:rPr>
              <a:t>14.1.1 </a:t>
            </a:r>
            <a:r>
              <a:rPr lang="zh-CN" altLang="en-US" sz="4800" b="1" kern="100" dirty="0">
                <a:cs typeface="+mn-ea"/>
                <a:sym typeface="+mn-lt"/>
              </a:rPr>
              <a:t>同底数幂乘法</a:t>
            </a:r>
          </a:p>
        </p:txBody>
      </p:sp>
      <p:sp>
        <p:nvSpPr>
          <p:cNvPr id="35" name="矩形 34"/>
          <p:cNvSpPr/>
          <p:nvPr/>
        </p:nvSpPr>
        <p:spPr>
          <a:xfrm>
            <a:off x="621493" y="3525271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6" name="直接连接符 35"/>
          <p:cNvCxnSpPr/>
          <p:nvPr/>
        </p:nvCxnSpPr>
        <p:spPr>
          <a:xfrm>
            <a:off x="621493" y="3431794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7" name="矩形 36"/>
          <p:cNvSpPr/>
          <p:nvPr/>
        </p:nvSpPr>
        <p:spPr bwMode="auto">
          <a:xfrm>
            <a:off x="621493" y="2037672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21493" y="4102632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21493" y="3561818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638227" y="5047489"/>
            <a:ext cx="140680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2329093" y="5047489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684122" y="346018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8" name="图片占位符 7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7" r="20547"/>
          <a:stretch>
            <a:fillRect/>
          </a:stretch>
        </p:blipFill>
        <p:spPr>
          <a:xfrm>
            <a:off x="7003322" y="1946383"/>
            <a:ext cx="3553703" cy="3953111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33" grpId="0" animBg="1"/>
      <p:bldP spid="34" grpId="0"/>
      <p:bldP spid="35" grpId="0"/>
      <p:bldP spid="37" grpId="0"/>
      <p:bldP spid="38" grpId="0"/>
      <p:bldP spid="39" grpId="0"/>
      <p:bldP spid="40" grpId="0"/>
      <p:bldP spid="4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910645" y="1262352"/>
            <a:ext cx="111357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en-US" altLang="zh-CN" sz="3200" b="0" dirty="0"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3200" b="0" dirty="0">
                <a:latin typeface="+mn-lt"/>
                <a:ea typeface="+mn-ea"/>
                <a:cs typeface="+mn-ea"/>
                <a:sym typeface="+mn-lt"/>
              </a:rPr>
              <a:t>已知：</a:t>
            </a:r>
            <a:r>
              <a:rPr lang="en-US" altLang="zh-CN" sz="3200" b="0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3200" b="0" baseline="30000" dirty="0">
                <a:latin typeface="+mn-lt"/>
                <a:ea typeface="+mn-ea"/>
                <a:cs typeface="+mn-ea"/>
                <a:sym typeface="+mn-lt"/>
              </a:rPr>
              <a:t>m </a:t>
            </a:r>
            <a:r>
              <a:rPr lang="zh-CN" altLang="en-US" sz="3200" b="0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3200" b="0" dirty="0"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3200" b="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3200" b="0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3200" b="0" baseline="30000" dirty="0">
                <a:latin typeface="+mn-lt"/>
                <a:ea typeface="+mn-ea"/>
                <a:cs typeface="+mn-ea"/>
                <a:sym typeface="+mn-lt"/>
              </a:rPr>
              <a:t>n </a:t>
            </a:r>
            <a:r>
              <a:rPr lang="zh-CN" altLang="en-US" sz="3200" b="0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3200" b="0" dirty="0"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zh-CN" altLang="en-US" sz="3200" b="0" dirty="0">
                <a:latin typeface="+mn-lt"/>
                <a:ea typeface="+mn-ea"/>
                <a:cs typeface="+mn-ea"/>
                <a:sym typeface="+mn-lt"/>
              </a:rPr>
              <a:t>.求</a:t>
            </a:r>
            <a:r>
              <a:rPr lang="en-US" altLang="zh-CN" sz="3200" b="0" dirty="0">
                <a:latin typeface="+mn-lt"/>
                <a:ea typeface="+mn-ea"/>
                <a:cs typeface="+mn-ea"/>
                <a:sym typeface="+mn-lt"/>
              </a:rPr>
              <a:t>2a</a:t>
            </a:r>
            <a:r>
              <a:rPr lang="zh-CN" altLang="en-US" sz="3200" b="0" baseline="30000" dirty="0">
                <a:latin typeface="+mn-lt"/>
                <a:ea typeface="+mn-ea"/>
                <a:cs typeface="+mn-ea"/>
                <a:sym typeface="+mn-lt"/>
              </a:rPr>
              <a:t>m+n</a:t>
            </a:r>
            <a:r>
              <a:rPr lang="zh-CN" altLang="en-US" sz="3200" b="0" dirty="0">
                <a:latin typeface="+mn-lt"/>
                <a:ea typeface="+mn-ea"/>
                <a:cs typeface="+mn-ea"/>
                <a:sym typeface="+mn-lt"/>
              </a:rPr>
              <a:t>的值.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185036" y="2398694"/>
            <a:ext cx="9889067" cy="2390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zh-CN" altLang="en-US" sz="3600" dirty="0">
                <a:latin typeface="+mn-lt"/>
                <a:ea typeface="+mn-ea"/>
                <a:cs typeface="+mn-ea"/>
                <a:sym typeface="+mn-lt"/>
              </a:rPr>
              <a:t>解： </a:t>
            </a:r>
            <a:r>
              <a:rPr lang="en-US" altLang="zh-CN" sz="3600" dirty="0">
                <a:latin typeface="+mn-lt"/>
                <a:ea typeface="+mn-ea"/>
                <a:cs typeface="+mn-ea"/>
                <a:sym typeface="+mn-lt"/>
              </a:rPr>
              <a:t>2a</a:t>
            </a:r>
            <a:r>
              <a:rPr lang="en-US" altLang="zh-CN" sz="3600" baseline="30000" dirty="0">
                <a:latin typeface="+mn-lt"/>
                <a:ea typeface="+mn-ea"/>
                <a:cs typeface="+mn-ea"/>
                <a:sym typeface="+mn-lt"/>
              </a:rPr>
              <a:t>m+n</a:t>
            </a:r>
            <a:r>
              <a:rPr lang="en-US" altLang="zh-CN" sz="3600" dirty="0">
                <a:latin typeface="+mn-lt"/>
                <a:ea typeface="+mn-ea"/>
                <a:cs typeface="+mn-ea"/>
                <a:sym typeface="+mn-lt"/>
              </a:rPr>
              <a:t> =2</a:t>
            </a:r>
            <a:r>
              <a:rPr lang="en-US" altLang="en-US" sz="3600" dirty="0">
                <a:latin typeface="+mn-lt"/>
                <a:ea typeface="+mn-ea"/>
                <a:cs typeface="+mn-ea"/>
                <a:sym typeface="+mn-lt"/>
              </a:rPr>
              <a:t> · </a:t>
            </a:r>
            <a:r>
              <a:rPr lang="en-US" altLang="zh-CN" sz="3600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3600" baseline="30000" dirty="0">
                <a:latin typeface="+mn-lt"/>
                <a:ea typeface="+mn-ea"/>
                <a:cs typeface="+mn-ea"/>
                <a:sym typeface="+mn-lt"/>
              </a:rPr>
              <a:t>m</a:t>
            </a:r>
            <a:r>
              <a:rPr lang="en-US" altLang="en-US" sz="3600" dirty="0">
                <a:latin typeface="+mn-lt"/>
                <a:ea typeface="+mn-ea"/>
                <a:cs typeface="+mn-ea"/>
                <a:sym typeface="+mn-lt"/>
              </a:rPr>
              <a:t> · </a:t>
            </a:r>
            <a:r>
              <a:rPr lang="en-US" altLang="zh-CN" sz="3600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3600" baseline="30000" dirty="0">
                <a:latin typeface="+mn-lt"/>
                <a:ea typeface="+mn-ea"/>
                <a:cs typeface="+mn-ea"/>
                <a:sym typeface="+mn-lt"/>
              </a:rPr>
              <a:t>n</a:t>
            </a:r>
            <a:endParaRPr lang="zh-CN" altLang="en-US" sz="3600" dirty="0">
              <a:latin typeface="+mn-lt"/>
              <a:ea typeface="+mn-ea"/>
              <a:cs typeface="+mn-ea"/>
              <a:sym typeface="+mn-lt"/>
            </a:endParaRPr>
          </a:p>
          <a:p>
            <a:pPr defTabSz="914400">
              <a:spcBef>
                <a:spcPct val="50000"/>
              </a:spcBef>
            </a:pPr>
            <a:r>
              <a:rPr lang="zh-CN" altLang="en-US" sz="3600" baseline="30000" dirty="0">
                <a:latin typeface="+mn-lt"/>
                <a:ea typeface="+mn-ea"/>
                <a:cs typeface="+mn-ea"/>
                <a:sym typeface="+mn-lt"/>
              </a:rPr>
              <a:t>               </a:t>
            </a:r>
            <a:r>
              <a:rPr lang="en-US" altLang="zh-CN" sz="3600" dirty="0">
                <a:latin typeface="+mn-lt"/>
                <a:ea typeface="+mn-ea"/>
                <a:cs typeface="+mn-ea"/>
                <a:sym typeface="+mn-lt"/>
              </a:rPr>
              <a:t>=2 × 3 × 4</a:t>
            </a:r>
          </a:p>
          <a:p>
            <a:pPr defTabSz="914400">
              <a:spcBef>
                <a:spcPct val="50000"/>
              </a:spcBef>
            </a:pPr>
            <a:r>
              <a:rPr lang="en-US" altLang="zh-CN" sz="3600" dirty="0">
                <a:latin typeface="+mn-lt"/>
                <a:ea typeface="+mn-ea"/>
                <a:cs typeface="+mn-ea"/>
                <a:sym typeface="+mn-lt"/>
              </a:rPr>
              <a:t>          =24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380858" y="249195"/>
            <a:ext cx="4833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056217" y="1216720"/>
            <a:ext cx="10079567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defTabSz="914400">
              <a:spcBef>
                <a:spcPct val="50000"/>
              </a:spcBef>
            </a:pPr>
            <a:r>
              <a:rPr lang="en-US" altLang="zh-CN" sz="3600" b="0" dirty="0"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sz="3600" b="0" dirty="0">
                <a:latin typeface="+mn-lt"/>
                <a:ea typeface="+mn-ea"/>
                <a:cs typeface="+mn-ea"/>
                <a:sym typeface="+mn-lt"/>
              </a:rPr>
              <a:t>已知</a:t>
            </a:r>
            <a:r>
              <a:rPr lang="en-US" altLang="zh-CN" sz="3600" b="0" dirty="0"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en-US" altLang="zh-CN" sz="3600" b="0" baseline="30000" dirty="0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en-US" altLang="zh-CN" sz="3600" b="0" dirty="0">
                <a:latin typeface="+mn-lt"/>
                <a:ea typeface="+mn-ea"/>
                <a:cs typeface="+mn-ea"/>
                <a:sym typeface="+mn-lt"/>
              </a:rPr>
              <a:t> =16</a:t>
            </a:r>
            <a:r>
              <a:rPr lang="zh-CN" altLang="en-US" sz="3600" b="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3600" b="0" dirty="0"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en-US" altLang="zh-CN" sz="3600" b="0" baseline="30000" dirty="0"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en-US" altLang="zh-CN" sz="3600" b="0" dirty="0">
                <a:latin typeface="+mn-lt"/>
                <a:ea typeface="+mn-ea"/>
                <a:cs typeface="+mn-ea"/>
                <a:sym typeface="+mn-lt"/>
              </a:rPr>
              <a:t>=4</a:t>
            </a:r>
            <a:r>
              <a:rPr lang="zh-CN" altLang="en-US" sz="3600" b="0" dirty="0">
                <a:latin typeface="+mn-lt"/>
                <a:ea typeface="+mn-ea"/>
                <a:cs typeface="+mn-ea"/>
                <a:sym typeface="+mn-lt"/>
              </a:rPr>
              <a:t>，求</a:t>
            </a:r>
            <a:r>
              <a:rPr lang="en-US" altLang="zh-CN" sz="3600" b="0" dirty="0" err="1">
                <a:latin typeface="+mn-lt"/>
                <a:ea typeface="+mn-ea"/>
                <a:cs typeface="+mn-ea"/>
                <a:sym typeface="+mn-lt"/>
              </a:rPr>
              <a:t>x+y</a:t>
            </a:r>
            <a:r>
              <a:rPr lang="zh-CN" altLang="en-US" sz="3600" b="0" dirty="0">
                <a:latin typeface="+mn-lt"/>
                <a:ea typeface="+mn-ea"/>
                <a:cs typeface="+mn-ea"/>
                <a:sym typeface="+mn-lt"/>
              </a:rPr>
              <a:t>的值。                                 </a:t>
            </a:r>
            <a:endParaRPr lang="en-US" altLang="zh-CN" sz="3600" b="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TextBox 33"/>
          <p:cNvSpPr txBox="1">
            <a:spLocks noChangeArrowheads="1"/>
          </p:cNvSpPr>
          <p:nvPr/>
        </p:nvSpPr>
        <p:spPr bwMode="auto">
          <a:xfrm>
            <a:off x="1165737" y="2015937"/>
            <a:ext cx="10096500" cy="4298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50000"/>
              </a:lnSpc>
            </a:pPr>
            <a:r>
              <a:rPr lang="zh-CN" altLang="en-US" sz="3735" b="0" dirty="0">
                <a:latin typeface="+mn-lt"/>
                <a:ea typeface="+mn-ea"/>
                <a:cs typeface="+mn-ea"/>
                <a:sym typeface="+mn-lt"/>
              </a:rPr>
              <a:t>解</a:t>
            </a:r>
            <a:r>
              <a:rPr lang="en-US" altLang="zh-CN" sz="3735" b="0" dirty="0">
                <a:latin typeface="+mn-lt"/>
                <a:ea typeface="+mn-ea"/>
                <a:cs typeface="+mn-ea"/>
                <a:sym typeface="+mn-lt"/>
              </a:rPr>
              <a:t>∵ 4</a:t>
            </a:r>
            <a:r>
              <a:rPr lang="en-US" altLang="zh-CN" sz="3735" b="0" baseline="30000" dirty="0">
                <a:latin typeface="+mn-lt"/>
                <a:ea typeface="+mn-ea"/>
                <a:cs typeface="+mn-ea"/>
                <a:sym typeface="+mn-lt"/>
              </a:rPr>
              <a:t>x+y</a:t>
            </a:r>
            <a:r>
              <a:rPr lang="en-US" altLang="zh-CN" sz="3735" b="0" dirty="0">
                <a:latin typeface="+mn-lt"/>
                <a:ea typeface="+mn-ea"/>
                <a:cs typeface="+mn-ea"/>
                <a:sym typeface="+mn-lt"/>
              </a:rPr>
              <a:t>=4</a:t>
            </a:r>
            <a:r>
              <a:rPr lang="en-US" altLang="zh-CN" sz="3735" b="0" i="1" baseline="30000" dirty="0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en-US" altLang="en-US" sz="3735" dirty="0">
                <a:latin typeface="+mn-lt"/>
                <a:ea typeface="+mn-ea"/>
                <a:cs typeface="+mn-ea"/>
                <a:sym typeface="+mn-lt"/>
              </a:rPr>
              <a:t> · </a:t>
            </a:r>
            <a:r>
              <a:rPr lang="en-US" altLang="zh-CN" sz="3735" b="0" dirty="0"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en-US" altLang="zh-CN" sz="3735" b="0" i="1" baseline="30000" dirty="0">
                <a:latin typeface="+mn-lt"/>
                <a:ea typeface="+mn-ea"/>
                <a:cs typeface="+mn-ea"/>
                <a:sym typeface="+mn-lt"/>
              </a:rPr>
              <a:t>y</a:t>
            </a:r>
            <a:endParaRPr lang="en-US" altLang="zh-CN" sz="3735" b="0" baseline="30000" dirty="0">
              <a:latin typeface="+mn-lt"/>
              <a:ea typeface="+mn-ea"/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3735" b="0" dirty="0">
                <a:latin typeface="+mn-lt"/>
                <a:ea typeface="+mn-ea"/>
                <a:cs typeface="+mn-ea"/>
                <a:sym typeface="+mn-lt"/>
              </a:rPr>
              <a:t>  ∴ 4</a:t>
            </a:r>
            <a:r>
              <a:rPr lang="en-US" altLang="zh-CN" sz="3735" b="0" baseline="30000" dirty="0">
                <a:latin typeface="+mn-lt"/>
                <a:ea typeface="+mn-ea"/>
                <a:cs typeface="+mn-ea"/>
                <a:sym typeface="+mn-lt"/>
              </a:rPr>
              <a:t>x+y</a:t>
            </a:r>
            <a:r>
              <a:rPr lang="en-US" altLang="zh-CN" sz="3735" b="0" dirty="0">
                <a:latin typeface="+mn-lt"/>
                <a:ea typeface="+mn-ea"/>
                <a:cs typeface="+mn-ea"/>
                <a:sym typeface="+mn-lt"/>
              </a:rPr>
              <a:t>=16×4</a:t>
            </a:r>
            <a:endParaRPr lang="en-US" altLang="zh-CN" sz="3735" b="0" baseline="30000" dirty="0">
              <a:latin typeface="+mn-lt"/>
              <a:ea typeface="+mn-ea"/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3735" b="0" dirty="0">
                <a:latin typeface="+mn-lt"/>
                <a:ea typeface="+mn-ea"/>
                <a:cs typeface="+mn-ea"/>
                <a:sym typeface="+mn-lt"/>
              </a:rPr>
              <a:t>  ∴ 4</a:t>
            </a:r>
            <a:r>
              <a:rPr lang="en-US" altLang="zh-CN" sz="3735" b="0" baseline="30000" dirty="0">
                <a:latin typeface="+mn-lt"/>
                <a:ea typeface="+mn-ea"/>
                <a:cs typeface="+mn-ea"/>
                <a:sym typeface="+mn-lt"/>
              </a:rPr>
              <a:t>x+y</a:t>
            </a:r>
            <a:r>
              <a:rPr lang="en-US" altLang="zh-CN" sz="3735" b="0" dirty="0">
                <a:latin typeface="+mn-lt"/>
                <a:ea typeface="+mn-ea"/>
                <a:cs typeface="+mn-ea"/>
                <a:sym typeface="+mn-lt"/>
              </a:rPr>
              <a:t>=64</a:t>
            </a:r>
            <a:endParaRPr lang="en-US" altLang="zh-CN" sz="3735" b="0" baseline="30000" dirty="0">
              <a:latin typeface="+mn-lt"/>
              <a:ea typeface="+mn-ea"/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3735" b="0" dirty="0">
                <a:latin typeface="+mn-lt"/>
                <a:ea typeface="+mn-ea"/>
                <a:cs typeface="+mn-ea"/>
                <a:sym typeface="+mn-lt"/>
              </a:rPr>
              <a:t>  ∴ 4</a:t>
            </a:r>
            <a:r>
              <a:rPr lang="en-US" altLang="zh-CN" sz="3735" b="0" baseline="30000" dirty="0">
                <a:latin typeface="+mn-lt"/>
                <a:ea typeface="+mn-ea"/>
                <a:cs typeface="+mn-ea"/>
                <a:sym typeface="+mn-lt"/>
              </a:rPr>
              <a:t>x+y</a:t>
            </a:r>
            <a:r>
              <a:rPr lang="en-US" altLang="zh-CN" sz="3735" b="0" dirty="0">
                <a:latin typeface="+mn-lt"/>
                <a:ea typeface="+mn-ea"/>
                <a:cs typeface="+mn-ea"/>
                <a:sym typeface="+mn-lt"/>
              </a:rPr>
              <a:t>=4</a:t>
            </a:r>
            <a:r>
              <a:rPr lang="en-US" altLang="zh-CN" sz="3735" b="0" baseline="30000" dirty="0">
                <a:latin typeface="+mn-lt"/>
                <a:ea typeface="+mn-ea"/>
                <a:cs typeface="+mn-ea"/>
                <a:sym typeface="+mn-lt"/>
              </a:rPr>
              <a:t>3</a:t>
            </a:r>
            <a:endParaRPr lang="en-US" altLang="zh-CN" sz="3735" b="0" dirty="0">
              <a:latin typeface="+mn-lt"/>
              <a:ea typeface="+mn-ea"/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3735" b="0" dirty="0">
                <a:latin typeface="+mn-lt"/>
                <a:ea typeface="+mn-ea"/>
                <a:cs typeface="+mn-ea"/>
                <a:sym typeface="+mn-lt"/>
              </a:rPr>
              <a:t>  ∴ </a:t>
            </a:r>
            <a:r>
              <a:rPr lang="en-US" altLang="zh-CN" sz="3735" b="0" dirty="0" err="1">
                <a:latin typeface="+mn-lt"/>
                <a:ea typeface="+mn-ea"/>
                <a:cs typeface="+mn-ea"/>
                <a:sym typeface="+mn-lt"/>
              </a:rPr>
              <a:t>x+y</a:t>
            </a:r>
            <a:r>
              <a:rPr lang="en-US" altLang="zh-CN" sz="3735" b="0" dirty="0">
                <a:latin typeface="+mn-lt"/>
                <a:ea typeface="+mn-ea"/>
                <a:cs typeface="+mn-ea"/>
                <a:sym typeface="+mn-lt"/>
              </a:rPr>
              <a:t>=3</a:t>
            </a:r>
            <a:endParaRPr lang="zh-CN" altLang="en-US" sz="3735" b="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80858" y="249195"/>
            <a:ext cx="4833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056217" y="1216720"/>
            <a:ext cx="10079567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defTabSz="914400">
              <a:spcBef>
                <a:spcPct val="50000"/>
              </a:spcBef>
            </a:pPr>
            <a:r>
              <a:rPr lang="en-US" altLang="zh-CN" sz="3735" b="0" dirty="0"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en-US" sz="3735" b="0" dirty="0">
                <a:latin typeface="+mn-lt"/>
                <a:ea typeface="+mn-ea"/>
                <a:cs typeface="+mn-ea"/>
                <a:sym typeface="+mn-lt"/>
              </a:rPr>
              <a:t>已知</a:t>
            </a:r>
            <a:r>
              <a:rPr lang="en-US" altLang="zh-CN" sz="3735" b="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3735" b="0" baseline="30000" dirty="0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en-US" altLang="zh-CN" sz="3735" b="0" dirty="0">
                <a:latin typeface="+mn-lt"/>
                <a:ea typeface="+mn-ea"/>
                <a:cs typeface="+mn-ea"/>
                <a:sym typeface="+mn-lt"/>
              </a:rPr>
              <a:t> =5</a:t>
            </a:r>
            <a:r>
              <a:rPr lang="zh-CN" altLang="en-US" sz="3735" b="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3735" b="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3735" b="0" baseline="30000" dirty="0"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en-US" altLang="zh-CN" sz="3735" b="0" dirty="0">
                <a:latin typeface="+mn-lt"/>
                <a:ea typeface="+mn-ea"/>
                <a:cs typeface="+mn-ea"/>
                <a:sym typeface="+mn-lt"/>
              </a:rPr>
              <a:t>=3</a:t>
            </a:r>
            <a:r>
              <a:rPr lang="zh-CN" altLang="en-US" sz="3735" b="0" dirty="0">
                <a:latin typeface="+mn-lt"/>
                <a:ea typeface="+mn-ea"/>
                <a:cs typeface="+mn-ea"/>
                <a:sym typeface="+mn-lt"/>
              </a:rPr>
              <a:t>，求</a:t>
            </a:r>
            <a:r>
              <a:rPr lang="en-US" altLang="zh-CN" sz="3735" b="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3735" b="0" baseline="30000" dirty="0">
                <a:latin typeface="+mn-lt"/>
                <a:ea typeface="+mn-ea"/>
                <a:cs typeface="+mn-ea"/>
                <a:sym typeface="+mn-lt"/>
              </a:rPr>
              <a:t>y+x+2</a:t>
            </a:r>
            <a:r>
              <a:rPr lang="zh-CN" altLang="en-US" sz="3735" b="0" dirty="0">
                <a:latin typeface="+mn-lt"/>
                <a:ea typeface="+mn-ea"/>
                <a:cs typeface="+mn-ea"/>
                <a:sym typeface="+mn-lt"/>
              </a:rPr>
              <a:t>的值。                                 </a:t>
            </a:r>
            <a:endParaRPr lang="en-US" altLang="zh-CN" sz="3735" b="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TextBox 33"/>
          <p:cNvSpPr txBox="1">
            <a:spLocks noChangeArrowheads="1"/>
          </p:cNvSpPr>
          <p:nvPr/>
        </p:nvSpPr>
        <p:spPr bwMode="auto">
          <a:xfrm>
            <a:off x="1039284" y="2389366"/>
            <a:ext cx="10096500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en-US" sz="3735" b="0" dirty="0">
                <a:latin typeface="+mn-lt"/>
                <a:ea typeface="+mn-ea"/>
                <a:cs typeface="+mn-ea"/>
                <a:sym typeface="+mn-lt"/>
              </a:rPr>
              <a:t>解：</a:t>
            </a:r>
            <a:r>
              <a:rPr lang="en-US" altLang="zh-CN" sz="3735" b="0" dirty="0">
                <a:latin typeface="+mn-lt"/>
                <a:ea typeface="+mn-ea"/>
                <a:cs typeface="+mn-ea"/>
                <a:sym typeface="+mn-lt"/>
              </a:rPr>
              <a:t> 2</a:t>
            </a:r>
            <a:r>
              <a:rPr lang="en-US" altLang="zh-CN" sz="3735" b="0" baseline="30000" dirty="0">
                <a:latin typeface="+mn-lt"/>
                <a:ea typeface="+mn-ea"/>
                <a:cs typeface="+mn-ea"/>
                <a:sym typeface="+mn-lt"/>
              </a:rPr>
              <a:t>y+x+2 </a:t>
            </a:r>
            <a:r>
              <a:rPr lang="en-US" altLang="zh-CN" sz="3735" b="0" dirty="0">
                <a:latin typeface="+mn-lt"/>
                <a:ea typeface="+mn-ea"/>
                <a:cs typeface="+mn-ea"/>
                <a:sym typeface="+mn-lt"/>
              </a:rPr>
              <a:t>= 2</a:t>
            </a:r>
            <a:r>
              <a:rPr lang="en-US" altLang="zh-CN" sz="3735" b="0" baseline="30000" dirty="0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en-US" altLang="en-US" sz="3735" dirty="0">
                <a:latin typeface="+mn-lt"/>
                <a:ea typeface="+mn-ea"/>
                <a:cs typeface="+mn-ea"/>
                <a:sym typeface="+mn-lt"/>
              </a:rPr>
              <a:t> · </a:t>
            </a:r>
            <a:r>
              <a:rPr lang="en-US" altLang="zh-CN" sz="3735" b="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3735" b="0" baseline="30000" dirty="0"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en-US" altLang="en-US" sz="3735" dirty="0">
                <a:latin typeface="+mn-lt"/>
                <a:ea typeface="+mn-ea"/>
                <a:cs typeface="+mn-ea"/>
                <a:sym typeface="+mn-lt"/>
              </a:rPr>
              <a:t> · </a:t>
            </a:r>
            <a:r>
              <a:rPr lang="en-US" altLang="zh-CN" sz="3735" b="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3735" b="0" baseline="30000" dirty="0">
                <a:latin typeface="+mn-lt"/>
                <a:ea typeface="+mn-ea"/>
                <a:cs typeface="+mn-ea"/>
                <a:sym typeface="+mn-lt"/>
              </a:rPr>
              <a:t>2 </a:t>
            </a:r>
            <a:r>
              <a:rPr lang="en-US" altLang="zh-CN" sz="3735" b="0" dirty="0">
                <a:latin typeface="+mn-lt"/>
                <a:ea typeface="+mn-ea"/>
                <a:cs typeface="+mn-ea"/>
                <a:sym typeface="+mn-lt"/>
              </a:rPr>
              <a:t>=5×3×4=60</a:t>
            </a:r>
            <a:endParaRPr lang="en-US" altLang="zh-CN" sz="3735" b="0" baseline="300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80858" y="249195"/>
            <a:ext cx="4833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/>
          <p:cNvSpPr/>
          <p:nvPr/>
        </p:nvSpPr>
        <p:spPr>
          <a:xfrm>
            <a:off x="7205598" y="1931080"/>
            <a:ext cx="4977785" cy="4977883"/>
          </a:xfrm>
          <a:custGeom>
            <a:avLst/>
            <a:gdLst>
              <a:gd name="connsiteX0" fmla="*/ 4114719 w 4114719"/>
              <a:gd name="connsiteY0" fmla="*/ 0 h 4114800"/>
              <a:gd name="connsiteX1" fmla="*/ 4114719 w 4114719"/>
              <a:gd name="connsiteY1" fmla="*/ 4114800 h 4114800"/>
              <a:gd name="connsiteX2" fmla="*/ 0 w 4114719"/>
              <a:gd name="connsiteY2" fmla="*/ 4089002 h 4114800"/>
              <a:gd name="connsiteX3" fmla="*/ 4114719 w 4114719"/>
              <a:gd name="connsiteY3" fmla="*/ 0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719" h="4114800">
                <a:moveTo>
                  <a:pt x="4114719" y="0"/>
                </a:moveTo>
                <a:lnTo>
                  <a:pt x="4114719" y="4114800"/>
                </a:lnTo>
                <a:lnTo>
                  <a:pt x="0" y="4089002"/>
                </a:lnTo>
                <a:cubicBezTo>
                  <a:pt x="14185" y="1826573"/>
                  <a:pt x="1852246" y="0"/>
                  <a:pt x="411471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Freeform: Shape 17"/>
          <p:cNvSpPr/>
          <p:nvPr/>
        </p:nvSpPr>
        <p:spPr>
          <a:xfrm>
            <a:off x="6763785" y="1444056"/>
            <a:ext cx="4248915" cy="4726458"/>
          </a:xfrm>
          <a:custGeom>
            <a:avLst/>
            <a:gdLst>
              <a:gd name="connsiteX0" fmla="*/ 3165778 w 4807528"/>
              <a:gd name="connsiteY0" fmla="*/ 4689761 h 5347855"/>
              <a:gd name="connsiteX1" fmla="*/ 3449797 w 4807528"/>
              <a:gd name="connsiteY1" fmla="*/ 4973780 h 5347855"/>
              <a:gd name="connsiteX2" fmla="*/ 3165778 w 4807528"/>
              <a:gd name="connsiteY2" fmla="*/ 5257799 h 5347855"/>
              <a:gd name="connsiteX3" fmla="*/ 2881759 w 4807528"/>
              <a:gd name="connsiteY3" fmla="*/ 4973780 h 5347855"/>
              <a:gd name="connsiteX4" fmla="*/ 3165778 w 4807528"/>
              <a:gd name="connsiteY4" fmla="*/ 4689761 h 5347855"/>
              <a:gd name="connsiteX5" fmla="*/ 4080181 w 4807528"/>
              <a:gd name="connsiteY5" fmla="*/ 4218708 h 5347855"/>
              <a:gd name="connsiteX6" fmla="*/ 4211801 w 4807528"/>
              <a:gd name="connsiteY6" fmla="*/ 4350328 h 5347855"/>
              <a:gd name="connsiteX7" fmla="*/ 4080181 w 4807528"/>
              <a:gd name="connsiteY7" fmla="*/ 4481948 h 5347855"/>
              <a:gd name="connsiteX8" fmla="*/ 3948561 w 4807528"/>
              <a:gd name="connsiteY8" fmla="*/ 4350328 h 5347855"/>
              <a:gd name="connsiteX9" fmla="*/ 4080181 w 4807528"/>
              <a:gd name="connsiteY9" fmla="*/ 4218708 h 5347855"/>
              <a:gd name="connsiteX10" fmla="*/ 4669000 w 4807528"/>
              <a:gd name="connsiteY10" fmla="*/ 498764 h 5347855"/>
              <a:gd name="connsiteX11" fmla="*/ 4800620 w 4807528"/>
              <a:gd name="connsiteY11" fmla="*/ 630385 h 5347855"/>
              <a:gd name="connsiteX12" fmla="*/ 4669000 w 4807528"/>
              <a:gd name="connsiteY12" fmla="*/ 762005 h 5347855"/>
              <a:gd name="connsiteX13" fmla="*/ 4537380 w 4807528"/>
              <a:gd name="connsiteY13" fmla="*/ 630385 h 5347855"/>
              <a:gd name="connsiteX14" fmla="*/ 4669000 w 4807528"/>
              <a:gd name="connsiteY14" fmla="*/ 498764 h 5347855"/>
              <a:gd name="connsiteX15" fmla="*/ 2618510 w 4807528"/>
              <a:gd name="connsiteY15" fmla="*/ 1 h 5347855"/>
              <a:gd name="connsiteX16" fmla="*/ 4807528 w 4807528"/>
              <a:gd name="connsiteY16" fmla="*/ 2189018 h 5347855"/>
              <a:gd name="connsiteX17" fmla="*/ 2618510 w 4807528"/>
              <a:gd name="connsiteY17" fmla="*/ 4378036 h 5347855"/>
              <a:gd name="connsiteX18" fmla="*/ 2394696 w 4807528"/>
              <a:gd name="connsiteY18" fmla="*/ 4366735 h 5347855"/>
              <a:gd name="connsiteX19" fmla="*/ 2250841 w 4807528"/>
              <a:gd name="connsiteY19" fmla="*/ 4344780 h 5347855"/>
              <a:gd name="connsiteX20" fmla="*/ 2235352 w 4807528"/>
              <a:gd name="connsiteY20" fmla="*/ 4446272 h 5347855"/>
              <a:gd name="connsiteX21" fmla="*/ 1129146 w 4807528"/>
              <a:gd name="connsiteY21" fmla="*/ 5347855 h 5347855"/>
              <a:gd name="connsiteX22" fmla="*/ 0 w 4807528"/>
              <a:gd name="connsiteY22" fmla="*/ 4218709 h 5347855"/>
              <a:gd name="connsiteX23" fmla="*/ 590928 w 4807528"/>
              <a:gd name="connsiteY23" fmla="*/ 3225845 h 5347855"/>
              <a:gd name="connsiteX24" fmla="*/ 671763 w 4807528"/>
              <a:gd name="connsiteY24" fmla="*/ 3186905 h 5347855"/>
              <a:gd name="connsiteX25" fmla="*/ 601516 w 4807528"/>
              <a:gd name="connsiteY25" fmla="*/ 3041083 h 5347855"/>
              <a:gd name="connsiteX26" fmla="*/ 429492 w 4807528"/>
              <a:gd name="connsiteY26" fmla="*/ 2189018 h 5347855"/>
              <a:gd name="connsiteX27" fmla="*/ 2618510 w 4807528"/>
              <a:gd name="connsiteY27" fmla="*/ 1 h 5347855"/>
              <a:gd name="connsiteX28" fmla="*/ 955981 w 4807528"/>
              <a:gd name="connsiteY28" fmla="*/ 0 h 5347855"/>
              <a:gd name="connsiteX29" fmla="*/ 1087601 w 4807528"/>
              <a:gd name="connsiteY29" fmla="*/ 131620 h 5347855"/>
              <a:gd name="connsiteX30" fmla="*/ 955981 w 4807528"/>
              <a:gd name="connsiteY30" fmla="*/ 263240 h 5347855"/>
              <a:gd name="connsiteX31" fmla="*/ 824361 w 4807528"/>
              <a:gd name="connsiteY31" fmla="*/ 131620 h 5347855"/>
              <a:gd name="connsiteX32" fmla="*/ 955981 w 4807528"/>
              <a:gd name="connsiteY32" fmla="*/ 0 h 534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807528" h="5347855">
                <a:moveTo>
                  <a:pt x="3165778" y="4689761"/>
                </a:moveTo>
                <a:cubicBezTo>
                  <a:pt x="3322637" y="4689761"/>
                  <a:pt x="3449797" y="4816921"/>
                  <a:pt x="3449797" y="4973780"/>
                </a:cubicBezTo>
                <a:cubicBezTo>
                  <a:pt x="3449797" y="5130639"/>
                  <a:pt x="3322637" y="5257799"/>
                  <a:pt x="3165778" y="5257799"/>
                </a:cubicBezTo>
                <a:cubicBezTo>
                  <a:pt x="3008919" y="5257799"/>
                  <a:pt x="2881759" y="5130639"/>
                  <a:pt x="2881759" y="4973780"/>
                </a:cubicBezTo>
                <a:cubicBezTo>
                  <a:pt x="2881759" y="4816921"/>
                  <a:pt x="3008919" y="4689761"/>
                  <a:pt x="3165778" y="4689761"/>
                </a:cubicBezTo>
                <a:close/>
                <a:moveTo>
                  <a:pt x="4080181" y="4218708"/>
                </a:moveTo>
                <a:cubicBezTo>
                  <a:pt x="4152873" y="4218708"/>
                  <a:pt x="4211801" y="4277636"/>
                  <a:pt x="4211801" y="4350328"/>
                </a:cubicBezTo>
                <a:cubicBezTo>
                  <a:pt x="4211801" y="4423020"/>
                  <a:pt x="4152873" y="4481948"/>
                  <a:pt x="4080181" y="4481948"/>
                </a:cubicBezTo>
                <a:cubicBezTo>
                  <a:pt x="4007489" y="4481948"/>
                  <a:pt x="3948561" y="4423020"/>
                  <a:pt x="3948561" y="4350328"/>
                </a:cubicBezTo>
                <a:cubicBezTo>
                  <a:pt x="3948561" y="4277636"/>
                  <a:pt x="4007489" y="4218708"/>
                  <a:pt x="4080181" y="4218708"/>
                </a:cubicBezTo>
                <a:close/>
                <a:moveTo>
                  <a:pt x="4669000" y="498764"/>
                </a:moveTo>
                <a:cubicBezTo>
                  <a:pt x="4741692" y="498764"/>
                  <a:pt x="4800620" y="557693"/>
                  <a:pt x="4800620" y="630385"/>
                </a:cubicBezTo>
                <a:cubicBezTo>
                  <a:pt x="4800620" y="703076"/>
                  <a:pt x="4741692" y="762005"/>
                  <a:pt x="4669000" y="762005"/>
                </a:cubicBezTo>
                <a:cubicBezTo>
                  <a:pt x="4596308" y="762005"/>
                  <a:pt x="4537380" y="703076"/>
                  <a:pt x="4537380" y="630385"/>
                </a:cubicBezTo>
                <a:cubicBezTo>
                  <a:pt x="4537380" y="557693"/>
                  <a:pt x="4596308" y="498764"/>
                  <a:pt x="4669000" y="498764"/>
                </a:cubicBezTo>
                <a:close/>
                <a:moveTo>
                  <a:pt x="2618510" y="1"/>
                </a:moveTo>
                <a:cubicBezTo>
                  <a:pt x="3827471" y="1"/>
                  <a:pt x="4807528" y="980057"/>
                  <a:pt x="4807528" y="2189018"/>
                </a:cubicBezTo>
                <a:cubicBezTo>
                  <a:pt x="4807528" y="3397979"/>
                  <a:pt x="3827471" y="4378036"/>
                  <a:pt x="2618510" y="4378036"/>
                </a:cubicBezTo>
                <a:cubicBezTo>
                  <a:pt x="2542950" y="4378036"/>
                  <a:pt x="2468284" y="4374208"/>
                  <a:pt x="2394696" y="4366735"/>
                </a:cubicBezTo>
                <a:lnTo>
                  <a:pt x="2250841" y="4344780"/>
                </a:lnTo>
                <a:lnTo>
                  <a:pt x="2235352" y="4446272"/>
                </a:lnTo>
                <a:cubicBezTo>
                  <a:pt x="2130063" y="4960804"/>
                  <a:pt x="1674805" y="5347855"/>
                  <a:pt x="1129146" y="5347855"/>
                </a:cubicBezTo>
                <a:cubicBezTo>
                  <a:pt x="505536" y="5347855"/>
                  <a:pt x="0" y="4842319"/>
                  <a:pt x="0" y="4218709"/>
                </a:cubicBezTo>
                <a:cubicBezTo>
                  <a:pt x="0" y="3789977"/>
                  <a:pt x="238945" y="3417054"/>
                  <a:pt x="590928" y="3225845"/>
                </a:cubicBezTo>
                <a:lnTo>
                  <a:pt x="671763" y="3186905"/>
                </a:lnTo>
                <a:lnTo>
                  <a:pt x="601516" y="3041083"/>
                </a:lnTo>
                <a:cubicBezTo>
                  <a:pt x="490746" y="2779192"/>
                  <a:pt x="429492" y="2491258"/>
                  <a:pt x="429492" y="2189018"/>
                </a:cubicBezTo>
                <a:cubicBezTo>
                  <a:pt x="429492" y="980057"/>
                  <a:pt x="1409549" y="1"/>
                  <a:pt x="2618510" y="1"/>
                </a:cubicBezTo>
                <a:close/>
                <a:moveTo>
                  <a:pt x="955981" y="0"/>
                </a:moveTo>
                <a:cubicBezTo>
                  <a:pt x="1028673" y="0"/>
                  <a:pt x="1087601" y="58928"/>
                  <a:pt x="1087601" y="131620"/>
                </a:cubicBezTo>
                <a:cubicBezTo>
                  <a:pt x="1087601" y="204312"/>
                  <a:pt x="1028673" y="263240"/>
                  <a:pt x="955981" y="263240"/>
                </a:cubicBezTo>
                <a:cubicBezTo>
                  <a:pt x="883289" y="263240"/>
                  <a:pt x="824361" y="204312"/>
                  <a:pt x="824361" y="131620"/>
                </a:cubicBezTo>
                <a:cubicBezTo>
                  <a:pt x="824361" y="58928"/>
                  <a:pt x="883289" y="0"/>
                  <a:pt x="9559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11365605" y="328706"/>
            <a:ext cx="522514" cy="52251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922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Rectangle: Rounded Corners 28"/>
          <p:cNvSpPr/>
          <p:nvPr/>
        </p:nvSpPr>
        <p:spPr>
          <a:xfrm>
            <a:off x="-144146" y="6234167"/>
            <a:ext cx="1303219" cy="301206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800100" sx="102000" sy="102000" algn="ctr" rotWithShape="0">
              <a:prstClr val="black">
                <a:alpha val="6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6" name="Group 10"/>
          <p:cNvGrpSpPr/>
          <p:nvPr/>
        </p:nvGrpSpPr>
        <p:grpSpPr>
          <a:xfrm>
            <a:off x="3456660" y="2880648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7" name="Freeform 134"/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Freeform 135"/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1" name="TextBox 9"/>
          <p:cNvSpPr txBox="1"/>
          <p:nvPr/>
        </p:nvSpPr>
        <p:spPr>
          <a:xfrm>
            <a:off x="880166" y="1306555"/>
            <a:ext cx="78124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80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INTEGRALFORM</a:t>
            </a:r>
            <a:endParaRPr kumimoji="0" lang="en-US" sz="80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Rectangle: Rounded Corners 40"/>
          <p:cNvSpPr/>
          <p:nvPr/>
        </p:nvSpPr>
        <p:spPr bwMode="auto">
          <a:xfrm rot="16200000">
            <a:off x="1171870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rgbClr val="00BBFE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Rectangle: Rounded Corners 43"/>
          <p:cNvSpPr/>
          <p:nvPr/>
        </p:nvSpPr>
        <p:spPr bwMode="auto">
          <a:xfrm rot="16200000">
            <a:off x="2862735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592843" y="2592516"/>
            <a:ext cx="6286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800" b="1" kern="100" dirty="0">
                <a:cs typeface="+mn-ea"/>
                <a:sym typeface="+mn-lt"/>
              </a:rPr>
              <a:t>感谢各位的仔细聆听</a:t>
            </a:r>
          </a:p>
        </p:txBody>
      </p:sp>
      <p:sp>
        <p:nvSpPr>
          <p:cNvPr id="35" name="矩形 34"/>
          <p:cNvSpPr/>
          <p:nvPr/>
        </p:nvSpPr>
        <p:spPr>
          <a:xfrm>
            <a:off x="621493" y="3525271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6" name="直接连接符 35"/>
          <p:cNvCxnSpPr/>
          <p:nvPr/>
        </p:nvCxnSpPr>
        <p:spPr>
          <a:xfrm>
            <a:off x="621493" y="3431794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7" name="矩形 36"/>
          <p:cNvSpPr/>
          <p:nvPr/>
        </p:nvSpPr>
        <p:spPr bwMode="auto">
          <a:xfrm>
            <a:off x="621493" y="2037672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21493" y="4102632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21493" y="3561818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638227" y="5047489"/>
            <a:ext cx="140680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2329093" y="5047489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684122" y="346018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8" name="图片占位符 7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7" r="20547"/>
          <a:stretch>
            <a:fillRect/>
          </a:stretch>
        </p:blipFill>
        <p:spPr>
          <a:xfrm>
            <a:off x="7003322" y="1946383"/>
            <a:ext cx="3553703" cy="3953111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380858" y="249195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BFE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51674" y="1646472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BFE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051674" y="2538836"/>
            <a:ext cx="10348517" cy="1012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、理解同底数幂的乘法法则。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、运用同底数幂的乘法法则解决实际问题。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051674" y="3969425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BFE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51674" y="4861788"/>
            <a:ext cx="10348517" cy="1121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正确理解同底数幂的乘法法则。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运用同底数法则解决实际问题。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807375" y="1292110"/>
            <a:ext cx="96123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n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个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相同因数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的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积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的运算，叫做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乘方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，乘方的结果叫做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幂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965371" y="3107246"/>
            <a:ext cx="1648167" cy="135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8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en-US" altLang="zh-CN" sz="12800" baseline="30000" dirty="0">
                <a:cs typeface="+mn-ea"/>
                <a:sym typeface="+mn-lt"/>
              </a:rPr>
              <a:t>n</a:t>
            </a:r>
            <a:r>
              <a:rPr lang="en-US" altLang="zh-CN" sz="3200" dirty="0">
                <a:solidFill>
                  <a:srgbClr val="000000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6459950" y="3633855"/>
            <a:ext cx="90765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4147830" y="3850317"/>
            <a:ext cx="69145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5427777" y="4464471"/>
            <a:ext cx="0" cy="526589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302081" y="3354970"/>
            <a:ext cx="690503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800" b="1" dirty="0">
                <a:solidFill>
                  <a:srgbClr val="000000"/>
                </a:solidFill>
                <a:cs typeface="+mn-ea"/>
                <a:sym typeface="+mn-lt"/>
              </a:rPr>
              <a:t>幂</a:t>
            </a:r>
            <a:endParaRPr lang="zh-CN" altLang="en-US" sz="2135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4328853" y="4928062"/>
            <a:ext cx="2197849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 dirty="0">
                <a:solidFill>
                  <a:srgbClr val="FF0000"/>
                </a:solidFill>
                <a:cs typeface="+mn-ea"/>
                <a:sym typeface="+mn-lt"/>
              </a:rPr>
              <a:t>底数</a:t>
            </a:r>
            <a:endParaRPr lang="zh-CN" altLang="en-US" sz="266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7612456" y="2871667"/>
            <a:ext cx="2250297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800" b="1" dirty="0">
                <a:cs typeface="+mn-ea"/>
                <a:sym typeface="+mn-lt"/>
              </a:rPr>
              <a:t>指数</a:t>
            </a:r>
            <a:endParaRPr lang="zh-CN" altLang="en-US" sz="2665" b="1" dirty="0">
              <a:cs typeface="+mn-ea"/>
              <a:sym typeface="+mn-lt"/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018003" y="4036636"/>
            <a:ext cx="256188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000000"/>
                </a:solidFill>
                <a:cs typeface="+mn-ea"/>
                <a:sym typeface="+mn-lt"/>
              </a:rPr>
              <a:t>(</a:t>
            </a:r>
            <a:r>
              <a:rPr lang="zh-CN" altLang="en-US" b="1" dirty="0">
                <a:solidFill>
                  <a:srgbClr val="000000"/>
                </a:solidFill>
                <a:cs typeface="+mn-ea"/>
                <a:sym typeface="+mn-lt"/>
              </a:rPr>
              <a:t>运算结果</a:t>
            </a:r>
            <a:r>
              <a:rPr lang="en-US" altLang="zh-CN" b="1" dirty="0">
                <a:solidFill>
                  <a:srgbClr val="000000"/>
                </a:solidFill>
                <a:cs typeface="+mn-ea"/>
                <a:sym typeface="+mn-lt"/>
              </a:rPr>
              <a:t>)</a:t>
            </a:r>
            <a:endParaRPr lang="zh-CN" altLang="en-US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94761" y="5674205"/>
            <a:ext cx="238140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(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相同的因数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)</a:t>
            </a:r>
            <a:endParaRPr lang="zh-CN" altLang="en-US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7878676" y="3558921"/>
            <a:ext cx="270459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 dirty="0">
                <a:cs typeface="+mn-ea"/>
                <a:sym typeface="+mn-lt"/>
              </a:rPr>
              <a:t>(</a:t>
            </a:r>
            <a:r>
              <a:rPr lang="zh-CN" altLang="en-US" b="1" dirty="0">
                <a:cs typeface="+mn-ea"/>
                <a:sym typeface="+mn-lt"/>
              </a:rPr>
              <a:t>相同因数的个数</a:t>
            </a:r>
            <a:r>
              <a:rPr lang="en-US" altLang="zh-CN" b="1" dirty="0">
                <a:cs typeface="+mn-ea"/>
                <a:sym typeface="+mn-lt"/>
              </a:rPr>
              <a:t>)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09600" y="1255393"/>
            <a:ext cx="1576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400" dirty="0">
                <a:cs typeface="+mn-ea"/>
                <a:sym typeface="+mn-lt"/>
              </a:rPr>
              <a:t>1.</a:t>
            </a:r>
            <a:r>
              <a:rPr lang="zh-CN" altLang="en-US" sz="2400" dirty="0">
                <a:cs typeface="+mn-ea"/>
                <a:sym typeface="+mn-lt"/>
              </a:rPr>
              <a:t>概念：</a:t>
            </a:r>
          </a:p>
        </p:txBody>
      </p:sp>
      <p:sp>
        <p:nvSpPr>
          <p:cNvPr id="3" name="矩形 2"/>
          <p:cNvSpPr/>
          <p:nvPr/>
        </p:nvSpPr>
        <p:spPr>
          <a:xfrm>
            <a:off x="609600" y="2221500"/>
            <a:ext cx="3895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cs typeface="+mn-ea"/>
                <a:sym typeface="+mn-lt"/>
              </a:rPr>
              <a:t>2.a</a:t>
            </a:r>
            <a:r>
              <a:rPr lang="zh-CN" altLang="en-US" sz="2400" b="1" dirty="0">
                <a:cs typeface="+mn-ea"/>
                <a:sym typeface="+mn-lt"/>
              </a:rPr>
              <a:t>、</a:t>
            </a:r>
            <a:r>
              <a:rPr lang="en-US" altLang="zh-CN" sz="2400" b="1" dirty="0">
                <a:cs typeface="+mn-ea"/>
                <a:sym typeface="+mn-lt"/>
              </a:rPr>
              <a:t>n</a:t>
            </a:r>
            <a:r>
              <a:rPr lang="zh-CN" altLang="en-US" sz="2400" b="1" dirty="0">
                <a:cs typeface="+mn-ea"/>
                <a:sym typeface="+mn-lt"/>
              </a:rPr>
              <a:t>、</a:t>
            </a:r>
            <a:r>
              <a:rPr lang="en-US" altLang="zh-CN" sz="2400" b="1" dirty="0">
                <a:cs typeface="+mn-ea"/>
                <a:sym typeface="+mn-lt"/>
              </a:rPr>
              <a:t>a</a:t>
            </a:r>
            <a:r>
              <a:rPr lang="en-US" altLang="zh-CN" sz="2400" b="1" baseline="30000" dirty="0">
                <a:cs typeface="+mn-ea"/>
                <a:sym typeface="+mn-lt"/>
              </a:rPr>
              <a:t>n</a:t>
            </a:r>
            <a:r>
              <a:rPr lang="zh-CN" altLang="en-US" sz="2400" b="1" dirty="0">
                <a:cs typeface="+mn-ea"/>
                <a:sym typeface="+mn-lt"/>
              </a:rPr>
              <a:t>分别叫做什么</a:t>
            </a:r>
            <a:r>
              <a:rPr lang="en-US" altLang="zh-CN" sz="2400" b="1" dirty="0">
                <a:cs typeface="+mn-ea"/>
                <a:sym typeface="+mn-lt"/>
              </a:rPr>
              <a:t>? </a:t>
            </a:r>
            <a:endParaRPr lang="zh-CN" altLang="en-US" sz="2400" b="1" dirty="0">
              <a:cs typeface="+mn-ea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7625628" y="4369287"/>
            <a:ext cx="3812262" cy="1212832"/>
            <a:chOff x="4944463" y="3652149"/>
            <a:chExt cx="2859196" cy="909624"/>
          </a:xfrm>
        </p:grpSpPr>
        <p:sp>
          <p:nvSpPr>
            <p:cNvPr id="19" name="TextBox 12"/>
            <p:cNvSpPr txBox="1">
              <a:spLocks noChangeArrowheads="1"/>
            </p:cNvSpPr>
            <p:nvPr/>
          </p:nvSpPr>
          <p:spPr bwMode="auto">
            <a:xfrm>
              <a:off x="4944463" y="3652149"/>
              <a:ext cx="2859196" cy="43858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dirty="0">
                  <a:solidFill>
                    <a:srgbClr val="FF0000"/>
                  </a:solidFill>
                  <a:cs typeface="+mn-ea"/>
                  <a:sym typeface="+mn-lt"/>
                </a:rPr>
                <a:t>a</a:t>
              </a:r>
              <a:r>
                <a:rPr lang="en-US" altLang="zh-CN" sz="3200" baseline="30000" dirty="0">
                  <a:cs typeface="+mn-ea"/>
                  <a:sym typeface="+mn-lt"/>
                </a:rPr>
                <a:t>n</a:t>
              </a:r>
              <a:r>
                <a:rPr lang="en-US" altLang="zh-CN" sz="3200" dirty="0">
                  <a:solidFill>
                    <a:srgbClr val="800080"/>
                  </a:solidFill>
                  <a:cs typeface="+mn-ea"/>
                  <a:sym typeface="+mn-lt"/>
                </a:rPr>
                <a:t> </a:t>
              </a:r>
              <a:r>
                <a:rPr lang="en-US" altLang="zh-CN" sz="3200" dirty="0">
                  <a:solidFill>
                    <a:srgbClr val="FF0000"/>
                  </a:solidFill>
                  <a:cs typeface="+mn-ea"/>
                  <a:sym typeface="+mn-lt"/>
                </a:rPr>
                <a:t>=a× a×… a× a</a:t>
              </a:r>
              <a:endParaRPr lang="en-US" altLang="zh-CN" sz="3200" baseline="30000" dirty="0">
                <a:solidFill>
                  <a:srgbClr val="800080"/>
                </a:solidFill>
                <a:cs typeface="+mn-ea"/>
                <a:sym typeface="+mn-lt"/>
              </a:endParaRPr>
            </a:p>
          </p:txBody>
        </p:sp>
        <p:sp>
          <p:nvSpPr>
            <p:cNvPr id="4" name="右大括号 3"/>
            <p:cNvSpPr/>
            <p:nvPr/>
          </p:nvSpPr>
          <p:spPr>
            <a:xfrm rot="5400000">
              <a:off x="6447632" y="3167226"/>
              <a:ext cx="132431" cy="2034516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6148473" y="4277031"/>
              <a:ext cx="875480" cy="2847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zh-CN" sz="1865" dirty="0">
                  <a:solidFill>
                    <a:srgbClr val="FF0000"/>
                  </a:solidFill>
                  <a:cs typeface="+mn-ea"/>
                  <a:sym typeface="+mn-lt"/>
                </a:rPr>
                <a:t>n</a:t>
              </a:r>
              <a:r>
                <a:rPr lang="zh-CN" altLang="en-US" sz="1865" dirty="0">
                  <a:solidFill>
                    <a:srgbClr val="FF0000"/>
                  </a:solidFill>
                  <a:cs typeface="+mn-ea"/>
                  <a:sym typeface="+mn-lt"/>
                </a:rPr>
                <a:t>个</a:t>
              </a:r>
              <a:r>
                <a:rPr lang="en-US" altLang="zh-CN" sz="1865" dirty="0">
                  <a:solidFill>
                    <a:srgbClr val="FF0000"/>
                  </a:solidFill>
                  <a:cs typeface="+mn-ea"/>
                  <a:sym typeface="+mn-lt"/>
                </a:rPr>
                <a:t>a</a:t>
              </a:r>
              <a:r>
                <a:rPr lang="zh-CN" altLang="en-US" sz="1865" dirty="0">
                  <a:solidFill>
                    <a:srgbClr val="FF0000"/>
                  </a:solidFill>
                  <a:cs typeface="+mn-ea"/>
                  <a:sym typeface="+mn-lt"/>
                </a:rPr>
                <a:t>相乘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1380858" y="249195"/>
            <a:ext cx="4833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有理数乘方相关知识回顾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nimBg="1" autoUpdateAnimBg="0"/>
      <p:bldP spid="10" grpId="0" animBg="1"/>
      <p:bldP spid="11" grpId="0" animBg="1"/>
      <p:bldP spid="12" grpId="0" animBg="1"/>
      <p:bldP spid="13" grpId="0" build="allAtOnce" autoUpdateAnimBg="0"/>
      <p:bldP spid="16" grpId="0" autoUpdateAnimBg="0"/>
      <p:bldP spid="17" grpId="0" autoUpdateAnimBg="0"/>
      <p:bldP spid="1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/>
              <p:cNvSpPr txBox="1"/>
              <p:nvPr/>
            </p:nvSpPr>
            <p:spPr>
              <a:xfrm>
                <a:off x="967528" y="1059358"/>
                <a:ext cx="10484243" cy="1170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某种电子计算机每秒可进行</a:t>
                </a:r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千万亿次（</a:t>
                </a:r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15</m:t>
                        </m:r>
                      </m:sup>
                    </m:sSup>
                    <m:r>
                      <a:rPr lang="en-US" altLang="zh-CN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）运算，他工作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s</a:t>
                </a: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可进行多少次运算？</a:t>
                </a:r>
              </a:p>
            </p:txBody>
          </p:sp>
        </mc:Choice>
        <mc:Fallback xmlns="">
          <p:sp>
            <p:nvSpPr>
              <p:cNvPr id="21" name="文本框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528" y="1059358"/>
                <a:ext cx="10484243" cy="1170320"/>
              </a:xfrm>
              <a:prstGeom prst="rect">
                <a:avLst/>
              </a:prstGeom>
              <a:blipFill rotWithShape="1">
                <a:blip r:embed="rId3"/>
                <a:stretch>
                  <a:fillRect l="-4" t="-15" r="2" b="-7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图片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93800" y="3020106"/>
            <a:ext cx="3246459" cy="2433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3" name="组合 32"/>
          <p:cNvGrpSpPr/>
          <p:nvPr/>
        </p:nvGrpSpPr>
        <p:grpSpPr>
          <a:xfrm>
            <a:off x="1051741" y="2578176"/>
            <a:ext cx="6143624" cy="4478149"/>
            <a:chOff x="777082" y="2058503"/>
            <a:chExt cx="4607718" cy="33586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文本框 25"/>
                <p:cNvSpPr txBox="1"/>
                <p:nvPr/>
              </p:nvSpPr>
              <p:spPr>
                <a:xfrm>
                  <a:off x="777082" y="2058503"/>
                  <a:ext cx="4607718" cy="33586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914400"/>
                  <a:r>
                    <a:rPr lang="zh-CN" altLang="en-US" sz="2665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根据乘方的意义可知：</a:t>
                  </a:r>
                  <a:endParaRPr lang="en-US" altLang="zh-CN" sz="2665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  <a:p>
                  <a:pPr defTabSz="914400"/>
                  <a:r>
                    <a:rPr lang="en-US" altLang="zh-CN" sz="2665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  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CN" sz="2665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665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10</m:t>
                          </m:r>
                        </m:e>
                        <m:sup>
                          <m:r>
                            <a:rPr lang="en-US" altLang="zh-CN" sz="2665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15</m:t>
                          </m:r>
                        </m:sup>
                      </m:sSup>
                    </m:oMath>
                  </a14:m>
                  <a:r>
                    <a:rPr lang="en-US" altLang="zh-CN" sz="2665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×</a:t>
                  </a:r>
                  <a:r>
                    <a:rPr lang="en-US" altLang="zh-CN" sz="2665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CN" sz="2665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665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10</m:t>
                          </m:r>
                        </m:e>
                        <m:sup>
                          <m:r>
                            <a:rPr lang="en-US" altLang="zh-CN" sz="2665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</m:sup>
                      </m:sSup>
                      <m:r>
                        <a:rPr lang="en-US" altLang="zh-CN" sz="2665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 </m:t>
                      </m:r>
                    </m:oMath>
                  </a14:m>
                  <a:endParaRPr lang="en-US" altLang="zh-CN" sz="2665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  <a:p>
                  <a:pPr defTabSz="914400"/>
                  <a:r>
                    <a:rPr lang="en-US" altLang="zh-CN" sz="2665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=</a:t>
                  </a:r>
                  <a:r>
                    <a:rPr lang="zh-CN" altLang="en-US" sz="2665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（</a:t>
                  </a:r>
                  <a:r>
                    <a:rPr lang="en-US" altLang="zh-CN" sz="2665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10×…×10</a:t>
                  </a:r>
                  <a:r>
                    <a:rPr lang="zh-CN" altLang="en-US" sz="2665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）</a:t>
                  </a:r>
                  <a:r>
                    <a:rPr lang="en-US" altLang="zh-CN" sz="2665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 ×</a:t>
                  </a:r>
                  <a:r>
                    <a:rPr lang="zh-CN" altLang="en-US" sz="2665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（</a:t>
                  </a:r>
                  <a:r>
                    <a:rPr lang="en-US" altLang="zh-CN" sz="2665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 10×10×10 </a:t>
                  </a:r>
                  <a:r>
                    <a:rPr lang="zh-CN" altLang="en-US" sz="2665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）</a:t>
                  </a:r>
                  <a:endParaRPr lang="en-US" altLang="zh-CN" sz="2665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  <a:p>
                  <a:pPr defTabSz="914400"/>
                  <a:endParaRPr lang="en-US" altLang="zh-CN" sz="2665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  <a:p>
                  <a:pPr defTabSz="914400"/>
                  <a:endParaRPr lang="en-US" altLang="zh-CN" sz="2665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  <a:p>
                  <a:pPr defTabSz="914400"/>
                  <a:r>
                    <a:rPr lang="en-US" altLang="zh-CN" sz="2665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=   10×10×…×10</a:t>
                  </a:r>
                </a:p>
                <a:p>
                  <a:pPr defTabSz="914400"/>
                  <a:endParaRPr lang="en-US" altLang="zh-CN" sz="2665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  <a:p>
                  <a:pPr defTabSz="914400"/>
                  <a:endParaRPr lang="en-US" altLang="zh-CN" sz="2665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  <a:p>
                  <a:pPr defTabSz="914400"/>
                  <a:r>
                    <a:rPr lang="en-US" altLang="zh-CN" sz="2665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=</a:t>
                  </a:r>
                  <a:r>
                    <a:rPr lang="en-US" altLang="zh-CN" sz="2665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CN" sz="2665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665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10</m:t>
                          </m:r>
                        </m:e>
                        <m:sup>
                          <m:r>
                            <a:rPr lang="en-US" altLang="zh-CN" sz="2665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18</m:t>
                          </m:r>
                        </m:sup>
                      </m:sSup>
                    </m:oMath>
                  </a14:m>
                  <a:endParaRPr lang="en-US" altLang="zh-CN" sz="2665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  <a:p>
                  <a:pPr defTabSz="914400"/>
                  <a:endParaRPr lang="en-US" altLang="zh-CN" sz="2665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  <a:p>
                  <a:pPr defTabSz="914400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26" name="文本框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7082" y="2058503"/>
                  <a:ext cx="4607718" cy="3358612"/>
                </a:xfrm>
                <a:prstGeom prst="rect">
                  <a:avLst/>
                </a:prstGeom>
                <a:blipFill rotWithShape="1">
                  <a:blip r:embed="rId5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右大括号 26"/>
            <p:cNvSpPr/>
            <p:nvPr/>
          </p:nvSpPr>
          <p:spPr>
            <a:xfrm rot="5400000">
              <a:off x="1806588" y="2466991"/>
              <a:ext cx="124522" cy="1443903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1287507" y="3302561"/>
              <a:ext cx="1162683" cy="2847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altLang="zh-CN" sz="1865" dirty="0">
                  <a:solidFill>
                    <a:srgbClr val="FF0000"/>
                  </a:solidFill>
                  <a:cs typeface="+mn-ea"/>
                  <a:sym typeface="+mn-lt"/>
                </a:rPr>
                <a:t>15</a:t>
              </a:r>
              <a:r>
                <a:rPr lang="zh-CN" altLang="en-US" sz="1865" dirty="0">
                  <a:solidFill>
                    <a:srgbClr val="FF0000"/>
                  </a:solidFill>
                  <a:cs typeface="+mn-ea"/>
                  <a:sym typeface="+mn-lt"/>
                </a:rPr>
                <a:t>个</a:t>
              </a:r>
              <a:r>
                <a:rPr lang="en-US" altLang="zh-CN" sz="1865" dirty="0">
                  <a:solidFill>
                    <a:srgbClr val="FF0000"/>
                  </a:solidFill>
                  <a:cs typeface="+mn-ea"/>
                  <a:sym typeface="+mn-lt"/>
                </a:rPr>
                <a:t>10</a:t>
              </a:r>
              <a:r>
                <a:rPr lang="zh-CN" altLang="en-US" sz="1865" dirty="0">
                  <a:solidFill>
                    <a:srgbClr val="FF0000"/>
                  </a:solidFill>
                  <a:cs typeface="+mn-ea"/>
                  <a:sym typeface="+mn-lt"/>
                </a:rPr>
                <a:t>相乘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1" name="右大括号 30"/>
            <p:cNvSpPr/>
            <p:nvPr/>
          </p:nvSpPr>
          <p:spPr>
            <a:xfrm rot="5400000">
              <a:off x="1939937" y="3338338"/>
              <a:ext cx="124522" cy="1443903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1420856" y="4173908"/>
              <a:ext cx="1162683" cy="2847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altLang="zh-CN" sz="1865" dirty="0">
                  <a:solidFill>
                    <a:srgbClr val="FF0000"/>
                  </a:solidFill>
                  <a:cs typeface="+mn-ea"/>
                  <a:sym typeface="+mn-lt"/>
                </a:rPr>
                <a:t>18</a:t>
              </a:r>
              <a:r>
                <a:rPr lang="zh-CN" altLang="en-US" sz="1865" dirty="0">
                  <a:solidFill>
                    <a:srgbClr val="FF0000"/>
                  </a:solidFill>
                  <a:cs typeface="+mn-ea"/>
                  <a:sym typeface="+mn-lt"/>
                </a:rPr>
                <a:t>个</a:t>
              </a:r>
              <a:r>
                <a:rPr lang="en-US" altLang="zh-CN" sz="1865" dirty="0">
                  <a:solidFill>
                    <a:srgbClr val="FF0000"/>
                  </a:solidFill>
                  <a:cs typeface="+mn-ea"/>
                  <a:sym typeface="+mn-lt"/>
                </a:rPr>
                <a:t>10</a:t>
              </a:r>
              <a:r>
                <a:rPr lang="zh-CN" altLang="en-US" sz="1865" dirty="0">
                  <a:solidFill>
                    <a:srgbClr val="FF0000"/>
                  </a:solidFill>
                  <a:cs typeface="+mn-ea"/>
                  <a:sym typeface="+mn-lt"/>
                </a:rPr>
                <a:t>相乘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1380858" y="249195"/>
            <a:ext cx="4833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340495" y="1180867"/>
            <a:ext cx="10549467" cy="5644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根据乘方的意义填空，观察计算结果，你能发现什么规律</a:t>
            </a:r>
            <a:r>
              <a:rPr lang="zh-CN" altLang="en-US" sz="2800" dirty="0">
                <a:cs typeface="+mn-ea"/>
                <a:sym typeface="+mn-lt"/>
              </a:rPr>
              <a:t>？</a:t>
            </a:r>
            <a:endParaRPr lang="en-US" altLang="zh-CN" sz="28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endParaRPr lang="en-US" altLang="zh-CN" sz="28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800" b="1" dirty="0">
                <a:cs typeface="+mn-ea"/>
                <a:sym typeface="+mn-lt"/>
              </a:rPr>
              <a:t>1</a:t>
            </a:r>
            <a:r>
              <a:rPr lang="zh-CN" altLang="en-US" sz="2800" b="1" dirty="0">
                <a:cs typeface="+mn-ea"/>
                <a:sym typeface="+mn-lt"/>
              </a:rPr>
              <a:t>）</a:t>
            </a:r>
            <a:r>
              <a:rPr lang="en-US" altLang="zh-CN" sz="2800" b="1" dirty="0">
                <a:cs typeface="+mn-ea"/>
                <a:sym typeface="+mn-lt"/>
              </a:rPr>
              <a:t>2</a:t>
            </a:r>
            <a:r>
              <a:rPr lang="en-US" altLang="zh-CN" sz="2800" b="1" baseline="30000" dirty="0">
                <a:cs typeface="+mn-ea"/>
                <a:sym typeface="+mn-lt"/>
              </a:rPr>
              <a:t>2</a:t>
            </a:r>
            <a:r>
              <a:rPr lang="en-US" altLang="zh-CN" sz="2800" b="1" dirty="0">
                <a:cs typeface="+mn-ea"/>
                <a:sym typeface="+mn-lt"/>
              </a:rPr>
              <a:t>×2</a:t>
            </a:r>
            <a:r>
              <a:rPr lang="en-US" altLang="zh-CN" sz="2800" b="1" baseline="30000" dirty="0">
                <a:cs typeface="+mn-ea"/>
                <a:sym typeface="+mn-lt"/>
              </a:rPr>
              <a:t>3</a:t>
            </a:r>
            <a:r>
              <a:rPr lang="en-US" altLang="zh-CN" sz="2800" b="1" dirty="0">
                <a:cs typeface="+mn-ea"/>
                <a:sym typeface="+mn-lt"/>
              </a:rPr>
              <a:t>=</a:t>
            </a:r>
          </a:p>
          <a:p>
            <a:pPr defTabSz="914400">
              <a:lnSpc>
                <a:spcPct val="150000"/>
              </a:lnSpc>
            </a:pPr>
            <a:endParaRPr lang="en-US" altLang="zh-CN" sz="2800" b="1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800" b="1" dirty="0">
                <a:cs typeface="+mn-ea"/>
                <a:sym typeface="+mn-lt"/>
              </a:rPr>
              <a:t>2</a:t>
            </a:r>
            <a:r>
              <a:rPr lang="zh-CN" altLang="en-US" sz="2800" b="1" dirty="0">
                <a:cs typeface="+mn-ea"/>
                <a:sym typeface="+mn-lt"/>
              </a:rPr>
              <a:t>）</a:t>
            </a:r>
            <a:r>
              <a:rPr lang="en-US" altLang="zh-CN" sz="2800" b="1" dirty="0">
                <a:cs typeface="+mn-ea"/>
                <a:sym typeface="+mn-lt"/>
              </a:rPr>
              <a:t> a</a:t>
            </a:r>
            <a:r>
              <a:rPr lang="en-US" altLang="zh-CN" sz="2800" b="1" baseline="30000" dirty="0">
                <a:cs typeface="+mn-ea"/>
                <a:sym typeface="+mn-lt"/>
              </a:rPr>
              <a:t>4</a:t>
            </a:r>
            <a:r>
              <a:rPr lang="en-US" altLang="zh-CN" sz="2800" b="1" dirty="0">
                <a:cs typeface="+mn-ea"/>
                <a:sym typeface="+mn-lt"/>
              </a:rPr>
              <a:t>×a</a:t>
            </a:r>
            <a:r>
              <a:rPr lang="en-US" altLang="zh-CN" sz="2800" b="1" baseline="30000" dirty="0">
                <a:cs typeface="+mn-ea"/>
                <a:sym typeface="+mn-lt"/>
              </a:rPr>
              <a:t>3</a:t>
            </a:r>
            <a:r>
              <a:rPr lang="en-US" altLang="zh-CN" sz="2800" b="1" dirty="0">
                <a:cs typeface="+mn-ea"/>
                <a:sym typeface="+mn-lt"/>
              </a:rPr>
              <a:t>= </a:t>
            </a:r>
          </a:p>
          <a:p>
            <a:pPr defTabSz="914400">
              <a:lnSpc>
                <a:spcPct val="150000"/>
              </a:lnSpc>
            </a:pPr>
            <a:endParaRPr lang="en-US" altLang="zh-CN" sz="2800" b="1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800" b="1" dirty="0">
                <a:cs typeface="+mn-ea"/>
                <a:sym typeface="+mn-lt"/>
              </a:rPr>
              <a:t>3</a:t>
            </a:r>
            <a:r>
              <a:rPr lang="zh-CN" altLang="en-US" sz="2800" b="1" dirty="0">
                <a:cs typeface="+mn-ea"/>
                <a:sym typeface="+mn-lt"/>
              </a:rPr>
              <a:t>）</a:t>
            </a:r>
            <a:r>
              <a:rPr lang="en-US" altLang="zh-CN" sz="2800" b="1" dirty="0">
                <a:cs typeface="+mn-ea"/>
                <a:sym typeface="+mn-lt"/>
              </a:rPr>
              <a:t>10</a:t>
            </a:r>
            <a:r>
              <a:rPr lang="en-US" altLang="zh-CN" sz="2800" b="1" baseline="30000" dirty="0">
                <a:cs typeface="+mn-ea"/>
                <a:sym typeface="+mn-lt"/>
              </a:rPr>
              <a:t>m</a:t>
            </a:r>
            <a:r>
              <a:rPr lang="en-US" altLang="zh-CN" sz="2800" b="1" dirty="0">
                <a:cs typeface="+mn-ea"/>
                <a:sym typeface="+mn-lt"/>
              </a:rPr>
              <a:t>×10</a:t>
            </a:r>
            <a:r>
              <a:rPr lang="en-US" altLang="zh-CN" sz="2800" b="1" baseline="30000" dirty="0">
                <a:cs typeface="+mn-ea"/>
                <a:sym typeface="+mn-lt"/>
              </a:rPr>
              <a:t>n=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   (</a:t>
            </a:r>
            <a:r>
              <a:rPr lang="en-US" altLang="zh-CN" sz="2000" b="1" dirty="0" err="1">
                <a:cs typeface="+mn-ea"/>
                <a:sym typeface="+mn-lt"/>
              </a:rPr>
              <a:t>m,n</a:t>
            </a:r>
            <a:r>
              <a:rPr lang="zh-CN" altLang="en-US" sz="2000" b="1" dirty="0">
                <a:cs typeface="+mn-ea"/>
                <a:sym typeface="+mn-lt"/>
              </a:rPr>
              <a:t>都是正整数</a:t>
            </a:r>
            <a:r>
              <a:rPr lang="en-US" altLang="zh-CN" sz="2000" b="1" dirty="0">
                <a:cs typeface="+mn-ea"/>
                <a:sym typeface="+mn-lt"/>
              </a:rPr>
              <a:t>)</a:t>
            </a:r>
            <a:endParaRPr lang="zh-CN" altLang="en-US" sz="2000" b="1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endParaRPr lang="en-US" altLang="zh-CN" sz="2800" dirty="0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45942" y="2616322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2×2×2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×</a:t>
            </a:r>
            <a:r>
              <a:rPr lang="en-US" altLang="zh-CN" sz="3200" dirty="0">
                <a:solidFill>
                  <a:srgbClr val="004646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2×2</a:t>
            </a:r>
            <a:endParaRPr lang="zh-CN" altLang="en-US" sz="3200" dirty="0">
              <a:solidFill>
                <a:srgbClr val="004646">
                  <a:lumMod val="75000"/>
                  <a:lumOff val="25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7" name="右大括号 6"/>
          <p:cNvSpPr/>
          <p:nvPr/>
        </p:nvSpPr>
        <p:spPr>
          <a:xfrm rot="5400000" flipH="1">
            <a:off x="4882261" y="1355310"/>
            <a:ext cx="173483" cy="25178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006402" y="2161555"/>
            <a:ext cx="2034059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1865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865" dirty="0">
                <a:solidFill>
                  <a:srgbClr val="FF0000"/>
                </a:solidFill>
                <a:cs typeface="+mn-ea"/>
                <a:sym typeface="+mn-lt"/>
              </a:rPr>
              <a:t>3+2</a:t>
            </a:r>
            <a:r>
              <a:rPr lang="zh-CN" altLang="en-US" sz="1865" dirty="0">
                <a:solidFill>
                  <a:srgbClr val="FF0000"/>
                </a:solidFill>
                <a:cs typeface="+mn-ea"/>
                <a:sym typeface="+mn-lt"/>
              </a:rPr>
              <a:t>）个</a:t>
            </a:r>
            <a:r>
              <a:rPr lang="en-US" altLang="zh-CN" sz="1865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1865" dirty="0">
                <a:solidFill>
                  <a:srgbClr val="FF0000"/>
                </a:solidFill>
                <a:cs typeface="+mn-ea"/>
                <a:sym typeface="+mn-lt"/>
              </a:rPr>
              <a:t>相乘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85532" y="2616322"/>
            <a:ext cx="947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=2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5</a:t>
            </a:r>
            <a:endParaRPr lang="zh-CN" altLang="en-US" sz="32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555326" y="3823679"/>
            <a:ext cx="4332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dirty="0" err="1">
                <a:solidFill>
                  <a:srgbClr val="FF0000"/>
                </a:solidFill>
                <a:cs typeface="+mn-ea"/>
                <a:sym typeface="+mn-lt"/>
              </a:rPr>
              <a:t>a×a×a×a</a:t>
            </a:r>
            <a:r>
              <a:rPr lang="en-US" altLang="zh-CN" sz="3200" dirty="0" err="1">
                <a:solidFill>
                  <a:prstClr val="black"/>
                </a:solidFill>
                <a:cs typeface="+mn-ea"/>
                <a:sym typeface="+mn-lt"/>
              </a:rPr>
              <a:t>×</a:t>
            </a:r>
            <a:r>
              <a:rPr lang="en-US" altLang="zh-CN" sz="3200" dirty="0" err="1">
                <a:solidFill>
                  <a:srgbClr val="004646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a×a×a</a:t>
            </a:r>
            <a:endParaRPr lang="zh-CN" altLang="en-US" sz="3200" dirty="0">
              <a:solidFill>
                <a:srgbClr val="004646">
                  <a:lumMod val="75000"/>
                  <a:lumOff val="25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1" name="右大括号 10"/>
          <p:cNvSpPr/>
          <p:nvPr/>
        </p:nvSpPr>
        <p:spPr>
          <a:xfrm rot="5400000" flipH="1">
            <a:off x="5497006" y="2017967"/>
            <a:ext cx="168749" cy="375028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615674" y="3434801"/>
            <a:ext cx="1925885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1865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865" dirty="0">
                <a:solidFill>
                  <a:srgbClr val="FF0000"/>
                </a:solidFill>
                <a:cs typeface="+mn-ea"/>
                <a:sym typeface="+mn-lt"/>
              </a:rPr>
              <a:t>4+3</a:t>
            </a:r>
            <a:r>
              <a:rPr lang="zh-CN" altLang="en-US" sz="1865" dirty="0">
                <a:solidFill>
                  <a:srgbClr val="FF0000"/>
                </a:solidFill>
                <a:cs typeface="+mn-ea"/>
                <a:sym typeface="+mn-lt"/>
              </a:rPr>
              <a:t>）个</a:t>
            </a:r>
            <a:r>
              <a:rPr lang="en-US" altLang="zh-CN" sz="1865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en-US" sz="1865" dirty="0">
                <a:solidFill>
                  <a:srgbClr val="FF0000"/>
                </a:solidFill>
                <a:cs typeface="+mn-ea"/>
                <a:sym typeface="+mn-lt"/>
              </a:rPr>
              <a:t>相乘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607435" y="3823679"/>
            <a:ext cx="947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=a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7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963741" y="5168043"/>
            <a:ext cx="47954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10×…×10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×</a:t>
            </a:r>
            <a:r>
              <a:rPr lang="en-US" altLang="zh-CN" sz="3200" dirty="0">
                <a:solidFill>
                  <a:srgbClr val="004646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10×…×10</a:t>
            </a:r>
            <a:endParaRPr lang="zh-CN" altLang="en-US" sz="3200" dirty="0">
              <a:solidFill>
                <a:srgbClr val="004646">
                  <a:lumMod val="75000"/>
                  <a:lumOff val="25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6" name="右大括号 15"/>
          <p:cNvSpPr/>
          <p:nvPr/>
        </p:nvSpPr>
        <p:spPr>
          <a:xfrm rot="5400000">
            <a:off x="5066390" y="5007262"/>
            <a:ext cx="160183" cy="1976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449107" y="6125251"/>
            <a:ext cx="1394745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865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r>
              <a:rPr lang="zh-CN" altLang="en-US" sz="1865" dirty="0">
                <a:solidFill>
                  <a:srgbClr val="FF0000"/>
                </a:solidFill>
                <a:cs typeface="+mn-ea"/>
                <a:sym typeface="+mn-lt"/>
              </a:rPr>
              <a:t>个</a:t>
            </a:r>
            <a:r>
              <a:rPr lang="en-US" altLang="zh-CN" sz="1865" dirty="0">
                <a:solidFill>
                  <a:srgbClr val="FF0000"/>
                </a:solidFill>
                <a:cs typeface="+mn-ea"/>
                <a:sym typeface="+mn-lt"/>
              </a:rPr>
              <a:t>10</a:t>
            </a:r>
            <a:r>
              <a:rPr lang="zh-CN" altLang="en-US" sz="1865" dirty="0">
                <a:solidFill>
                  <a:srgbClr val="FF0000"/>
                </a:solidFill>
                <a:cs typeface="+mn-ea"/>
                <a:sym typeface="+mn-lt"/>
              </a:rPr>
              <a:t>相乘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右大括号 17"/>
          <p:cNvSpPr/>
          <p:nvPr/>
        </p:nvSpPr>
        <p:spPr>
          <a:xfrm rot="5400000">
            <a:off x="7457260" y="5024174"/>
            <a:ext cx="160183" cy="1976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839978" y="6142163"/>
            <a:ext cx="1394745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865" dirty="0">
                <a:solidFill>
                  <a:srgbClr val="004646">
                    <a:lumMod val="50000"/>
                    <a:lumOff val="50000"/>
                  </a:srgbClr>
                </a:solidFill>
                <a:cs typeface="+mn-ea"/>
                <a:sym typeface="+mn-lt"/>
              </a:rPr>
              <a:t>n</a:t>
            </a:r>
            <a:r>
              <a:rPr lang="zh-CN" altLang="en-US" sz="1865" dirty="0">
                <a:solidFill>
                  <a:srgbClr val="004646">
                    <a:lumMod val="50000"/>
                    <a:lumOff val="50000"/>
                  </a:srgbClr>
                </a:solidFill>
                <a:cs typeface="+mn-ea"/>
                <a:sym typeface="+mn-lt"/>
              </a:rPr>
              <a:t>个</a:t>
            </a:r>
            <a:r>
              <a:rPr lang="en-US" altLang="zh-CN" sz="1865" dirty="0">
                <a:solidFill>
                  <a:srgbClr val="004646">
                    <a:lumMod val="50000"/>
                    <a:lumOff val="50000"/>
                  </a:srgbClr>
                </a:solidFill>
                <a:cs typeface="+mn-ea"/>
                <a:sym typeface="+mn-lt"/>
              </a:rPr>
              <a:t>10</a:t>
            </a:r>
            <a:r>
              <a:rPr lang="zh-CN" altLang="en-US" sz="1865" dirty="0">
                <a:solidFill>
                  <a:srgbClr val="004646">
                    <a:lumMod val="50000"/>
                    <a:lumOff val="50000"/>
                  </a:srgbClr>
                </a:solidFill>
                <a:cs typeface="+mn-ea"/>
                <a:sym typeface="+mn-lt"/>
              </a:rPr>
              <a:t>相乘</a:t>
            </a:r>
            <a:endParaRPr lang="zh-CN" altLang="en-US" dirty="0">
              <a:solidFill>
                <a:srgbClr val="004646">
                  <a:lumMod val="50000"/>
                  <a:lumOff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20" name="右大括号 19"/>
          <p:cNvSpPr/>
          <p:nvPr/>
        </p:nvSpPr>
        <p:spPr>
          <a:xfrm rot="5400000" flipH="1">
            <a:off x="6270245" y="2955107"/>
            <a:ext cx="126408" cy="43838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307926" y="4375419"/>
            <a:ext cx="1812121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2665" b="1" dirty="0">
                <a:solidFill>
                  <a:srgbClr val="FF0000"/>
                </a:solidFill>
                <a:cs typeface="+mn-ea"/>
                <a:sym typeface="+mn-lt"/>
              </a:rPr>
              <a:t>？？？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572058" y="5147011"/>
            <a:ext cx="1489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=10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m+n</a:t>
            </a:r>
          </a:p>
        </p:txBody>
      </p:sp>
      <p:sp>
        <p:nvSpPr>
          <p:cNvPr id="23" name="矩形 22"/>
          <p:cNvSpPr/>
          <p:nvPr/>
        </p:nvSpPr>
        <p:spPr>
          <a:xfrm>
            <a:off x="5134640" y="4710725"/>
            <a:ext cx="2321883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1865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865" dirty="0" err="1">
                <a:solidFill>
                  <a:srgbClr val="FF0000"/>
                </a:solidFill>
                <a:cs typeface="+mn-ea"/>
                <a:sym typeface="+mn-lt"/>
              </a:rPr>
              <a:t>m+n</a:t>
            </a:r>
            <a:r>
              <a:rPr lang="zh-CN" altLang="en-US" sz="1865" dirty="0">
                <a:solidFill>
                  <a:srgbClr val="FF0000"/>
                </a:solidFill>
                <a:cs typeface="+mn-ea"/>
                <a:sym typeface="+mn-lt"/>
              </a:rPr>
              <a:t>）个</a:t>
            </a:r>
            <a:r>
              <a:rPr lang="en-US" altLang="zh-CN" sz="1865" dirty="0">
                <a:solidFill>
                  <a:srgbClr val="FF0000"/>
                </a:solidFill>
                <a:cs typeface="+mn-ea"/>
                <a:sym typeface="+mn-lt"/>
              </a:rPr>
              <a:t>10</a:t>
            </a:r>
            <a:r>
              <a:rPr lang="zh-CN" altLang="en-US" sz="1865" dirty="0">
                <a:solidFill>
                  <a:srgbClr val="FF0000"/>
                </a:solidFill>
                <a:cs typeface="+mn-ea"/>
                <a:sym typeface="+mn-lt"/>
              </a:rPr>
              <a:t>相乘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380858" y="249195"/>
            <a:ext cx="4833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/>
      <p:bldP spid="11" grpId="0" animBg="1"/>
      <p:bldP spid="12" grpId="0"/>
      <p:bldP spid="13" grpId="0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1" grpId="1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61025" y="1569839"/>
            <a:ext cx="9441875" cy="5847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defTabSz="914400">
              <a:spcBef>
                <a:spcPct val="50000"/>
              </a:spcBef>
            </a:pPr>
            <a:r>
              <a:rPr lang="en-US" altLang="zh-CN" sz="3200" b="1" i="1" dirty="0">
                <a:solidFill>
                  <a:schemeClr val="bg1"/>
                </a:solidFill>
                <a:cs typeface="+mn-ea"/>
                <a:sym typeface="+mn-lt"/>
              </a:rPr>
              <a:t>a</a:t>
            </a:r>
            <a:r>
              <a:rPr lang="en-US" altLang="zh-CN" sz="3200" b="1" i="1" baseline="30000" dirty="0">
                <a:solidFill>
                  <a:schemeClr val="bg1"/>
                </a:solidFill>
                <a:cs typeface="+mn-ea"/>
                <a:sym typeface="+mn-lt"/>
              </a:rPr>
              <a:t>m</a:t>
            </a:r>
            <a:r>
              <a:rPr lang="en-US" altLang="zh-CN" sz="3200" b="1" i="1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· </a:t>
            </a:r>
            <a:r>
              <a:rPr lang="en-US" altLang="zh-CN" sz="3200" b="1" i="1" dirty="0">
                <a:solidFill>
                  <a:schemeClr val="bg1"/>
                </a:solidFill>
                <a:cs typeface="+mn-ea"/>
                <a:sym typeface="+mn-lt"/>
              </a:rPr>
              <a:t>a</a:t>
            </a:r>
            <a:r>
              <a:rPr lang="en-US" altLang="zh-CN" sz="3200" b="1" i="1" baseline="30000" dirty="0">
                <a:solidFill>
                  <a:schemeClr val="bg1"/>
                </a:solidFill>
                <a:cs typeface="+mn-ea"/>
                <a:sym typeface="+mn-lt"/>
              </a:rPr>
              <a:t>n </a:t>
            </a: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=  </a:t>
            </a:r>
            <a:r>
              <a:rPr lang="en-US" altLang="zh-CN" sz="3200" b="1" i="1" dirty="0" err="1">
                <a:solidFill>
                  <a:schemeClr val="bg1"/>
                </a:solidFill>
                <a:cs typeface="+mn-ea"/>
                <a:sym typeface="+mn-lt"/>
              </a:rPr>
              <a:t>a</a:t>
            </a:r>
            <a:r>
              <a:rPr lang="en-US" altLang="zh-CN" sz="3200" b="1" i="1" baseline="30000" dirty="0" err="1">
                <a:solidFill>
                  <a:schemeClr val="bg1"/>
                </a:solidFill>
                <a:cs typeface="+mn-ea"/>
                <a:sym typeface="+mn-lt"/>
              </a:rPr>
              <a:t>m</a:t>
            </a:r>
            <a:r>
              <a:rPr lang="en-US" altLang="zh-CN" sz="3200" b="1" baseline="30000" dirty="0" err="1">
                <a:solidFill>
                  <a:schemeClr val="bg1"/>
                </a:solidFill>
                <a:cs typeface="+mn-ea"/>
                <a:sym typeface="+mn-lt"/>
              </a:rPr>
              <a:t>+</a:t>
            </a:r>
            <a:r>
              <a:rPr lang="en-US" altLang="zh-CN" sz="3200" b="1" i="1" baseline="30000" dirty="0" err="1">
                <a:solidFill>
                  <a:schemeClr val="bg1"/>
                </a:solidFill>
                <a:cs typeface="+mn-ea"/>
                <a:sym typeface="+mn-lt"/>
              </a:rPr>
              <a:t>n</a:t>
            </a:r>
            <a:r>
              <a:rPr lang="en-US" altLang="zh-CN" sz="3200" b="1" i="1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    (</a:t>
            </a:r>
            <a:r>
              <a:rPr lang="en-US" altLang="zh-CN" sz="3200" b="1" i="1" dirty="0">
                <a:solidFill>
                  <a:schemeClr val="bg1"/>
                </a:solidFill>
                <a:cs typeface="+mn-ea"/>
                <a:sym typeface="+mn-lt"/>
              </a:rPr>
              <a:t>m</a:t>
            </a:r>
            <a:r>
              <a:rPr lang="zh-CN" altLang="en-US" sz="3200" b="1" dirty="0">
                <a:solidFill>
                  <a:schemeClr val="bg1"/>
                </a:solidFill>
                <a:cs typeface="+mn-ea"/>
                <a:sym typeface="+mn-lt"/>
              </a:rPr>
              <a:t>、</a:t>
            </a:r>
            <a:r>
              <a:rPr lang="en-US" altLang="zh-CN" sz="3200" b="1" i="1" dirty="0">
                <a:solidFill>
                  <a:schemeClr val="bg1"/>
                </a:solidFill>
                <a:cs typeface="+mn-ea"/>
                <a:sym typeface="+mn-lt"/>
              </a:rPr>
              <a:t>n</a:t>
            </a:r>
            <a:r>
              <a:rPr lang="zh-CN" altLang="en-US" sz="3200" b="1" dirty="0">
                <a:solidFill>
                  <a:schemeClr val="bg1"/>
                </a:solidFill>
                <a:cs typeface="+mn-ea"/>
                <a:sym typeface="+mn-lt"/>
              </a:rPr>
              <a:t>都是正整数</a:t>
            </a: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)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53260" y="2508559"/>
            <a:ext cx="6473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665" dirty="0">
                <a:cs typeface="+mn-ea"/>
                <a:sym typeface="+mn-lt"/>
              </a:rPr>
              <a:t>即同底数幂相乘，底数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不变</a:t>
            </a:r>
            <a:r>
              <a:rPr lang="zh-CN" altLang="en-US" sz="2665" dirty="0">
                <a:solidFill>
                  <a:srgbClr val="FF0000"/>
                </a:solidFill>
                <a:cs typeface="+mn-ea"/>
                <a:sym typeface="+mn-lt"/>
              </a:rPr>
              <a:t>，</a:t>
            </a:r>
            <a:r>
              <a:rPr lang="zh-CN" altLang="en-US" sz="2665" dirty="0">
                <a:cs typeface="+mn-ea"/>
                <a:sym typeface="+mn-lt"/>
              </a:rPr>
              <a:t>指数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相加</a:t>
            </a:r>
            <a:r>
              <a:rPr lang="zh-CN" altLang="en-US" sz="2665" dirty="0">
                <a:solidFill>
                  <a:srgbClr val="FF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61025" y="3429000"/>
            <a:ext cx="8111067" cy="2202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400" b="1" dirty="0">
                <a:cs typeface="+mn-ea"/>
                <a:sym typeface="+mn-lt"/>
              </a:rPr>
              <a:t>注意事项：</a:t>
            </a:r>
            <a:endParaRPr lang="en-US" altLang="zh-CN" sz="2400" b="1" dirty="0"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zh-CN" sz="2400" b="1" dirty="0">
                <a:cs typeface="+mn-ea"/>
                <a:sym typeface="+mn-lt"/>
              </a:rPr>
              <a:t>1.</a:t>
            </a:r>
            <a:r>
              <a:rPr lang="zh-CN" altLang="en-US" sz="2400" b="1" dirty="0">
                <a:cs typeface="+mn-ea"/>
                <a:sym typeface="+mn-lt"/>
              </a:rPr>
              <a:t>底数相同，并进行乘法运算。</a:t>
            </a:r>
            <a:endParaRPr lang="en-US" altLang="zh-CN" sz="2400" b="1" dirty="0"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zh-CN" sz="2400" b="1" dirty="0">
                <a:cs typeface="+mn-ea"/>
                <a:sym typeface="+mn-lt"/>
              </a:rPr>
              <a:t>2.</a:t>
            </a:r>
            <a:r>
              <a:rPr lang="zh-CN" altLang="en-US" sz="2400" b="1" dirty="0">
                <a:cs typeface="+mn-ea"/>
                <a:sym typeface="+mn-lt"/>
              </a:rPr>
              <a:t>得到的结果底数不变，将指数相加。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380858" y="249195"/>
            <a:ext cx="4833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同底数幂乘法公式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978117" y="1148429"/>
            <a:ext cx="10190691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  当三个或三个以上同底数幂相乘时，是否也具有这一性质呢？ 怎样用公式表示？（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m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n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p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都是正整数）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978117" y="2470019"/>
            <a:ext cx="10424648" cy="3921971"/>
            <a:chOff x="733588" y="1852514"/>
            <a:chExt cx="7818486" cy="2941478"/>
          </a:xfrm>
        </p:grpSpPr>
        <p:sp>
          <p:nvSpPr>
            <p:cNvPr id="6" name="矩形 5"/>
            <p:cNvSpPr/>
            <p:nvPr/>
          </p:nvSpPr>
          <p:spPr>
            <a:xfrm>
              <a:off x="733588" y="1852514"/>
              <a:ext cx="7818486" cy="29414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zh-CN" sz="3735" b="1" dirty="0">
                  <a:cs typeface="+mn-ea"/>
                  <a:sym typeface="+mn-lt"/>
                </a:rPr>
                <a:t>  </a:t>
              </a:r>
              <a:r>
                <a:rPr lang="en-US" altLang="zh-CN" sz="3735" b="1" dirty="0" err="1">
                  <a:cs typeface="+mn-ea"/>
                  <a:sym typeface="+mn-lt"/>
                </a:rPr>
                <a:t>a</a:t>
              </a:r>
              <a:r>
                <a:rPr lang="en-US" altLang="zh-CN" sz="3735" b="1" baseline="30000" dirty="0" err="1">
                  <a:cs typeface="+mn-ea"/>
                  <a:sym typeface="+mn-lt"/>
                </a:rPr>
                <a:t>m</a:t>
              </a:r>
              <a:r>
                <a:rPr lang="en-US" altLang="zh-CN" sz="3735" b="1" dirty="0" err="1">
                  <a:cs typeface="+mn-ea"/>
                  <a:sym typeface="+mn-lt"/>
                </a:rPr>
                <a:t>×a</a:t>
              </a:r>
              <a:r>
                <a:rPr lang="en-US" altLang="zh-CN" sz="3735" b="1" baseline="30000" dirty="0" err="1">
                  <a:cs typeface="+mn-ea"/>
                  <a:sym typeface="+mn-lt"/>
                </a:rPr>
                <a:t>n</a:t>
              </a:r>
              <a:r>
                <a:rPr lang="en-US" altLang="zh-CN" sz="3735" b="1" dirty="0" err="1">
                  <a:cs typeface="+mn-ea"/>
                  <a:sym typeface="+mn-lt"/>
                </a:rPr>
                <a:t>×a</a:t>
              </a:r>
              <a:r>
                <a:rPr lang="en-US" altLang="zh-CN" sz="3735" b="1" baseline="30000" dirty="0" err="1">
                  <a:cs typeface="+mn-ea"/>
                  <a:sym typeface="+mn-lt"/>
                </a:rPr>
                <a:t>p</a:t>
              </a:r>
              <a:endParaRPr lang="en-US" altLang="zh-CN" sz="3735" b="1" baseline="30000" dirty="0">
                <a:cs typeface="+mn-ea"/>
                <a:sym typeface="+mn-lt"/>
              </a:endParaRPr>
            </a:p>
            <a:p>
              <a:pPr defTabSz="914400"/>
              <a:endParaRPr lang="en-US" altLang="zh-CN" sz="3735" b="1" baseline="30000" dirty="0">
                <a:cs typeface="+mn-ea"/>
                <a:sym typeface="+mn-lt"/>
              </a:endParaRPr>
            </a:p>
            <a:p>
              <a:pPr defTabSz="914400"/>
              <a:r>
                <a:rPr lang="en-US" altLang="zh-CN" sz="3735" b="1" dirty="0">
                  <a:cs typeface="+mn-ea"/>
                  <a:sym typeface="+mn-lt"/>
                </a:rPr>
                <a:t> =</a:t>
              </a:r>
              <a:r>
                <a:rPr lang="zh-CN" altLang="en-US" sz="3735" b="1" dirty="0">
                  <a:cs typeface="+mn-ea"/>
                  <a:sym typeface="+mn-lt"/>
                </a:rPr>
                <a:t>（</a:t>
              </a:r>
              <a:r>
                <a:rPr lang="en-US" altLang="zh-CN" sz="3735" dirty="0">
                  <a:cs typeface="+mn-ea"/>
                  <a:sym typeface="+mn-lt"/>
                </a:rPr>
                <a:t>a×…×a</a:t>
              </a:r>
              <a:r>
                <a:rPr lang="zh-CN" altLang="en-US" sz="3735" b="1" dirty="0">
                  <a:cs typeface="+mn-ea"/>
                  <a:sym typeface="+mn-lt"/>
                </a:rPr>
                <a:t>）</a:t>
              </a:r>
              <a:r>
                <a:rPr lang="en-US" altLang="zh-CN" sz="3735" dirty="0">
                  <a:cs typeface="+mn-ea"/>
                  <a:sym typeface="+mn-lt"/>
                </a:rPr>
                <a:t>×</a:t>
              </a:r>
              <a:r>
                <a:rPr lang="zh-CN" altLang="en-US" sz="3735" b="1" dirty="0">
                  <a:cs typeface="+mn-ea"/>
                  <a:sym typeface="+mn-lt"/>
                </a:rPr>
                <a:t>（</a:t>
              </a:r>
              <a:r>
                <a:rPr lang="en-US" altLang="zh-CN" sz="3735" dirty="0">
                  <a:cs typeface="+mn-ea"/>
                  <a:sym typeface="+mn-lt"/>
                </a:rPr>
                <a:t>a×…×a</a:t>
              </a:r>
              <a:r>
                <a:rPr lang="zh-CN" altLang="en-US" sz="3735" b="1" dirty="0">
                  <a:cs typeface="+mn-ea"/>
                  <a:sym typeface="+mn-lt"/>
                </a:rPr>
                <a:t>）</a:t>
              </a:r>
              <a:r>
                <a:rPr lang="en-US" altLang="zh-CN" sz="3735" dirty="0">
                  <a:cs typeface="+mn-ea"/>
                  <a:sym typeface="+mn-lt"/>
                </a:rPr>
                <a:t>×</a:t>
              </a:r>
              <a:r>
                <a:rPr lang="zh-CN" altLang="en-US" sz="3735" b="1" dirty="0">
                  <a:cs typeface="+mn-ea"/>
                  <a:sym typeface="+mn-lt"/>
                </a:rPr>
                <a:t>（</a:t>
              </a:r>
              <a:r>
                <a:rPr lang="en-US" altLang="zh-CN" sz="3735" dirty="0">
                  <a:cs typeface="+mn-ea"/>
                  <a:sym typeface="+mn-lt"/>
                </a:rPr>
                <a:t>a×…×a</a:t>
              </a:r>
              <a:r>
                <a:rPr lang="zh-CN" altLang="en-US" sz="3735" b="1" dirty="0">
                  <a:cs typeface="+mn-ea"/>
                  <a:sym typeface="+mn-lt"/>
                </a:rPr>
                <a:t>）</a:t>
              </a:r>
              <a:endParaRPr lang="en-US" altLang="zh-CN" sz="3735" b="1" dirty="0">
                <a:cs typeface="+mn-ea"/>
                <a:sym typeface="+mn-lt"/>
              </a:endParaRPr>
            </a:p>
            <a:p>
              <a:pPr defTabSz="914400"/>
              <a:endParaRPr lang="en-US" altLang="zh-CN" sz="3735" b="1" dirty="0">
                <a:cs typeface="+mn-ea"/>
                <a:sym typeface="+mn-lt"/>
              </a:endParaRPr>
            </a:p>
            <a:p>
              <a:pPr defTabSz="914400"/>
              <a:r>
                <a:rPr lang="en-US" altLang="zh-CN" sz="3735" b="1" dirty="0">
                  <a:cs typeface="+mn-ea"/>
                  <a:sym typeface="+mn-lt"/>
                </a:rPr>
                <a:t> </a:t>
              </a:r>
              <a:r>
                <a:rPr lang="en-US" altLang="zh-CN" sz="3735" dirty="0">
                  <a:cs typeface="+mn-ea"/>
                  <a:sym typeface="+mn-lt"/>
                </a:rPr>
                <a:t>=  a× a ×…× a</a:t>
              </a:r>
            </a:p>
            <a:p>
              <a:pPr defTabSz="914400"/>
              <a:endParaRPr lang="en-US" altLang="zh-CN" sz="3735" dirty="0">
                <a:cs typeface="+mn-ea"/>
                <a:sym typeface="+mn-lt"/>
              </a:endParaRPr>
            </a:p>
            <a:p>
              <a:pPr defTabSz="914400"/>
              <a:r>
                <a:rPr lang="en-US" altLang="zh-CN" sz="3735" dirty="0">
                  <a:cs typeface="+mn-ea"/>
                  <a:sym typeface="+mn-lt"/>
                </a:rPr>
                <a:t> = </a:t>
              </a:r>
              <a:r>
                <a:rPr lang="en-US" altLang="zh-CN" sz="3735" b="1" dirty="0" err="1">
                  <a:cs typeface="+mn-ea"/>
                  <a:sym typeface="+mn-lt"/>
                </a:rPr>
                <a:t>a</a:t>
              </a:r>
              <a:r>
                <a:rPr lang="en-US" altLang="zh-CN" sz="3735" b="1" baseline="30000" dirty="0" err="1">
                  <a:cs typeface="+mn-ea"/>
                  <a:sym typeface="+mn-lt"/>
                </a:rPr>
                <a:t>m+n+p</a:t>
              </a:r>
              <a:endParaRPr lang="zh-CN" altLang="en-US" sz="3735" dirty="0">
                <a:cs typeface="+mn-ea"/>
                <a:sym typeface="+mn-lt"/>
              </a:endParaRPr>
            </a:p>
          </p:txBody>
        </p:sp>
        <p:sp>
          <p:nvSpPr>
            <p:cNvPr id="7" name="右大括号 6"/>
            <p:cNvSpPr/>
            <p:nvPr/>
          </p:nvSpPr>
          <p:spPr>
            <a:xfrm rot="5400000">
              <a:off x="2190288" y="2228927"/>
              <a:ext cx="153819" cy="175049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649412" y="3181083"/>
              <a:ext cx="1235570" cy="2847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altLang="zh-CN" sz="1865" dirty="0">
                  <a:solidFill>
                    <a:srgbClr val="FF0000"/>
                  </a:solidFill>
                  <a:cs typeface="+mn-ea"/>
                  <a:sym typeface="+mn-lt"/>
                </a:rPr>
                <a:t>m</a:t>
              </a:r>
              <a:r>
                <a:rPr lang="zh-CN" altLang="en-US" sz="1865" dirty="0">
                  <a:solidFill>
                    <a:srgbClr val="FF0000"/>
                  </a:solidFill>
                  <a:cs typeface="+mn-ea"/>
                  <a:sym typeface="+mn-lt"/>
                </a:rPr>
                <a:t>个</a:t>
              </a:r>
              <a:r>
                <a:rPr lang="en-US" altLang="zh-CN" sz="1865" dirty="0">
                  <a:solidFill>
                    <a:srgbClr val="FF0000"/>
                  </a:solidFill>
                  <a:cs typeface="+mn-ea"/>
                  <a:sym typeface="+mn-lt"/>
                </a:rPr>
                <a:t>a</a:t>
              </a:r>
              <a:r>
                <a:rPr lang="zh-CN" altLang="en-US" sz="1865" dirty="0">
                  <a:solidFill>
                    <a:srgbClr val="FF0000"/>
                  </a:solidFill>
                  <a:cs typeface="+mn-ea"/>
                  <a:sym typeface="+mn-lt"/>
                </a:rPr>
                <a:t>相乘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" name="右大括号 8"/>
            <p:cNvSpPr/>
            <p:nvPr/>
          </p:nvSpPr>
          <p:spPr>
            <a:xfrm rot="5400000">
              <a:off x="4599142" y="2232077"/>
              <a:ext cx="153819" cy="175049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4058266" y="3184233"/>
              <a:ext cx="1235570" cy="2847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altLang="zh-CN" sz="1865" dirty="0">
                  <a:solidFill>
                    <a:srgbClr val="FF0000"/>
                  </a:solidFill>
                  <a:cs typeface="+mn-ea"/>
                  <a:sym typeface="+mn-lt"/>
                </a:rPr>
                <a:t>n</a:t>
              </a:r>
              <a:r>
                <a:rPr lang="zh-CN" altLang="en-US" sz="1865" dirty="0">
                  <a:solidFill>
                    <a:srgbClr val="FF0000"/>
                  </a:solidFill>
                  <a:cs typeface="+mn-ea"/>
                  <a:sym typeface="+mn-lt"/>
                </a:rPr>
                <a:t>个</a:t>
              </a:r>
              <a:r>
                <a:rPr lang="en-US" altLang="zh-CN" sz="1865" dirty="0">
                  <a:solidFill>
                    <a:srgbClr val="FF0000"/>
                  </a:solidFill>
                  <a:cs typeface="+mn-ea"/>
                  <a:sym typeface="+mn-lt"/>
                </a:rPr>
                <a:t>a</a:t>
              </a:r>
              <a:r>
                <a:rPr lang="zh-CN" altLang="en-US" sz="1865" dirty="0">
                  <a:solidFill>
                    <a:srgbClr val="FF0000"/>
                  </a:solidFill>
                  <a:cs typeface="+mn-ea"/>
                  <a:sym typeface="+mn-lt"/>
                </a:rPr>
                <a:t>相乘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" name="右大括号 10"/>
            <p:cNvSpPr/>
            <p:nvPr/>
          </p:nvSpPr>
          <p:spPr>
            <a:xfrm rot="5400000">
              <a:off x="7185650" y="2235227"/>
              <a:ext cx="153819" cy="175049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6644774" y="3187383"/>
              <a:ext cx="1235570" cy="2847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altLang="zh-CN" sz="1865" dirty="0">
                  <a:solidFill>
                    <a:srgbClr val="FF0000"/>
                  </a:solidFill>
                  <a:cs typeface="+mn-ea"/>
                  <a:sym typeface="+mn-lt"/>
                </a:rPr>
                <a:t>p</a:t>
              </a:r>
              <a:r>
                <a:rPr lang="zh-CN" altLang="en-US" sz="1865" dirty="0">
                  <a:solidFill>
                    <a:srgbClr val="FF0000"/>
                  </a:solidFill>
                  <a:cs typeface="+mn-ea"/>
                  <a:sym typeface="+mn-lt"/>
                </a:rPr>
                <a:t>个</a:t>
              </a:r>
              <a:r>
                <a:rPr lang="en-US" altLang="zh-CN" sz="1865" dirty="0">
                  <a:solidFill>
                    <a:srgbClr val="FF0000"/>
                  </a:solidFill>
                  <a:cs typeface="+mn-ea"/>
                  <a:sym typeface="+mn-lt"/>
                </a:rPr>
                <a:t>a</a:t>
              </a:r>
              <a:r>
                <a:rPr lang="zh-CN" altLang="en-US" sz="1865" dirty="0">
                  <a:solidFill>
                    <a:srgbClr val="FF0000"/>
                  </a:solidFill>
                  <a:cs typeface="+mn-ea"/>
                  <a:sym typeface="+mn-lt"/>
                </a:rPr>
                <a:t>相乘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右大括号 12"/>
            <p:cNvSpPr/>
            <p:nvPr/>
          </p:nvSpPr>
          <p:spPr>
            <a:xfrm rot="5400000">
              <a:off x="2309339" y="2993256"/>
              <a:ext cx="153822" cy="1976029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279182" y="4058247"/>
              <a:ext cx="1976030" cy="2847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/>
              <a:r>
                <a:rPr lang="zh-CN" altLang="en-US" sz="1865" dirty="0">
                  <a:solidFill>
                    <a:srgbClr val="FF0000"/>
                  </a:solidFill>
                  <a:cs typeface="+mn-ea"/>
                  <a:sym typeface="+mn-lt"/>
                </a:rPr>
                <a:t>（</a:t>
              </a:r>
              <a:r>
                <a:rPr lang="en-US" altLang="zh-CN" sz="1865" dirty="0">
                  <a:solidFill>
                    <a:srgbClr val="FF0000"/>
                  </a:solidFill>
                  <a:cs typeface="+mn-ea"/>
                  <a:sym typeface="+mn-lt"/>
                </a:rPr>
                <a:t> </a:t>
              </a:r>
              <a:r>
                <a:rPr lang="en-US" altLang="zh-CN" sz="1865" dirty="0" err="1">
                  <a:solidFill>
                    <a:srgbClr val="FF0000"/>
                  </a:solidFill>
                  <a:cs typeface="+mn-ea"/>
                  <a:sym typeface="+mn-lt"/>
                </a:rPr>
                <a:t>m+n+p</a:t>
              </a:r>
              <a:r>
                <a:rPr lang="en-US" altLang="zh-CN" sz="1865" dirty="0">
                  <a:solidFill>
                    <a:srgbClr val="FF0000"/>
                  </a:solidFill>
                  <a:cs typeface="+mn-ea"/>
                  <a:sym typeface="+mn-lt"/>
                </a:rPr>
                <a:t> </a:t>
              </a:r>
              <a:r>
                <a:rPr lang="zh-CN" altLang="en-US" sz="1865" dirty="0">
                  <a:solidFill>
                    <a:srgbClr val="FF0000"/>
                  </a:solidFill>
                  <a:cs typeface="+mn-ea"/>
                  <a:sym typeface="+mn-lt"/>
                </a:rPr>
                <a:t>）个</a:t>
              </a:r>
              <a:r>
                <a:rPr lang="en-US" altLang="zh-CN" sz="1865" dirty="0">
                  <a:solidFill>
                    <a:srgbClr val="FF0000"/>
                  </a:solidFill>
                  <a:cs typeface="+mn-ea"/>
                  <a:sym typeface="+mn-lt"/>
                </a:rPr>
                <a:t>a</a:t>
              </a:r>
              <a:r>
                <a:rPr lang="zh-CN" altLang="en-US" sz="1865" dirty="0">
                  <a:solidFill>
                    <a:srgbClr val="FF0000"/>
                  </a:solidFill>
                  <a:cs typeface="+mn-ea"/>
                  <a:sym typeface="+mn-lt"/>
                </a:rPr>
                <a:t>相乘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1380858" y="249195"/>
            <a:ext cx="4833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1083437" y="1170979"/>
            <a:ext cx="3587745" cy="5175969"/>
            <a:chOff x="812577" y="878234"/>
            <a:chExt cx="2690809" cy="3881977"/>
          </a:xfrm>
        </p:grpSpPr>
        <p:sp>
          <p:nvSpPr>
            <p:cNvPr id="11" name="文本框 10"/>
            <p:cNvSpPr txBox="1"/>
            <p:nvPr/>
          </p:nvSpPr>
          <p:spPr>
            <a:xfrm>
              <a:off x="812577" y="878234"/>
              <a:ext cx="2413223" cy="38819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1</a:t>
              </a:r>
              <a:r>
                <a:rPr lang="zh-CN" altLang="en-US" sz="3200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x</a:t>
              </a:r>
              <a:r>
                <a:rPr lang="en-US" altLang="zh-CN" sz="3200" baseline="30000" dirty="0">
                  <a:solidFill>
                    <a:prstClr val="black"/>
                  </a:solidFill>
                  <a:cs typeface="+mn-ea"/>
                  <a:sym typeface="+mn-lt"/>
                </a:rPr>
                <a:t>2</a:t>
              </a:r>
              <a:r>
                <a:rPr lang="en-US" altLang="en-US" sz="3200" dirty="0">
                  <a:solidFill>
                    <a:prstClr val="black"/>
                  </a:solidFill>
                  <a:cs typeface="+mn-ea"/>
                  <a:sym typeface="+mn-lt"/>
                </a:rPr>
                <a:t> · </a:t>
              </a: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x</a:t>
              </a:r>
              <a:r>
                <a:rPr lang="en-US" altLang="zh-CN" sz="3200" baseline="30000" dirty="0">
                  <a:solidFill>
                    <a:prstClr val="black"/>
                  </a:solidFill>
                  <a:cs typeface="+mn-ea"/>
                  <a:sym typeface="+mn-lt"/>
                </a:rPr>
                <a:t>5</a:t>
              </a: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 </a:t>
              </a:r>
            </a:p>
            <a:p>
              <a:pPr defTabSz="914400">
                <a:lnSpc>
                  <a:spcPct val="150000"/>
                </a:lnSpc>
              </a:pP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2</a:t>
              </a:r>
              <a:r>
                <a:rPr lang="zh-CN" altLang="en-US" sz="3200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a </a:t>
              </a:r>
              <a:r>
                <a:rPr lang="en-US" altLang="en-US" sz="3200" dirty="0">
                  <a:solidFill>
                    <a:prstClr val="black"/>
                  </a:solidFill>
                  <a:cs typeface="+mn-ea"/>
                  <a:sym typeface="+mn-lt"/>
                </a:rPr>
                <a:t>· </a:t>
              </a: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a</a:t>
              </a:r>
              <a:r>
                <a:rPr lang="en-US" altLang="zh-CN" sz="3200" baseline="30000" dirty="0">
                  <a:solidFill>
                    <a:prstClr val="black"/>
                  </a:solidFill>
                  <a:cs typeface="+mn-ea"/>
                  <a:sym typeface="+mn-lt"/>
                </a:rPr>
                <a:t>6 </a:t>
              </a:r>
              <a:endParaRPr lang="en-US" altLang="zh-CN" sz="3200" dirty="0">
                <a:solidFill>
                  <a:prstClr val="black"/>
                </a:solidFill>
                <a:cs typeface="+mn-ea"/>
                <a:sym typeface="+mn-lt"/>
              </a:endParaRPr>
            </a:p>
            <a:p>
              <a:pPr defTabSz="914400">
                <a:lnSpc>
                  <a:spcPct val="150000"/>
                </a:lnSpc>
              </a:pP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3</a:t>
              </a:r>
              <a:r>
                <a:rPr lang="zh-CN" altLang="en-US" sz="3200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  <a:r>
                <a:rPr lang="en-US" altLang="zh-CN" sz="3200" dirty="0" err="1">
                  <a:solidFill>
                    <a:prstClr val="black"/>
                  </a:solidFill>
                  <a:cs typeface="+mn-ea"/>
                  <a:sym typeface="+mn-lt"/>
                </a:rPr>
                <a:t>x</a:t>
              </a:r>
              <a:r>
                <a:rPr lang="en-US" altLang="zh-CN" sz="3200" baseline="30000" dirty="0" err="1">
                  <a:solidFill>
                    <a:prstClr val="black"/>
                  </a:solidFill>
                  <a:cs typeface="+mn-ea"/>
                  <a:sym typeface="+mn-lt"/>
                </a:rPr>
                <a:t>m</a:t>
              </a:r>
              <a:r>
                <a:rPr lang="en-US" altLang="en-US" sz="3200" dirty="0">
                  <a:solidFill>
                    <a:prstClr val="black"/>
                  </a:solidFill>
                  <a:cs typeface="+mn-ea"/>
                  <a:sym typeface="+mn-lt"/>
                </a:rPr>
                <a:t> · </a:t>
              </a: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x</a:t>
              </a:r>
              <a:r>
                <a:rPr lang="en-US" altLang="zh-CN" sz="3200" baseline="30000" dirty="0">
                  <a:solidFill>
                    <a:prstClr val="black"/>
                  </a:solidFill>
                  <a:cs typeface="+mn-ea"/>
                  <a:sym typeface="+mn-lt"/>
                </a:rPr>
                <a:t>3m+1</a:t>
              </a: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 </a:t>
              </a:r>
            </a:p>
            <a:p>
              <a:pPr defTabSz="914400">
                <a:lnSpc>
                  <a:spcPct val="150000"/>
                </a:lnSpc>
              </a:pP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4</a:t>
              </a:r>
              <a:r>
                <a:rPr lang="zh-CN" altLang="en-US" sz="3200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  <a:endParaRPr lang="en-US" altLang="zh-CN" sz="3200" dirty="0">
                <a:solidFill>
                  <a:prstClr val="black"/>
                </a:solidFill>
                <a:cs typeface="+mn-ea"/>
                <a:sym typeface="+mn-lt"/>
              </a:endParaRPr>
            </a:p>
            <a:p>
              <a:pPr defTabSz="914400">
                <a:lnSpc>
                  <a:spcPct val="150000"/>
                </a:lnSpc>
              </a:pP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5</a:t>
              </a:r>
              <a:r>
                <a:rPr lang="zh-CN" altLang="en-US" sz="3200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  <a:endParaRPr lang="en-US" altLang="zh-CN" sz="3200" dirty="0">
                <a:solidFill>
                  <a:prstClr val="black"/>
                </a:solidFill>
                <a:cs typeface="+mn-ea"/>
                <a:sym typeface="+mn-lt"/>
              </a:endParaRPr>
            </a:p>
            <a:p>
              <a:pPr defTabSz="914400">
                <a:lnSpc>
                  <a:spcPct val="150000"/>
                </a:lnSpc>
              </a:pP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6</a:t>
              </a:r>
              <a:r>
                <a:rPr lang="zh-CN" altLang="en-US" sz="3200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  <a:endParaRPr lang="en-US" altLang="zh-CN" sz="3200" dirty="0">
                <a:solidFill>
                  <a:prstClr val="black"/>
                </a:solidFill>
                <a:cs typeface="+mn-ea"/>
                <a:sym typeface="+mn-lt"/>
              </a:endParaRPr>
            </a:p>
            <a:p>
              <a:pPr defTabSz="914400">
                <a:lnSpc>
                  <a:spcPct val="150000"/>
                </a:lnSpc>
              </a:pP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7</a:t>
              </a:r>
              <a:r>
                <a:rPr lang="zh-CN" altLang="en-US" sz="3200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 x</a:t>
              </a:r>
              <a:r>
                <a:rPr lang="en-US" altLang="zh-CN" sz="3200" baseline="30000" dirty="0">
                  <a:solidFill>
                    <a:prstClr val="black"/>
                  </a:solidFill>
                  <a:cs typeface="+mn-ea"/>
                  <a:sym typeface="+mn-lt"/>
                </a:rPr>
                <a:t>2</a:t>
              </a:r>
              <a:r>
                <a:rPr lang="en-US" altLang="en-US" sz="3200" dirty="0">
                  <a:solidFill>
                    <a:prstClr val="black"/>
                  </a:solidFill>
                  <a:cs typeface="+mn-ea"/>
                  <a:sym typeface="+mn-lt"/>
                </a:rPr>
                <a:t> · </a:t>
              </a: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(</a:t>
              </a:r>
              <a:r>
                <a:rPr lang="en-US" altLang="en-US" sz="3200" dirty="0">
                  <a:solidFill>
                    <a:prstClr val="black"/>
                  </a:solidFill>
                  <a:cs typeface="+mn-ea"/>
                  <a:sym typeface="+mn-lt"/>
                </a:rPr>
                <a:t> -</a:t>
              </a: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x</a:t>
              </a:r>
              <a:r>
                <a:rPr lang="en-US" altLang="zh-CN" sz="3200" baseline="30000" dirty="0">
                  <a:solidFill>
                    <a:prstClr val="black"/>
                  </a:solidFill>
                  <a:cs typeface="+mn-ea"/>
                  <a:sym typeface="+mn-lt"/>
                </a:rPr>
                <a:t>5</a:t>
              </a: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 )</a:t>
              </a:r>
            </a:p>
          </p:txBody>
        </p:sp>
        <p:graphicFrame>
          <p:nvGraphicFramePr>
            <p:cNvPr id="12" name="Object 18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427957" y="3166021"/>
            <a:ext cx="1727993" cy="4551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" r:id="rId4" imgW="791845" imgH="204470" progId="Equation.3">
                    <p:embed/>
                  </p:oleObj>
                </mc:Choice>
                <mc:Fallback>
                  <p:oleObj r:id="rId4" imgW="791845" imgH="204470" progId="Equation.3">
                    <p:embed/>
                    <p:pic>
                      <p:nvPicPr>
                        <p:cNvPr id="0" name="Object 18">
                          <a:hlinkClick r:id="" action="ppaction://ole?verb=0"/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427957" y="3166021"/>
                          <a:ext cx="1727993" cy="45518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9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331345" y="3707301"/>
            <a:ext cx="2172041" cy="4614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7" name="公式" r:id="rId6" imgW="1613535" imgH="241300" progId="Equations">
                    <p:embed/>
                  </p:oleObj>
                </mc:Choice>
                <mc:Fallback>
                  <p:oleObj name="公式" r:id="rId6" imgW="1613535" imgH="241300" progId="Equations">
                    <p:embed/>
                    <p:pic>
                      <p:nvPicPr>
                        <p:cNvPr id="0" name="Object 19">
                          <a:hlinkClick r:id="" action="ppaction://ole?verb=0"/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331345" y="3707301"/>
                          <a:ext cx="2172041" cy="46149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22"/>
            <p:cNvGraphicFramePr>
              <a:graphicFrameLocks noChangeAspect="1"/>
            </p:cNvGraphicFramePr>
            <p:nvPr/>
          </p:nvGraphicFramePr>
          <p:xfrm>
            <a:off x="1331345" y="2663130"/>
            <a:ext cx="1974055" cy="4167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8" r:id="rId8" imgW="1205865" imgH="243840" progId="Equation.3">
                    <p:embed/>
                  </p:oleObj>
                </mc:Choice>
                <mc:Fallback>
                  <p:oleObj r:id="rId8" imgW="1205865" imgH="243840" progId="Equation.3">
                    <p:embed/>
                    <p:pic>
                      <p:nvPicPr>
                        <p:cNvPr id="0" name="Object 22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331345" y="2663130"/>
                          <a:ext cx="1974055" cy="41679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" name="文本框 15"/>
          <p:cNvSpPr txBox="1"/>
          <p:nvPr/>
        </p:nvSpPr>
        <p:spPr>
          <a:xfrm>
            <a:off x="3200508" y="1299607"/>
            <a:ext cx="947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b="1" dirty="0">
                <a:cs typeface="+mn-ea"/>
                <a:sym typeface="+mn-lt"/>
              </a:rPr>
              <a:t>=x</a:t>
            </a:r>
            <a:r>
              <a:rPr lang="en-US" altLang="zh-CN" sz="3200" b="1" baseline="30000" dirty="0">
                <a:cs typeface="+mn-ea"/>
                <a:sym typeface="+mn-lt"/>
              </a:rPr>
              <a:t>7</a:t>
            </a:r>
            <a:endParaRPr lang="zh-CN" altLang="en-US" sz="3200" b="1" dirty="0"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223153" y="2025633"/>
            <a:ext cx="947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b="1" dirty="0">
                <a:cs typeface="+mn-ea"/>
                <a:sym typeface="+mn-lt"/>
              </a:rPr>
              <a:t>=a</a:t>
            </a:r>
            <a:r>
              <a:rPr lang="en-US" altLang="zh-CN" sz="3200" b="1" baseline="30000" dirty="0">
                <a:cs typeface="+mn-ea"/>
                <a:sym typeface="+mn-lt"/>
              </a:rPr>
              <a:t>7</a:t>
            </a:r>
            <a:endParaRPr lang="zh-CN" altLang="en-US" sz="3200" b="1" dirty="0"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27422" y="2691607"/>
            <a:ext cx="1951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b="1" dirty="0">
                <a:cs typeface="+mn-ea"/>
                <a:sym typeface="+mn-lt"/>
              </a:rPr>
              <a:t>=x</a:t>
            </a:r>
            <a:r>
              <a:rPr lang="en-US" altLang="zh-CN" sz="3200" b="1" baseline="30000" dirty="0">
                <a:cs typeface="+mn-ea"/>
                <a:sym typeface="+mn-lt"/>
              </a:rPr>
              <a:t>4m+1</a:t>
            </a:r>
            <a:endParaRPr lang="zh-CN" altLang="en-US" sz="3200" b="1" dirty="0"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463156" y="3494321"/>
            <a:ext cx="3724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b="1" dirty="0">
                <a:cs typeface="+mn-ea"/>
                <a:sym typeface="+mn-lt"/>
              </a:rPr>
              <a:t>=</a:t>
            </a:r>
            <a:r>
              <a:rPr lang="zh-CN" altLang="en-US" sz="3200" b="1" dirty="0">
                <a:cs typeface="+mn-ea"/>
                <a:sym typeface="+mn-lt"/>
              </a:rPr>
              <a:t>（</a:t>
            </a:r>
            <a:r>
              <a:rPr lang="en-US" altLang="zh-CN" sz="3200" b="1" dirty="0">
                <a:cs typeface="+mn-ea"/>
                <a:sym typeface="+mn-lt"/>
              </a:rPr>
              <a:t>-3</a:t>
            </a:r>
            <a:r>
              <a:rPr lang="zh-CN" altLang="en-US" sz="3200" b="1" dirty="0">
                <a:cs typeface="+mn-ea"/>
                <a:sym typeface="+mn-lt"/>
              </a:rPr>
              <a:t>）</a:t>
            </a:r>
            <a:r>
              <a:rPr lang="en-US" altLang="zh-CN" sz="3200" b="1" baseline="30000" dirty="0">
                <a:cs typeface="+mn-ea"/>
                <a:sym typeface="+mn-lt"/>
              </a:rPr>
              <a:t>8</a:t>
            </a:r>
            <a:r>
              <a:rPr lang="en-US" altLang="zh-CN" sz="3200" b="1" dirty="0">
                <a:cs typeface="+mn-ea"/>
                <a:sym typeface="+mn-lt"/>
              </a:rPr>
              <a:t>= 6561</a:t>
            </a:r>
            <a:r>
              <a:rPr lang="en-US" altLang="zh-CN" sz="3200" b="1" baseline="30000" dirty="0">
                <a:cs typeface="+mn-ea"/>
                <a:sym typeface="+mn-lt"/>
              </a:rPr>
              <a:t>  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507447" y="4245421"/>
            <a:ext cx="1706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b="1" dirty="0">
                <a:cs typeface="+mn-ea"/>
                <a:sym typeface="+mn-lt"/>
              </a:rPr>
              <a:t>=x</a:t>
            </a:r>
            <a:r>
              <a:rPr lang="en-US" altLang="zh-CN" sz="3200" b="1" baseline="30000" dirty="0">
                <a:cs typeface="+mn-ea"/>
                <a:sym typeface="+mn-lt"/>
              </a:rPr>
              <a:t>4m+4</a:t>
            </a:r>
            <a:endParaRPr lang="zh-CN" altLang="en-US" sz="3200" b="1" dirty="0"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803169" y="4943069"/>
            <a:ext cx="2931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b="1" dirty="0">
                <a:cs typeface="+mn-ea"/>
                <a:sym typeface="+mn-lt"/>
              </a:rPr>
              <a:t>=</a:t>
            </a:r>
            <a:r>
              <a:rPr lang="zh-CN" altLang="en-US" sz="3200" b="1" dirty="0">
                <a:cs typeface="+mn-ea"/>
                <a:sym typeface="+mn-lt"/>
              </a:rPr>
              <a:t>（</a:t>
            </a:r>
            <a:r>
              <a:rPr lang="en-US" altLang="zh-CN" sz="3200" b="1" dirty="0">
                <a:cs typeface="+mn-ea"/>
                <a:sym typeface="+mn-lt"/>
              </a:rPr>
              <a:t>m-n</a:t>
            </a:r>
            <a:r>
              <a:rPr lang="zh-CN" altLang="en-US" sz="3200" b="1" dirty="0">
                <a:cs typeface="+mn-ea"/>
                <a:sym typeface="+mn-lt"/>
              </a:rPr>
              <a:t>）</a:t>
            </a:r>
            <a:r>
              <a:rPr lang="en-US" altLang="zh-CN" sz="3200" b="1" baseline="30000" dirty="0">
                <a:cs typeface="+mn-ea"/>
                <a:sym typeface="+mn-lt"/>
              </a:rPr>
              <a:t>15</a:t>
            </a:r>
            <a:endParaRPr lang="zh-CN" altLang="en-US" sz="3200" b="1" dirty="0"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732603" y="5742248"/>
            <a:ext cx="4833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b="1" dirty="0">
                <a:cs typeface="+mn-ea"/>
                <a:sym typeface="+mn-lt"/>
              </a:rPr>
              <a:t>=</a:t>
            </a:r>
            <a:r>
              <a:rPr lang="en-US" altLang="zh-CN" sz="3200" dirty="0">
                <a:cs typeface="+mn-ea"/>
                <a:sym typeface="+mn-lt"/>
              </a:rPr>
              <a:t> </a:t>
            </a:r>
            <a:r>
              <a:rPr lang="zh-CN" altLang="en-US" sz="3200" dirty="0">
                <a:cs typeface="+mn-ea"/>
                <a:sym typeface="+mn-lt"/>
              </a:rPr>
              <a:t>（</a:t>
            </a:r>
            <a:r>
              <a:rPr lang="en-US" altLang="zh-CN" sz="3200" dirty="0">
                <a:cs typeface="+mn-ea"/>
                <a:sym typeface="+mn-lt"/>
              </a:rPr>
              <a:t>x</a:t>
            </a:r>
            <a:r>
              <a:rPr lang="zh-CN" altLang="en-US" sz="3200" dirty="0">
                <a:cs typeface="+mn-ea"/>
                <a:sym typeface="+mn-lt"/>
              </a:rPr>
              <a:t>）</a:t>
            </a:r>
            <a:r>
              <a:rPr lang="en-US" altLang="zh-CN" sz="3200" baseline="30000" dirty="0">
                <a:cs typeface="+mn-ea"/>
                <a:sym typeface="+mn-lt"/>
              </a:rPr>
              <a:t>2</a:t>
            </a:r>
            <a:r>
              <a:rPr lang="en-US" altLang="en-US" sz="3200" dirty="0">
                <a:cs typeface="+mn-ea"/>
                <a:sym typeface="+mn-lt"/>
              </a:rPr>
              <a:t> · </a:t>
            </a:r>
            <a:r>
              <a:rPr lang="en-US" altLang="zh-CN" sz="3200" dirty="0">
                <a:cs typeface="+mn-ea"/>
                <a:sym typeface="+mn-lt"/>
              </a:rPr>
              <a:t>[</a:t>
            </a:r>
            <a:r>
              <a:rPr lang="en-US" altLang="en-US" sz="3200" dirty="0">
                <a:cs typeface="+mn-ea"/>
                <a:sym typeface="+mn-lt"/>
              </a:rPr>
              <a:t>-</a:t>
            </a:r>
            <a:r>
              <a:rPr lang="zh-CN" altLang="en-US" sz="3200" dirty="0">
                <a:cs typeface="+mn-ea"/>
                <a:sym typeface="+mn-lt"/>
              </a:rPr>
              <a:t>（</a:t>
            </a:r>
            <a:r>
              <a:rPr lang="en-US" altLang="zh-CN" sz="3200" dirty="0">
                <a:cs typeface="+mn-ea"/>
                <a:sym typeface="+mn-lt"/>
              </a:rPr>
              <a:t>x</a:t>
            </a:r>
            <a:r>
              <a:rPr lang="zh-CN" altLang="en-US" sz="3200" dirty="0">
                <a:cs typeface="+mn-ea"/>
                <a:sym typeface="+mn-lt"/>
              </a:rPr>
              <a:t>）</a:t>
            </a:r>
            <a:r>
              <a:rPr lang="en-US" altLang="zh-CN" sz="3200" baseline="30000" dirty="0">
                <a:cs typeface="+mn-ea"/>
                <a:sym typeface="+mn-lt"/>
              </a:rPr>
              <a:t>5</a:t>
            </a:r>
            <a:r>
              <a:rPr lang="en-US" altLang="zh-CN" sz="3200" dirty="0">
                <a:cs typeface="+mn-ea"/>
                <a:sym typeface="+mn-lt"/>
              </a:rPr>
              <a:t>]</a:t>
            </a:r>
            <a:r>
              <a:rPr lang="en-US" altLang="zh-CN" sz="3200" b="1" dirty="0">
                <a:cs typeface="+mn-ea"/>
                <a:sym typeface="+mn-lt"/>
              </a:rPr>
              <a:t> =</a:t>
            </a:r>
            <a:r>
              <a:rPr lang="en-US" altLang="zh-CN" sz="3200" dirty="0">
                <a:cs typeface="+mn-ea"/>
                <a:sym typeface="+mn-lt"/>
              </a:rPr>
              <a:t> -</a:t>
            </a:r>
            <a:r>
              <a:rPr lang="en-US" altLang="zh-CN" sz="3200" b="1" dirty="0">
                <a:cs typeface="+mn-ea"/>
                <a:sym typeface="+mn-lt"/>
              </a:rPr>
              <a:t>x</a:t>
            </a:r>
            <a:r>
              <a:rPr lang="en-US" altLang="zh-CN" sz="3200" b="1" baseline="30000" dirty="0">
                <a:cs typeface="+mn-ea"/>
                <a:sym typeface="+mn-lt"/>
              </a:rPr>
              <a:t>7</a:t>
            </a:r>
            <a:r>
              <a:rPr lang="en-US" altLang="zh-CN" sz="3200" dirty="0">
                <a:cs typeface="+mn-ea"/>
                <a:sym typeface="+mn-lt"/>
              </a:rPr>
              <a:t> </a:t>
            </a:r>
            <a:endParaRPr lang="zh-CN" altLang="en-US" sz="3200" b="1" dirty="0"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380858" y="249195"/>
            <a:ext cx="4833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46488" y="1314273"/>
            <a:ext cx="10699024" cy="4233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cs typeface="+mn-ea"/>
                <a:sym typeface="+mn-lt"/>
              </a:rPr>
              <a:t>1</a:t>
            </a:r>
            <a:r>
              <a:rPr lang="zh-CN" altLang="en-US" sz="2400" dirty="0">
                <a:cs typeface="+mn-ea"/>
                <a:sym typeface="+mn-lt"/>
              </a:rPr>
              <a:t>）底数为负数时</a:t>
            </a:r>
            <a:r>
              <a:rPr lang="en-US" altLang="zh-CN" sz="2400" dirty="0">
                <a:cs typeface="+mn-ea"/>
                <a:sym typeface="+mn-lt"/>
              </a:rPr>
              <a:t>,</a:t>
            </a:r>
            <a:r>
              <a:rPr lang="zh-CN" altLang="en-US" sz="2400" dirty="0">
                <a:cs typeface="+mn-ea"/>
                <a:sym typeface="+mn-lt"/>
              </a:rPr>
              <a:t>先用同底数幂乘法法则计算，根据指数是奇偶数来确定结果的正负，并且化简到底。</a:t>
            </a:r>
          </a:p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）不能疏忽指数为</a:t>
            </a:r>
            <a:r>
              <a:rPr lang="en-US" altLang="zh-CN" sz="2400" dirty="0">
                <a:cs typeface="+mn-ea"/>
                <a:sym typeface="+mn-lt"/>
              </a:rPr>
              <a:t>1</a:t>
            </a:r>
            <a:r>
              <a:rPr lang="zh-CN" altLang="en-US" sz="2400" dirty="0">
                <a:cs typeface="+mn-ea"/>
                <a:sym typeface="+mn-lt"/>
              </a:rPr>
              <a:t>的情况。</a:t>
            </a:r>
            <a:endParaRPr lang="en-US" altLang="zh-CN" sz="2400" dirty="0"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cs typeface="+mn-ea"/>
                <a:sym typeface="+mn-lt"/>
              </a:rPr>
              <a:t>3</a:t>
            </a:r>
            <a:r>
              <a:rPr lang="zh-CN" altLang="en-US" sz="2400" dirty="0">
                <a:cs typeface="+mn-ea"/>
                <a:sym typeface="+mn-lt"/>
              </a:rPr>
              <a:t>）乘数</a:t>
            </a:r>
            <a:r>
              <a:rPr lang="en-US" altLang="zh-CN" sz="2400" dirty="0">
                <a:cs typeface="+mn-ea"/>
                <a:sym typeface="+mn-lt"/>
              </a:rPr>
              <a:t>a</a:t>
            </a:r>
            <a:r>
              <a:rPr lang="zh-CN" altLang="en-US" sz="2400" dirty="0">
                <a:cs typeface="+mn-ea"/>
                <a:sym typeface="+mn-lt"/>
              </a:rPr>
              <a:t>可以看做有理数、单项式或多项式（整体思想）。</a:t>
            </a:r>
            <a:endParaRPr lang="en-US" altLang="zh-CN" sz="2400" dirty="0"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cs typeface="+mn-ea"/>
                <a:sym typeface="+mn-lt"/>
              </a:rPr>
              <a:t>4</a:t>
            </a:r>
            <a:r>
              <a:rPr lang="zh-CN" altLang="en-US" sz="2400" dirty="0">
                <a:cs typeface="+mn-ea"/>
                <a:sym typeface="+mn-lt"/>
              </a:rPr>
              <a:t>）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如果底数互为相反数时可先变成同底后再运算。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380858" y="249195"/>
            <a:ext cx="4833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同底数相乘时注意事项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www.2ppt.com">
  <a:themeElements>
    <a:clrScheme name="Custom 2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FCDFF"/>
      </a:accent1>
      <a:accent2>
        <a:srgbClr val="00BBFE"/>
      </a:accent2>
      <a:accent3>
        <a:srgbClr val="00B0F0"/>
      </a:accent3>
      <a:accent4>
        <a:srgbClr val="00A4DE"/>
      </a:accent4>
      <a:accent5>
        <a:srgbClr val="5B9BD5"/>
      </a:accent5>
      <a:accent6>
        <a:srgbClr val="00A4DE"/>
      </a:accent6>
      <a:hlink>
        <a:srgbClr val="0563C1"/>
      </a:hlink>
      <a:folHlink>
        <a:srgbClr val="954F72"/>
      </a:folHlink>
    </a:clrScheme>
    <a:fontScheme name="rglmwpdy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740</Words>
  <Application>Microsoft Office PowerPoint</Application>
  <PresentationFormat>宽屏</PresentationFormat>
  <Paragraphs>137</Paragraphs>
  <Slides>13</Slides>
  <Notes>13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阿里巴巴普惠体 R</vt:lpstr>
      <vt:lpstr>思源黑体 CN Regular</vt:lpstr>
      <vt:lpstr>宋体</vt:lpstr>
      <vt:lpstr>Arial</vt:lpstr>
      <vt:lpstr>Calibri</vt:lpstr>
      <vt:lpstr>Cambria Math</vt:lpstr>
      <vt:lpstr>www.2ppt.com</vt:lpstr>
      <vt:lpstr>Equation.3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dcterms:created xsi:type="dcterms:W3CDTF">2020-04-06T07:52:00Z</dcterms:created>
  <dcterms:modified xsi:type="dcterms:W3CDTF">2023-01-17T03:08:08Z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2AE7C5DB26004F3FB7555DE4E0DF9A8C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