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345CC-C67F-4557-8A50-0B944AAE874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59DD0-BFA1-4634-979A-040C76189C7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5F59DD0-BFA1-4634-979A-040C76189C74}"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8954110-07C8-467F-A66C-AFB07D34186D}"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2185D8A-62B0-4BCB-B358-543BB630B897}"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CF50BCE-52D9-462A-9B5A-511AF563211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7F4487C-B884-4CF6-B2D7-5291935D4793}"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2F5DB8E-44F6-4B4E-8556-0E3B08BFB3EB}"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2FF1A05D-D288-4687-8F7B-3C8D224E7F99}"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CC51565-8F8B-4B2D-B410-17F4EB344267}"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67B4280-03DB-4C86-A774-408F0A2BA13D}"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F7C93B4-E5E8-430A-8A61-425E4A13EA81}"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D2EA00A-D354-4472-AE01-64A8717346A3}"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7DBBB734-5494-4E23-91D0-33A16EC3C14B}"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矩形 1"/>
          <p:cNvSpPr/>
          <p:nvPr/>
        </p:nvSpPr>
        <p:spPr>
          <a:xfrm>
            <a:off x="0" y="533400"/>
            <a:ext cx="9144000" cy="3370153"/>
          </a:xfrm>
          <a:prstGeom prst="rect">
            <a:avLst/>
          </a:prstGeom>
        </p:spPr>
        <p:txBody>
          <a:bodyPr wrap="square">
            <a:spAutoFit/>
          </a:bodyPr>
          <a:lstStyle/>
          <a:p>
            <a:pPr>
              <a:lnSpc>
                <a:spcPct val="150000"/>
              </a:lnSpc>
            </a:pPr>
            <a:r>
              <a:rPr lang="en-US" altLang="zh-CN" sz="5400" b="1" kern="10" spc="-150" dirty="0" smtClean="0">
                <a:ln w="9525">
                  <a:noFill/>
                  <a:round/>
                </a:ln>
                <a:solidFill>
                  <a:schemeClr val="accent1">
                    <a:lumMod val="10000"/>
                  </a:schemeClr>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cs typeface="Arial" panose="020B0604020202020204"/>
              </a:rPr>
              <a:t>Unit 10</a:t>
            </a:r>
          </a:p>
          <a:p>
            <a:pPr>
              <a:lnSpc>
                <a:spcPct val="150000"/>
              </a:lnSpc>
            </a:pPr>
            <a:r>
              <a:rPr lang="en-US" altLang="zh-CN" sz="4400" b="1" kern="10" spc="-150" dirty="0" smtClean="0">
                <a:ln w="9525">
                  <a:noFill/>
                  <a:round/>
                </a:ln>
                <a:solidFill>
                  <a:schemeClr val="accent1">
                    <a:lumMod val="10000"/>
                  </a:schemeClr>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cs typeface="Arial" panose="020B0604020202020204"/>
              </a:rPr>
              <a:t>If you go to the party, you’ll</a:t>
            </a:r>
          </a:p>
          <a:p>
            <a:pPr>
              <a:lnSpc>
                <a:spcPct val="150000"/>
              </a:lnSpc>
            </a:pPr>
            <a:r>
              <a:rPr lang="en-US" altLang="zh-CN" sz="4400" b="1" kern="10" spc="-150" dirty="0" smtClean="0">
                <a:ln w="9525">
                  <a:noFill/>
                  <a:round/>
                </a:ln>
                <a:solidFill>
                  <a:schemeClr val="accent1">
                    <a:lumMod val="10000"/>
                  </a:schemeClr>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cs typeface="Arial" panose="020B0604020202020204"/>
              </a:rPr>
              <a:t>have a great time!</a:t>
            </a:r>
            <a:endParaRPr lang="zh-CN" altLang="en-US" sz="4400" b="1" kern="10" spc="-150" dirty="0">
              <a:ln w="9525">
                <a:noFill/>
                <a:round/>
              </a:ln>
              <a:solidFill>
                <a:schemeClr val="accent1">
                  <a:lumMod val="10000"/>
                </a:schemeClr>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cs typeface="Arial" panose="020B0604020202020204"/>
            </a:endParaRPr>
          </a:p>
        </p:txBody>
      </p:sp>
      <p:sp>
        <p:nvSpPr>
          <p:cNvPr id="5" name="矩形 4"/>
          <p:cNvSpPr/>
          <p:nvPr/>
        </p:nvSpPr>
        <p:spPr>
          <a:xfrm>
            <a:off x="2675395" y="52578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chemeClr val="accent1">
                  <a:lumMod val="10000"/>
                </a:schemeClr>
              </a:solidFill>
              <a:latin typeface="微软雅黑" panose="020B0503020204020204" pitchFamily="34" charset="-122"/>
              <a:ea typeface="微软雅黑" panose="020B0503020204020204" pitchFamily="34" charset="-122"/>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12"/>
          <p:cNvSpPr>
            <a:spLocks noChangeArrowheads="1"/>
          </p:cNvSpPr>
          <p:nvPr/>
        </p:nvSpPr>
        <p:spPr bwMode="auto">
          <a:xfrm>
            <a:off x="1476375" y="692150"/>
            <a:ext cx="7021513"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lnSpc>
                <a:spcPct val="120000"/>
              </a:lnSpc>
            </a:pPr>
            <a:r>
              <a:rPr lang="en-US" altLang="zh-CN" sz="3600" b="1">
                <a:solidFill>
                  <a:srgbClr val="CC00FF"/>
                </a:solidFill>
                <a:cs typeface="Times New Roman" panose="02020603050405020304" pitchFamily="18" charset="0"/>
              </a:rPr>
              <a:t>Now write your advice for your friend’s second and third problem. Use the structures in 3b to help you.  </a:t>
            </a:r>
          </a:p>
        </p:txBody>
      </p:sp>
      <p:sp>
        <p:nvSpPr>
          <p:cNvPr id="81923" name="Text Box 5"/>
          <p:cNvSpPr txBox="1">
            <a:spLocks noChangeArrowheads="1"/>
          </p:cNvSpPr>
          <p:nvPr/>
        </p:nvSpPr>
        <p:spPr bwMode="auto">
          <a:xfrm>
            <a:off x="611188" y="3644900"/>
            <a:ext cx="8135937"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a:latin typeface="Times New Roman" panose="02020603050405020304" pitchFamily="18" charset="0"/>
                <a:cs typeface="Times New Roman" panose="02020603050405020304" pitchFamily="18" charset="0"/>
              </a:rPr>
              <a:t>My friend also has two other problems.    __________________________________ </a:t>
            </a:r>
          </a:p>
          <a:p>
            <a:pPr>
              <a:lnSpc>
                <a:spcPct val="110000"/>
              </a:lnSpc>
            </a:pPr>
            <a:r>
              <a:rPr lang="en-US" altLang="zh-CN" sz="3600" b="1">
                <a:latin typeface="Times New Roman" panose="02020603050405020304" pitchFamily="18" charset="0"/>
                <a:cs typeface="Times New Roman" panose="02020603050405020304" pitchFamily="18" charset="0"/>
              </a:rPr>
              <a:t>__________________________________</a:t>
            </a:r>
          </a:p>
          <a:p>
            <a:pPr>
              <a:lnSpc>
                <a:spcPct val="110000"/>
              </a:lnSpc>
            </a:pPr>
            <a:r>
              <a:rPr lang="en-US" altLang="zh-CN" sz="3600" b="1">
                <a:latin typeface="Times New Roman" panose="02020603050405020304" pitchFamily="18" charset="0"/>
                <a:cs typeface="Times New Roman" panose="02020603050405020304" pitchFamily="18" charset="0"/>
              </a:rPr>
              <a:t>__________________________________</a:t>
            </a:r>
          </a:p>
        </p:txBody>
      </p:sp>
      <p:sp>
        <p:nvSpPr>
          <p:cNvPr id="81924" name="Oval 2"/>
          <p:cNvSpPr>
            <a:spLocks noChangeArrowheads="1"/>
          </p:cNvSpPr>
          <p:nvPr/>
        </p:nvSpPr>
        <p:spPr bwMode="auto">
          <a:xfrm>
            <a:off x="433388" y="836613"/>
            <a:ext cx="898525" cy="9906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a:latin typeface="Times New Roman" panose="02020603050405020304" pitchFamily="18" charset="0"/>
              </a:rPr>
              <a:t>3c</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 calcmode="lin" valueType="num">
                                      <p:cBhvr>
                                        <p:cTn id="7" dur="500" fill="hold"/>
                                        <p:tgtEl>
                                          <p:spTgt spid="81923"/>
                                        </p:tgtEl>
                                        <p:attrNameLst>
                                          <p:attrName>ppt_w</p:attrName>
                                        </p:attrNameLst>
                                      </p:cBhvr>
                                      <p:tavLst>
                                        <p:tav tm="0">
                                          <p:val>
                                            <p:fltVal val="0"/>
                                          </p:val>
                                        </p:tav>
                                        <p:tav tm="100000">
                                          <p:val>
                                            <p:strVal val="#ppt_w"/>
                                          </p:val>
                                        </p:tav>
                                      </p:tavLst>
                                    </p:anim>
                                    <p:anim calcmode="lin" valueType="num">
                                      <p:cBhvr>
                                        <p:cTn id="8" dur="500" fill="hold"/>
                                        <p:tgtEl>
                                          <p:spTgt spid="81923"/>
                                        </p:tgtEl>
                                        <p:attrNameLst>
                                          <p:attrName>ppt_h</p:attrName>
                                        </p:attrNameLst>
                                      </p:cBhvr>
                                      <p:tavLst>
                                        <p:tav tm="0">
                                          <p:val>
                                            <p:fltVal val="0"/>
                                          </p:val>
                                        </p:tav>
                                        <p:tav tm="100000">
                                          <p:val>
                                            <p:strVal val="#ppt_h"/>
                                          </p:val>
                                        </p:tav>
                                      </p:tavLst>
                                    </p:anim>
                                    <p:animEffect transition="in" filter="fade">
                                      <p:cBhvr>
                                        <p:cTn id="9" dur="5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ext Box 5"/>
          <p:cNvSpPr txBox="1">
            <a:spLocks noChangeArrowheads="1"/>
          </p:cNvSpPr>
          <p:nvPr/>
        </p:nvSpPr>
        <p:spPr bwMode="auto">
          <a:xfrm>
            <a:off x="539750" y="1420813"/>
            <a:ext cx="8172450"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latin typeface="Times New Roman" panose="02020603050405020304" pitchFamily="18" charset="0"/>
                <a:cs typeface="Times New Roman" panose="02020603050405020304" pitchFamily="18" charset="0"/>
              </a:rPr>
              <a:t>….She is always late for school. I think she shouldn’t stay up later on weekdays. She should get an alarm clock. She should rides her bike to school. If she has an alarm clock, she will get up early. </a:t>
            </a:r>
            <a:endParaRPr kumimoji="1" lang="en-US" altLang="zh-CN" sz="3600" b="1">
              <a:latin typeface="Times New Roman" panose="02020603050405020304" pitchFamily="18" charset="0"/>
            </a:endParaRPr>
          </a:p>
        </p:txBody>
      </p:sp>
      <p:sp>
        <p:nvSpPr>
          <p:cNvPr id="82947" name="Rectangle 12"/>
          <p:cNvSpPr>
            <a:spLocks noChangeArrowheads="1"/>
          </p:cNvSpPr>
          <p:nvPr/>
        </p:nvSpPr>
        <p:spPr bwMode="auto">
          <a:xfrm>
            <a:off x="539750" y="738188"/>
            <a:ext cx="43211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altLang="zh-CN" sz="3600" b="1" i="1" dirty="0">
                <a:solidFill>
                  <a:srgbClr val="CC00FF"/>
                </a:solidFill>
                <a:cs typeface="Times New Roman" panose="02020603050405020304" pitchFamily="18" charset="0"/>
              </a:rPr>
              <a:t>Possible version</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 calcmode="lin" valueType="num">
                                      <p:cBhvr>
                                        <p:cTn id="7" dur="500" fill="hold"/>
                                        <p:tgtEl>
                                          <p:spTgt spid="829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294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29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5"/>
          <p:cNvSpPr txBox="1">
            <a:spLocks noChangeArrowheads="1"/>
          </p:cNvSpPr>
          <p:nvPr/>
        </p:nvSpPr>
        <p:spPr bwMode="auto">
          <a:xfrm>
            <a:off x="647700" y="981075"/>
            <a:ext cx="8027988" cy="490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a:latin typeface="Times New Roman" panose="02020603050405020304" pitchFamily="18" charset="0"/>
                <a:cs typeface="Times New Roman" panose="02020603050405020304" pitchFamily="18" charset="0"/>
              </a:rPr>
              <a:t>If she rides her bike to school, it will costs(</a:t>
            </a:r>
            <a:r>
              <a:rPr lang="zh-CN" altLang="en-US" sz="3600" b="1">
                <a:latin typeface="Times New Roman" panose="02020603050405020304" pitchFamily="18" charset="0"/>
                <a:cs typeface="Times New Roman" panose="02020603050405020304" pitchFamily="18" charset="0"/>
              </a:rPr>
              <a:t>花费</a:t>
            </a:r>
            <a:r>
              <a:rPr lang="en-US" altLang="zh-CN" sz="3600" b="1">
                <a:latin typeface="Times New Roman" panose="02020603050405020304" pitchFamily="18" charset="0"/>
                <a:cs typeface="Times New Roman" panose="02020603050405020304" pitchFamily="18" charset="0"/>
              </a:rPr>
              <a:t>) her less time to get to school. She thinks physics is too difficult for her. I think she should take notes in class. She should also do more exercises. She should ask the teacher for help after class.   </a:t>
            </a:r>
            <a:r>
              <a:rPr kumimoji="1" lang="en-US" altLang="zh-CN" sz="3600" b="1">
                <a:latin typeface="Times New Roman" panose="02020603050405020304" pitchFamily="18" charset="0"/>
              </a:rPr>
              <a:t> </a:t>
            </a:r>
          </a:p>
        </p:txBody>
      </p:sp>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圆角矩形标注 1"/>
          <p:cNvSpPr>
            <a:spLocks noChangeArrowheads="1"/>
          </p:cNvSpPr>
          <p:nvPr/>
        </p:nvSpPr>
        <p:spPr bwMode="auto">
          <a:xfrm>
            <a:off x="288925" y="620713"/>
            <a:ext cx="3851275" cy="1944687"/>
          </a:xfrm>
          <a:prstGeom prst="wedgeRoundRectCallout">
            <a:avLst>
              <a:gd name="adj1" fmla="val 1319"/>
              <a:gd name="adj2" fmla="val 77347"/>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99CC"/>
                </a:solidFill>
                <a:miter lim="800000"/>
                <a:headEnd/>
                <a:tailEnd/>
              </a14:hiddenLine>
            </a:ext>
          </a:extLst>
        </p:spPr>
        <p:txBody>
          <a:bodyPr anchor="ctr"/>
          <a:lstStyle/>
          <a:p>
            <a:pPr algn="l">
              <a:lnSpc>
                <a:spcPct val="110000"/>
              </a:lnSpc>
            </a:pPr>
            <a:r>
              <a:rPr lang="en-US" altLang="zh-CN" sz="3600" b="1">
                <a:latin typeface="Times New Roman" panose="02020603050405020304" pitchFamily="18" charset="0"/>
                <a:cs typeface="Times New Roman" panose="02020603050405020304" pitchFamily="18" charset="0"/>
              </a:rPr>
              <a:t>What will you do if you visit an old people’s home?</a:t>
            </a:r>
          </a:p>
        </p:txBody>
      </p:sp>
      <p:sp>
        <p:nvSpPr>
          <p:cNvPr id="84995" name="圆角矩形标注 2"/>
          <p:cNvSpPr>
            <a:spLocks noChangeArrowheads="1"/>
          </p:cNvSpPr>
          <p:nvPr/>
        </p:nvSpPr>
        <p:spPr bwMode="auto">
          <a:xfrm>
            <a:off x="4427538" y="215900"/>
            <a:ext cx="3744912" cy="2636838"/>
          </a:xfrm>
          <a:prstGeom prst="wedgeRoundRectCallout">
            <a:avLst>
              <a:gd name="adj1" fmla="val 17866"/>
              <a:gd name="adj2" fmla="val 75106"/>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l">
              <a:lnSpc>
                <a:spcPct val="120000"/>
              </a:lnSpc>
            </a:pPr>
            <a:r>
              <a:rPr lang="en-US" altLang="zh-CN" sz="3600" b="1">
                <a:latin typeface="Times New Roman" panose="02020603050405020304" pitchFamily="18" charset="0"/>
                <a:cs typeface="Times New Roman" panose="02020603050405020304" pitchFamily="18" charset="0"/>
              </a:rPr>
              <a:t>If I do that, I’ll </a:t>
            </a:r>
            <a:r>
              <a:rPr lang="en-US" altLang="zh-CN" sz="3600" b="1">
                <a:solidFill>
                  <a:srgbClr val="FF0000"/>
                </a:solidFill>
                <a:latin typeface="Times New Roman" panose="02020603050405020304" pitchFamily="18" charset="0"/>
                <a:cs typeface="Times New Roman" panose="02020603050405020304" pitchFamily="18" charset="0"/>
              </a:rPr>
              <a:t>bring</a:t>
            </a:r>
            <a:r>
              <a:rPr lang="en-US" altLang="zh-CN" sz="3600" b="1">
                <a:latin typeface="Times New Roman" panose="02020603050405020304" pitchFamily="18" charset="0"/>
                <a:cs typeface="Times New Roman" panose="02020603050405020304" pitchFamily="18" charset="0"/>
              </a:rPr>
              <a:t> the old people some flowers.</a:t>
            </a:r>
          </a:p>
        </p:txBody>
      </p:sp>
      <p:pic>
        <p:nvPicPr>
          <p:cNvPr id="84996" name="Picture 4" descr="对话2"/>
          <p:cNvPicPr>
            <a:picLocks noChangeAspect="1" noChangeArrowheads="1"/>
          </p:cNvPicPr>
          <p:nvPr/>
        </p:nvPicPr>
        <p:blipFill>
          <a:blip r:embed="rId2" cstate="email"/>
          <a:srcRect/>
          <a:stretch>
            <a:fillRect/>
          </a:stretch>
        </p:blipFill>
        <p:spPr bwMode="auto">
          <a:xfrm>
            <a:off x="1042988" y="3141663"/>
            <a:ext cx="1746250" cy="303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7" name="Picture 5" descr="对话1"/>
          <p:cNvPicPr>
            <a:picLocks noChangeAspect="1" noChangeArrowheads="1"/>
          </p:cNvPicPr>
          <p:nvPr/>
        </p:nvPicPr>
        <p:blipFill>
          <a:blip r:embed="rId3" cstate="email"/>
          <a:srcRect/>
          <a:stretch>
            <a:fillRect/>
          </a:stretch>
        </p:blipFill>
        <p:spPr bwMode="auto">
          <a:xfrm>
            <a:off x="5076825" y="3213100"/>
            <a:ext cx="1966913"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additive="base">
                                        <p:cTn id="7" dur="500" fill="hold"/>
                                        <p:tgtEl>
                                          <p:spTgt spid="84994"/>
                                        </p:tgtEl>
                                        <p:attrNameLst>
                                          <p:attrName>ppt_x</p:attrName>
                                        </p:attrNameLst>
                                      </p:cBhvr>
                                      <p:tavLst>
                                        <p:tav tm="0">
                                          <p:val>
                                            <p:strVal val="0-#ppt_w/2"/>
                                          </p:val>
                                        </p:tav>
                                        <p:tav tm="100000">
                                          <p:val>
                                            <p:strVal val="#ppt_x"/>
                                          </p:val>
                                        </p:tav>
                                      </p:tavLst>
                                    </p:anim>
                                    <p:anim calcmode="lin" valueType="num">
                                      <p:cBhvr additive="base">
                                        <p:cTn id="8" dur="500" fill="hold"/>
                                        <p:tgtEl>
                                          <p:spTgt spid="849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4995"/>
                                        </p:tgtEl>
                                        <p:attrNameLst>
                                          <p:attrName>style.visibility</p:attrName>
                                        </p:attrNameLst>
                                      </p:cBhvr>
                                      <p:to>
                                        <p:strVal val="visible"/>
                                      </p:to>
                                    </p:set>
                                    <p:anim calcmode="lin" valueType="num">
                                      <p:cBhvr additive="base">
                                        <p:cTn id="13" dur="500" fill="hold"/>
                                        <p:tgtEl>
                                          <p:spTgt spid="84995"/>
                                        </p:tgtEl>
                                        <p:attrNameLst>
                                          <p:attrName>ppt_x</p:attrName>
                                        </p:attrNameLst>
                                      </p:cBhvr>
                                      <p:tavLst>
                                        <p:tav tm="0">
                                          <p:val>
                                            <p:strVal val="1+#ppt_w/2"/>
                                          </p:val>
                                        </p:tav>
                                        <p:tav tm="100000">
                                          <p:val>
                                            <p:strVal val="#ppt_x"/>
                                          </p:val>
                                        </p:tav>
                                      </p:tavLst>
                                    </p:anim>
                                    <p:anim calcmode="lin" valueType="num">
                                      <p:cBhvr additive="base">
                                        <p:cTn id="14" dur="500" fill="hold"/>
                                        <p:tgtEl>
                                          <p:spTgt spid="849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圆角矩形标注 3"/>
          <p:cNvSpPr>
            <a:spLocks noChangeArrowheads="1"/>
          </p:cNvSpPr>
          <p:nvPr/>
        </p:nvSpPr>
        <p:spPr bwMode="auto">
          <a:xfrm>
            <a:off x="2987675" y="4005263"/>
            <a:ext cx="5400675" cy="2016125"/>
          </a:xfrm>
          <a:prstGeom prst="wedgeRoundRectCallout">
            <a:avLst>
              <a:gd name="adj1" fmla="val -39153"/>
              <a:gd name="adj2" fmla="val -90551"/>
              <a:gd name="adj3"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89A4A7"/>
                </a:solidFill>
                <a:miter lim="800000"/>
                <a:headEnd/>
                <a:tailEnd/>
              </a14:hiddenLine>
            </a:ext>
          </a:extLst>
        </p:spPr>
        <p:txBody>
          <a:bodyPr anchor="ctr"/>
          <a:lstStyle/>
          <a:p>
            <a:pPr algn="l">
              <a:lnSpc>
                <a:spcPct val="115000"/>
              </a:lnSpc>
            </a:pPr>
            <a:r>
              <a:rPr lang="en-US" altLang="zh-CN" sz="3600" b="1">
                <a:latin typeface="Times New Roman" panose="02020603050405020304" pitchFamily="18" charset="0"/>
                <a:cs typeface="Times New Roman" panose="02020603050405020304" pitchFamily="18" charset="0"/>
              </a:rPr>
              <a:t>If I do that, I’ll sing and dance for them to make them happy.</a:t>
            </a:r>
          </a:p>
        </p:txBody>
      </p:sp>
      <p:pic>
        <p:nvPicPr>
          <p:cNvPr id="86019" name="Picture 3" descr="卡通2"/>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1187450" y="620713"/>
            <a:ext cx="2566988"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0-#ppt_w/2"/>
                                          </p:val>
                                        </p:tav>
                                        <p:tav tm="100000">
                                          <p:val>
                                            <p:strVal val="#ppt_x"/>
                                          </p:val>
                                        </p:tav>
                                      </p:tavLst>
                                    </p:anim>
                                    <p:anim calcmode="lin" valueType="num">
                                      <p:cBhvr additive="base">
                                        <p:cTn id="8" dur="500" fill="hold"/>
                                        <p:tgtEl>
                                          <p:spTgt spid="860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WordArt 4"/>
          <p:cNvSpPr>
            <a:spLocks noChangeArrowheads="1" noChangeShapeType="1" noTextEdit="1"/>
          </p:cNvSpPr>
          <p:nvPr/>
        </p:nvSpPr>
        <p:spPr bwMode="auto">
          <a:xfrm>
            <a:off x="2771775" y="547688"/>
            <a:ext cx="3887788" cy="865187"/>
          </a:xfrm>
          <a:prstGeom prst="rect">
            <a:avLst/>
          </a:prstGeom>
        </p:spPr>
        <p:txBody>
          <a:bodyPr wrap="none" fromWordArt="1">
            <a:prstTxWarp prst="textDoubleWave1">
              <a:avLst>
                <a:gd name="adj1" fmla="val 6500"/>
                <a:gd name="adj2" fmla="val 0"/>
              </a:avLst>
            </a:prstTxWarp>
          </a:bodyPr>
          <a:lstStyle/>
          <a:p>
            <a:r>
              <a:rPr lang="en-US" altLang="zh-CN" sz="4000" b="1" kern="10" spc="-400" dirty="0">
                <a:ln w="12700">
                  <a:solidFill>
                    <a:srgbClr val="000099"/>
                  </a:solidFill>
                  <a:round/>
                </a:ln>
                <a:solidFill>
                  <a:srgbClr val="FF6600"/>
                </a:solidFill>
                <a:effectLst>
                  <a:outerShdw dist="125724" dir="18900000" algn="ctr" rotWithShape="0">
                    <a:srgbClr val="000099"/>
                  </a:outerShdw>
                </a:effectLst>
                <a:latin typeface="Arial" panose="020B0604020202020204"/>
                <a:cs typeface="Arial" panose="020B0604020202020204"/>
              </a:rPr>
              <a:t>Self check</a:t>
            </a:r>
            <a:endParaRPr lang="zh-CN" altLang="en-US" sz="4000" b="1" kern="10" spc="-400" dirty="0">
              <a:ln w="12700">
                <a:solidFill>
                  <a:srgbClr val="000099"/>
                </a:solidFill>
                <a:round/>
              </a:ln>
              <a:solidFill>
                <a:srgbClr val="FF6600"/>
              </a:solidFill>
              <a:effectLst>
                <a:outerShdw dist="125724" dir="18900000" algn="ctr" rotWithShape="0">
                  <a:srgbClr val="000099"/>
                </a:outerShdw>
              </a:effectLst>
              <a:latin typeface="Arial" panose="020B0604020202020204"/>
              <a:cs typeface="Arial" panose="020B0604020202020204"/>
            </a:endParaRPr>
          </a:p>
        </p:txBody>
      </p:sp>
      <p:sp>
        <p:nvSpPr>
          <p:cNvPr id="87043" name="Rectangle 12"/>
          <p:cNvSpPr>
            <a:spLocks noChangeArrowheads="1"/>
          </p:cNvSpPr>
          <p:nvPr/>
        </p:nvSpPr>
        <p:spPr bwMode="auto">
          <a:xfrm>
            <a:off x="34925" y="1412875"/>
            <a:ext cx="89646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altLang="zh-CN" sz="3200" b="1" dirty="0">
                <a:solidFill>
                  <a:srgbClr val="0066FF"/>
                </a:solidFill>
                <a:cs typeface="Times New Roman" panose="02020603050405020304" pitchFamily="18" charset="0"/>
              </a:rPr>
              <a:t>1. Fill in the blanks with the words in the box. </a:t>
            </a:r>
          </a:p>
        </p:txBody>
      </p:sp>
      <p:sp>
        <p:nvSpPr>
          <p:cNvPr id="87044" name="Rectangle 11"/>
          <p:cNvSpPr>
            <a:spLocks noChangeArrowheads="1"/>
          </p:cNvSpPr>
          <p:nvPr/>
        </p:nvSpPr>
        <p:spPr bwMode="auto">
          <a:xfrm>
            <a:off x="827088" y="2349500"/>
            <a:ext cx="7559675" cy="71913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22225">
                <a:solidFill>
                  <a:srgbClr val="C00000"/>
                </a:solidFill>
                <a:miter lim="800000"/>
                <a:headEnd/>
                <a:tailEnd/>
              </a14:hiddenLine>
            </a:ext>
          </a:extLst>
        </p:spPr>
        <p:txBody>
          <a:bodyPr/>
          <a:lstStyle/>
          <a:p>
            <a:pPr algn="l">
              <a:lnSpc>
                <a:spcPct val="110000"/>
              </a:lnSpc>
            </a:pPr>
            <a:r>
              <a:rPr lang="en-US" altLang="zh-CN" sz="3600" b="1" dirty="0">
                <a:solidFill>
                  <a:srgbClr val="0000FF"/>
                </a:solidFill>
                <a:latin typeface="Times New Roman" panose="02020603050405020304" pitchFamily="18" charset="0"/>
                <a:cs typeface="Times New Roman" panose="02020603050405020304" pitchFamily="18" charset="0"/>
              </a:rPr>
              <a:t>meeting, teenagers, video, experience</a:t>
            </a:r>
          </a:p>
        </p:txBody>
      </p:sp>
      <p:sp>
        <p:nvSpPr>
          <p:cNvPr id="87045" name="Text Box 7"/>
          <p:cNvSpPr txBox="1">
            <a:spLocks noChangeArrowheads="1"/>
          </p:cNvSpPr>
          <p:nvPr/>
        </p:nvSpPr>
        <p:spPr bwMode="auto">
          <a:xfrm>
            <a:off x="539750" y="3141663"/>
            <a:ext cx="8064500" cy="338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1325" indent="-441325"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dirty="0">
                <a:latin typeface="Times New Roman" panose="02020603050405020304" pitchFamily="18" charset="0"/>
                <a:cs typeface="Times New Roman" panose="02020603050405020304" pitchFamily="18" charset="0"/>
              </a:rPr>
              <a:t>1. If my family travels to a new country </a:t>
            </a:r>
          </a:p>
          <a:p>
            <a:pPr>
              <a:lnSpc>
                <a:spcPct val="120000"/>
              </a:lnSpc>
            </a:pPr>
            <a:r>
              <a:rPr lang="en-US" altLang="zh-CN" sz="3600" b="1" dirty="0">
                <a:latin typeface="Times New Roman" panose="02020603050405020304" pitchFamily="18" charset="0"/>
                <a:cs typeface="Times New Roman" panose="02020603050405020304" pitchFamily="18" charset="0"/>
              </a:rPr>
              <a:t>    this summer, I’ll send you a letter about my __________. </a:t>
            </a:r>
          </a:p>
          <a:p>
            <a:pPr>
              <a:lnSpc>
                <a:spcPct val="120000"/>
              </a:lnSpc>
            </a:pPr>
            <a:r>
              <a:rPr lang="en-US" altLang="zh-CN" sz="3600" b="1" dirty="0">
                <a:latin typeface="Times New Roman" panose="02020603050405020304" pitchFamily="18" charset="0"/>
                <a:cs typeface="Times New Roman" panose="02020603050405020304" pitchFamily="18" charset="0"/>
              </a:rPr>
              <a:t>2. Will you watch the ______ with me if </a:t>
            </a:r>
          </a:p>
          <a:p>
            <a:pPr>
              <a:lnSpc>
                <a:spcPct val="120000"/>
              </a:lnSpc>
            </a:pPr>
            <a:r>
              <a:rPr lang="en-US" altLang="zh-CN" sz="3600" b="1" dirty="0">
                <a:latin typeface="Times New Roman" panose="02020603050405020304" pitchFamily="18" charset="0"/>
                <a:cs typeface="Times New Roman" panose="02020603050405020304" pitchFamily="18" charset="0"/>
              </a:rPr>
              <a:t>     you’re free this weekend?</a:t>
            </a:r>
          </a:p>
        </p:txBody>
      </p:sp>
      <p:sp>
        <p:nvSpPr>
          <p:cNvPr id="87046" name="Text Box 6"/>
          <p:cNvSpPr txBox="1">
            <a:spLocks noChangeArrowheads="1"/>
          </p:cNvSpPr>
          <p:nvPr/>
        </p:nvSpPr>
        <p:spPr bwMode="auto">
          <a:xfrm>
            <a:off x="3060700" y="4508500"/>
            <a:ext cx="2879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experience</a:t>
            </a:r>
          </a:p>
        </p:txBody>
      </p:sp>
      <p:sp>
        <p:nvSpPr>
          <p:cNvPr id="87047" name="Text Box 7"/>
          <p:cNvSpPr txBox="1">
            <a:spLocks noChangeArrowheads="1"/>
          </p:cNvSpPr>
          <p:nvPr/>
        </p:nvSpPr>
        <p:spPr bwMode="auto">
          <a:xfrm>
            <a:off x="4859338" y="5229225"/>
            <a:ext cx="12969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video</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7044"/>
                                        </p:tgtEl>
                                        <p:attrNameLst>
                                          <p:attrName>style.visibility</p:attrName>
                                        </p:attrNameLst>
                                      </p:cBhvr>
                                      <p:to>
                                        <p:strVal val="visible"/>
                                      </p:to>
                                    </p:set>
                                    <p:anim calcmode="lin" valueType="num">
                                      <p:cBhvr>
                                        <p:cTn id="7" dur="500" fill="hold"/>
                                        <p:tgtEl>
                                          <p:spTgt spid="87044"/>
                                        </p:tgtEl>
                                        <p:attrNameLst>
                                          <p:attrName>ppt_w</p:attrName>
                                        </p:attrNameLst>
                                      </p:cBhvr>
                                      <p:tavLst>
                                        <p:tav tm="0">
                                          <p:val>
                                            <p:fltVal val="0"/>
                                          </p:val>
                                        </p:tav>
                                        <p:tav tm="100000">
                                          <p:val>
                                            <p:strVal val="#ppt_w"/>
                                          </p:val>
                                        </p:tav>
                                      </p:tavLst>
                                    </p:anim>
                                    <p:anim calcmode="lin" valueType="num">
                                      <p:cBhvr>
                                        <p:cTn id="8" dur="500" fill="hold"/>
                                        <p:tgtEl>
                                          <p:spTgt spid="87044"/>
                                        </p:tgtEl>
                                        <p:attrNameLst>
                                          <p:attrName>ppt_h</p:attrName>
                                        </p:attrNameLst>
                                      </p:cBhvr>
                                      <p:tavLst>
                                        <p:tav tm="0">
                                          <p:val>
                                            <p:fltVal val="0"/>
                                          </p:val>
                                        </p:tav>
                                        <p:tav tm="100000">
                                          <p:val>
                                            <p:strVal val="#ppt_h"/>
                                          </p:val>
                                        </p:tav>
                                      </p:tavLst>
                                    </p:anim>
                                    <p:animEffect transition="in" filter="fade">
                                      <p:cBhvr>
                                        <p:cTn id="9" dur="500"/>
                                        <p:tgtEl>
                                          <p:spTgt spid="87044"/>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87045"/>
                                        </p:tgtEl>
                                        <p:attrNameLst>
                                          <p:attrName>style.visibility</p:attrName>
                                        </p:attrNameLst>
                                      </p:cBhvr>
                                      <p:to>
                                        <p:strVal val="visible"/>
                                      </p:to>
                                    </p:set>
                                    <p:animEffect transition="in" filter="box(in)">
                                      <p:cBhvr>
                                        <p:cTn id="14" dur="500"/>
                                        <p:tgtEl>
                                          <p:spTgt spid="8704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6"/>
                                        </p:tgtEl>
                                        <p:attrNameLst>
                                          <p:attrName>style.visibility</p:attrName>
                                        </p:attrNameLst>
                                      </p:cBhvr>
                                      <p:to>
                                        <p:strVal val="visible"/>
                                      </p:to>
                                    </p:set>
                                    <p:anim calcmode="lin" valueType="num">
                                      <p:cBhvr additive="base">
                                        <p:cTn id="19" dur="500" fill="hold"/>
                                        <p:tgtEl>
                                          <p:spTgt spid="87046"/>
                                        </p:tgtEl>
                                        <p:attrNameLst>
                                          <p:attrName>ppt_x</p:attrName>
                                        </p:attrNameLst>
                                      </p:cBhvr>
                                      <p:tavLst>
                                        <p:tav tm="0">
                                          <p:val>
                                            <p:strVal val="#ppt_x"/>
                                          </p:val>
                                        </p:tav>
                                        <p:tav tm="100000">
                                          <p:val>
                                            <p:strVal val="#ppt_x"/>
                                          </p:val>
                                        </p:tav>
                                      </p:tavLst>
                                    </p:anim>
                                    <p:anim calcmode="lin" valueType="num">
                                      <p:cBhvr additive="base">
                                        <p:cTn id="20" dur="500" fill="hold"/>
                                        <p:tgtEl>
                                          <p:spTgt spid="870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7047"/>
                                        </p:tgtEl>
                                        <p:attrNameLst>
                                          <p:attrName>style.visibility</p:attrName>
                                        </p:attrNameLst>
                                      </p:cBhvr>
                                      <p:to>
                                        <p:strVal val="visible"/>
                                      </p:to>
                                    </p:set>
                                    <p:anim calcmode="lin" valueType="num">
                                      <p:cBhvr additive="base">
                                        <p:cTn id="25" dur="500" fill="hold"/>
                                        <p:tgtEl>
                                          <p:spTgt spid="87047"/>
                                        </p:tgtEl>
                                        <p:attrNameLst>
                                          <p:attrName>ppt_x</p:attrName>
                                        </p:attrNameLst>
                                      </p:cBhvr>
                                      <p:tavLst>
                                        <p:tav tm="0">
                                          <p:val>
                                            <p:strVal val="#ppt_x"/>
                                          </p:val>
                                        </p:tav>
                                        <p:tav tm="100000">
                                          <p:val>
                                            <p:strVal val="#ppt_x"/>
                                          </p:val>
                                        </p:tav>
                                      </p:tavLst>
                                    </p:anim>
                                    <p:anim calcmode="lin" valueType="num">
                                      <p:cBhvr additive="base">
                                        <p:cTn id="26" dur="500" fill="hold"/>
                                        <p:tgtEl>
                                          <p:spTgt spid="870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p:bldP spid="87046" grpId="0"/>
      <p:bldP spid="8704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body" idx="4294967295"/>
          </p:nvPr>
        </p:nvSpPr>
        <p:spPr>
          <a:xfrm>
            <a:off x="519113" y="2205038"/>
            <a:ext cx="8229600" cy="3197225"/>
          </a:xfrm>
        </p:spPr>
        <p:txBody>
          <a:bodyPr/>
          <a:lstStyle/>
          <a:p>
            <a:pPr marL="441325" indent="-441325">
              <a:lnSpc>
                <a:spcPct val="130000"/>
              </a:lnSpc>
              <a:spcBef>
                <a:spcPct val="0"/>
              </a:spcBef>
              <a:buFontTx/>
              <a:buNone/>
            </a:pPr>
            <a:r>
              <a:rPr lang="en-US" altLang="zh-CN" sz="3600" b="1" dirty="0">
                <a:latin typeface="Times New Roman" panose="02020603050405020304" pitchFamily="18" charset="0"/>
              </a:rPr>
              <a:t>3. If the _________ stay out too late, their parents will worry about them.</a:t>
            </a:r>
          </a:p>
          <a:p>
            <a:pPr marL="441325" indent="-441325">
              <a:lnSpc>
                <a:spcPct val="130000"/>
              </a:lnSpc>
              <a:spcBef>
                <a:spcPct val="0"/>
              </a:spcBef>
              <a:buFontTx/>
              <a:buNone/>
            </a:pPr>
            <a:r>
              <a:rPr lang="en-US" altLang="zh-CN" sz="3600" b="1" dirty="0">
                <a:latin typeface="Times New Roman" panose="02020603050405020304" pitchFamily="18" charset="0"/>
              </a:rPr>
              <a:t>4. I’ll go to the __________ if it ends by 5:00 p.m.</a:t>
            </a:r>
          </a:p>
        </p:txBody>
      </p:sp>
      <p:sp>
        <p:nvSpPr>
          <p:cNvPr id="88067" name="Rectangle 11"/>
          <p:cNvSpPr>
            <a:spLocks noChangeArrowheads="1"/>
          </p:cNvSpPr>
          <p:nvPr/>
        </p:nvSpPr>
        <p:spPr bwMode="auto">
          <a:xfrm>
            <a:off x="827088" y="1268413"/>
            <a:ext cx="7559675" cy="719137"/>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22225">
                <a:solidFill>
                  <a:srgbClr val="C00000"/>
                </a:solidFill>
                <a:miter lim="800000"/>
                <a:headEnd/>
                <a:tailEnd/>
              </a14:hiddenLine>
            </a:ext>
          </a:extLst>
        </p:spPr>
        <p:txBody>
          <a:bodyPr/>
          <a:lstStyle/>
          <a:p>
            <a:pPr algn="l">
              <a:lnSpc>
                <a:spcPct val="110000"/>
              </a:lnSpc>
            </a:pPr>
            <a:r>
              <a:rPr lang="en-US" altLang="zh-CN" sz="3600" b="1">
                <a:solidFill>
                  <a:srgbClr val="0000FF"/>
                </a:solidFill>
                <a:latin typeface="Times New Roman" panose="02020603050405020304" pitchFamily="18" charset="0"/>
                <a:cs typeface="Times New Roman" panose="02020603050405020304" pitchFamily="18" charset="0"/>
              </a:rPr>
              <a:t>meeting, teenagers, video, experience</a:t>
            </a:r>
          </a:p>
        </p:txBody>
      </p:sp>
      <p:sp>
        <p:nvSpPr>
          <p:cNvPr id="88068" name="Text Box 4"/>
          <p:cNvSpPr txBox="1">
            <a:spLocks noChangeArrowheads="1"/>
          </p:cNvSpPr>
          <p:nvPr/>
        </p:nvSpPr>
        <p:spPr bwMode="auto">
          <a:xfrm>
            <a:off x="3708400" y="3724275"/>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meeting</a:t>
            </a:r>
          </a:p>
        </p:txBody>
      </p:sp>
      <p:sp>
        <p:nvSpPr>
          <p:cNvPr id="88069" name="Text Box 5"/>
          <p:cNvSpPr txBox="1">
            <a:spLocks noChangeArrowheads="1"/>
          </p:cNvSpPr>
          <p:nvPr/>
        </p:nvSpPr>
        <p:spPr bwMode="auto">
          <a:xfrm>
            <a:off x="2268538" y="2355850"/>
            <a:ext cx="20875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teenagers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box(in)">
                                      <p:cBhvr>
                                        <p:cTn id="7" dur="500"/>
                                        <p:tgtEl>
                                          <p:spTgt spid="88066">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8066">
                                            <p:txEl>
                                              <p:pRg st="1" end="1"/>
                                            </p:txEl>
                                          </p:spTgt>
                                        </p:tgtEl>
                                        <p:attrNameLst>
                                          <p:attrName>style.visibility</p:attrName>
                                        </p:attrNameLst>
                                      </p:cBhvr>
                                      <p:to>
                                        <p:strVal val="visible"/>
                                      </p:to>
                                    </p:set>
                                    <p:animEffect transition="in" filter="box(in)">
                                      <p:cBhvr>
                                        <p:cTn id="10" dur="500"/>
                                        <p:tgtEl>
                                          <p:spTgt spid="8806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8069"/>
                                        </p:tgtEl>
                                        <p:attrNameLst>
                                          <p:attrName>style.visibility</p:attrName>
                                        </p:attrNameLst>
                                      </p:cBhvr>
                                      <p:to>
                                        <p:strVal val="visible"/>
                                      </p:to>
                                    </p:set>
                                    <p:anim calcmode="lin" valueType="num">
                                      <p:cBhvr additive="base">
                                        <p:cTn id="15" dur="500" fill="hold"/>
                                        <p:tgtEl>
                                          <p:spTgt spid="88069"/>
                                        </p:tgtEl>
                                        <p:attrNameLst>
                                          <p:attrName>ppt_x</p:attrName>
                                        </p:attrNameLst>
                                      </p:cBhvr>
                                      <p:tavLst>
                                        <p:tav tm="0">
                                          <p:val>
                                            <p:strVal val="#ppt_x"/>
                                          </p:val>
                                        </p:tav>
                                        <p:tav tm="100000">
                                          <p:val>
                                            <p:strVal val="#ppt_x"/>
                                          </p:val>
                                        </p:tav>
                                      </p:tavLst>
                                    </p:anim>
                                    <p:anim calcmode="lin" valueType="num">
                                      <p:cBhvr additive="base">
                                        <p:cTn id="16" dur="500" fill="hold"/>
                                        <p:tgtEl>
                                          <p:spTgt spid="8806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8068"/>
                                        </p:tgtEl>
                                        <p:attrNameLst>
                                          <p:attrName>style.visibility</p:attrName>
                                        </p:attrNameLst>
                                      </p:cBhvr>
                                      <p:to>
                                        <p:strVal val="visible"/>
                                      </p:to>
                                    </p:set>
                                    <p:anim calcmode="lin" valueType="num">
                                      <p:cBhvr additive="base">
                                        <p:cTn id="21" dur="500" fill="hold"/>
                                        <p:tgtEl>
                                          <p:spTgt spid="88068"/>
                                        </p:tgtEl>
                                        <p:attrNameLst>
                                          <p:attrName>ppt_x</p:attrName>
                                        </p:attrNameLst>
                                      </p:cBhvr>
                                      <p:tavLst>
                                        <p:tav tm="0">
                                          <p:val>
                                            <p:strVal val="#ppt_x"/>
                                          </p:val>
                                        </p:tav>
                                        <p:tav tm="100000">
                                          <p:val>
                                            <p:strVal val="#ppt_x"/>
                                          </p:val>
                                        </p:tav>
                                      </p:tavLst>
                                    </p:anim>
                                    <p:anim calcmode="lin" valueType="num">
                                      <p:cBhvr additive="base">
                                        <p:cTn id="22" dur="500" fill="hold"/>
                                        <p:tgtEl>
                                          <p:spTgt spid="88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p:bldP spid="88068" grpId="0"/>
      <p:bldP spid="8806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ext Box 5"/>
          <p:cNvSpPr txBox="1">
            <a:spLocks noChangeArrowheads="1"/>
          </p:cNvSpPr>
          <p:nvPr/>
        </p:nvSpPr>
        <p:spPr bwMode="auto">
          <a:xfrm>
            <a:off x="250825" y="3922713"/>
            <a:ext cx="8316913"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kumimoji="1" lang="en-US" altLang="zh-CN" sz="3600" b="1" dirty="0">
                <a:latin typeface="Times New Roman" panose="02020603050405020304" pitchFamily="18" charset="0"/>
                <a:cs typeface="Times New Roman" panose="02020603050405020304" pitchFamily="18" charset="0"/>
              </a:rPr>
              <a:t>A: Hi, Sally, _____ you ______ to the party tomorrow?</a:t>
            </a:r>
          </a:p>
          <a:p>
            <a:pPr>
              <a:lnSpc>
                <a:spcPct val="120000"/>
              </a:lnSpc>
            </a:pPr>
            <a:r>
              <a:rPr kumimoji="1" lang="en-US" altLang="zh-CN" sz="3600" b="1" dirty="0">
                <a:latin typeface="Times New Roman" panose="02020603050405020304" pitchFamily="18" charset="0"/>
                <a:cs typeface="Times New Roman" panose="02020603050405020304" pitchFamily="18" charset="0"/>
              </a:rPr>
              <a:t>B: I ______ to, but I can’t.</a:t>
            </a:r>
          </a:p>
        </p:txBody>
      </p:sp>
      <p:sp>
        <p:nvSpPr>
          <p:cNvPr id="89091" name="Rectangle 12"/>
          <p:cNvSpPr>
            <a:spLocks noChangeArrowheads="1"/>
          </p:cNvSpPr>
          <p:nvPr/>
        </p:nvSpPr>
        <p:spPr bwMode="auto">
          <a:xfrm>
            <a:off x="250825" y="547688"/>
            <a:ext cx="828198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lnSpc>
                <a:spcPct val="120000"/>
              </a:lnSpc>
            </a:pPr>
            <a:r>
              <a:rPr lang="en-US" altLang="zh-CN" sz="3600" b="1" dirty="0">
                <a:solidFill>
                  <a:srgbClr val="0000FF"/>
                </a:solidFill>
                <a:cs typeface="Times New Roman" panose="02020603050405020304" pitchFamily="18" charset="0"/>
              </a:rPr>
              <a:t>2. Complete the conversation with </a:t>
            </a:r>
          </a:p>
          <a:p>
            <a:pPr algn="l">
              <a:lnSpc>
                <a:spcPct val="120000"/>
              </a:lnSpc>
            </a:pPr>
            <a:r>
              <a:rPr lang="en-US" altLang="zh-CN" sz="3600" b="1" dirty="0">
                <a:solidFill>
                  <a:srgbClr val="0000FF"/>
                </a:solidFill>
                <a:cs typeface="Times New Roman" panose="02020603050405020304" pitchFamily="18" charset="0"/>
              </a:rPr>
              <a:t>    words in the box. Some words are </a:t>
            </a:r>
          </a:p>
          <a:p>
            <a:pPr algn="l">
              <a:lnSpc>
                <a:spcPct val="120000"/>
              </a:lnSpc>
            </a:pPr>
            <a:r>
              <a:rPr lang="en-US" altLang="zh-CN" sz="3600" b="1" dirty="0">
                <a:solidFill>
                  <a:srgbClr val="0000FF"/>
                </a:solidFill>
                <a:cs typeface="Times New Roman" panose="02020603050405020304" pitchFamily="18" charset="0"/>
              </a:rPr>
              <a:t>    used more than once. </a:t>
            </a:r>
          </a:p>
        </p:txBody>
      </p:sp>
      <p:sp>
        <p:nvSpPr>
          <p:cNvPr id="89092" name="Rectangle 11"/>
          <p:cNvSpPr>
            <a:spLocks noChangeArrowheads="1"/>
          </p:cNvSpPr>
          <p:nvPr/>
        </p:nvSpPr>
        <p:spPr bwMode="auto">
          <a:xfrm>
            <a:off x="576263" y="2779713"/>
            <a:ext cx="7920037" cy="792162"/>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22225">
                <a:solidFill>
                  <a:srgbClr val="C00000"/>
                </a:solidFill>
                <a:miter lim="800000"/>
                <a:headEnd/>
                <a:tailEnd/>
              </a14:hiddenLine>
            </a:ext>
          </a:extLst>
        </p:spPr>
        <p:txBody>
          <a:bodyPr/>
          <a:lstStyle/>
          <a:p>
            <a:pPr algn="l">
              <a:lnSpc>
                <a:spcPct val="110000"/>
              </a:lnSpc>
            </a:pPr>
            <a:r>
              <a:rPr lang="en-US" altLang="zh-CN" sz="3600" b="1" dirty="0">
                <a:solidFill>
                  <a:srgbClr val="0070C0"/>
                </a:solidFill>
                <a:latin typeface="Times New Roman" panose="02020603050405020304" pitchFamily="18" charset="0"/>
                <a:cs typeface="Times New Roman" panose="02020603050405020304" pitchFamily="18" charset="0"/>
              </a:rPr>
              <a:t>if,  are,  will,  fight, want,  sorry,  going</a:t>
            </a:r>
          </a:p>
        </p:txBody>
      </p:sp>
      <p:sp>
        <p:nvSpPr>
          <p:cNvPr id="89093" name="Text Box 5"/>
          <p:cNvSpPr txBox="1">
            <a:spLocks noChangeArrowheads="1"/>
          </p:cNvSpPr>
          <p:nvPr/>
        </p:nvSpPr>
        <p:spPr bwMode="auto">
          <a:xfrm>
            <a:off x="2916238" y="3933825"/>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are</a:t>
            </a:r>
          </a:p>
        </p:txBody>
      </p:sp>
      <p:sp>
        <p:nvSpPr>
          <p:cNvPr id="89094" name="Text Box 6"/>
          <p:cNvSpPr txBox="1">
            <a:spLocks noChangeArrowheads="1"/>
          </p:cNvSpPr>
          <p:nvPr/>
        </p:nvSpPr>
        <p:spPr bwMode="auto">
          <a:xfrm>
            <a:off x="4932363" y="3938588"/>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going</a:t>
            </a:r>
          </a:p>
        </p:txBody>
      </p:sp>
      <p:sp>
        <p:nvSpPr>
          <p:cNvPr id="89095" name="Text Box 7"/>
          <p:cNvSpPr txBox="1">
            <a:spLocks noChangeArrowheads="1"/>
          </p:cNvSpPr>
          <p:nvPr/>
        </p:nvSpPr>
        <p:spPr bwMode="auto">
          <a:xfrm>
            <a:off x="1223963" y="5300663"/>
            <a:ext cx="11525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want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ppt_x"/>
                                          </p:val>
                                        </p:tav>
                                        <p:tav tm="100000">
                                          <p:val>
                                            <p:strVal val="#ppt_x"/>
                                          </p:val>
                                        </p:tav>
                                      </p:tavLst>
                                    </p:anim>
                                    <p:anim calcmode="lin" valueType="num">
                                      <p:cBhvr additive="base">
                                        <p:cTn id="8" dur="500" fill="hold"/>
                                        <p:tgtEl>
                                          <p:spTgt spid="89090"/>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89092"/>
                                        </p:tgtEl>
                                        <p:attrNameLst>
                                          <p:attrName>style.visibility</p:attrName>
                                        </p:attrNameLst>
                                      </p:cBhvr>
                                      <p:to>
                                        <p:strVal val="visible"/>
                                      </p:to>
                                    </p:set>
                                    <p:anim calcmode="lin" valueType="num">
                                      <p:cBhvr>
                                        <p:cTn id="11" dur="500" fill="hold"/>
                                        <p:tgtEl>
                                          <p:spTgt spid="89092"/>
                                        </p:tgtEl>
                                        <p:attrNameLst>
                                          <p:attrName>ppt_w</p:attrName>
                                        </p:attrNameLst>
                                      </p:cBhvr>
                                      <p:tavLst>
                                        <p:tav tm="0">
                                          <p:val>
                                            <p:fltVal val="0"/>
                                          </p:val>
                                        </p:tav>
                                        <p:tav tm="100000">
                                          <p:val>
                                            <p:strVal val="#ppt_w"/>
                                          </p:val>
                                        </p:tav>
                                      </p:tavLst>
                                    </p:anim>
                                    <p:anim calcmode="lin" valueType="num">
                                      <p:cBhvr>
                                        <p:cTn id="12" dur="500" fill="hold"/>
                                        <p:tgtEl>
                                          <p:spTgt spid="89092"/>
                                        </p:tgtEl>
                                        <p:attrNameLst>
                                          <p:attrName>ppt_h</p:attrName>
                                        </p:attrNameLst>
                                      </p:cBhvr>
                                      <p:tavLst>
                                        <p:tav tm="0">
                                          <p:val>
                                            <p:fltVal val="0"/>
                                          </p:val>
                                        </p:tav>
                                        <p:tav tm="100000">
                                          <p:val>
                                            <p:strVal val="#ppt_h"/>
                                          </p:val>
                                        </p:tav>
                                      </p:tavLst>
                                    </p:anim>
                                    <p:animEffect transition="in" filter="fade">
                                      <p:cBhvr>
                                        <p:cTn id="13" dur="500"/>
                                        <p:tgtEl>
                                          <p:spTgt spid="89092"/>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89093"/>
                                        </p:tgtEl>
                                        <p:attrNameLst>
                                          <p:attrName>style.visibility</p:attrName>
                                        </p:attrNameLst>
                                      </p:cBhvr>
                                      <p:to>
                                        <p:strVal val="visible"/>
                                      </p:to>
                                    </p:set>
                                    <p:animEffect transition="in" filter="randombar(horizontal)">
                                      <p:cBhvr>
                                        <p:cTn id="18" dur="500"/>
                                        <p:tgtEl>
                                          <p:spTgt spid="8909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9094"/>
                                        </p:tgtEl>
                                        <p:attrNameLst>
                                          <p:attrName>style.visibility</p:attrName>
                                        </p:attrNameLst>
                                      </p:cBhvr>
                                      <p:to>
                                        <p:strVal val="visible"/>
                                      </p:to>
                                    </p:set>
                                    <p:animEffect transition="in" filter="randombar(horizontal)">
                                      <p:cBhvr>
                                        <p:cTn id="23" dur="500"/>
                                        <p:tgtEl>
                                          <p:spTgt spid="89094"/>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9095"/>
                                        </p:tgtEl>
                                        <p:attrNameLst>
                                          <p:attrName>style.visibility</p:attrName>
                                        </p:attrNameLst>
                                      </p:cBhvr>
                                      <p:to>
                                        <p:strVal val="visible"/>
                                      </p:to>
                                    </p:set>
                                    <p:animEffect transition="in" filter="randombar(horizontal)">
                                      <p:cBhvr>
                                        <p:cTn id="28"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2" grpId="0"/>
      <p:bldP spid="89093" grpId="0"/>
      <p:bldP spid="89094" grpId="0"/>
      <p:bldP spid="890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5"/>
          <p:cNvSpPr txBox="1">
            <a:spLocks noChangeArrowheads="1"/>
          </p:cNvSpPr>
          <p:nvPr/>
        </p:nvSpPr>
        <p:spPr bwMode="auto">
          <a:xfrm>
            <a:off x="396875" y="836613"/>
            <a:ext cx="8351838"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kumimoji="1" lang="en-US" altLang="zh-CN" sz="3400" b="1" dirty="0">
                <a:latin typeface="Times New Roman" panose="02020603050405020304" pitchFamily="18" charset="0"/>
                <a:cs typeface="Times New Roman" panose="02020603050405020304" pitchFamily="18" charset="0"/>
              </a:rPr>
              <a:t>A: Oh! But _____ you don’t go to the party, you ______ miss all the fun!</a:t>
            </a:r>
          </a:p>
          <a:p>
            <a:pPr>
              <a:lnSpc>
                <a:spcPct val="120000"/>
              </a:lnSpc>
            </a:pPr>
            <a:r>
              <a:rPr kumimoji="1" lang="en-US" altLang="zh-CN" sz="3400" b="1" dirty="0">
                <a:latin typeface="Times New Roman" panose="02020603050405020304" pitchFamily="18" charset="0"/>
                <a:cs typeface="Times New Roman" panose="02020603050405020304" pitchFamily="18" charset="0"/>
              </a:rPr>
              <a:t>B: I know, but I got into a _____ with my parents.</a:t>
            </a:r>
          </a:p>
        </p:txBody>
      </p:sp>
      <p:sp>
        <p:nvSpPr>
          <p:cNvPr id="90115" name="Text Box 3"/>
          <p:cNvSpPr txBox="1">
            <a:spLocks noChangeArrowheads="1"/>
          </p:cNvSpPr>
          <p:nvPr/>
        </p:nvSpPr>
        <p:spPr bwMode="auto">
          <a:xfrm>
            <a:off x="2916238" y="908050"/>
            <a:ext cx="5762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if</a:t>
            </a:r>
          </a:p>
        </p:txBody>
      </p:sp>
      <p:sp>
        <p:nvSpPr>
          <p:cNvPr id="90116" name="Text Box 4"/>
          <p:cNvSpPr txBox="1">
            <a:spLocks noChangeArrowheads="1"/>
          </p:cNvSpPr>
          <p:nvPr/>
        </p:nvSpPr>
        <p:spPr bwMode="auto">
          <a:xfrm>
            <a:off x="1979613" y="1555750"/>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will</a:t>
            </a:r>
          </a:p>
        </p:txBody>
      </p:sp>
      <p:sp>
        <p:nvSpPr>
          <p:cNvPr id="90117" name="Text Box 5"/>
          <p:cNvSpPr txBox="1">
            <a:spLocks noChangeArrowheads="1"/>
          </p:cNvSpPr>
          <p:nvPr/>
        </p:nvSpPr>
        <p:spPr bwMode="auto">
          <a:xfrm>
            <a:off x="5364163" y="2132013"/>
            <a:ext cx="12239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fight</a:t>
            </a:r>
          </a:p>
        </p:txBody>
      </p:sp>
      <p:sp>
        <p:nvSpPr>
          <p:cNvPr id="90118" name="矩形 1"/>
          <p:cNvSpPr>
            <a:spLocks noChangeArrowheads="1"/>
          </p:cNvSpPr>
          <p:nvPr/>
        </p:nvSpPr>
        <p:spPr bwMode="auto">
          <a:xfrm>
            <a:off x="395288" y="3357563"/>
            <a:ext cx="8208962"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5475" indent="-625475" algn="l">
              <a:lnSpc>
                <a:spcPct val="120000"/>
              </a:lnSpc>
            </a:pPr>
            <a:r>
              <a:rPr kumimoji="1" lang="en-US" altLang="zh-CN" sz="3600" b="1" dirty="0">
                <a:latin typeface="Times New Roman" panose="02020603050405020304" pitchFamily="18" charset="0"/>
                <a:cs typeface="Times New Roman" panose="02020603050405020304" pitchFamily="18" charset="0"/>
              </a:rPr>
              <a:t>A: Hmm… then you should just say _____ to your parents.  </a:t>
            </a:r>
          </a:p>
          <a:p>
            <a:pPr marL="625475" indent="-625475" algn="l">
              <a:lnSpc>
                <a:spcPct val="120000"/>
              </a:lnSpc>
            </a:pPr>
            <a:r>
              <a:rPr kumimoji="1" lang="en-US" altLang="zh-CN" sz="3600" b="1" dirty="0">
                <a:latin typeface="Times New Roman" panose="02020603050405020304" pitchFamily="18" charset="0"/>
                <a:cs typeface="Times New Roman" panose="02020603050405020304" pitchFamily="18" charset="0"/>
              </a:rPr>
              <a:t>B: I guess you’re right. I _____ talk to them tonight. </a:t>
            </a:r>
          </a:p>
        </p:txBody>
      </p:sp>
      <p:sp>
        <p:nvSpPr>
          <p:cNvPr id="90119" name="Text Box 7"/>
          <p:cNvSpPr txBox="1">
            <a:spLocks noChangeArrowheads="1"/>
          </p:cNvSpPr>
          <p:nvPr/>
        </p:nvSpPr>
        <p:spPr bwMode="auto">
          <a:xfrm>
            <a:off x="1042988" y="4083050"/>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sorry</a:t>
            </a:r>
          </a:p>
        </p:txBody>
      </p:sp>
      <p:sp>
        <p:nvSpPr>
          <p:cNvPr id="90120" name="Text Box 8"/>
          <p:cNvSpPr txBox="1">
            <a:spLocks noChangeArrowheads="1"/>
          </p:cNvSpPr>
          <p:nvPr/>
        </p:nvSpPr>
        <p:spPr bwMode="auto">
          <a:xfrm>
            <a:off x="5508625" y="4732338"/>
            <a:ext cx="1206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will</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randombar(horizontal)">
                                      <p:cBhvr>
                                        <p:cTn id="7" dur="500"/>
                                        <p:tgtEl>
                                          <p:spTgt spid="901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0116"/>
                                        </p:tgtEl>
                                        <p:attrNameLst>
                                          <p:attrName>style.visibility</p:attrName>
                                        </p:attrNameLst>
                                      </p:cBhvr>
                                      <p:to>
                                        <p:strVal val="visible"/>
                                      </p:to>
                                    </p:set>
                                    <p:animEffect transition="in" filter="randombar(horizontal)">
                                      <p:cBhvr>
                                        <p:cTn id="12" dur="500"/>
                                        <p:tgtEl>
                                          <p:spTgt spid="9011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0117"/>
                                        </p:tgtEl>
                                        <p:attrNameLst>
                                          <p:attrName>style.visibility</p:attrName>
                                        </p:attrNameLst>
                                      </p:cBhvr>
                                      <p:to>
                                        <p:strVal val="visible"/>
                                      </p:to>
                                    </p:set>
                                    <p:animEffect transition="in" filter="randombar(horizontal)">
                                      <p:cBhvr>
                                        <p:cTn id="17" dur="500"/>
                                        <p:tgtEl>
                                          <p:spTgt spid="9011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0119"/>
                                        </p:tgtEl>
                                        <p:attrNameLst>
                                          <p:attrName>style.visibility</p:attrName>
                                        </p:attrNameLst>
                                      </p:cBhvr>
                                      <p:to>
                                        <p:strVal val="visible"/>
                                      </p:to>
                                    </p:set>
                                    <p:animEffect transition="in" filter="randombar(horizontal)">
                                      <p:cBhvr>
                                        <p:cTn id="22" dur="500"/>
                                        <p:tgtEl>
                                          <p:spTgt spid="9011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0120"/>
                                        </p:tgtEl>
                                        <p:attrNameLst>
                                          <p:attrName>style.visibility</p:attrName>
                                        </p:attrNameLst>
                                      </p:cBhvr>
                                      <p:to>
                                        <p:strVal val="visible"/>
                                      </p:to>
                                    </p:set>
                                    <p:animEffect transition="in" filter="randombar(horizontal)">
                                      <p:cBhvr>
                                        <p:cTn id="27" dur="500"/>
                                        <p:tgtEl>
                                          <p:spTgt spid="90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P spid="90117" grpId="0"/>
      <p:bldP spid="90119" grpId="0"/>
      <p:bldP spid="9012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txBox="1">
            <a:spLocks noChangeArrowheads="1"/>
          </p:cNvSpPr>
          <p:nvPr/>
        </p:nvSpPr>
        <p:spPr bwMode="auto">
          <a:xfrm>
            <a:off x="539750" y="2781300"/>
            <a:ext cx="81724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30000"/>
              </a:lnSpc>
            </a:pPr>
            <a:r>
              <a:rPr lang="en-US" altLang="zh-CN" sz="3600" b="1" dirty="0">
                <a:latin typeface="Times New Roman" panose="02020603050405020304" pitchFamily="18" charset="0"/>
              </a:rPr>
              <a:t>1. it rains all weekend?</a:t>
            </a:r>
          </a:p>
          <a:p>
            <a:pPr eaLnBrk="0" hangingPunct="0">
              <a:lnSpc>
                <a:spcPct val="130000"/>
              </a:lnSpc>
            </a:pPr>
            <a:r>
              <a:rPr lang="en-US" altLang="zh-CN" sz="3600" b="1" dirty="0">
                <a:latin typeface="Times New Roman" panose="02020603050405020304" pitchFamily="18" charset="0"/>
              </a:rPr>
              <a:t> _________________________________</a:t>
            </a:r>
          </a:p>
          <a:p>
            <a:pPr eaLnBrk="0" hangingPunct="0">
              <a:lnSpc>
                <a:spcPct val="130000"/>
              </a:lnSpc>
            </a:pPr>
            <a:r>
              <a:rPr lang="en-US" altLang="zh-CN" sz="3600" b="1" dirty="0">
                <a:latin typeface="Times New Roman" panose="02020603050405020304" pitchFamily="18" charset="0"/>
              </a:rPr>
              <a:t> _________________________________</a:t>
            </a:r>
          </a:p>
        </p:txBody>
      </p:sp>
      <p:sp>
        <p:nvSpPr>
          <p:cNvPr id="91139" name="Text Box 4"/>
          <p:cNvSpPr txBox="1">
            <a:spLocks noChangeArrowheads="1"/>
          </p:cNvSpPr>
          <p:nvPr/>
        </p:nvSpPr>
        <p:spPr bwMode="auto">
          <a:xfrm>
            <a:off x="611188" y="3502025"/>
            <a:ext cx="8280400" cy="15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dirty="0">
                <a:solidFill>
                  <a:srgbClr val="FF0000"/>
                </a:solidFill>
                <a:latin typeface="Times New Roman" panose="02020603050405020304" pitchFamily="18" charset="0"/>
                <a:cs typeface="Times New Roman" panose="02020603050405020304" pitchFamily="18" charset="0"/>
              </a:rPr>
              <a:t>If it rains all weekend, I’ll chat with my friends online and play computer games.</a:t>
            </a:r>
          </a:p>
        </p:txBody>
      </p:sp>
      <p:sp>
        <p:nvSpPr>
          <p:cNvPr id="91140" name="Rectangle 12"/>
          <p:cNvSpPr>
            <a:spLocks noChangeArrowheads="1"/>
          </p:cNvSpPr>
          <p:nvPr/>
        </p:nvSpPr>
        <p:spPr bwMode="auto">
          <a:xfrm>
            <a:off x="539750" y="1125538"/>
            <a:ext cx="781367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609600" indent="-609600" algn="l">
              <a:lnSpc>
                <a:spcPct val="130000"/>
              </a:lnSpc>
            </a:pPr>
            <a:r>
              <a:rPr lang="en-US" altLang="zh-CN" sz="3600" b="1" dirty="0">
                <a:solidFill>
                  <a:srgbClr val="0000FF"/>
                </a:solidFill>
                <a:cs typeface="Times New Roman" panose="02020603050405020304" pitchFamily="18" charset="0"/>
              </a:rPr>
              <a:t>3. Use your imagination! What will </a:t>
            </a:r>
          </a:p>
          <a:p>
            <a:pPr marL="609600" indent="-609600" algn="l">
              <a:lnSpc>
                <a:spcPct val="130000"/>
              </a:lnSpc>
            </a:pPr>
            <a:r>
              <a:rPr lang="en-US" altLang="zh-CN" sz="3600" b="1" dirty="0">
                <a:solidFill>
                  <a:srgbClr val="0000FF"/>
                </a:solidFill>
                <a:cs typeface="Times New Roman" panose="02020603050405020304" pitchFamily="18" charset="0"/>
              </a:rPr>
              <a:t>    you do if…</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blinds(horizontal)">
                                      <p:cBhvr>
                                        <p:cTn id="7" dur="500"/>
                                        <p:tgtEl>
                                          <p:spTgt spid="9113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1139"/>
                                        </p:tgtEl>
                                        <p:attrNameLst>
                                          <p:attrName>style.visibility</p:attrName>
                                        </p:attrNameLst>
                                      </p:cBhvr>
                                      <p:to>
                                        <p:strVal val="visible"/>
                                      </p:to>
                                    </p:set>
                                    <p:animEffect transition="in" filter="randombar(horizontal)">
                                      <p:cBhvr>
                                        <p:cTn id="12" dur="500"/>
                                        <p:tgtEl>
                                          <p:spTgt spid="91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WordArt 4"/>
          <p:cNvSpPr>
            <a:spLocks noChangeArrowheads="1" noChangeShapeType="1" noTextEdit="1"/>
          </p:cNvSpPr>
          <p:nvPr/>
        </p:nvSpPr>
        <p:spPr bwMode="auto">
          <a:xfrm>
            <a:off x="2195513" y="549275"/>
            <a:ext cx="5184775" cy="981075"/>
          </a:xfrm>
          <a:prstGeom prst="rect">
            <a:avLst/>
          </a:prstGeom>
        </p:spPr>
        <p:txBody>
          <a:bodyPr wrap="none" fromWordArt="1">
            <a:prstTxWarp prst="textDoubleWave1">
              <a:avLst>
                <a:gd name="adj1" fmla="val 6500"/>
                <a:gd name="adj2" fmla="val 0"/>
              </a:avLst>
            </a:prstTxWarp>
          </a:bodyPr>
          <a:lstStyle/>
          <a:p>
            <a:r>
              <a:rPr lang="en-US" altLang="zh-CN" sz="4000" b="1" kern="10" spc="-400" dirty="0">
                <a:ln w="12700">
                  <a:solidFill>
                    <a:srgbClr val="000099"/>
                  </a:solidFill>
                  <a:round/>
                </a:ln>
                <a:solidFill>
                  <a:srgbClr val="FF6600"/>
                </a:solidFill>
                <a:effectLst>
                  <a:outerShdw dist="125724" dir="18900000" algn="ctr" rotWithShape="0">
                    <a:srgbClr val="000099"/>
                  </a:outerShdw>
                </a:effectLst>
                <a:latin typeface="Arial" panose="020B0604020202020204"/>
                <a:cs typeface="Arial" panose="020B0604020202020204"/>
              </a:rPr>
              <a:t>Revision </a:t>
            </a:r>
            <a:endParaRPr lang="zh-CN" altLang="en-US" sz="4000" b="1" kern="10" spc="-400" dirty="0">
              <a:ln w="12700">
                <a:solidFill>
                  <a:srgbClr val="000099"/>
                </a:solidFill>
                <a:round/>
              </a:ln>
              <a:solidFill>
                <a:srgbClr val="FF6600"/>
              </a:solidFill>
              <a:effectLst>
                <a:outerShdw dist="125724" dir="18900000" algn="ctr" rotWithShape="0">
                  <a:srgbClr val="000099"/>
                </a:outerShdw>
              </a:effectLst>
              <a:latin typeface="Arial" panose="020B0604020202020204"/>
              <a:cs typeface="Arial" panose="020B0604020202020204"/>
            </a:endParaRPr>
          </a:p>
        </p:txBody>
      </p:sp>
      <p:sp>
        <p:nvSpPr>
          <p:cNvPr id="73731" name="Text Box 5"/>
          <p:cNvSpPr txBox="1">
            <a:spLocks noChangeArrowheads="1"/>
          </p:cNvSpPr>
          <p:nvPr/>
        </p:nvSpPr>
        <p:spPr bwMode="auto">
          <a:xfrm>
            <a:off x="684213" y="2709863"/>
            <a:ext cx="7632700"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kumimoji="1" lang="en-US" altLang="zh-CN" sz="3600" b="1" dirty="0">
                <a:latin typeface="Times New Roman" panose="02020603050405020304" pitchFamily="18" charset="0"/>
              </a:rPr>
              <a:t>1. </a:t>
            </a:r>
            <a:r>
              <a:rPr kumimoji="1" lang="zh-CN" altLang="en-US" sz="3600" b="1" dirty="0">
                <a:latin typeface="Times New Roman" panose="02020603050405020304" pitchFamily="18" charset="0"/>
              </a:rPr>
              <a:t>有许多担忧 </a:t>
            </a:r>
            <a:r>
              <a:rPr kumimoji="1" lang="en-US" altLang="zh-CN" sz="3600" b="1" dirty="0">
                <a:latin typeface="Times New Roman" panose="02020603050405020304" pitchFamily="18" charset="0"/>
              </a:rPr>
              <a:t>___________________</a:t>
            </a:r>
          </a:p>
          <a:p>
            <a:pPr>
              <a:lnSpc>
                <a:spcPct val="130000"/>
              </a:lnSpc>
            </a:pPr>
            <a:r>
              <a:rPr kumimoji="1" lang="en-US" altLang="zh-CN" sz="3600" b="1" dirty="0">
                <a:latin typeface="Times New Roman" panose="02020603050405020304" pitchFamily="18" charset="0"/>
              </a:rPr>
              <a:t>2. </a:t>
            </a:r>
            <a:r>
              <a:rPr kumimoji="1" lang="zh-CN" altLang="en-US" sz="3600" b="1" dirty="0">
                <a:latin typeface="Times New Roman" panose="02020603050405020304" pitchFamily="18" charset="0"/>
              </a:rPr>
              <a:t>与某人交谈 </a:t>
            </a:r>
            <a:r>
              <a:rPr kumimoji="1" lang="en-US" altLang="zh-CN" sz="3600" b="1" dirty="0">
                <a:latin typeface="Times New Roman" panose="02020603050405020304" pitchFamily="18" charset="0"/>
              </a:rPr>
              <a:t>___________________</a:t>
            </a:r>
          </a:p>
          <a:p>
            <a:pPr>
              <a:lnSpc>
                <a:spcPct val="130000"/>
              </a:lnSpc>
            </a:pPr>
            <a:r>
              <a:rPr kumimoji="1" lang="en-US" altLang="zh-CN" sz="3600" b="1" dirty="0">
                <a:latin typeface="Times New Roman" panose="02020603050405020304" pitchFamily="18" charset="0"/>
              </a:rPr>
              <a:t>3. </a:t>
            </a:r>
            <a:r>
              <a:rPr kumimoji="1" lang="zh-CN" altLang="en-US" sz="3600" b="1" dirty="0">
                <a:latin typeface="Times New Roman" panose="02020603050405020304" pitchFamily="18" charset="0"/>
              </a:rPr>
              <a:t>害怕做某事 </a:t>
            </a:r>
            <a:r>
              <a:rPr kumimoji="1" lang="en-US" altLang="zh-CN" sz="3600" b="1" dirty="0">
                <a:latin typeface="Times New Roman" panose="02020603050405020304" pitchFamily="18" charset="0"/>
              </a:rPr>
              <a:t>___________________</a:t>
            </a:r>
          </a:p>
          <a:p>
            <a:pPr>
              <a:lnSpc>
                <a:spcPct val="130000"/>
              </a:lnSpc>
            </a:pPr>
            <a:r>
              <a:rPr kumimoji="1" lang="en-US" altLang="zh-CN" sz="3600" b="1" dirty="0">
                <a:latin typeface="Times New Roman" panose="02020603050405020304" pitchFamily="18" charset="0"/>
              </a:rPr>
              <a:t>4.  </a:t>
            </a:r>
            <a:r>
              <a:rPr kumimoji="1" lang="zh-CN" altLang="en-US" sz="3600" b="1" dirty="0">
                <a:latin typeface="Times New Roman" panose="02020603050405020304" pitchFamily="18" charset="0"/>
              </a:rPr>
              <a:t>最终 </a:t>
            </a:r>
            <a:r>
              <a:rPr kumimoji="1" lang="en-US" altLang="zh-CN" sz="3600" b="1" dirty="0">
                <a:latin typeface="Times New Roman" panose="02020603050405020304" pitchFamily="18" charset="0"/>
              </a:rPr>
              <a:t>____________ </a:t>
            </a:r>
          </a:p>
          <a:p>
            <a:pPr>
              <a:lnSpc>
                <a:spcPct val="130000"/>
              </a:lnSpc>
            </a:pPr>
            <a:r>
              <a:rPr kumimoji="1" lang="en-US" altLang="zh-CN" sz="3600" b="1" dirty="0">
                <a:latin typeface="Times New Roman" panose="02020603050405020304" pitchFamily="18" charset="0"/>
              </a:rPr>
              <a:t>5. </a:t>
            </a:r>
            <a:r>
              <a:rPr kumimoji="1" lang="zh-CN" altLang="en-US" sz="3600" b="1" dirty="0">
                <a:latin typeface="Times New Roman" panose="02020603050405020304" pitchFamily="18" charset="0"/>
              </a:rPr>
              <a:t>生气 </a:t>
            </a:r>
            <a:r>
              <a:rPr kumimoji="1" lang="en-US" altLang="zh-CN" sz="3600" b="1" dirty="0">
                <a:latin typeface="Times New Roman" panose="02020603050405020304" pitchFamily="18" charset="0"/>
              </a:rPr>
              <a:t>___________</a:t>
            </a:r>
          </a:p>
        </p:txBody>
      </p:sp>
      <p:sp>
        <p:nvSpPr>
          <p:cNvPr id="73732" name="Rectangle 12"/>
          <p:cNvSpPr>
            <a:spLocks noChangeArrowheads="1"/>
          </p:cNvSpPr>
          <p:nvPr/>
        </p:nvSpPr>
        <p:spPr bwMode="auto">
          <a:xfrm>
            <a:off x="719138" y="1916113"/>
            <a:ext cx="81010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zh-CN" altLang="en-US" sz="3600" b="1" dirty="0">
                <a:solidFill>
                  <a:srgbClr val="0000FF"/>
                </a:solidFill>
                <a:latin typeface="Times New Roman" panose="02020603050405020304" pitchFamily="18" charset="0"/>
                <a:cs typeface="Times New Roman" panose="02020603050405020304" pitchFamily="18" charset="0"/>
              </a:rPr>
              <a:t>一、将下列词组或句子翻译成英语。</a:t>
            </a:r>
          </a:p>
        </p:txBody>
      </p:sp>
      <p:sp>
        <p:nvSpPr>
          <p:cNvPr id="73733" name="Text Box 4"/>
          <p:cNvSpPr txBox="1">
            <a:spLocks noChangeArrowheads="1"/>
          </p:cNvSpPr>
          <p:nvPr/>
        </p:nvSpPr>
        <p:spPr bwMode="auto">
          <a:xfrm>
            <a:off x="3922713" y="2860675"/>
            <a:ext cx="4321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have a lot of worries</a:t>
            </a:r>
          </a:p>
        </p:txBody>
      </p:sp>
      <p:sp>
        <p:nvSpPr>
          <p:cNvPr id="73734" name="Text Box 7"/>
          <p:cNvSpPr txBox="1">
            <a:spLocks noChangeArrowheads="1"/>
          </p:cNvSpPr>
          <p:nvPr/>
        </p:nvSpPr>
        <p:spPr bwMode="auto">
          <a:xfrm>
            <a:off x="3997325" y="3508375"/>
            <a:ext cx="3527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talk to someone</a:t>
            </a:r>
          </a:p>
        </p:txBody>
      </p:sp>
      <p:sp>
        <p:nvSpPr>
          <p:cNvPr id="73735" name="Text Box 7"/>
          <p:cNvSpPr txBox="1">
            <a:spLocks noChangeArrowheads="1"/>
          </p:cNvSpPr>
          <p:nvPr/>
        </p:nvSpPr>
        <p:spPr bwMode="auto">
          <a:xfrm>
            <a:off x="3636963" y="4300538"/>
            <a:ext cx="4464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be afraid to do </a:t>
            </a:r>
            <a:r>
              <a:rPr lang="en-US" altLang="zh-CN" sz="3600" b="1" dirty="0" err="1">
                <a:solidFill>
                  <a:srgbClr val="FF0000"/>
                </a:solidFill>
                <a:latin typeface="Times New Roman" panose="02020603050405020304" pitchFamily="18" charset="0"/>
                <a:cs typeface="Times New Roman" panose="02020603050405020304" pitchFamily="18" charset="0"/>
              </a:rPr>
              <a:t>sth</a:t>
            </a:r>
            <a:r>
              <a:rPr lang="en-US" altLang="zh-CN" sz="3600" b="1" dirty="0">
                <a:solidFill>
                  <a:srgbClr val="FF0000"/>
                </a:solidFill>
                <a:latin typeface="Times New Roman" panose="02020603050405020304" pitchFamily="18" charset="0"/>
                <a:cs typeface="Times New Roman" panose="02020603050405020304" pitchFamily="18" charset="0"/>
              </a:rPr>
              <a:t>.</a:t>
            </a:r>
          </a:p>
        </p:txBody>
      </p:sp>
      <p:sp>
        <p:nvSpPr>
          <p:cNvPr id="73736" name="Text Box 4"/>
          <p:cNvSpPr txBox="1">
            <a:spLocks noChangeArrowheads="1"/>
          </p:cNvSpPr>
          <p:nvPr/>
        </p:nvSpPr>
        <p:spPr bwMode="auto">
          <a:xfrm>
            <a:off x="2484438" y="5019675"/>
            <a:ext cx="23034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in the end</a:t>
            </a:r>
          </a:p>
        </p:txBody>
      </p:sp>
      <p:sp>
        <p:nvSpPr>
          <p:cNvPr id="73737" name="Text Box 7"/>
          <p:cNvSpPr txBox="1">
            <a:spLocks noChangeArrowheads="1"/>
          </p:cNvSpPr>
          <p:nvPr/>
        </p:nvSpPr>
        <p:spPr bwMode="auto">
          <a:xfrm>
            <a:off x="2339975" y="5740400"/>
            <a:ext cx="2232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be angry</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box(in)">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3733"/>
                                        </p:tgtEl>
                                        <p:attrNameLst>
                                          <p:attrName>style.visibility</p:attrName>
                                        </p:attrNameLst>
                                      </p:cBhvr>
                                      <p:to>
                                        <p:strVal val="visible"/>
                                      </p:to>
                                    </p:set>
                                    <p:anim calcmode="lin" valueType="num">
                                      <p:cBhvr additive="base">
                                        <p:cTn id="12" dur="500" fill="hold"/>
                                        <p:tgtEl>
                                          <p:spTgt spid="73733"/>
                                        </p:tgtEl>
                                        <p:attrNameLst>
                                          <p:attrName>ppt_x</p:attrName>
                                        </p:attrNameLst>
                                      </p:cBhvr>
                                      <p:tavLst>
                                        <p:tav tm="0">
                                          <p:val>
                                            <p:strVal val="#ppt_x"/>
                                          </p:val>
                                        </p:tav>
                                        <p:tav tm="100000">
                                          <p:val>
                                            <p:strVal val="#ppt_x"/>
                                          </p:val>
                                        </p:tav>
                                      </p:tavLst>
                                    </p:anim>
                                    <p:anim calcmode="lin" valueType="num">
                                      <p:cBhvr additive="base">
                                        <p:cTn id="13" dur="500" fill="hold"/>
                                        <p:tgtEl>
                                          <p:spTgt spid="7373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3734"/>
                                        </p:tgtEl>
                                        <p:attrNameLst>
                                          <p:attrName>style.visibility</p:attrName>
                                        </p:attrNameLst>
                                      </p:cBhvr>
                                      <p:to>
                                        <p:strVal val="visible"/>
                                      </p:to>
                                    </p:set>
                                    <p:anim calcmode="lin" valueType="num">
                                      <p:cBhvr additive="base">
                                        <p:cTn id="18" dur="500" fill="hold"/>
                                        <p:tgtEl>
                                          <p:spTgt spid="73734"/>
                                        </p:tgtEl>
                                        <p:attrNameLst>
                                          <p:attrName>ppt_x</p:attrName>
                                        </p:attrNameLst>
                                      </p:cBhvr>
                                      <p:tavLst>
                                        <p:tav tm="0">
                                          <p:val>
                                            <p:strVal val="#ppt_x"/>
                                          </p:val>
                                        </p:tav>
                                        <p:tav tm="100000">
                                          <p:val>
                                            <p:strVal val="#ppt_x"/>
                                          </p:val>
                                        </p:tav>
                                      </p:tavLst>
                                    </p:anim>
                                    <p:anim calcmode="lin" valueType="num">
                                      <p:cBhvr additive="base">
                                        <p:cTn id="19" dur="500" fill="hold"/>
                                        <p:tgtEl>
                                          <p:spTgt spid="7373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3735"/>
                                        </p:tgtEl>
                                        <p:attrNameLst>
                                          <p:attrName>style.visibility</p:attrName>
                                        </p:attrNameLst>
                                      </p:cBhvr>
                                      <p:to>
                                        <p:strVal val="visible"/>
                                      </p:to>
                                    </p:set>
                                    <p:anim calcmode="lin" valueType="num">
                                      <p:cBhvr additive="base">
                                        <p:cTn id="24" dur="500" fill="hold"/>
                                        <p:tgtEl>
                                          <p:spTgt spid="73735"/>
                                        </p:tgtEl>
                                        <p:attrNameLst>
                                          <p:attrName>ppt_x</p:attrName>
                                        </p:attrNameLst>
                                      </p:cBhvr>
                                      <p:tavLst>
                                        <p:tav tm="0">
                                          <p:val>
                                            <p:strVal val="#ppt_x"/>
                                          </p:val>
                                        </p:tav>
                                        <p:tav tm="100000">
                                          <p:val>
                                            <p:strVal val="#ppt_x"/>
                                          </p:val>
                                        </p:tav>
                                      </p:tavLst>
                                    </p:anim>
                                    <p:anim calcmode="lin" valueType="num">
                                      <p:cBhvr additive="base">
                                        <p:cTn id="25" dur="500" fill="hold"/>
                                        <p:tgtEl>
                                          <p:spTgt spid="7373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3736"/>
                                        </p:tgtEl>
                                        <p:attrNameLst>
                                          <p:attrName>style.visibility</p:attrName>
                                        </p:attrNameLst>
                                      </p:cBhvr>
                                      <p:to>
                                        <p:strVal val="visible"/>
                                      </p:to>
                                    </p:set>
                                    <p:anim calcmode="lin" valueType="num">
                                      <p:cBhvr additive="base">
                                        <p:cTn id="30" dur="500" fill="hold"/>
                                        <p:tgtEl>
                                          <p:spTgt spid="73736"/>
                                        </p:tgtEl>
                                        <p:attrNameLst>
                                          <p:attrName>ppt_x</p:attrName>
                                        </p:attrNameLst>
                                      </p:cBhvr>
                                      <p:tavLst>
                                        <p:tav tm="0">
                                          <p:val>
                                            <p:strVal val="#ppt_x"/>
                                          </p:val>
                                        </p:tav>
                                        <p:tav tm="100000">
                                          <p:val>
                                            <p:strVal val="#ppt_x"/>
                                          </p:val>
                                        </p:tav>
                                      </p:tavLst>
                                    </p:anim>
                                    <p:anim calcmode="lin" valueType="num">
                                      <p:cBhvr additive="base">
                                        <p:cTn id="31" dur="500" fill="hold"/>
                                        <p:tgtEl>
                                          <p:spTgt spid="7373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3737"/>
                                        </p:tgtEl>
                                        <p:attrNameLst>
                                          <p:attrName>style.visibility</p:attrName>
                                        </p:attrNameLst>
                                      </p:cBhvr>
                                      <p:to>
                                        <p:strVal val="visible"/>
                                      </p:to>
                                    </p:set>
                                    <p:anim calcmode="lin" valueType="num">
                                      <p:cBhvr additive="base">
                                        <p:cTn id="36" dur="500" fill="hold"/>
                                        <p:tgtEl>
                                          <p:spTgt spid="73737"/>
                                        </p:tgtEl>
                                        <p:attrNameLst>
                                          <p:attrName>ppt_x</p:attrName>
                                        </p:attrNameLst>
                                      </p:cBhvr>
                                      <p:tavLst>
                                        <p:tav tm="0">
                                          <p:val>
                                            <p:strVal val="#ppt_x"/>
                                          </p:val>
                                        </p:tav>
                                        <p:tav tm="100000">
                                          <p:val>
                                            <p:strVal val="#ppt_x"/>
                                          </p:val>
                                        </p:tav>
                                      </p:tavLst>
                                    </p:anim>
                                    <p:anim calcmode="lin" valueType="num">
                                      <p:cBhvr additive="base">
                                        <p:cTn id="37" dur="500" fill="hold"/>
                                        <p:tgtEl>
                                          <p:spTgt spid="737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3" grpId="0"/>
      <p:bldP spid="73734" grpId="0"/>
      <p:bldP spid="73735" grpId="0"/>
      <p:bldP spid="73736" grpId="0"/>
      <p:bldP spid="7373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txBox="1">
            <a:spLocks noChangeArrowheads="1"/>
          </p:cNvSpPr>
          <p:nvPr/>
        </p:nvSpPr>
        <p:spPr bwMode="auto">
          <a:xfrm>
            <a:off x="250825" y="620713"/>
            <a:ext cx="8459788"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20000"/>
              </a:lnSpc>
            </a:pPr>
            <a:r>
              <a:rPr lang="en-US" altLang="zh-CN" sz="3600" b="1">
                <a:latin typeface="Times New Roman" panose="02020603050405020304" pitchFamily="18" charset="0"/>
              </a:rPr>
              <a:t>2. there’s an English test tomorrow?</a:t>
            </a:r>
          </a:p>
          <a:p>
            <a:pPr eaLnBrk="0" hangingPunct="0">
              <a:lnSpc>
                <a:spcPct val="120000"/>
              </a:lnSpc>
            </a:pPr>
            <a:r>
              <a:rPr lang="en-US" altLang="zh-CN" sz="3600" b="1">
                <a:latin typeface="Times New Roman" panose="02020603050405020304" pitchFamily="18" charset="0"/>
              </a:rPr>
              <a:t>    _________________________________</a:t>
            </a:r>
          </a:p>
          <a:p>
            <a:pPr eaLnBrk="0" hangingPunct="0">
              <a:lnSpc>
                <a:spcPct val="120000"/>
              </a:lnSpc>
            </a:pPr>
            <a:r>
              <a:rPr lang="en-US" altLang="zh-CN" sz="3600" b="1">
                <a:latin typeface="Times New Roman" panose="02020603050405020304" pitchFamily="18" charset="0"/>
              </a:rPr>
              <a:t>    _________________________________</a:t>
            </a:r>
          </a:p>
          <a:p>
            <a:pPr eaLnBrk="0" hangingPunct="0">
              <a:lnSpc>
                <a:spcPct val="120000"/>
              </a:lnSpc>
            </a:pPr>
            <a:r>
              <a:rPr lang="en-US" altLang="zh-CN" sz="3600" b="1">
                <a:latin typeface="Times New Roman" panose="02020603050405020304" pitchFamily="18" charset="0"/>
              </a:rPr>
              <a:t>3. your cousin decides to come and visit </a:t>
            </a:r>
          </a:p>
          <a:p>
            <a:pPr eaLnBrk="0" hangingPunct="0">
              <a:lnSpc>
                <a:spcPct val="120000"/>
              </a:lnSpc>
            </a:pPr>
            <a:r>
              <a:rPr lang="en-US" altLang="zh-CN" sz="3600" b="1">
                <a:latin typeface="Times New Roman" panose="02020603050405020304" pitchFamily="18" charset="0"/>
              </a:rPr>
              <a:t>    from another town? </a:t>
            </a:r>
          </a:p>
          <a:p>
            <a:pPr eaLnBrk="0" hangingPunct="0">
              <a:lnSpc>
                <a:spcPct val="120000"/>
              </a:lnSpc>
            </a:pPr>
            <a:r>
              <a:rPr lang="en-US" altLang="zh-CN" sz="3600" b="1">
                <a:latin typeface="Times New Roman" panose="02020603050405020304" pitchFamily="18" charset="0"/>
              </a:rPr>
              <a:t>    _________________________________</a:t>
            </a:r>
          </a:p>
          <a:p>
            <a:pPr eaLnBrk="0" hangingPunct="0">
              <a:lnSpc>
                <a:spcPct val="120000"/>
              </a:lnSpc>
            </a:pPr>
            <a:r>
              <a:rPr lang="en-US" altLang="zh-CN" sz="3600" b="1">
                <a:latin typeface="Times New Roman" panose="02020603050405020304" pitchFamily="18" charset="0"/>
              </a:rPr>
              <a:t>    _________________________________</a:t>
            </a:r>
          </a:p>
          <a:p>
            <a:pPr eaLnBrk="0" hangingPunct="0">
              <a:lnSpc>
                <a:spcPct val="120000"/>
              </a:lnSpc>
            </a:pPr>
            <a:r>
              <a:rPr lang="en-US" altLang="zh-CN" sz="3600" b="1">
                <a:latin typeface="Times New Roman" panose="02020603050405020304" pitchFamily="18" charset="0"/>
              </a:rPr>
              <a:t>    _________________________________</a:t>
            </a:r>
          </a:p>
        </p:txBody>
      </p:sp>
      <p:sp>
        <p:nvSpPr>
          <p:cNvPr id="92163" name="Text Box 4"/>
          <p:cNvSpPr txBox="1">
            <a:spLocks noChangeArrowheads="1"/>
          </p:cNvSpPr>
          <p:nvPr/>
        </p:nvSpPr>
        <p:spPr bwMode="auto">
          <a:xfrm>
            <a:off x="719138" y="4010025"/>
            <a:ext cx="7920037"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500" b="1">
                <a:solidFill>
                  <a:srgbClr val="FF0000"/>
                </a:solidFill>
                <a:latin typeface="Times New Roman" panose="02020603050405020304" pitchFamily="18" charset="0"/>
                <a:cs typeface="Times New Roman" panose="02020603050405020304" pitchFamily="18" charset="0"/>
              </a:rPr>
              <a:t>If my cousin decides to come and visit from another town, I’ll have a party for him. And I’ll invite a lot of  good friends.</a:t>
            </a:r>
          </a:p>
        </p:txBody>
      </p:sp>
      <p:sp>
        <p:nvSpPr>
          <p:cNvPr id="92164" name="Text Box 7"/>
          <p:cNvSpPr txBox="1">
            <a:spLocks noChangeArrowheads="1"/>
          </p:cNvSpPr>
          <p:nvPr/>
        </p:nvSpPr>
        <p:spPr bwMode="auto">
          <a:xfrm>
            <a:off x="717550" y="1268413"/>
            <a:ext cx="7920038"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solidFill>
                  <a:srgbClr val="FF0000"/>
                </a:solidFill>
                <a:latin typeface="Times New Roman" panose="02020603050405020304" pitchFamily="18" charset="0"/>
                <a:cs typeface="Times New Roman" panose="02020603050405020304" pitchFamily="18" charset="0"/>
              </a:rPr>
              <a:t>If there’s an English test tomorrow,  I’ll go over my books and notes.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randombar(horizontal)">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63"/>
                                        </p:tgtEl>
                                        <p:attrNameLst>
                                          <p:attrName>style.visibility</p:attrName>
                                        </p:attrNameLst>
                                      </p:cBhvr>
                                      <p:to>
                                        <p:strVal val="visible"/>
                                      </p:to>
                                    </p:set>
                                    <p:animEffect transition="in" filter="randombar(horizontal)">
                                      <p:cBhvr>
                                        <p:cTn id="12" dur="500"/>
                                        <p:tgtEl>
                                          <p:spTgt spid="92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P spid="9216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 Box 3"/>
          <p:cNvSpPr txBox="1">
            <a:spLocks noChangeArrowheads="1"/>
          </p:cNvSpPr>
          <p:nvPr/>
        </p:nvSpPr>
        <p:spPr bwMode="auto">
          <a:xfrm>
            <a:off x="827088" y="1700213"/>
            <a:ext cx="7559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kumimoji="1" lang="en-US" altLang="zh-CN" sz="3200" b="1" dirty="0">
                <a:latin typeface="Times New Roman" panose="02020603050405020304" pitchFamily="18" charset="0"/>
              </a:rPr>
              <a:t>If you win </a:t>
            </a:r>
            <a:r>
              <a:rPr lang="en-US" altLang="zh-CN" sz="3200" b="1" dirty="0">
                <a:solidFill>
                  <a:srgbClr val="0000FF"/>
                </a:solidFill>
                <a:latin typeface="Times New Roman" panose="02020603050405020304" pitchFamily="18" charset="0"/>
              </a:rPr>
              <a:t>a large amount of money</a:t>
            </a:r>
            <a:r>
              <a:rPr kumimoji="1" lang="en-US" altLang="zh-CN" sz="3200" b="1" dirty="0">
                <a:latin typeface="Times New Roman" panose="02020603050405020304" pitchFamily="18" charset="0"/>
              </a:rPr>
              <a:t>, what will you do?</a:t>
            </a:r>
          </a:p>
        </p:txBody>
      </p:sp>
      <p:pic>
        <p:nvPicPr>
          <p:cNvPr id="93187" name="Picture 11" descr="draft_lens17963368module150283446photo_1305756682money_markey"/>
          <p:cNvPicPr>
            <a:picLocks noChangeAspect="1" noChangeArrowheads="1"/>
          </p:cNvPicPr>
          <p:nvPr/>
        </p:nvPicPr>
        <p:blipFill>
          <a:blip r:embed="rId2"/>
          <a:srcRect/>
          <a:stretch>
            <a:fillRect/>
          </a:stretch>
        </p:blipFill>
        <p:spPr bwMode="auto">
          <a:xfrm>
            <a:off x="2225675" y="3048000"/>
            <a:ext cx="476250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8" name="WordArt 12"/>
          <p:cNvSpPr>
            <a:spLocks noChangeArrowheads="1" noChangeShapeType="1" noTextEdit="1"/>
          </p:cNvSpPr>
          <p:nvPr/>
        </p:nvSpPr>
        <p:spPr bwMode="auto">
          <a:xfrm>
            <a:off x="3132138" y="692150"/>
            <a:ext cx="2362200" cy="744538"/>
          </a:xfrm>
          <a:prstGeom prst="rect">
            <a:avLst/>
          </a:prstGeom>
        </p:spPr>
        <p:txBody>
          <a:bodyPr wrap="none" fromWordArt="1">
            <a:prstTxWarp prst="textDoubleWave1">
              <a:avLst>
                <a:gd name="adj1" fmla="val 6500"/>
                <a:gd name="adj2" fmla="val 0"/>
              </a:avLst>
            </a:prstTxWarp>
          </a:bodyPr>
          <a:lstStyle/>
          <a:p>
            <a:r>
              <a:rPr lang="en-US" altLang="zh-CN" sz="3600" b="1" kern="10" spc="-360">
                <a:ln w="12700">
                  <a:solidFill>
                    <a:srgbClr val="000099"/>
                  </a:solidFill>
                  <a:round/>
                </a:ln>
                <a:solidFill>
                  <a:srgbClr val="33CCFF"/>
                </a:solidFill>
                <a:effectLst>
                  <a:outerShdw dist="125724" dir="18900000" algn="ctr" rotWithShape="0">
                    <a:srgbClr val="000099"/>
                  </a:outerShdw>
                </a:effectLst>
                <a:latin typeface="Arial Black" panose="020B0A04020102020204"/>
              </a:rPr>
              <a:t>Free Talk</a:t>
            </a:r>
            <a:endParaRPr lang="zh-CN" altLang="en-US" sz="3600" b="1" kern="10" spc="-360">
              <a:ln w="12700">
                <a:solidFill>
                  <a:srgbClr val="000099"/>
                </a:solidFill>
                <a:round/>
              </a:ln>
              <a:solidFill>
                <a:srgbClr val="33CCFF"/>
              </a:solidFill>
              <a:effectLst>
                <a:outerShdw dist="125724" dir="18900000" algn="ctr" rotWithShape="0">
                  <a:srgbClr val="000099"/>
                </a:outerShdw>
              </a:effectLst>
              <a:latin typeface="Arial Black" panose="020B0A04020102020204"/>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0690" name="Group 34"/>
          <p:cNvGraphicFramePr>
            <a:graphicFrameLocks noGrp="1"/>
          </p:cNvGraphicFramePr>
          <p:nvPr/>
        </p:nvGraphicFramePr>
        <p:xfrm>
          <a:off x="755650" y="1916113"/>
          <a:ext cx="7704138" cy="3544571"/>
        </p:xfrm>
        <a:graphic>
          <a:graphicData uri="http://schemas.openxmlformats.org/drawingml/2006/table">
            <a:tbl>
              <a:tblPr/>
              <a:tblGrid>
                <a:gridCol w="1439863">
                  <a:extLst>
                    <a:ext uri="{9D8B030D-6E8A-4147-A177-3AD203B41FA5}">
                      <a16:colId xmlns:a16="http://schemas.microsoft.com/office/drawing/2014/main" val="20000"/>
                    </a:ext>
                  </a:extLst>
                </a:gridCol>
                <a:gridCol w="6264275">
                  <a:extLst>
                    <a:ext uri="{9D8B030D-6E8A-4147-A177-3AD203B41FA5}">
                      <a16:colId xmlns:a16="http://schemas.microsoft.com/office/drawing/2014/main" val="20001"/>
                    </a:ext>
                  </a:extLst>
                </a:gridCol>
              </a:tblGrid>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rgbClr val="6600FF"/>
                          </a:solidFill>
                          <a:effectLst/>
                          <a:latin typeface="Times New Roman" panose="02020603050405020304" pitchFamily="18" charset="0"/>
                          <a:ea typeface="宋体" panose="02010600030101010101" pitchFamily="2" charset="-122"/>
                        </a:rPr>
                        <a:t> Name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rgbClr val="6600FF"/>
                          </a:solidFill>
                          <a:effectLst/>
                          <a:latin typeface="Times New Roman" panose="02020603050405020304" pitchFamily="18" charset="0"/>
                          <a:ea typeface="宋体" panose="02010600030101010101" pitchFamily="2" charset="-122"/>
                        </a:rPr>
                        <a:t>Plans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extLst>
                  <a:ext uri="{0D108BD9-81ED-4DB2-BD59-A6C34878D82A}">
                    <a16:rowId xmlns:a16="http://schemas.microsoft.com/office/drawing/2014/main" val="10000"/>
                  </a:ext>
                </a:extLst>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6600FF"/>
                          </a:solidFill>
                          <a:effectLst/>
                          <a:latin typeface="Times New Roman" panose="02020603050405020304" pitchFamily="18" charset="0"/>
                          <a:ea typeface="宋体" panose="02010600030101010101" pitchFamily="2" charset="-122"/>
                        </a:rPr>
                        <a:t>I</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rgbClr val="6600FF"/>
                          </a:solidFill>
                          <a:effectLst/>
                          <a:latin typeface="Times New Roman" panose="02020603050405020304" pitchFamily="18" charset="0"/>
                          <a:ea typeface="宋体" panose="02010600030101010101" pitchFamily="2" charset="-122"/>
                        </a:rPr>
                        <a:t>I will buy a big house for my parents.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extLst>
                  <a:ext uri="{0D108BD9-81ED-4DB2-BD59-A6C34878D82A}">
                    <a16:rowId xmlns:a16="http://schemas.microsoft.com/office/drawing/2014/main" val="10001"/>
                  </a:ext>
                </a:extLst>
              </a:tr>
              <a:tr h="5905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6600FF"/>
                          </a:solidFill>
                          <a:effectLst/>
                          <a:latin typeface="Times New Roman" panose="02020603050405020304" pitchFamily="18" charset="0"/>
                          <a:ea typeface="宋体" panose="02010600030101010101" pitchFamily="2" charset="-122"/>
                        </a:rPr>
                        <a:t>   S1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6600FF"/>
                          </a:solidFill>
                          <a:effectLst/>
                          <a:latin typeface="Times New Roman" panose="02020603050405020304" pitchFamily="18" charset="0"/>
                          <a:ea typeface="宋体" panose="02010600030101010101" pitchFamily="2" charset="-122"/>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extLst>
                  <a:ext uri="{0D108BD9-81ED-4DB2-BD59-A6C34878D82A}">
                    <a16:rowId xmlns:a16="http://schemas.microsoft.com/office/drawing/2014/main" val="10002"/>
                  </a:ext>
                </a:extLst>
              </a:tr>
              <a:tr h="5889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6600FF"/>
                          </a:solidFill>
                          <a:effectLst/>
                          <a:latin typeface="Times New Roman" panose="02020603050405020304" pitchFamily="18" charset="0"/>
                          <a:ea typeface="宋体" panose="02010600030101010101" pitchFamily="2" charset="-122"/>
                        </a:rPr>
                        <a:t>   S2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6600FF"/>
                          </a:solidFill>
                          <a:effectLst/>
                          <a:latin typeface="Times New Roman" panose="02020603050405020304" pitchFamily="18" charset="0"/>
                          <a:ea typeface="宋体" panose="02010600030101010101" pitchFamily="2" charset="-122"/>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extLst>
                  <a:ext uri="{0D108BD9-81ED-4DB2-BD59-A6C34878D82A}">
                    <a16:rowId xmlns:a16="http://schemas.microsoft.com/office/drawing/2014/main" val="10003"/>
                  </a:ext>
                </a:extLst>
              </a:tr>
              <a:tr h="3476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smtClean="0">
                          <a:ln>
                            <a:noFill/>
                          </a:ln>
                          <a:solidFill>
                            <a:srgbClr val="6600FF"/>
                          </a:solidFill>
                          <a:effectLst/>
                          <a:latin typeface="Times New Roman" panose="02020603050405020304" pitchFamily="18" charset="0"/>
                          <a:ea typeface="宋体" panose="02010600030101010101" pitchFamily="2" charset="-122"/>
                        </a:rPr>
                        <a:t>   S3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rgbClr val="6600FF"/>
                          </a:solidFill>
                          <a:effectLst/>
                          <a:latin typeface="Times New Roman" panose="02020603050405020304" pitchFamily="18" charset="0"/>
                          <a:ea typeface="宋体" panose="02010600030101010101" pitchFamily="2" charset="-122"/>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gradFill rotWithShape="0">
                      <a:gsLst>
                        <a:gs pos="0">
                          <a:srgbClr val="FFCCFF"/>
                        </a:gs>
                        <a:gs pos="100000">
                          <a:schemeClr val="bg1"/>
                        </a:gs>
                      </a:gsLst>
                      <a:lin ang="5400000" scaled="1"/>
                    </a:gra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611188" y="692150"/>
            <a:ext cx="8208962"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20000"/>
              </a:lnSpc>
            </a:pPr>
            <a:r>
              <a:rPr kumimoji="1" lang="en-US" altLang="zh-CN" sz="3400" b="1" dirty="0">
                <a:latin typeface="Times New Roman" panose="02020603050405020304" pitchFamily="18" charset="0"/>
              </a:rPr>
              <a:t>6. </a:t>
            </a:r>
            <a:r>
              <a:rPr kumimoji="1" lang="zh-CN" altLang="en-US" sz="3400" b="1" dirty="0">
                <a:latin typeface="Times New Roman" panose="02020603050405020304" pitchFamily="18" charset="0"/>
              </a:rPr>
              <a:t>犯一些粗心的错误 </a:t>
            </a:r>
          </a:p>
          <a:p>
            <a:pPr algn="l">
              <a:lnSpc>
                <a:spcPct val="120000"/>
              </a:lnSpc>
            </a:pPr>
            <a:r>
              <a:rPr kumimoji="1" lang="zh-CN" altLang="en-US" sz="3400" b="1" dirty="0">
                <a:latin typeface="Times New Roman" panose="02020603050405020304" pitchFamily="18" charset="0"/>
              </a:rPr>
              <a:t>     </a:t>
            </a:r>
            <a:r>
              <a:rPr kumimoji="1" lang="en-US" altLang="zh-CN" sz="3400" b="1" dirty="0">
                <a:latin typeface="Times New Roman" panose="02020603050405020304" pitchFamily="18" charset="0"/>
              </a:rPr>
              <a:t>_____________________________</a:t>
            </a:r>
          </a:p>
          <a:p>
            <a:pPr algn="l">
              <a:lnSpc>
                <a:spcPct val="120000"/>
              </a:lnSpc>
            </a:pPr>
            <a:r>
              <a:rPr kumimoji="1" lang="en-US" altLang="zh-CN" sz="3400" b="1" dirty="0">
                <a:latin typeface="Times New Roman" panose="02020603050405020304" pitchFamily="18" charset="0"/>
              </a:rPr>
              <a:t>7. </a:t>
            </a:r>
            <a:r>
              <a:rPr kumimoji="1" lang="zh-CN" altLang="en-US" sz="3400" b="1" dirty="0">
                <a:latin typeface="Times New Roman" panose="02020603050405020304" pitchFamily="18" charset="0"/>
              </a:rPr>
              <a:t>分享我的问题 </a:t>
            </a:r>
            <a:r>
              <a:rPr kumimoji="1" lang="en-US" altLang="zh-CN" sz="3400" b="1" dirty="0">
                <a:latin typeface="Times New Roman" panose="02020603050405020304" pitchFamily="18" charset="0"/>
              </a:rPr>
              <a:t>____________________</a:t>
            </a:r>
          </a:p>
          <a:p>
            <a:pPr algn="l">
              <a:lnSpc>
                <a:spcPct val="120000"/>
              </a:lnSpc>
            </a:pPr>
            <a:r>
              <a:rPr kumimoji="1" lang="en-US" altLang="zh-CN" sz="3400" b="1" dirty="0">
                <a:latin typeface="Times New Roman" panose="02020603050405020304" pitchFamily="18" charset="0"/>
              </a:rPr>
              <a:t>8. </a:t>
            </a:r>
            <a:r>
              <a:rPr kumimoji="1" lang="zh-CN" altLang="en-US" sz="3400" b="1" dirty="0">
                <a:latin typeface="Times New Roman" panose="02020603050405020304" pitchFamily="18" charset="0"/>
              </a:rPr>
              <a:t>逃避问题 </a:t>
            </a:r>
            <a:r>
              <a:rPr kumimoji="1" lang="en-US" altLang="zh-CN" sz="3400" b="1" dirty="0">
                <a:latin typeface="Times New Roman" panose="02020603050405020304" pitchFamily="18" charset="0"/>
              </a:rPr>
              <a:t>________________________</a:t>
            </a:r>
          </a:p>
          <a:p>
            <a:pPr algn="l">
              <a:lnSpc>
                <a:spcPct val="120000"/>
              </a:lnSpc>
            </a:pPr>
            <a:r>
              <a:rPr kumimoji="1" lang="en-US" altLang="zh-CN" sz="3400" b="1" dirty="0">
                <a:latin typeface="Times New Roman" panose="02020603050405020304" pitchFamily="18" charset="0"/>
              </a:rPr>
              <a:t>9. </a:t>
            </a:r>
            <a:r>
              <a:rPr kumimoji="1" lang="zh-CN" altLang="en-US" sz="3400" b="1" dirty="0">
                <a:latin typeface="Times New Roman" panose="02020603050405020304" pitchFamily="18" charset="0"/>
              </a:rPr>
              <a:t>将</a:t>
            </a:r>
            <a:r>
              <a:rPr kumimoji="1" lang="en-US" altLang="zh-CN" sz="3400" b="1" dirty="0">
                <a:latin typeface="Times New Roman" panose="02020603050405020304" pitchFamily="18" charset="0"/>
              </a:rPr>
              <a:t>……</a:t>
            </a:r>
            <a:r>
              <a:rPr kumimoji="1" lang="zh-CN" altLang="en-US" sz="3400" b="1" dirty="0">
                <a:latin typeface="Times New Roman" panose="02020603050405020304" pitchFamily="18" charset="0"/>
              </a:rPr>
              <a:t>分成两半  </a:t>
            </a:r>
            <a:r>
              <a:rPr kumimoji="1" lang="en-US" altLang="zh-CN" sz="3400" b="1" dirty="0">
                <a:latin typeface="Times New Roman" panose="02020603050405020304" pitchFamily="18" charset="0"/>
              </a:rPr>
              <a:t>_______________</a:t>
            </a:r>
          </a:p>
          <a:p>
            <a:pPr algn="l">
              <a:lnSpc>
                <a:spcPct val="120000"/>
              </a:lnSpc>
            </a:pPr>
            <a:r>
              <a:rPr kumimoji="1" lang="en-US" altLang="zh-CN" sz="3400" b="1" dirty="0">
                <a:latin typeface="Times New Roman" panose="02020603050405020304" pitchFamily="18" charset="0"/>
              </a:rPr>
              <a:t>10. </a:t>
            </a:r>
            <a:r>
              <a:rPr kumimoji="1" lang="zh-CN" altLang="en-US" sz="3400" b="1" dirty="0">
                <a:latin typeface="Times New Roman" panose="02020603050405020304" pitchFamily="18" charset="0"/>
              </a:rPr>
              <a:t>有时候他们在学业上出现问题。</a:t>
            </a:r>
          </a:p>
          <a:p>
            <a:pPr algn="l">
              <a:lnSpc>
                <a:spcPct val="120000"/>
              </a:lnSpc>
            </a:pPr>
            <a:r>
              <a:rPr kumimoji="1" lang="zh-CN" altLang="en-US" sz="3400" b="1" dirty="0">
                <a:latin typeface="Times New Roman" panose="02020603050405020304" pitchFamily="18" charset="0"/>
              </a:rPr>
              <a:t>     </a:t>
            </a:r>
            <a:r>
              <a:rPr kumimoji="1" lang="en-US" altLang="zh-CN" sz="3400" b="1" dirty="0">
                <a:latin typeface="Times New Roman" panose="02020603050405020304" pitchFamily="18" charset="0"/>
              </a:rPr>
              <a:t>________________________________</a:t>
            </a:r>
          </a:p>
          <a:p>
            <a:pPr algn="l">
              <a:lnSpc>
                <a:spcPct val="120000"/>
              </a:lnSpc>
            </a:pPr>
            <a:r>
              <a:rPr kumimoji="1" lang="en-US" altLang="zh-CN" sz="3400" b="1" dirty="0">
                <a:latin typeface="Times New Roman" panose="02020603050405020304" pitchFamily="18" charset="0"/>
              </a:rPr>
              <a:t>     _________________________</a:t>
            </a:r>
          </a:p>
        </p:txBody>
      </p:sp>
      <p:sp>
        <p:nvSpPr>
          <p:cNvPr id="74755" name="Text Box 6"/>
          <p:cNvSpPr txBox="1">
            <a:spLocks noChangeArrowheads="1"/>
          </p:cNvSpPr>
          <p:nvPr/>
        </p:nvSpPr>
        <p:spPr bwMode="auto">
          <a:xfrm>
            <a:off x="1296988" y="1419225"/>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make some careless mistakes</a:t>
            </a:r>
          </a:p>
        </p:txBody>
      </p:sp>
      <p:sp>
        <p:nvSpPr>
          <p:cNvPr id="74756" name="Text Box 7"/>
          <p:cNvSpPr txBox="1">
            <a:spLocks noChangeArrowheads="1"/>
          </p:cNvSpPr>
          <p:nvPr/>
        </p:nvSpPr>
        <p:spPr bwMode="auto">
          <a:xfrm>
            <a:off x="3995738" y="1989138"/>
            <a:ext cx="4105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share my problems</a:t>
            </a:r>
          </a:p>
        </p:txBody>
      </p:sp>
      <p:sp>
        <p:nvSpPr>
          <p:cNvPr id="74757" name="Text Box 4"/>
          <p:cNvSpPr txBox="1">
            <a:spLocks noChangeArrowheads="1"/>
          </p:cNvSpPr>
          <p:nvPr/>
        </p:nvSpPr>
        <p:spPr bwMode="auto">
          <a:xfrm>
            <a:off x="2916238" y="2636838"/>
            <a:ext cx="58689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run away from the problems</a:t>
            </a:r>
          </a:p>
        </p:txBody>
      </p:sp>
      <p:sp>
        <p:nvSpPr>
          <p:cNvPr id="74758" name="Text Box 4"/>
          <p:cNvSpPr txBox="1">
            <a:spLocks noChangeArrowheads="1"/>
          </p:cNvSpPr>
          <p:nvPr/>
        </p:nvSpPr>
        <p:spPr bwMode="auto">
          <a:xfrm>
            <a:off x="4498975" y="3219450"/>
            <a:ext cx="30972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FF0000"/>
                </a:solidFill>
                <a:latin typeface="Times New Roman" panose="02020603050405020304" pitchFamily="18" charset="0"/>
                <a:cs typeface="Times New Roman" panose="02020603050405020304" pitchFamily="18" charset="0"/>
              </a:rPr>
              <a:t>cut … in half</a:t>
            </a:r>
          </a:p>
        </p:txBody>
      </p:sp>
      <p:sp>
        <p:nvSpPr>
          <p:cNvPr id="74759" name="Text Box 6"/>
          <p:cNvSpPr txBox="1">
            <a:spLocks noChangeArrowheads="1"/>
          </p:cNvSpPr>
          <p:nvPr/>
        </p:nvSpPr>
        <p:spPr bwMode="auto">
          <a:xfrm>
            <a:off x="1152525" y="4365625"/>
            <a:ext cx="766762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solidFill>
                  <a:srgbClr val="FF0000"/>
                </a:solidFill>
                <a:latin typeface="Times New Roman" panose="02020603050405020304" pitchFamily="18" charset="0"/>
                <a:cs typeface="Times New Roman" panose="02020603050405020304" pitchFamily="18" charset="0"/>
              </a:rPr>
              <a:t>Sometimes they have problems with their schoolwork.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 calcmode="lin" valueType="num">
                                      <p:cBhvr additive="base">
                                        <p:cTn id="7" dur="500" fill="hold"/>
                                        <p:tgtEl>
                                          <p:spTgt spid="74755"/>
                                        </p:tgtEl>
                                        <p:attrNameLst>
                                          <p:attrName>ppt_x</p:attrName>
                                        </p:attrNameLst>
                                      </p:cBhvr>
                                      <p:tavLst>
                                        <p:tav tm="0">
                                          <p:val>
                                            <p:strVal val="#ppt_x"/>
                                          </p:val>
                                        </p:tav>
                                        <p:tav tm="100000">
                                          <p:val>
                                            <p:strVal val="#ppt_x"/>
                                          </p:val>
                                        </p:tav>
                                      </p:tavLst>
                                    </p:anim>
                                    <p:anim calcmode="lin" valueType="num">
                                      <p:cBhvr additive="base">
                                        <p:cTn id="8" dur="500" fill="hold"/>
                                        <p:tgtEl>
                                          <p:spTgt spid="747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6"/>
                                        </p:tgtEl>
                                        <p:attrNameLst>
                                          <p:attrName>style.visibility</p:attrName>
                                        </p:attrNameLst>
                                      </p:cBhvr>
                                      <p:to>
                                        <p:strVal val="visible"/>
                                      </p:to>
                                    </p:set>
                                    <p:anim calcmode="lin" valueType="num">
                                      <p:cBhvr additive="base">
                                        <p:cTn id="13" dur="500" fill="hold"/>
                                        <p:tgtEl>
                                          <p:spTgt spid="74756"/>
                                        </p:tgtEl>
                                        <p:attrNameLst>
                                          <p:attrName>ppt_x</p:attrName>
                                        </p:attrNameLst>
                                      </p:cBhvr>
                                      <p:tavLst>
                                        <p:tav tm="0">
                                          <p:val>
                                            <p:strVal val="#ppt_x"/>
                                          </p:val>
                                        </p:tav>
                                        <p:tav tm="100000">
                                          <p:val>
                                            <p:strVal val="#ppt_x"/>
                                          </p:val>
                                        </p:tav>
                                      </p:tavLst>
                                    </p:anim>
                                    <p:anim calcmode="lin" valueType="num">
                                      <p:cBhvr additive="base">
                                        <p:cTn id="14" dur="500" fill="hold"/>
                                        <p:tgtEl>
                                          <p:spTgt spid="7475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7"/>
                                        </p:tgtEl>
                                        <p:attrNameLst>
                                          <p:attrName>style.visibility</p:attrName>
                                        </p:attrNameLst>
                                      </p:cBhvr>
                                      <p:to>
                                        <p:strVal val="visible"/>
                                      </p:to>
                                    </p:set>
                                    <p:anim calcmode="lin" valueType="num">
                                      <p:cBhvr additive="base">
                                        <p:cTn id="19" dur="500" fill="hold"/>
                                        <p:tgtEl>
                                          <p:spTgt spid="74757"/>
                                        </p:tgtEl>
                                        <p:attrNameLst>
                                          <p:attrName>ppt_x</p:attrName>
                                        </p:attrNameLst>
                                      </p:cBhvr>
                                      <p:tavLst>
                                        <p:tav tm="0">
                                          <p:val>
                                            <p:strVal val="#ppt_x"/>
                                          </p:val>
                                        </p:tav>
                                        <p:tav tm="100000">
                                          <p:val>
                                            <p:strVal val="#ppt_x"/>
                                          </p:val>
                                        </p:tav>
                                      </p:tavLst>
                                    </p:anim>
                                    <p:anim calcmode="lin" valueType="num">
                                      <p:cBhvr additive="base">
                                        <p:cTn id="20" dur="500" fill="hold"/>
                                        <p:tgtEl>
                                          <p:spTgt spid="7475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4758"/>
                                        </p:tgtEl>
                                        <p:attrNameLst>
                                          <p:attrName>style.visibility</p:attrName>
                                        </p:attrNameLst>
                                      </p:cBhvr>
                                      <p:to>
                                        <p:strVal val="visible"/>
                                      </p:to>
                                    </p:set>
                                    <p:anim calcmode="lin" valueType="num">
                                      <p:cBhvr additive="base">
                                        <p:cTn id="25" dur="500" fill="hold"/>
                                        <p:tgtEl>
                                          <p:spTgt spid="74758"/>
                                        </p:tgtEl>
                                        <p:attrNameLst>
                                          <p:attrName>ppt_x</p:attrName>
                                        </p:attrNameLst>
                                      </p:cBhvr>
                                      <p:tavLst>
                                        <p:tav tm="0">
                                          <p:val>
                                            <p:strVal val="#ppt_x"/>
                                          </p:val>
                                        </p:tav>
                                        <p:tav tm="100000">
                                          <p:val>
                                            <p:strVal val="#ppt_x"/>
                                          </p:val>
                                        </p:tav>
                                      </p:tavLst>
                                    </p:anim>
                                    <p:anim calcmode="lin" valueType="num">
                                      <p:cBhvr additive="base">
                                        <p:cTn id="26" dur="500" fill="hold"/>
                                        <p:tgtEl>
                                          <p:spTgt spid="7475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4759"/>
                                        </p:tgtEl>
                                        <p:attrNameLst>
                                          <p:attrName>style.visibility</p:attrName>
                                        </p:attrNameLst>
                                      </p:cBhvr>
                                      <p:to>
                                        <p:strVal val="visible"/>
                                      </p:to>
                                    </p:set>
                                    <p:anim calcmode="lin" valueType="num">
                                      <p:cBhvr additive="base">
                                        <p:cTn id="31" dur="500" fill="hold"/>
                                        <p:tgtEl>
                                          <p:spTgt spid="74759"/>
                                        </p:tgtEl>
                                        <p:attrNameLst>
                                          <p:attrName>ppt_x</p:attrName>
                                        </p:attrNameLst>
                                      </p:cBhvr>
                                      <p:tavLst>
                                        <p:tav tm="0">
                                          <p:val>
                                            <p:strVal val="#ppt_x"/>
                                          </p:val>
                                        </p:tav>
                                        <p:tav tm="100000">
                                          <p:val>
                                            <p:strVal val="#ppt_x"/>
                                          </p:val>
                                        </p:tav>
                                      </p:tavLst>
                                    </p:anim>
                                    <p:anim calcmode="lin" valueType="num">
                                      <p:cBhvr additive="base">
                                        <p:cTn id="32"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74756" grpId="0"/>
      <p:bldP spid="74757" grpId="0"/>
      <p:bldP spid="74758" grpId="0"/>
      <p:bldP spid="7475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5"/>
          <p:cNvSpPr txBox="1">
            <a:spLocks noChangeArrowheads="1"/>
          </p:cNvSpPr>
          <p:nvPr/>
        </p:nvSpPr>
        <p:spPr bwMode="auto">
          <a:xfrm>
            <a:off x="323850" y="476250"/>
            <a:ext cx="860425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kumimoji="1" lang="en-US" altLang="zh-CN" sz="3400" b="1" dirty="0">
                <a:latin typeface="Times New Roman" panose="02020603050405020304" pitchFamily="18" charset="0"/>
              </a:rPr>
              <a:t>11. </a:t>
            </a:r>
            <a:r>
              <a:rPr kumimoji="1" lang="zh-CN" altLang="en-US" sz="3400" b="1" dirty="0">
                <a:latin typeface="Times New Roman" panose="02020603050405020304" pitchFamily="18" charset="0"/>
              </a:rPr>
              <a:t>在生活中，有困难和担忧是正常的事。</a:t>
            </a:r>
          </a:p>
          <a:p>
            <a:pPr>
              <a:lnSpc>
                <a:spcPct val="110000"/>
              </a:lnSpc>
            </a:pPr>
            <a:r>
              <a:rPr kumimoji="1" lang="zh-CN" altLang="en-US" sz="3400" b="1" dirty="0">
                <a:latin typeface="Times New Roman" panose="02020603050405020304" pitchFamily="18" charset="0"/>
              </a:rPr>
              <a:t>      </a:t>
            </a:r>
            <a:r>
              <a:rPr kumimoji="1" lang="en-US" altLang="zh-CN" sz="3400" b="1" dirty="0">
                <a:latin typeface="Times New Roman" panose="02020603050405020304" pitchFamily="18" charset="0"/>
              </a:rPr>
              <a:t>___________________________________</a:t>
            </a:r>
          </a:p>
          <a:p>
            <a:pPr>
              <a:lnSpc>
                <a:spcPct val="110000"/>
              </a:lnSpc>
            </a:pPr>
            <a:r>
              <a:rPr kumimoji="1" lang="en-US" altLang="zh-CN" sz="3400" b="1" dirty="0">
                <a:latin typeface="Times New Roman" panose="02020603050405020304" pitchFamily="18" charset="0"/>
              </a:rPr>
              <a:t>12. </a:t>
            </a:r>
            <a:r>
              <a:rPr kumimoji="1" lang="zh-CN" altLang="en-US" sz="3400" b="1" dirty="0">
                <a:latin typeface="Times New Roman" panose="02020603050405020304" pitchFamily="18" charset="0"/>
              </a:rPr>
              <a:t>如果不和别人谈一 谈，我们肯定会觉得</a:t>
            </a:r>
          </a:p>
          <a:p>
            <a:pPr>
              <a:lnSpc>
                <a:spcPct val="110000"/>
              </a:lnSpc>
            </a:pPr>
            <a:r>
              <a:rPr kumimoji="1" lang="zh-CN" altLang="en-US" sz="3400" b="1" dirty="0">
                <a:latin typeface="Times New Roman" panose="02020603050405020304" pitchFamily="18" charset="0"/>
              </a:rPr>
              <a:t>      更糟。 </a:t>
            </a:r>
          </a:p>
          <a:p>
            <a:pPr>
              <a:lnSpc>
                <a:spcPct val="110000"/>
              </a:lnSpc>
            </a:pPr>
            <a:r>
              <a:rPr kumimoji="1" lang="zh-CN" altLang="en-US" sz="3400" b="1" dirty="0">
                <a:latin typeface="Times New Roman" panose="02020603050405020304" pitchFamily="18" charset="0"/>
              </a:rPr>
              <a:t>       </a:t>
            </a:r>
            <a:r>
              <a:rPr kumimoji="1" lang="en-US" altLang="zh-CN" sz="3400" b="1" dirty="0">
                <a:latin typeface="Times New Roman" panose="02020603050405020304" pitchFamily="18" charset="0"/>
              </a:rPr>
              <a:t>__________________________________</a:t>
            </a:r>
          </a:p>
          <a:p>
            <a:pPr>
              <a:lnSpc>
                <a:spcPct val="110000"/>
              </a:lnSpc>
            </a:pPr>
            <a:r>
              <a:rPr kumimoji="1" lang="en-US" altLang="zh-CN" sz="3400" b="1" dirty="0">
                <a:latin typeface="Times New Roman" panose="02020603050405020304" pitchFamily="18" charset="0"/>
              </a:rPr>
              <a:t>       _______________________  </a:t>
            </a:r>
          </a:p>
          <a:p>
            <a:pPr>
              <a:lnSpc>
                <a:spcPct val="110000"/>
              </a:lnSpc>
              <a:buFontTx/>
              <a:buAutoNum type="arabicPeriod" startAt="13"/>
            </a:pPr>
            <a:r>
              <a:rPr kumimoji="1" lang="zh-CN" altLang="en-US" sz="3400" b="1" dirty="0">
                <a:latin typeface="Times New Roman" panose="02020603050405020304" pitchFamily="18" charset="0"/>
              </a:rPr>
              <a:t>罗伯特就一些寻常的问题向学生们提了</a:t>
            </a:r>
          </a:p>
          <a:p>
            <a:pPr>
              <a:lnSpc>
                <a:spcPct val="110000"/>
              </a:lnSpc>
            </a:pPr>
            <a:r>
              <a:rPr kumimoji="1" lang="zh-CN" altLang="en-US" sz="3400" b="1" dirty="0">
                <a:latin typeface="Times New Roman" panose="02020603050405020304" pitchFamily="18" charset="0"/>
              </a:rPr>
              <a:t>      建议。</a:t>
            </a:r>
            <a:r>
              <a:rPr kumimoji="1" lang="en-US" altLang="zh-CN" sz="3400" b="1" dirty="0">
                <a:latin typeface="Times New Roman" panose="02020603050405020304" pitchFamily="18" charset="0"/>
              </a:rPr>
              <a:t>_______________________________</a:t>
            </a:r>
          </a:p>
          <a:p>
            <a:pPr>
              <a:lnSpc>
                <a:spcPct val="110000"/>
              </a:lnSpc>
            </a:pPr>
            <a:r>
              <a:rPr kumimoji="1" lang="en-US" altLang="zh-CN" sz="3400" b="1" dirty="0">
                <a:latin typeface="Times New Roman" panose="02020603050405020304" pitchFamily="18" charset="0"/>
              </a:rPr>
              <a:t>      _____________________</a:t>
            </a:r>
          </a:p>
        </p:txBody>
      </p:sp>
      <p:sp>
        <p:nvSpPr>
          <p:cNvPr id="75779" name="Text Box 7"/>
          <p:cNvSpPr txBox="1">
            <a:spLocks noChangeArrowheads="1"/>
          </p:cNvSpPr>
          <p:nvPr/>
        </p:nvSpPr>
        <p:spPr bwMode="auto">
          <a:xfrm>
            <a:off x="936625" y="1095375"/>
            <a:ext cx="8172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cs typeface="Times New Roman" panose="02020603050405020304" pitchFamily="18" charset="0"/>
              </a:rPr>
              <a:t>Problems and worries are normal in life. </a:t>
            </a:r>
          </a:p>
        </p:txBody>
      </p:sp>
      <p:sp>
        <p:nvSpPr>
          <p:cNvPr id="75780" name="Text Box 7"/>
          <p:cNvSpPr txBox="1">
            <a:spLocks noChangeArrowheads="1"/>
          </p:cNvSpPr>
          <p:nvPr/>
        </p:nvSpPr>
        <p:spPr bwMode="auto">
          <a:xfrm>
            <a:off x="1079500" y="2679700"/>
            <a:ext cx="6948488"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a:solidFill>
                  <a:srgbClr val="FF0000"/>
                </a:solidFill>
                <a:latin typeface="Times New Roman" panose="02020603050405020304" pitchFamily="18" charset="0"/>
                <a:cs typeface="Times New Roman" panose="02020603050405020304" pitchFamily="18" charset="0"/>
              </a:rPr>
              <a:t>Unless we talk to someone, we’ll certainly feel worse. </a:t>
            </a:r>
          </a:p>
        </p:txBody>
      </p:sp>
      <p:sp>
        <p:nvSpPr>
          <p:cNvPr id="75781" name="Text Box 7"/>
          <p:cNvSpPr txBox="1">
            <a:spLocks noChangeArrowheads="1"/>
          </p:cNvSpPr>
          <p:nvPr/>
        </p:nvSpPr>
        <p:spPr bwMode="auto">
          <a:xfrm>
            <a:off x="971550" y="4953000"/>
            <a:ext cx="7561263"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a:solidFill>
                  <a:srgbClr val="FF0000"/>
                </a:solidFill>
                <a:latin typeface="Times New Roman" panose="02020603050405020304" pitchFamily="18" charset="0"/>
                <a:cs typeface="Times New Roman" panose="02020603050405020304" pitchFamily="18" charset="0"/>
              </a:rPr>
              <a:t>Robert advises students about common problems.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additive="base">
                                        <p:cTn id="7" dur="500" fill="hold"/>
                                        <p:tgtEl>
                                          <p:spTgt spid="75779"/>
                                        </p:tgtEl>
                                        <p:attrNameLst>
                                          <p:attrName>ppt_x</p:attrName>
                                        </p:attrNameLst>
                                      </p:cBhvr>
                                      <p:tavLst>
                                        <p:tav tm="0">
                                          <p:val>
                                            <p:strVal val="#ppt_x"/>
                                          </p:val>
                                        </p:tav>
                                        <p:tav tm="100000">
                                          <p:val>
                                            <p:strVal val="#ppt_x"/>
                                          </p:val>
                                        </p:tav>
                                      </p:tavLst>
                                    </p:anim>
                                    <p:anim calcmode="lin" valueType="num">
                                      <p:cBhvr additive="base">
                                        <p:cTn id="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80"/>
                                        </p:tgtEl>
                                        <p:attrNameLst>
                                          <p:attrName>style.visibility</p:attrName>
                                        </p:attrNameLst>
                                      </p:cBhvr>
                                      <p:to>
                                        <p:strVal val="visible"/>
                                      </p:to>
                                    </p:set>
                                    <p:anim calcmode="lin" valueType="num">
                                      <p:cBhvr additive="base">
                                        <p:cTn id="13" dur="500" fill="hold"/>
                                        <p:tgtEl>
                                          <p:spTgt spid="75780"/>
                                        </p:tgtEl>
                                        <p:attrNameLst>
                                          <p:attrName>ppt_x</p:attrName>
                                        </p:attrNameLst>
                                      </p:cBhvr>
                                      <p:tavLst>
                                        <p:tav tm="0">
                                          <p:val>
                                            <p:strVal val="#ppt_x"/>
                                          </p:val>
                                        </p:tav>
                                        <p:tav tm="100000">
                                          <p:val>
                                            <p:strVal val="#ppt_x"/>
                                          </p:val>
                                        </p:tav>
                                      </p:tavLst>
                                    </p:anim>
                                    <p:anim calcmode="lin" valueType="num">
                                      <p:cBhvr additive="base">
                                        <p:cTn id="14"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81"/>
                                        </p:tgtEl>
                                        <p:attrNameLst>
                                          <p:attrName>style.visibility</p:attrName>
                                        </p:attrNameLst>
                                      </p:cBhvr>
                                      <p:to>
                                        <p:strVal val="visible"/>
                                      </p:to>
                                    </p:set>
                                    <p:anim calcmode="lin" valueType="num">
                                      <p:cBhvr additive="base">
                                        <p:cTn id="19" dur="500" fill="hold"/>
                                        <p:tgtEl>
                                          <p:spTgt spid="75781"/>
                                        </p:tgtEl>
                                        <p:attrNameLst>
                                          <p:attrName>ppt_x</p:attrName>
                                        </p:attrNameLst>
                                      </p:cBhvr>
                                      <p:tavLst>
                                        <p:tav tm="0">
                                          <p:val>
                                            <p:strVal val="#ppt_x"/>
                                          </p:val>
                                        </p:tav>
                                        <p:tav tm="100000">
                                          <p:val>
                                            <p:strVal val="#ppt_x"/>
                                          </p:val>
                                        </p:tav>
                                      </p:tavLst>
                                    </p:anim>
                                    <p:anim calcmode="lin" valueType="num">
                                      <p:cBhvr additive="base">
                                        <p:cTn id="20" dur="500" fill="hold"/>
                                        <p:tgtEl>
                                          <p:spTgt spid="757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WordArt 4"/>
          <p:cNvSpPr>
            <a:spLocks noChangeArrowheads="1" noChangeShapeType="1" noTextEdit="1"/>
          </p:cNvSpPr>
          <p:nvPr/>
        </p:nvSpPr>
        <p:spPr bwMode="auto">
          <a:xfrm>
            <a:off x="2808288" y="1123950"/>
            <a:ext cx="3960812" cy="9810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1">
              <a:avLst>
                <a:gd name="adj1" fmla="val 13005"/>
                <a:gd name="adj2" fmla="val 0"/>
              </a:avLst>
            </a:prstTxWarp>
          </a:bodyPr>
          <a:lstStyle/>
          <a:p>
            <a:r>
              <a:rPr lang="en-US" altLang="zh-CN" sz="4000" b="1" kern="10" dirty="0">
                <a:solidFill>
                  <a:srgbClr val="0000FF"/>
                </a:solidFill>
                <a:effectLst>
                  <a:outerShdw dist="53882" dir="2700000" algn="ctr" rotWithShape="0">
                    <a:srgbClr val="C0C0C0">
                      <a:alpha val="79999"/>
                    </a:srgbClr>
                  </a:outerShdw>
                </a:effectLst>
                <a:latin typeface="Arial" panose="020B0604020202020204"/>
                <a:cs typeface="Arial" panose="020B0604020202020204"/>
              </a:rPr>
              <a:t>Finding</a:t>
            </a:r>
            <a:endParaRPr lang="zh-CN" altLang="en-US" sz="4000" b="1" kern="10" dirty="0">
              <a:solidFill>
                <a:srgbClr val="0000FF"/>
              </a:solidFill>
              <a:effectLst>
                <a:outerShdw dist="53882" dir="2700000" algn="ctr" rotWithShape="0">
                  <a:srgbClr val="C0C0C0">
                    <a:alpha val="79999"/>
                  </a:srgbClr>
                </a:outerShdw>
              </a:effectLst>
              <a:latin typeface="Arial" panose="020B0604020202020204"/>
              <a:cs typeface="Arial" panose="020B0604020202020204"/>
            </a:endParaRPr>
          </a:p>
        </p:txBody>
      </p:sp>
      <p:sp>
        <p:nvSpPr>
          <p:cNvPr id="76803" name="Rectangle 12"/>
          <p:cNvSpPr>
            <a:spLocks noChangeArrowheads="1"/>
          </p:cNvSpPr>
          <p:nvPr/>
        </p:nvSpPr>
        <p:spPr bwMode="auto">
          <a:xfrm>
            <a:off x="504825" y="2203450"/>
            <a:ext cx="8170863"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lnSpc>
                <a:spcPct val="130000"/>
              </a:lnSpc>
            </a:pPr>
            <a:r>
              <a:rPr lang="en-US" altLang="zh-CN" sz="3600" b="1" dirty="0">
                <a:solidFill>
                  <a:srgbClr val="CC00FF"/>
                </a:solidFill>
                <a:cs typeface="Times New Roman" panose="02020603050405020304" pitchFamily="18" charset="0"/>
              </a:rPr>
              <a:t>Talk to someone you know. Find out his/her three biggest worries. Try to think of some solutions to the problems and write them down.  </a:t>
            </a:r>
          </a:p>
        </p:txBody>
      </p:sp>
      <p:sp>
        <p:nvSpPr>
          <p:cNvPr id="76804" name="Oval 2"/>
          <p:cNvSpPr>
            <a:spLocks noChangeArrowheads="1"/>
          </p:cNvSpPr>
          <p:nvPr/>
        </p:nvSpPr>
        <p:spPr bwMode="auto">
          <a:xfrm>
            <a:off x="1185863" y="1123950"/>
            <a:ext cx="898525" cy="9906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a:latin typeface="Times New Roman" panose="02020603050405020304" pitchFamily="18" charset="0"/>
              </a:rPr>
              <a:t>3a</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p:cTn id="7" dur="500" fill="hold"/>
                                        <p:tgtEl>
                                          <p:spTgt spid="76803"/>
                                        </p:tgtEl>
                                        <p:attrNameLst>
                                          <p:attrName>ppt_x</p:attrName>
                                        </p:attrNameLst>
                                      </p:cBhvr>
                                      <p:tavLst>
                                        <p:tav tm="0">
                                          <p:val>
                                            <p:strVal val="#ppt_x-.2"/>
                                          </p:val>
                                        </p:tav>
                                        <p:tav tm="100000">
                                          <p:val>
                                            <p:strVal val="#ppt_x"/>
                                          </p:val>
                                        </p:tav>
                                      </p:tavLst>
                                    </p:anim>
                                    <p:anim calcmode="lin" valueType="num">
                                      <p:cBhvr>
                                        <p:cTn id="8" dur="500" fill="hold"/>
                                        <p:tgtEl>
                                          <p:spTgt spid="76803"/>
                                        </p:tgtEl>
                                        <p:attrNameLst>
                                          <p:attrName>ppt_y</p:attrName>
                                        </p:attrNameLst>
                                      </p:cBhvr>
                                      <p:tavLst>
                                        <p:tav tm="0">
                                          <p:val>
                                            <p:strVal val="#ppt_y"/>
                                          </p:val>
                                        </p:tav>
                                        <p:tav tm="100000">
                                          <p:val>
                                            <p:strVal val="#ppt_y"/>
                                          </p:val>
                                        </p:tav>
                                      </p:tavLst>
                                    </p:anim>
                                    <p:animEffect transition="in" filter="wipe(right)" prLst="gradientSize: 0.1">
                                      <p:cBhvr>
                                        <p:cTn id="9" dur="500"/>
                                        <p:tgtEl>
                                          <p:spTgt spid="76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5"/>
          <p:cNvSpPr txBox="1">
            <a:spLocks noChangeArrowheads="1"/>
          </p:cNvSpPr>
          <p:nvPr/>
        </p:nvSpPr>
        <p:spPr bwMode="auto">
          <a:xfrm>
            <a:off x="3455988" y="2781300"/>
            <a:ext cx="5688012"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a:latin typeface="Times New Roman" panose="02020603050405020304" pitchFamily="18" charset="0"/>
              </a:rPr>
              <a:t>don’t stay up late, buy an alarm clock, ride your bike to go to school </a:t>
            </a:r>
          </a:p>
        </p:txBody>
      </p:sp>
      <p:sp>
        <p:nvSpPr>
          <p:cNvPr id="77827" name="Text Box 5"/>
          <p:cNvSpPr txBox="1">
            <a:spLocks noChangeArrowheads="1"/>
          </p:cNvSpPr>
          <p:nvPr/>
        </p:nvSpPr>
        <p:spPr bwMode="auto">
          <a:xfrm>
            <a:off x="611188" y="1341438"/>
            <a:ext cx="223202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latin typeface="Times New Roman" panose="02020603050405020304" pitchFamily="18" charset="0"/>
                <a:cs typeface="Times New Roman" panose="02020603050405020304" pitchFamily="18" charset="0"/>
              </a:rPr>
              <a:t>too heavy</a:t>
            </a:r>
          </a:p>
        </p:txBody>
      </p:sp>
      <p:sp>
        <p:nvSpPr>
          <p:cNvPr id="77828" name="Text Box 5"/>
          <p:cNvSpPr txBox="1">
            <a:spLocks noChangeArrowheads="1"/>
          </p:cNvSpPr>
          <p:nvPr/>
        </p:nvSpPr>
        <p:spPr bwMode="auto">
          <a:xfrm>
            <a:off x="3563938" y="874713"/>
            <a:ext cx="4679950"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dirty="0">
                <a:solidFill>
                  <a:srgbClr val="FF0000"/>
                </a:solidFill>
                <a:latin typeface="Times New Roman" panose="02020603050405020304" pitchFamily="18" charset="0"/>
                <a:cs typeface="Times New Roman" panose="02020603050405020304" pitchFamily="18" charset="0"/>
              </a:rPr>
              <a:t>eat less junk food and more vegetables, do more exercise</a:t>
            </a:r>
          </a:p>
        </p:txBody>
      </p:sp>
      <p:sp>
        <p:nvSpPr>
          <p:cNvPr id="77829" name="Text Box 5"/>
          <p:cNvSpPr txBox="1">
            <a:spLocks noChangeArrowheads="1"/>
          </p:cNvSpPr>
          <p:nvPr/>
        </p:nvSpPr>
        <p:spPr bwMode="auto">
          <a:xfrm>
            <a:off x="360363" y="2997200"/>
            <a:ext cx="2916237"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latin typeface="Times New Roman" panose="02020603050405020304" pitchFamily="18" charset="0"/>
                <a:cs typeface="Times New Roman" panose="02020603050405020304" pitchFamily="18" charset="0"/>
              </a:rPr>
              <a:t>always be late for school</a:t>
            </a:r>
          </a:p>
        </p:txBody>
      </p:sp>
      <p:sp>
        <p:nvSpPr>
          <p:cNvPr id="77830" name="Text Box 6"/>
          <p:cNvSpPr txBox="1">
            <a:spLocks noChangeArrowheads="1"/>
          </p:cNvSpPr>
          <p:nvPr/>
        </p:nvSpPr>
        <p:spPr bwMode="auto">
          <a:xfrm>
            <a:off x="179388" y="250825"/>
            <a:ext cx="8713787" cy="657225"/>
          </a:xfrm>
          <a:prstGeom prst="rect">
            <a:avLst/>
          </a:prstGeom>
          <a:noFill/>
          <a:ln>
            <a:noFill/>
          </a:ln>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5875">
                <a:solidFill>
                  <a:srgbClr val="00CC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008000"/>
                </a:solidFill>
                <a:latin typeface="Times New Roman" panose="02020603050405020304" pitchFamily="18" charset="0"/>
                <a:cs typeface="Times New Roman" panose="02020603050405020304" pitchFamily="18" charset="0"/>
              </a:rPr>
              <a:t>   Problems                Possible solutions</a:t>
            </a:r>
          </a:p>
        </p:txBody>
      </p:sp>
      <p:sp>
        <p:nvSpPr>
          <p:cNvPr id="77831" name="Text Box 5"/>
          <p:cNvSpPr txBox="1">
            <a:spLocks noChangeArrowheads="1"/>
          </p:cNvSpPr>
          <p:nvPr/>
        </p:nvSpPr>
        <p:spPr bwMode="auto">
          <a:xfrm>
            <a:off x="3565525" y="4652963"/>
            <a:ext cx="4751388"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kumimoji="1" lang="en-US" altLang="zh-CN" sz="3600" b="1">
                <a:solidFill>
                  <a:srgbClr val="FF0000"/>
                </a:solidFill>
                <a:latin typeface="Times New Roman" panose="02020603050405020304" pitchFamily="18" charset="0"/>
              </a:rPr>
              <a:t>take notes in class, do more exercises, ask the teacher for help</a:t>
            </a:r>
            <a:r>
              <a:rPr kumimoji="1" lang="en-US" altLang="zh-CN" sz="3600" b="1">
                <a:solidFill>
                  <a:srgbClr val="0066FF"/>
                </a:solidFill>
                <a:latin typeface="Times New Roman" panose="02020603050405020304" pitchFamily="18" charset="0"/>
              </a:rPr>
              <a:t> </a:t>
            </a:r>
          </a:p>
        </p:txBody>
      </p:sp>
      <p:sp>
        <p:nvSpPr>
          <p:cNvPr id="77832" name="Text Box 4"/>
          <p:cNvSpPr txBox="1">
            <a:spLocks noChangeArrowheads="1"/>
          </p:cNvSpPr>
          <p:nvPr/>
        </p:nvSpPr>
        <p:spPr bwMode="auto">
          <a:xfrm>
            <a:off x="684213" y="5013325"/>
            <a:ext cx="22320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a:latin typeface="Times New Roman" panose="02020603050405020304" pitchFamily="18" charset="0"/>
                <a:cs typeface="Times New Roman" panose="02020603050405020304" pitchFamily="18" charset="0"/>
              </a:rPr>
              <a:t>physics is difficult </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 calcmode="lin" valueType="num">
                                      <p:cBhvr additive="base">
                                        <p:cTn id="7" dur="500" fill="hold"/>
                                        <p:tgtEl>
                                          <p:spTgt spid="77827"/>
                                        </p:tgtEl>
                                        <p:attrNameLst>
                                          <p:attrName>ppt_x</p:attrName>
                                        </p:attrNameLst>
                                      </p:cBhvr>
                                      <p:tavLst>
                                        <p:tav tm="0">
                                          <p:val>
                                            <p:strVal val="1+#ppt_w/2"/>
                                          </p:val>
                                        </p:tav>
                                        <p:tav tm="100000">
                                          <p:val>
                                            <p:strVal val="#ppt_x"/>
                                          </p:val>
                                        </p:tav>
                                      </p:tavLst>
                                    </p:anim>
                                    <p:anim calcmode="lin" valueType="num">
                                      <p:cBhvr additive="base">
                                        <p:cTn id="8" dur="500" fill="hold"/>
                                        <p:tgtEl>
                                          <p:spTgt spid="778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77828"/>
                                        </p:tgtEl>
                                        <p:attrNameLst>
                                          <p:attrName>style.visibility</p:attrName>
                                        </p:attrNameLst>
                                      </p:cBhvr>
                                      <p:to>
                                        <p:strVal val="visible"/>
                                      </p:to>
                                    </p:set>
                                    <p:animEffect transition="in" filter="randombar(horizontal)">
                                      <p:cBhvr>
                                        <p:cTn id="13" dur="500"/>
                                        <p:tgtEl>
                                          <p:spTgt spid="7782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77829"/>
                                        </p:tgtEl>
                                        <p:attrNameLst>
                                          <p:attrName>style.visibility</p:attrName>
                                        </p:attrNameLst>
                                      </p:cBhvr>
                                      <p:to>
                                        <p:strVal val="visible"/>
                                      </p:to>
                                    </p:set>
                                    <p:anim calcmode="lin" valueType="num">
                                      <p:cBhvr additive="base">
                                        <p:cTn id="18" dur="500" fill="hold"/>
                                        <p:tgtEl>
                                          <p:spTgt spid="77829"/>
                                        </p:tgtEl>
                                        <p:attrNameLst>
                                          <p:attrName>ppt_x</p:attrName>
                                        </p:attrNameLst>
                                      </p:cBhvr>
                                      <p:tavLst>
                                        <p:tav tm="0">
                                          <p:val>
                                            <p:strVal val="0-#ppt_w/2"/>
                                          </p:val>
                                        </p:tav>
                                        <p:tav tm="100000">
                                          <p:val>
                                            <p:strVal val="#ppt_x"/>
                                          </p:val>
                                        </p:tav>
                                      </p:tavLst>
                                    </p:anim>
                                    <p:anim calcmode="lin" valueType="num">
                                      <p:cBhvr additive="base">
                                        <p:cTn id="19" dur="500" fill="hold"/>
                                        <p:tgtEl>
                                          <p:spTgt spid="77829"/>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77826"/>
                                        </p:tgtEl>
                                        <p:attrNameLst>
                                          <p:attrName>style.visibility</p:attrName>
                                        </p:attrNameLst>
                                      </p:cBhvr>
                                      <p:to>
                                        <p:strVal val="visible"/>
                                      </p:to>
                                    </p:set>
                                    <p:animEffect transition="in" filter="randombar(horizontal)">
                                      <p:cBhvr>
                                        <p:cTn id="24" dur="500"/>
                                        <p:tgtEl>
                                          <p:spTgt spid="7782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77832"/>
                                        </p:tgtEl>
                                        <p:attrNameLst>
                                          <p:attrName>style.visibility</p:attrName>
                                        </p:attrNameLst>
                                      </p:cBhvr>
                                      <p:to>
                                        <p:strVal val="visible"/>
                                      </p:to>
                                    </p:set>
                                    <p:anim calcmode="lin" valueType="num">
                                      <p:cBhvr additive="base">
                                        <p:cTn id="29" dur="500" fill="hold"/>
                                        <p:tgtEl>
                                          <p:spTgt spid="77832"/>
                                        </p:tgtEl>
                                        <p:attrNameLst>
                                          <p:attrName>ppt_x</p:attrName>
                                        </p:attrNameLst>
                                      </p:cBhvr>
                                      <p:tavLst>
                                        <p:tav tm="0">
                                          <p:val>
                                            <p:strVal val="1+#ppt_w/2"/>
                                          </p:val>
                                        </p:tav>
                                        <p:tav tm="100000">
                                          <p:val>
                                            <p:strVal val="#ppt_x"/>
                                          </p:val>
                                        </p:tav>
                                      </p:tavLst>
                                    </p:anim>
                                    <p:anim calcmode="lin" valueType="num">
                                      <p:cBhvr additive="base">
                                        <p:cTn id="30" dur="500" fill="hold"/>
                                        <p:tgtEl>
                                          <p:spTgt spid="7783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77831"/>
                                        </p:tgtEl>
                                        <p:attrNameLst>
                                          <p:attrName>style.visibility</p:attrName>
                                        </p:attrNameLst>
                                      </p:cBhvr>
                                      <p:to>
                                        <p:strVal val="visible"/>
                                      </p:to>
                                    </p:set>
                                    <p:animEffect transition="in" filter="randombar(horizontal)">
                                      <p:cBhvr>
                                        <p:cTn id="35"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p:bldP spid="77828" grpId="0" autoUpdateAnimBg="0"/>
      <p:bldP spid="77829" grpId="0"/>
      <p:bldP spid="77831" grpId="0"/>
      <p:bldP spid="7783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ext Box 5"/>
          <p:cNvSpPr txBox="1">
            <a:spLocks noChangeArrowheads="1"/>
          </p:cNvSpPr>
          <p:nvPr/>
        </p:nvSpPr>
        <p:spPr bwMode="auto">
          <a:xfrm>
            <a:off x="468313" y="3357563"/>
            <a:ext cx="8137525" cy="311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dirty="0">
                <a:latin typeface="Times New Roman" panose="02020603050405020304" pitchFamily="18" charset="0"/>
                <a:cs typeface="Times New Roman" panose="02020603050405020304" pitchFamily="18" charset="0"/>
              </a:rPr>
              <a:t>My friend _______ has a problem. </a:t>
            </a:r>
            <a:r>
              <a:rPr lang="en-US" altLang="zh-CN" sz="3600" b="1" dirty="0" err="1">
                <a:latin typeface="Times New Roman" panose="02020603050405020304" pitchFamily="18" charset="0"/>
                <a:cs typeface="Times New Roman" panose="02020603050405020304" pitchFamily="18" charset="0"/>
              </a:rPr>
              <a:t>He/She</a:t>
            </a:r>
            <a:r>
              <a:rPr lang="en-US" altLang="zh-CN" sz="3600" b="1" dirty="0">
                <a:latin typeface="Times New Roman" panose="02020603050405020304" pitchFamily="18" charset="0"/>
                <a:cs typeface="Times New Roman" panose="02020603050405020304" pitchFamily="18" charset="0"/>
              </a:rPr>
              <a:t> ___________________________. I think he/she should _______________.</a:t>
            </a:r>
          </a:p>
          <a:p>
            <a:pPr>
              <a:lnSpc>
                <a:spcPct val="110000"/>
              </a:lnSpc>
            </a:pPr>
            <a:r>
              <a:rPr lang="en-US" altLang="zh-CN" sz="3600" b="1" dirty="0">
                <a:latin typeface="Times New Roman" panose="02020603050405020304" pitchFamily="18" charset="0"/>
                <a:cs typeface="Times New Roman" panose="02020603050405020304" pitchFamily="18" charset="0"/>
              </a:rPr>
              <a:t>If he/she _________________________, </a:t>
            </a:r>
          </a:p>
          <a:p>
            <a:pPr>
              <a:lnSpc>
                <a:spcPct val="110000"/>
              </a:lnSpc>
            </a:pPr>
            <a:r>
              <a:rPr lang="en-US" altLang="zh-CN" sz="3600" b="1" dirty="0">
                <a:latin typeface="Times New Roman" panose="02020603050405020304" pitchFamily="18" charset="0"/>
                <a:cs typeface="Times New Roman" panose="02020603050405020304" pitchFamily="18" charset="0"/>
              </a:rPr>
              <a:t>he/she will _______________________.</a:t>
            </a:r>
          </a:p>
        </p:txBody>
      </p:sp>
      <p:sp>
        <p:nvSpPr>
          <p:cNvPr id="78851" name="Rectangle 12"/>
          <p:cNvSpPr>
            <a:spLocks noChangeArrowheads="1"/>
          </p:cNvSpPr>
          <p:nvPr/>
        </p:nvSpPr>
        <p:spPr bwMode="auto">
          <a:xfrm>
            <a:off x="323850" y="1341438"/>
            <a:ext cx="8496300"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lnSpc>
                <a:spcPct val="120000"/>
              </a:lnSpc>
            </a:pPr>
            <a:r>
              <a:rPr lang="en-US" altLang="zh-CN" sz="3200" b="1" dirty="0">
                <a:solidFill>
                  <a:srgbClr val="0000FF"/>
                </a:solidFill>
                <a:cs typeface="Times New Roman" panose="02020603050405020304" pitchFamily="18" charset="0"/>
              </a:rPr>
              <a:t>Write about your friend’s first problem and the possible solutions. Use the structures below to help you plan your writing.  </a:t>
            </a:r>
          </a:p>
        </p:txBody>
      </p:sp>
      <p:sp>
        <p:nvSpPr>
          <p:cNvPr id="78852" name="WordArt 4"/>
          <p:cNvSpPr>
            <a:spLocks noChangeArrowheads="1" noChangeShapeType="1" noTextEdit="1"/>
          </p:cNvSpPr>
          <p:nvPr/>
        </p:nvSpPr>
        <p:spPr bwMode="auto">
          <a:xfrm>
            <a:off x="2698750" y="358775"/>
            <a:ext cx="3889375" cy="1198563"/>
          </a:xfrm>
          <a:prstGeom prst="rect">
            <a:avLst/>
          </a:prstGeom>
        </p:spPr>
        <p:txBody>
          <a:bodyPr wrap="none" fromWordArt="1">
            <a:prstTxWarp prst="textDoubleWave1">
              <a:avLst>
                <a:gd name="adj1" fmla="val 6500"/>
                <a:gd name="adj2" fmla="val 0"/>
              </a:avLst>
            </a:prstTxWarp>
          </a:bodyPr>
          <a:lstStyle/>
          <a:p>
            <a:r>
              <a:rPr lang="en-US" altLang="zh-CN" sz="4000" b="1" kern="10" spc="-400" dirty="0">
                <a:ln w="12700">
                  <a:solidFill>
                    <a:srgbClr val="000099"/>
                  </a:solidFill>
                  <a:round/>
                </a:ln>
                <a:solidFill>
                  <a:srgbClr val="FF00FF"/>
                </a:solidFill>
                <a:effectLst>
                  <a:outerShdw dist="125724" dir="18900000" algn="ctr" rotWithShape="0">
                    <a:srgbClr val="000099"/>
                  </a:outerShdw>
                </a:effectLst>
                <a:latin typeface="Arial" panose="020B0604020202020204"/>
                <a:cs typeface="Arial" panose="020B0604020202020204"/>
              </a:rPr>
              <a:t>Writing</a:t>
            </a:r>
            <a:endParaRPr lang="zh-CN" altLang="en-US" sz="4000" b="1" kern="10" spc="-400" dirty="0">
              <a:ln w="12700">
                <a:solidFill>
                  <a:srgbClr val="000099"/>
                </a:solidFill>
                <a:round/>
              </a:ln>
              <a:solidFill>
                <a:srgbClr val="FF00FF"/>
              </a:solidFill>
              <a:effectLst>
                <a:outerShdw dist="125724" dir="18900000" algn="ctr" rotWithShape="0">
                  <a:srgbClr val="000099"/>
                </a:outerShdw>
              </a:effectLst>
              <a:latin typeface="Arial" panose="020B0604020202020204"/>
              <a:cs typeface="Arial" panose="020B0604020202020204"/>
            </a:endParaRPr>
          </a:p>
        </p:txBody>
      </p:sp>
      <p:sp>
        <p:nvSpPr>
          <p:cNvPr id="78853" name="Oval 2"/>
          <p:cNvSpPr>
            <a:spLocks noChangeArrowheads="1"/>
          </p:cNvSpPr>
          <p:nvPr/>
        </p:nvSpPr>
        <p:spPr bwMode="auto">
          <a:xfrm>
            <a:off x="503238" y="549275"/>
            <a:ext cx="898525" cy="990600"/>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4000" b="1">
                <a:latin typeface="Times New Roman" panose="02020603050405020304" pitchFamily="18" charset="0"/>
              </a:rPr>
              <a:t>3b</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box(in)">
                                      <p:cBhvr>
                                        <p:cTn id="7" dur="5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5"/>
          <p:cNvSpPr txBox="1">
            <a:spLocks noChangeArrowheads="1"/>
          </p:cNvSpPr>
          <p:nvPr/>
        </p:nvSpPr>
        <p:spPr bwMode="auto">
          <a:xfrm>
            <a:off x="71438" y="1871663"/>
            <a:ext cx="8893175"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buFontTx/>
              <a:buAutoNum type="arabicPeriod"/>
            </a:pPr>
            <a:r>
              <a:rPr kumimoji="1" lang="zh-CN" altLang="en-US" sz="3400" b="1" dirty="0">
                <a:latin typeface="Times New Roman" panose="02020603050405020304" pitchFamily="18" charset="0"/>
              </a:rPr>
              <a:t>分析</a:t>
            </a:r>
            <a:r>
              <a:rPr kumimoji="1" lang="en-US" altLang="zh-CN" sz="3400" b="1" dirty="0">
                <a:latin typeface="Times New Roman" panose="02020603050405020304" pitchFamily="18" charset="0"/>
              </a:rPr>
              <a:t>3b</a:t>
            </a:r>
            <a:r>
              <a:rPr kumimoji="1" lang="zh-CN" altLang="en-US" sz="3400" b="1" dirty="0">
                <a:latin typeface="Times New Roman" panose="02020603050405020304" pitchFamily="18" charset="0"/>
              </a:rPr>
              <a:t>中的作文提纲，可以看出。需写三个方面的内容就能轻松完成一篇小作文。</a:t>
            </a:r>
          </a:p>
          <a:p>
            <a:pPr>
              <a:lnSpc>
                <a:spcPct val="120000"/>
              </a:lnSpc>
              <a:buFont typeface="Wingdings" panose="05000000000000000000" pitchFamily="2" charset="2"/>
              <a:buChar char="Ø"/>
            </a:pPr>
            <a:r>
              <a:rPr kumimoji="1" lang="zh-CN" altLang="en-US" sz="3400" b="1" dirty="0">
                <a:solidFill>
                  <a:srgbClr val="0000FF"/>
                </a:solidFill>
                <a:latin typeface="Times New Roman" panose="02020603050405020304" pitchFamily="18" charset="0"/>
              </a:rPr>
              <a:t>首先</a:t>
            </a:r>
            <a:r>
              <a:rPr kumimoji="1" lang="zh-CN" altLang="en-US" sz="3400" b="1" dirty="0">
                <a:latin typeface="Times New Roman" panose="02020603050405020304" pitchFamily="18" charset="0"/>
              </a:rPr>
              <a:t>，写清楚朋友的名字及其现在存在的问题或困难。</a:t>
            </a:r>
          </a:p>
          <a:p>
            <a:pPr>
              <a:lnSpc>
                <a:spcPct val="120000"/>
              </a:lnSpc>
              <a:buFont typeface="Wingdings" panose="05000000000000000000" pitchFamily="2" charset="2"/>
              <a:buChar char="Ø"/>
            </a:pPr>
            <a:r>
              <a:rPr kumimoji="1" lang="zh-CN" altLang="en-US" sz="3400" b="1" dirty="0">
                <a:solidFill>
                  <a:srgbClr val="0000FF"/>
                </a:solidFill>
                <a:latin typeface="Times New Roman" panose="02020603050405020304" pitchFamily="18" charset="0"/>
              </a:rPr>
              <a:t>然后</a:t>
            </a:r>
            <a:r>
              <a:rPr kumimoji="1" lang="zh-CN" altLang="en-US" sz="3400" b="1" dirty="0">
                <a:latin typeface="Times New Roman" panose="02020603050405020304" pitchFamily="18" charset="0"/>
              </a:rPr>
              <a:t>，写出自己给他的建议。并用</a:t>
            </a:r>
            <a:r>
              <a:rPr kumimoji="1" lang="en-US" altLang="zh-CN" sz="3400" b="1" dirty="0">
                <a:latin typeface="Times New Roman" panose="02020603050405020304" pitchFamily="18" charset="0"/>
              </a:rPr>
              <a:t>if</a:t>
            </a:r>
            <a:r>
              <a:rPr kumimoji="1" lang="zh-CN" altLang="en-US" sz="3400" b="1" dirty="0">
                <a:latin typeface="Times New Roman" panose="02020603050405020304" pitchFamily="18" charset="0"/>
              </a:rPr>
              <a:t>从句来进一步说明自己建议将会起到的作用。</a:t>
            </a:r>
          </a:p>
          <a:p>
            <a:pPr>
              <a:lnSpc>
                <a:spcPct val="120000"/>
              </a:lnSpc>
              <a:buFont typeface="Wingdings" panose="05000000000000000000" pitchFamily="2" charset="2"/>
              <a:buChar char="Ø"/>
            </a:pPr>
            <a:r>
              <a:rPr kumimoji="1" lang="zh-CN" altLang="en-US" sz="3400" b="1" dirty="0">
                <a:solidFill>
                  <a:srgbClr val="0000FF"/>
                </a:solidFill>
                <a:latin typeface="Times New Roman" panose="02020603050405020304" pitchFamily="18" charset="0"/>
              </a:rPr>
              <a:t>最后</a:t>
            </a:r>
            <a:r>
              <a:rPr kumimoji="1" lang="zh-CN" altLang="en-US" sz="3400" b="1" dirty="0">
                <a:latin typeface="Times New Roman" panose="02020603050405020304" pitchFamily="18" charset="0"/>
              </a:rPr>
              <a:t>，复读一遍作文来检查有没有错误。</a:t>
            </a:r>
          </a:p>
        </p:txBody>
      </p:sp>
      <p:sp>
        <p:nvSpPr>
          <p:cNvPr id="79875" name="WordArt 4"/>
          <p:cNvSpPr>
            <a:spLocks noChangeArrowheads="1" noChangeShapeType="1" noTextEdit="1"/>
          </p:cNvSpPr>
          <p:nvPr/>
        </p:nvSpPr>
        <p:spPr bwMode="auto">
          <a:xfrm>
            <a:off x="3132138" y="547688"/>
            <a:ext cx="2592387" cy="936625"/>
          </a:xfrm>
          <a:prstGeom prst="rect">
            <a:avLst/>
          </a:prstGeom>
        </p:spPr>
        <p:txBody>
          <a:bodyPr wrap="none" fromWordArt="1">
            <a:prstTxWarp prst="textPlain">
              <a:avLst>
                <a:gd name="adj" fmla="val 50000"/>
              </a:avLst>
            </a:prstTxWarp>
          </a:bodyPr>
          <a:lstStyle/>
          <a:p>
            <a:r>
              <a:rPr lang="zh-CN" altLang="en-US" sz="4000" b="1" kern="10" spc="-400" dirty="0">
                <a:ln w="12700">
                  <a:solidFill>
                    <a:srgbClr val="000099"/>
                  </a:solidFill>
                  <a:round/>
                </a:ln>
                <a:solidFill>
                  <a:srgbClr val="FF00FF"/>
                </a:solidFill>
                <a:effectLst>
                  <a:outerShdw dist="125724" dir="18900000" algn="ctr" rotWithShape="0">
                    <a:srgbClr val="000099"/>
                  </a:outerShdw>
                </a:effectLst>
                <a:latin typeface="宋体" panose="02010600030101010101" pitchFamily="2" charset="-122"/>
                <a:ea typeface="宋体" panose="02010600030101010101" pitchFamily="2" charset="-122"/>
              </a:rPr>
              <a:t>指导</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box(in)">
                                      <p:cBhvr>
                                        <p:cTn id="7" dur="500"/>
                                        <p:tgtEl>
                                          <p:spTgt spid="79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Text Box 5"/>
          <p:cNvSpPr txBox="1">
            <a:spLocks noChangeArrowheads="1"/>
          </p:cNvSpPr>
          <p:nvPr/>
        </p:nvSpPr>
        <p:spPr bwMode="auto">
          <a:xfrm>
            <a:off x="431800" y="1484313"/>
            <a:ext cx="817245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kumimoji="1" lang="en-US" altLang="zh-CN" sz="3400" b="1" dirty="0">
                <a:latin typeface="Times New Roman" panose="02020603050405020304" pitchFamily="18" charset="0"/>
              </a:rPr>
              <a:t>My friend </a:t>
            </a:r>
            <a:r>
              <a:rPr kumimoji="1" lang="en-US" altLang="zh-CN" sz="3400" b="1" dirty="0">
                <a:solidFill>
                  <a:srgbClr val="FF0000"/>
                </a:solidFill>
                <a:latin typeface="Times New Roman" panose="02020603050405020304" pitchFamily="18" charset="0"/>
              </a:rPr>
              <a:t>Jenny</a:t>
            </a:r>
            <a:r>
              <a:rPr kumimoji="1" lang="en-US" altLang="zh-CN" sz="3400" b="1" dirty="0">
                <a:latin typeface="Times New Roman" panose="02020603050405020304" pitchFamily="18" charset="0"/>
              </a:rPr>
              <a:t> has a problem. She is too heavy. I think she should eat less junk food and eat more vegetables and fruit. I think she also should get more exercise. If she eats more vegetables and fruit, she will eat less junk food. If she gets more exercise, she’ll be much thinner soon.  </a:t>
            </a:r>
          </a:p>
        </p:txBody>
      </p:sp>
      <p:sp>
        <p:nvSpPr>
          <p:cNvPr id="80899" name="Rectangle 12"/>
          <p:cNvSpPr>
            <a:spLocks noChangeArrowheads="1"/>
          </p:cNvSpPr>
          <p:nvPr/>
        </p:nvSpPr>
        <p:spPr bwMode="auto">
          <a:xfrm>
            <a:off x="395288" y="549275"/>
            <a:ext cx="43195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a:r>
              <a:rPr lang="en-US" altLang="zh-CN" sz="3600" b="1" i="1" dirty="0">
                <a:solidFill>
                  <a:srgbClr val="CC00FF"/>
                </a:solidFill>
                <a:cs typeface="Times New Roman" panose="02020603050405020304" pitchFamily="18" charset="0"/>
              </a:rPr>
              <a:t>Possible version</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 calcmode="lin" valueType="num">
                                      <p:cBhvr>
                                        <p:cTn id="7" dur="500" fill="hold"/>
                                        <p:tgtEl>
                                          <p:spTgt spid="8089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089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08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1061</Words>
  <Application>Microsoft Office PowerPoint</Application>
  <PresentationFormat>全屏显示(4:3)</PresentationFormat>
  <Paragraphs>136</Paragraphs>
  <Slides>22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华文细黑</vt:lpstr>
      <vt:lpstr>宋体</vt:lpstr>
      <vt:lpstr>微软雅黑</vt:lpstr>
      <vt:lpstr>Arial</vt:lpstr>
      <vt:lpstr>Arial Black</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2023-01-17T03:08:13Z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453A172F0DBF442FA78168159095D582</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