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5" r:id="rId18"/>
    <p:sldId id="279" r:id="rId19"/>
    <p:sldId id="276" r:id="rId20"/>
    <p:sldId id="278" r:id="rId21"/>
    <p:sldId id="277" r:id="rId22"/>
    <p:sldId id="272" r:id="rId23"/>
    <p:sldId id="273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8FBAED-2022-4267-A684-3B318FEC9F0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438275" y="2133600"/>
            <a:ext cx="62484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解方程</a:t>
            </a:r>
          </a:p>
        </p:txBody>
      </p:sp>
      <p:sp>
        <p:nvSpPr>
          <p:cNvPr id="14339" name="Rectangle 6"/>
          <p:cNvSpPr/>
          <p:nvPr/>
        </p:nvSpPr>
        <p:spPr>
          <a:xfrm>
            <a:off x="1647825" y="609600"/>
            <a:ext cx="577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西师大版五年级数学下册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3172511" y="601980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2895600" cy="642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Rectangle 4"/>
          <p:cNvSpPr/>
          <p:nvPr/>
        </p:nvSpPr>
        <p:spPr>
          <a:xfrm>
            <a:off x="1447800" y="2287588"/>
            <a:ext cx="221456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</a:rPr>
              <a:t>3y</a:t>
            </a:r>
            <a:r>
              <a:rPr lang="zh-CN" altLang="en-US" sz="3200" dirty="0">
                <a:latin typeface="Arial" panose="020B0604020202020204" pitchFamily="34" charset="0"/>
              </a:rPr>
              <a:t>－</a:t>
            </a:r>
            <a:r>
              <a:rPr lang="en-US" altLang="zh-CN" sz="3200" dirty="0">
                <a:latin typeface="Arial" panose="020B0604020202020204" pitchFamily="34" charset="0"/>
              </a:rPr>
              <a:t>8</a:t>
            </a:r>
            <a:r>
              <a:rPr lang="zh-CN" altLang="en-US" sz="3200" dirty="0">
                <a:latin typeface="Arial" panose="020B0604020202020204" pitchFamily="34" charset="0"/>
              </a:rPr>
              <a:t>＝</a:t>
            </a:r>
            <a:r>
              <a:rPr lang="en-US" altLang="zh-CN" sz="3200" dirty="0">
                <a:latin typeface="Arial" panose="020B0604020202020204" pitchFamily="34" charset="0"/>
              </a:rPr>
              <a:t>13 </a:t>
            </a:r>
          </a:p>
        </p:txBody>
      </p:sp>
      <p:sp>
        <p:nvSpPr>
          <p:cNvPr id="23556" name="WordArt 5"/>
          <p:cNvSpPr>
            <a:spLocks noTextEdit="1"/>
          </p:cNvSpPr>
          <p:nvPr/>
        </p:nvSpPr>
        <p:spPr>
          <a:xfrm>
            <a:off x="381000" y="236220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</a:p>
        </p:txBody>
      </p:sp>
      <p:sp>
        <p:nvSpPr>
          <p:cNvPr id="14343" name="Rectangle 7"/>
          <p:cNvSpPr/>
          <p:nvPr/>
        </p:nvSpPr>
        <p:spPr>
          <a:xfrm>
            <a:off x="1143000" y="3124200"/>
            <a:ext cx="2895600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3y</a:t>
            </a:r>
            <a:r>
              <a:rPr lang="zh-CN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－</a:t>
            </a:r>
            <a:r>
              <a: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8+8</a:t>
            </a: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13 +8</a:t>
            </a:r>
          </a:p>
        </p:txBody>
      </p:sp>
      <p:sp>
        <p:nvSpPr>
          <p:cNvPr id="14344" name="Rectangle 8"/>
          <p:cNvSpPr/>
          <p:nvPr/>
        </p:nvSpPr>
        <p:spPr>
          <a:xfrm>
            <a:off x="1981200" y="3733800"/>
            <a:ext cx="2046288" cy="5794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3y</a:t>
            </a:r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14345" name="Rectangle 9"/>
          <p:cNvSpPr/>
          <p:nvPr/>
        </p:nvSpPr>
        <p:spPr>
          <a:xfrm>
            <a:off x="2209800" y="4495800"/>
            <a:ext cx="2046288" cy="5794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y</a:t>
            </a:r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21</a:t>
            </a:r>
            <a:r>
              <a: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÷3</a:t>
            </a:r>
          </a:p>
        </p:txBody>
      </p:sp>
      <p:sp>
        <p:nvSpPr>
          <p:cNvPr id="14346" name="Rectangle 10"/>
          <p:cNvSpPr/>
          <p:nvPr/>
        </p:nvSpPr>
        <p:spPr>
          <a:xfrm>
            <a:off x="2209800" y="5257800"/>
            <a:ext cx="2046288" cy="5794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y</a:t>
            </a:r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7</a:t>
            </a:r>
            <a:endParaRPr lang="en-US" altLang="zh-CN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434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33400"/>
            <a:ext cx="3476625" cy="2465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WordArt 13"/>
          <p:cNvSpPr>
            <a:spLocks noChangeArrowheads="1" noChangeShapeType="1" noTextEdit="1"/>
          </p:cNvSpPr>
          <p:nvPr/>
        </p:nvSpPr>
        <p:spPr bwMode="auto">
          <a:xfrm>
            <a:off x="4648200" y="3124200"/>
            <a:ext cx="3657600" cy="457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在等式两边同时加上</a:t>
            </a:r>
            <a:r>
              <a:rPr kumimoji="0" lang="en-US" altLang="zh-CN" sz="3600" b="0" i="0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8</a:t>
            </a:r>
            <a:endParaRPr kumimoji="0" lang="zh-CN" altLang="en-US" sz="3600" b="0" i="0" u="none" strike="noStrike" kern="10" cap="none" spc="0" normalizeH="0" baseline="0" noProof="0" smtClean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3" grpId="0"/>
      <p:bldP spid="14344" grpId="0"/>
      <p:bldP spid="14345" grpId="0" build="allAtOnce"/>
      <p:bldP spid="1434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3581400" cy="73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Rectangle 6"/>
          <p:cNvSpPr/>
          <p:nvPr/>
        </p:nvSpPr>
        <p:spPr>
          <a:xfrm>
            <a:off x="990600" y="1828800"/>
            <a:ext cx="19177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18+6x</a:t>
            </a:r>
            <a:r>
              <a:rPr lang="zh-CN" altLang="en-US" sz="2800" dirty="0">
                <a:latin typeface="Arial" panose="020B0604020202020204" pitchFamily="34" charset="0"/>
              </a:rPr>
              <a:t>＝</a:t>
            </a:r>
            <a:r>
              <a:rPr lang="en-US" altLang="zh-CN" sz="2800" dirty="0"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24580" name="Rectangle 7"/>
          <p:cNvSpPr/>
          <p:nvPr/>
        </p:nvSpPr>
        <p:spPr>
          <a:xfrm>
            <a:off x="4800600" y="1905000"/>
            <a:ext cx="25019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4n-2.5×4</a:t>
            </a:r>
            <a:r>
              <a:rPr lang="zh-CN" altLang="en-US" sz="2800" dirty="0">
                <a:latin typeface="Arial" panose="020B0604020202020204" pitchFamily="34" charset="0"/>
              </a:rPr>
              <a:t>＝</a:t>
            </a:r>
            <a:r>
              <a:rPr lang="en-US" altLang="zh-CN" sz="2800" dirty="0"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24581" name="WordArt 8"/>
          <p:cNvSpPr>
            <a:spLocks noTextEdit="1"/>
          </p:cNvSpPr>
          <p:nvPr/>
        </p:nvSpPr>
        <p:spPr>
          <a:xfrm>
            <a:off x="381000" y="236220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</a:p>
        </p:txBody>
      </p:sp>
      <p:sp>
        <p:nvSpPr>
          <p:cNvPr id="15369" name="Rectangle 9"/>
          <p:cNvSpPr/>
          <p:nvPr/>
        </p:nvSpPr>
        <p:spPr>
          <a:xfrm>
            <a:off x="1600200" y="2514600"/>
            <a:ext cx="18129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6x=30</a:t>
            </a:r>
            <a:r>
              <a:rPr lang="en-US" altLang="en-US" b="1" dirty="0">
                <a:latin typeface="Arial" panose="020B0604020202020204" pitchFamily="34" charset="0"/>
              </a:rPr>
              <a:t>－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15370" name="Rectangle 10"/>
          <p:cNvSpPr/>
          <p:nvPr/>
        </p:nvSpPr>
        <p:spPr>
          <a:xfrm>
            <a:off x="1600200" y="3276600"/>
            <a:ext cx="11858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6x=12</a:t>
            </a:r>
          </a:p>
        </p:txBody>
      </p:sp>
      <p:sp>
        <p:nvSpPr>
          <p:cNvPr id="15372" name="Rectangle 12"/>
          <p:cNvSpPr/>
          <p:nvPr/>
        </p:nvSpPr>
        <p:spPr>
          <a:xfrm>
            <a:off x="1676400" y="4038600"/>
            <a:ext cx="15430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x=12÷6</a:t>
            </a:r>
          </a:p>
        </p:txBody>
      </p:sp>
      <p:sp>
        <p:nvSpPr>
          <p:cNvPr id="15373" name="Rectangle 13"/>
          <p:cNvSpPr/>
          <p:nvPr/>
        </p:nvSpPr>
        <p:spPr>
          <a:xfrm>
            <a:off x="1676400" y="4724400"/>
            <a:ext cx="7889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x=2</a:t>
            </a:r>
          </a:p>
        </p:txBody>
      </p:sp>
      <p:sp>
        <p:nvSpPr>
          <p:cNvPr id="24586" name="WordArt 14"/>
          <p:cNvSpPr>
            <a:spLocks noTextEdit="1"/>
          </p:cNvSpPr>
          <p:nvPr/>
        </p:nvSpPr>
        <p:spPr>
          <a:xfrm>
            <a:off x="4495800" y="266700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</a:p>
        </p:txBody>
      </p:sp>
      <p:sp>
        <p:nvSpPr>
          <p:cNvPr id="15375" name="Rectangle 15"/>
          <p:cNvSpPr/>
          <p:nvPr/>
        </p:nvSpPr>
        <p:spPr>
          <a:xfrm>
            <a:off x="5486400" y="2667000"/>
            <a:ext cx="18494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4n-10</a:t>
            </a: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5376" name="Rectangle 16"/>
          <p:cNvSpPr/>
          <p:nvPr/>
        </p:nvSpPr>
        <p:spPr>
          <a:xfrm>
            <a:off x="6019800" y="3429000"/>
            <a:ext cx="19383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4n</a:t>
            </a: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15+10</a:t>
            </a:r>
          </a:p>
        </p:txBody>
      </p:sp>
      <p:sp>
        <p:nvSpPr>
          <p:cNvPr id="15377" name="Rectangle 17"/>
          <p:cNvSpPr/>
          <p:nvPr/>
        </p:nvSpPr>
        <p:spPr>
          <a:xfrm>
            <a:off x="6019800" y="4191000"/>
            <a:ext cx="1333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4n</a:t>
            </a: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5379" name="Rectangle 19"/>
          <p:cNvSpPr/>
          <p:nvPr/>
        </p:nvSpPr>
        <p:spPr>
          <a:xfrm>
            <a:off x="6172200" y="4953000"/>
            <a:ext cx="14319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n</a:t>
            </a: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6.25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0" grpId="0"/>
      <p:bldP spid="15372" grpId="0"/>
      <p:bldP spid="15373" grpId="0"/>
      <p:bldP spid="15375" grpId="0"/>
      <p:bldP spid="15376" grpId="0"/>
      <p:bldP spid="15377" grpId="0"/>
      <p:bldP spid="153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1400" cy="73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329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1400" cy="73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189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Text Box 6"/>
          <p:cNvSpPr txBox="1"/>
          <p:nvPr/>
        </p:nvSpPr>
        <p:spPr>
          <a:xfrm>
            <a:off x="1981200" y="2362200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15" name="Text Box 7"/>
          <p:cNvSpPr txBox="1"/>
          <p:nvPr/>
        </p:nvSpPr>
        <p:spPr>
          <a:xfrm>
            <a:off x="3124200" y="2362200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16" name="Text Box 8"/>
          <p:cNvSpPr txBox="1"/>
          <p:nvPr/>
        </p:nvSpPr>
        <p:spPr>
          <a:xfrm>
            <a:off x="2667000" y="3124200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7417" name="Text Box 9"/>
          <p:cNvSpPr txBox="1"/>
          <p:nvPr/>
        </p:nvSpPr>
        <p:spPr>
          <a:xfrm>
            <a:off x="1905000" y="3810000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418" name="Text Box 10"/>
          <p:cNvSpPr txBox="1"/>
          <p:nvPr/>
        </p:nvSpPr>
        <p:spPr>
          <a:xfrm>
            <a:off x="2743200" y="3810000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7419" name="Text Box 11"/>
          <p:cNvSpPr txBox="1"/>
          <p:nvPr/>
        </p:nvSpPr>
        <p:spPr>
          <a:xfrm>
            <a:off x="3429000" y="3810000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420" name="Text Box 12"/>
          <p:cNvSpPr txBox="1"/>
          <p:nvPr/>
        </p:nvSpPr>
        <p:spPr>
          <a:xfrm>
            <a:off x="2667000" y="4495800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421" name="Text Box 13"/>
          <p:cNvSpPr txBox="1"/>
          <p:nvPr/>
        </p:nvSpPr>
        <p:spPr>
          <a:xfrm>
            <a:off x="2362200" y="5105400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7543800" cy="2589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95600"/>
            <a:ext cx="3276600" cy="2525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Rectangle 7"/>
          <p:cNvSpPr/>
          <p:nvPr/>
        </p:nvSpPr>
        <p:spPr>
          <a:xfrm>
            <a:off x="4572000" y="3352800"/>
            <a:ext cx="28368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8</a:t>
            </a:r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－</a:t>
            </a: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5=3</a:t>
            </a:r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（张） </a:t>
            </a:r>
          </a:p>
        </p:txBody>
      </p:sp>
      <p:sp>
        <p:nvSpPr>
          <p:cNvPr id="18440" name="Rectangle 8"/>
          <p:cNvSpPr/>
          <p:nvPr/>
        </p:nvSpPr>
        <p:spPr>
          <a:xfrm>
            <a:off x="4572000" y="4572000"/>
            <a:ext cx="30051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6÷3</a:t>
            </a:r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（元） </a:t>
            </a:r>
          </a:p>
        </p:txBody>
      </p:sp>
      <p:sp>
        <p:nvSpPr>
          <p:cNvPr id="18441" name="Rectangle 9"/>
          <p:cNvSpPr/>
          <p:nvPr/>
        </p:nvSpPr>
        <p:spPr>
          <a:xfrm>
            <a:off x="3048000" y="5791200"/>
            <a:ext cx="34909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答：每张邮票</a:t>
            </a:r>
            <a:r>
              <a:rPr lang="en-US" altLang="zh-CN" sz="3200" b="1" dirty="0"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latin typeface="Arial" panose="020B0604020202020204" pitchFamily="34" charset="0"/>
              </a:rPr>
              <a:t>元</a:t>
            </a:r>
            <a:r>
              <a:rPr lang="en-US" altLang="zh-CN" sz="3200" b="1" dirty="0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  <p:bldP spid="184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7543800" cy="2589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Rectangle 6"/>
          <p:cNvSpPr/>
          <p:nvPr/>
        </p:nvSpPr>
        <p:spPr>
          <a:xfrm>
            <a:off x="3048000" y="5791200"/>
            <a:ext cx="34909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答：每张邮票</a:t>
            </a:r>
            <a:r>
              <a:rPr lang="en-US" altLang="zh-CN" sz="3200" b="1" dirty="0"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latin typeface="Arial" panose="020B0604020202020204" pitchFamily="34" charset="0"/>
              </a:rPr>
              <a:t>元</a:t>
            </a:r>
            <a:r>
              <a:rPr lang="en-US" altLang="zh-CN" sz="3200" b="1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0" y="2667000"/>
            <a:ext cx="9144000" cy="457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小刚</a:t>
            </a:r>
            <a:r>
              <a:rPr kumimoji="0" lang="en-US" altLang="zh-CN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8</a:t>
            </a:r>
            <a:r>
              <a:rPr kumimoji="0" lang="zh-CN" altLang="en-US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张的价钱－大明</a:t>
            </a:r>
            <a:r>
              <a:rPr kumimoji="0" lang="en-US" altLang="zh-CN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张的价钱＝相差的</a:t>
            </a:r>
            <a:r>
              <a:rPr kumimoji="0" lang="en-US" altLang="zh-CN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元 </a:t>
            </a:r>
          </a:p>
        </p:txBody>
      </p:sp>
      <p:pic>
        <p:nvPicPr>
          <p:cNvPr id="2253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505200"/>
            <a:ext cx="2362200" cy="36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038600"/>
            <a:ext cx="1447800" cy="46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648200"/>
            <a:ext cx="838200" cy="45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0" name="Rectangle 12"/>
          <p:cNvSpPr/>
          <p:nvPr/>
        </p:nvSpPr>
        <p:spPr>
          <a:xfrm>
            <a:off x="4724400" y="5029200"/>
            <a:ext cx="7889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x=2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3657600" cy="77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70866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733800"/>
            <a:ext cx="2514600" cy="1135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7" descr="xjhzlm0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657725"/>
            <a:ext cx="2703513" cy="2200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4419600" cy="77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572000" cy="3332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4419600" cy="77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762000"/>
            <a:ext cx="4876800" cy="349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609600"/>
            <a:ext cx="5257800" cy="301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924800" cy="4878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WordArt 3"/>
          <p:cNvSpPr>
            <a:spLocks noTextEdit="1"/>
          </p:cNvSpPr>
          <p:nvPr/>
        </p:nvSpPr>
        <p:spPr>
          <a:xfrm>
            <a:off x="2590800" y="5486400"/>
            <a:ext cx="5486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这就是等式的性质。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81000"/>
            <a:ext cx="4953000" cy="3386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05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86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0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/>
          <p:nvPr/>
        </p:nvSpPr>
        <p:spPr>
          <a:xfrm>
            <a:off x="762000" y="3124200"/>
            <a:ext cx="7245350" cy="2041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/>
            <a:endParaRPr lang="en-US" altLang="zh-CN" sz="32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3200" dirty="0">
                <a:latin typeface="Arial" panose="020B0604020202020204" pitchFamily="34" charset="0"/>
              </a:rPr>
              <a:t>12</a:t>
            </a:r>
            <a:r>
              <a:rPr lang="zh-CN" altLang="en-US" sz="3200" dirty="0">
                <a:latin typeface="Arial" panose="020B0604020202020204" pitchFamily="34" charset="0"/>
              </a:rPr>
              <a:t>的</a:t>
            </a:r>
            <a:r>
              <a:rPr lang="en-US" altLang="zh-CN" sz="3200" dirty="0">
                <a:latin typeface="Arial" panose="020B0604020202020204" pitchFamily="34" charset="0"/>
              </a:rPr>
              <a:t>3</a:t>
            </a:r>
            <a:r>
              <a:rPr lang="zh-CN" altLang="en-US" sz="3200" dirty="0">
                <a:latin typeface="Arial" panose="020B0604020202020204" pitchFamily="34" charset="0"/>
              </a:rPr>
              <a:t>倍等于</a:t>
            </a:r>
            <a:r>
              <a:rPr lang="en-US" altLang="zh-CN" sz="3200" dirty="0">
                <a:latin typeface="Arial" panose="020B0604020202020204" pitchFamily="34" charset="0"/>
              </a:rPr>
              <a:t>36              3y</a:t>
            </a:r>
            <a:r>
              <a:rPr lang="zh-CN" altLang="en-US" sz="3200" dirty="0">
                <a:latin typeface="Arial" panose="020B0604020202020204" pitchFamily="34" charset="0"/>
              </a:rPr>
              <a:t>减去</a:t>
            </a:r>
            <a:r>
              <a:rPr lang="en-US" altLang="zh-CN" sz="3200" dirty="0">
                <a:latin typeface="Arial" panose="020B0604020202020204" pitchFamily="34" charset="0"/>
              </a:rPr>
              <a:t>8</a:t>
            </a:r>
            <a:r>
              <a:rPr lang="zh-CN" altLang="en-US" sz="3200" dirty="0">
                <a:latin typeface="Arial" panose="020B0604020202020204" pitchFamily="34" charset="0"/>
              </a:rPr>
              <a:t>等于</a:t>
            </a:r>
            <a:r>
              <a:rPr lang="en-US" altLang="zh-CN" sz="3200" dirty="0">
                <a:latin typeface="Arial" panose="020B0604020202020204" pitchFamily="34" charset="0"/>
              </a:rPr>
              <a:t>13</a:t>
            </a:r>
            <a:br>
              <a:rPr lang="en-US" altLang="zh-CN" sz="3200" dirty="0">
                <a:latin typeface="Arial" panose="020B0604020202020204" pitchFamily="34" charset="0"/>
              </a:rPr>
            </a:br>
            <a:r>
              <a:rPr lang="en-US" altLang="zh-CN" sz="3200" dirty="0">
                <a:latin typeface="Arial" panose="020B0604020202020204" pitchFamily="34" charset="0"/>
              </a:rPr>
              <a:t/>
            </a:r>
            <a:br>
              <a:rPr lang="en-US" altLang="zh-CN" sz="3200" dirty="0">
                <a:latin typeface="Arial" panose="020B0604020202020204" pitchFamily="34" charset="0"/>
              </a:rPr>
            </a:b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16387" name="WordArt 6"/>
          <p:cNvSpPr>
            <a:spLocks noTextEdit="1"/>
          </p:cNvSpPr>
          <p:nvPr/>
        </p:nvSpPr>
        <p:spPr>
          <a:xfrm>
            <a:off x="381000" y="304800"/>
            <a:ext cx="274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写出等式 。</a:t>
            </a:r>
          </a:p>
        </p:txBody>
      </p:sp>
      <p:sp>
        <p:nvSpPr>
          <p:cNvPr id="16388" name="Rectangle 7"/>
          <p:cNvSpPr/>
          <p:nvPr/>
        </p:nvSpPr>
        <p:spPr>
          <a:xfrm>
            <a:off x="838200" y="1600200"/>
            <a:ext cx="74707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</a:rPr>
              <a:t>20</a:t>
            </a:r>
            <a:r>
              <a:rPr lang="zh-CN" altLang="en-US" sz="3200" dirty="0">
                <a:latin typeface="Arial" panose="020B0604020202020204" pitchFamily="34" charset="0"/>
              </a:rPr>
              <a:t>加上</a:t>
            </a:r>
            <a:r>
              <a:rPr lang="en-US" altLang="zh-CN" sz="3200" dirty="0">
                <a:latin typeface="Arial" panose="020B0604020202020204" pitchFamily="34" charset="0"/>
              </a:rPr>
              <a:t>x</a:t>
            </a:r>
            <a:r>
              <a:rPr lang="zh-CN" altLang="en-US" sz="3200" dirty="0">
                <a:latin typeface="Arial" panose="020B0604020202020204" pitchFamily="34" charset="0"/>
              </a:rPr>
              <a:t>等于</a:t>
            </a:r>
            <a:r>
              <a:rPr lang="en-US" altLang="zh-CN" sz="3200" dirty="0">
                <a:latin typeface="Arial" panose="020B0604020202020204" pitchFamily="34" charset="0"/>
              </a:rPr>
              <a:t>30              8a</a:t>
            </a:r>
            <a:r>
              <a:rPr lang="zh-CN" altLang="en-US" sz="3200" dirty="0">
                <a:latin typeface="Arial" panose="020B0604020202020204" pitchFamily="34" charset="0"/>
              </a:rPr>
              <a:t>等于</a:t>
            </a:r>
            <a:r>
              <a:rPr lang="en-US" altLang="zh-CN" sz="3200" dirty="0">
                <a:latin typeface="Arial" panose="020B0604020202020204" pitchFamily="34" charset="0"/>
              </a:rPr>
              <a:t>2b</a:t>
            </a:r>
            <a:r>
              <a:rPr lang="zh-CN" altLang="en-US" sz="3200" dirty="0">
                <a:latin typeface="Arial" panose="020B0604020202020204" pitchFamily="34" charset="0"/>
              </a:rPr>
              <a:t>减去</a:t>
            </a:r>
            <a:r>
              <a:rPr lang="en-US" altLang="zh-CN" sz="3200" dirty="0"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5128" name="Rectangle 8"/>
          <p:cNvSpPr/>
          <p:nvPr/>
        </p:nvSpPr>
        <p:spPr>
          <a:xfrm>
            <a:off x="1447800" y="2286000"/>
            <a:ext cx="17653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20+x=30</a:t>
            </a:r>
          </a:p>
        </p:txBody>
      </p:sp>
      <p:sp>
        <p:nvSpPr>
          <p:cNvPr id="5129" name="Rectangle 9"/>
          <p:cNvSpPr/>
          <p:nvPr/>
        </p:nvSpPr>
        <p:spPr>
          <a:xfrm>
            <a:off x="5715000" y="2286000"/>
            <a:ext cx="21828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8a=2b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－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5130" name="Rectangle 10"/>
          <p:cNvSpPr/>
          <p:nvPr/>
        </p:nvSpPr>
        <p:spPr>
          <a:xfrm>
            <a:off x="1447800" y="4419600"/>
            <a:ext cx="19558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12×3=36</a:t>
            </a:r>
          </a:p>
        </p:txBody>
      </p:sp>
      <p:sp>
        <p:nvSpPr>
          <p:cNvPr id="5133" name="Rectangle 13"/>
          <p:cNvSpPr/>
          <p:nvPr/>
        </p:nvSpPr>
        <p:spPr>
          <a:xfrm>
            <a:off x="5715000" y="4267200"/>
            <a:ext cx="20478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3y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－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8=13</a:t>
            </a:r>
          </a:p>
        </p:txBody>
      </p:sp>
      <p:sp>
        <p:nvSpPr>
          <p:cNvPr id="16393" name="WordArt 15"/>
          <p:cNvSpPr>
            <a:spLocks noTextEdit="1"/>
          </p:cNvSpPr>
          <p:nvPr/>
        </p:nvSpPr>
        <p:spPr>
          <a:xfrm>
            <a:off x="838200" y="5181600"/>
            <a:ext cx="777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这些等式，哪几个是方程？谁能够很快</a:t>
            </a:r>
          </a:p>
        </p:txBody>
      </p:sp>
      <p:sp>
        <p:nvSpPr>
          <p:cNvPr id="16394" name="WordArt 16"/>
          <p:cNvSpPr>
            <a:spLocks noTextEdit="1"/>
          </p:cNvSpPr>
          <p:nvPr/>
        </p:nvSpPr>
        <p:spPr>
          <a:xfrm>
            <a:off x="838200" y="6007100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说出方程的解？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7543800" cy="101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75" y="990600"/>
            <a:ext cx="5267325" cy="191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Rectangle 7"/>
          <p:cNvSpPr/>
          <p:nvPr/>
        </p:nvSpPr>
        <p:spPr>
          <a:xfrm>
            <a:off x="2438400" y="3154363"/>
            <a:ext cx="36814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解：设每只考拉为</a:t>
            </a:r>
            <a:r>
              <a:rPr lang="en-US" altLang="zh-CN" sz="2800" dirty="0">
                <a:latin typeface="Arial" panose="020B0604020202020204" pitchFamily="34" charset="0"/>
              </a:rPr>
              <a:t>xkg 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533400" y="2209800"/>
            <a:ext cx="4800600" cy="457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只考拉的质量</a:t>
            </a:r>
            <a:r>
              <a:rPr kumimoji="0" lang="en-US" altLang="zh-CN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=12kg</a:t>
            </a:r>
            <a:r>
              <a:rPr kumimoji="0" lang="zh-CN" altLang="en-US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 </a:t>
            </a:r>
          </a:p>
        </p:txBody>
      </p:sp>
      <p:sp>
        <p:nvSpPr>
          <p:cNvPr id="6153" name="Rectangle 9"/>
          <p:cNvSpPr/>
          <p:nvPr/>
        </p:nvSpPr>
        <p:spPr>
          <a:xfrm>
            <a:off x="1371600" y="4038600"/>
            <a:ext cx="43815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可以得到方程          </a:t>
            </a:r>
            <a:r>
              <a:rPr lang="en-US" altLang="zh-CN" sz="2800" dirty="0">
                <a:latin typeface="Arial" panose="020B0604020202020204" pitchFamily="34" charset="0"/>
              </a:rPr>
              <a:t>4x=12 </a:t>
            </a:r>
          </a:p>
        </p:txBody>
      </p:sp>
      <p:sp>
        <p:nvSpPr>
          <p:cNvPr id="6154" name="Rectangle 10"/>
          <p:cNvSpPr/>
          <p:nvPr/>
        </p:nvSpPr>
        <p:spPr>
          <a:xfrm>
            <a:off x="2590800" y="5562600"/>
            <a:ext cx="59277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想一想，方程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4x=12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的解是多少呢？ </a:t>
            </a:r>
          </a:p>
        </p:txBody>
      </p:sp>
      <p:pic>
        <p:nvPicPr>
          <p:cNvPr id="6155" name="Picture 11" descr="u=3460273832,4215015714&amp;fm=0&amp;gp=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953000"/>
            <a:ext cx="1763713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3" grpId="0"/>
      <p:bldP spid="6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/>
          <p:nvPr/>
        </p:nvSpPr>
        <p:spPr>
          <a:xfrm>
            <a:off x="6096000" y="3505200"/>
            <a:ext cx="11652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4x=12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7543800" cy="101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75" y="990600"/>
            <a:ext cx="5267325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6400"/>
            <a:ext cx="3733800" cy="238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0" y="4038600"/>
            <a:ext cx="4572000" cy="533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一个因数</a:t>
            </a:r>
            <a:r>
              <a:rPr kumimoji="0" lang="en-US" altLang="zh-CN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=</a:t>
            </a:r>
            <a:r>
              <a:rPr kumimoji="0" lang="zh-CN" altLang="en-US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积</a:t>
            </a:r>
            <a:r>
              <a:rPr kumimoji="0" lang="en-US" altLang="zh-CN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÷</a:t>
            </a:r>
            <a:r>
              <a:rPr kumimoji="0" lang="zh-CN" altLang="en-US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另一个因数</a:t>
            </a:r>
          </a:p>
        </p:txBody>
      </p:sp>
      <p:sp>
        <p:nvSpPr>
          <p:cNvPr id="7178" name="Rectangle 10"/>
          <p:cNvSpPr/>
          <p:nvPr/>
        </p:nvSpPr>
        <p:spPr>
          <a:xfrm>
            <a:off x="6324600" y="4191000"/>
            <a:ext cx="15430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x=12÷4</a:t>
            </a:r>
          </a:p>
        </p:txBody>
      </p:sp>
      <p:sp>
        <p:nvSpPr>
          <p:cNvPr id="7179" name="Rectangle 11"/>
          <p:cNvSpPr/>
          <p:nvPr/>
        </p:nvSpPr>
        <p:spPr>
          <a:xfrm>
            <a:off x="6324600" y="4953000"/>
            <a:ext cx="7889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x=3</a:t>
            </a:r>
          </a:p>
        </p:txBody>
      </p:sp>
      <p:sp>
        <p:nvSpPr>
          <p:cNvPr id="7180" name="Rectangle 12"/>
          <p:cNvSpPr/>
          <p:nvPr/>
        </p:nvSpPr>
        <p:spPr>
          <a:xfrm>
            <a:off x="3810000" y="5867400"/>
            <a:ext cx="39084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答：每只考拉重</a:t>
            </a:r>
            <a:r>
              <a:rPr lang="en-US" altLang="zh-CN" sz="3200" dirty="0">
                <a:latin typeface="Arial" panose="020B0604020202020204" pitchFamily="34" charset="0"/>
              </a:rPr>
              <a:t>3kg.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/>
          <p:nvPr/>
        </p:nvSpPr>
        <p:spPr>
          <a:xfrm>
            <a:off x="5257800" y="3429000"/>
            <a:ext cx="11652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4x=12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7543800" cy="101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75" y="990600"/>
            <a:ext cx="5267325" cy="191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Rectangle 7"/>
          <p:cNvSpPr/>
          <p:nvPr/>
        </p:nvSpPr>
        <p:spPr>
          <a:xfrm>
            <a:off x="4572000" y="4191000"/>
            <a:ext cx="22971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4x÷4=12÷4</a:t>
            </a:r>
          </a:p>
        </p:txBody>
      </p:sp>
      <p:sp>
        <p:nvSpPr>
          <p:cNvPr id="13320" name="Rectangle 8"/>
          <p:cNvSpPr/>
          <p:nvPr/>
        </p:nvSpPr>
        <p:spPr>
          <a:xfrm>
            <a:off x="5334000" y="4876800"/>
            <a:ext cx="7889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x=3</a:t>
            </a:r>
          </a:p>
        </p:txBody>
      </p:sp>
      <p:sp>
        <p:nvSpPr>
          <p:cNvPr id="13321" name="Rectangle 9"/>
          <p:cNvSpPr/>
          <p:nvPr/>
        </p:nvSpPr>
        <p:spPr>
          <a:xfrm>
            <a:off x="3810000" y="5867400"/>
            <a:ext cx="39084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答：每只考拉重</a:t>
            </a:r>
            <a:r>
              <a:rPr lang="en-US" altLang="zh-CN" sz="3200" dirty="0">
                <a:latin typeface="Arial" panose="020B0604020202020204" pitchFamily="34" charset="0"/>
              </a:rPr>
              <a:t>3kg. </a:t>
            </a:r>
          </a:p>
        </p:txBody>
      </p:sp>
      <p:pic>
        <p:nvPicPr>
          <p:cNvPr id="13322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286000"/>
            <a:ext cx="2895600" cy="2449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/>
          <p:nvPr/>
        </p:nvSpPr>
        <p:spPr>
          <a:xfrm>
            <a:off x="685800" y="457200"/>
            <a:ext cx="11652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4x=12</a:t>
            </a:r>
          </a:p>
        </p:txBody>
      </p:sp>
      <p:sp>
        <p:nvSpPr>
          <p:cNvPr id="8198" name="Rectangle 6"/>
          <p:cNvSpPr/>
          <p:nvPr/>
        </p:nvSpPr>
        <p:spPr>
          <a:xfrm>
            <a:off x="914400" y="1143000"/>
            <a:ext cx="15430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x=12÷4</a:t>
            </a:r>
          </a:p>
        </p:txBody>
      </p:sp>
      <p:sp>
        <p:nvSpPr>
          <p:cNvPr id="8199" name="Rectangle 7"/>
          <p:cNvSpPr/>
          <p:nvPr/>
        </p:nvSpPr>
        <p:spPr>
          <a:xfrm>
            <a:off x="914400" y="1905000"/>
            <a:ext cx="7889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x=3</a:t>
            </a:r>
          </a:p>
        </p:txBody>
      </p:sp>
      <p:sp>
        <p:nvSpPr>
          <p:cNvPr id="20485" name="Rectangle 8"/>
          <p:cNvSpPr/>
          <p:nvPr/>
        </p:nvSpPr>
        <p:spPr>
          <a:xfrm>
            <a:off x="5791200" y="533400"/>
            <a:ext cx="11652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4x=12</a:t>
            </a:r>
          </a:p>
        </p:txBody>
      </p:sp>
      <p:sp>
        <p:nvSpPr>
          <p:cNvPr id="8201" name="Rectangle 9"/>
          <p:cNvSpPr/>
          <p:nvPr/>
        </p:nvSpPr>
        <p:spPr>
          <a:xfrm>
            <a:off x="5105400" y="1295400"/>
            <a:ext cx="22971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4x÷4=12÷4</a:t>
            </a:r>
          </a:p>
        </p:txBody>
      </p:sp>
      <p:sp>
        <p:nvSpPr>
          <p:cNvPr id="8202" name="Rectangle 10"/>
          <p:cNvSpPr/>
          <p:nvPr/>
        </p:nvSpPr>
        <p:spPr>
          <a:xfrm>
            <a:off x="5867400" y="1981200"/>
            <a:ext cx="7889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x=3</a:t>
            </a:r>
          </a:p>
        </p:txBody>
      </p:sp>
      <p:sp>
        <p:nvSpPr>
          <p:cNvPr id="20488" name="WordArt 11"/>
          <p:cNvSpPr>
            <a:spLocks noTextEdit="1"/>
          </p:cNvSpPr>
          <p:nvPr/>
        </p:nvSpPr>
        <p:spPr>
          <a:xfrm>
            <a:off x="533400" y="3581400"/>
            <a:ext cx="502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求出方程的解的过程叫做</a:t>
            </a:r>
          </a:p>
        </p:txBody>
      </p:sp>
      <p:sp>
        <p:nvSpPr>
          <p:cNvPr id="20489" name="WordArt 12"/>
          <p:cNvSpPr>
            <a:spLocks noTextEdit="1"/>
          </p:cNvSpPr>
          <p:nvPr/>
        </p:nvSpPr>
        <p:spPr>
          <a:xfrm>
            <a:off x="5791200" y="3276600"/>
            <a:ext cx="2286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解方程 </a:t>
            </a:r>
          </a:p>
        </p:txBody>
      </p:sp>
      <p:pic>
        <p:nvPicPr>
          <p:cNvPr id="20490" name="Picture 13" descr="l_va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257800"/>
            <a:ext cx="8991600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1" grpId="0"/>
      <p:bldP spid="8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/>
          <p:nvPr/>
        </p:nvSpPr>
        <p:spPr>
          <a:xfrm>
            <a:off x="3352800" y="1752600"/>
            <a:ext cx="2089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20+x=30 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228600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28600"/>
            <a:ext cx="4800600" cy="833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Rectangle 7"/>
          <p:cNvSpPr/>
          <p:nvPr/>
        </p:nvSpPr>
        <p:spPr>
          <a:xfrm>
            <a:off x="4191000" y="2971800"/>
            <a:ext cx="16144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x=30</a:t>
            </a:r>
            <a:r>
              <a:rPr lang="en-US" altLang="en-US" b="1" dirty="0">
                <a:latin typeface="Arial" panose="020B0604020202020204" pitchFamily="34" charset="0"/>
              </a:rPr>
              <a:t>－</a:t>
            </a:r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21510" name="WordArt 9"/>
          <p:cNvSpPr>
            <a:spLocks noTextEdit="1"/>
          </p:cNvSpPr>
          <p:nvPr/>
        </p:nvSpPr>
        <p:spPr>
          <a:xfrm>
            <a:off x="2133600" y="182880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</a:p>
        </p:txBody>
      </p:sp>
      <p:sp>
        <p:nvSpPr>
          <p:cNvPr id="9226" name="Rectangle 10"/>
          <p:cNvSpPr/>
          <p:nvPr/>
        </p:nvSpPr>
        <p:spPr>
          <a:xfrm>
            <a:off x="4267200" y="4114800"/>
            <a:ext cx="9874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x=10</a:t>
            </a:r>
          </a:p>
        </p:txBody>
      </p:sp>
      <p:pic>
        <p:nvPicPr>
          <p:cNvPr id="21512" name="Picture 11" descr="笔和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764088"/>
            <a:ext cx="2286000" cy="2093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3" grpId="0"/>
      <p:bldP spid="9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2895600" cy="64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3657600" cy="2049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Rectangle 7"/>
          <p:cNvSpPr/>
          <p:nvPr/>
        </p:nvSpPr>
        <p:spPr>
          <a:xfrm>
            <a:off x="5638800" y="1295400"/>
            <a:ext cx="22145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</a:rPr>
              <a:t>3y</a:t>
            </a:r>
            <a:r>
              <a:rPr lang="zh-CN" altLang="en-US" sz="3200" dirty="0">
                <a:latin typeface="Arial" panose="020B0604020202020204" pitchFamily="34" charset="0"/>
              </a:rPr>
              <a:t>－</a:t>
            </a:r>
            <a:r>
              <a:rPr lang="en-US" altLang="zh-CN" sz="3200" dirty="0">
                <a:latin typeface="Arial" panose="020B0604020202020204" pitchFamily="34" charset="0"/>
              </a:rPr>
              <a:t>8</a:t>
            </a:r>
            <a:r>
              <a:rPr lang="zh-CN" altLang="en-US" sz="3200" dirty="0">
                <a:latin typeface="Arial" panose="020B0604020202020204" pitchFamily="34" charset="0"/>
              </a:rPr>
              <a:t>＝</a:t>
            </a:r>
            <a:r>
              <a:rPr lang="en-US" altLang="zh-CN" sz="3200" dirty="0">
                <a:latin typeface="Arial" panose="020B0604020202020204" pitchFamily="34" charset="0"/>
              </a:rPr>
              <a:t>13 </a:t>
            </a:r>
          </a:p>
        </p:txBody>
      </p:sp>
      <p:sp>
        <p:nvSpPr>
          <p:cNvPr id="22533" name="WordArt 8"/>
          <p:cNvSpPr>
            <a:spLocks noTextEdit="1"/>
          </p:cNvSpPr>
          <p:nvPr/>
        </p:nvSpPr>
        <p:spPr>
          <a:xfrm>
            <a:off x="4572000" y="137160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381000" y="3733800"/>
            <a:ext cx="3200400" cy="457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被减数</a:t>
            </a:r>
            <a:r>
              <a:rPr kumimoji="0" lang="en-US" altLang="zh-CN" sz="3600" b="0" i="0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=</a:t>
            </a:r>
            <a:r>
              <a:rPr kumimoji="0" lang="zh-CN" altLang="en-US" sz="3600" b="0" i="0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差</a:t>
            </a:r>
            <a:r>
              <a:rPr kumimoji="0" lang="en-US" altLang="zh-CN" sz="3600" b="0" i="0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+</a:t>
            </a:r>
            <a:r>
              <a:rPr kumimoji="0" lang="zh-CN" altLang="en-US" sz="3600" b="0" i="0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减数</a:t>
            </a:r>
          </a:p>
        </p:txBody>
      </p:sp>
      <p:sp>
        <p:nvSpPr>
          <p:cNvPr id="10250" name="Rectangle 10"/>
          <p:cNvSpPr/>
          <p:nvPr/>
        </p:nvSpPr>
        <p:spPr>
          <a:xfrm>
            <a:off x="6248400" y="2055813"/>
            <a:ext cx="2046288" cy="5794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3y</a:t>
            </a:r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13 +8</a:t>
            </a:r>
          </a:p>
        </p:txBody>
      </p:sp>
      <p:sp>
        <p:nvSpPr>
          <p:cNvPr id="10251" name="Rectangle 11"/>
          <p:cNvSpPr/>
          <p:nvPr/>
        </p:nvSpPr>
        <p:spPr>
          <a:xfrm>
            <a:off x="6324600" y="2743200"/>
            <a:ext cx="2046288" cy="5794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3y</a:t>
            </a:r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10252" name="Rectangle 12"/>
          <p:cNvSpPr/>
          <p:nvPr/>
        </p:nvSpPr>
        <p:spPr>
          <a:xfrm>
            <a:off x="6553200" y="3505200"/>
            <a:ext cx="2046288" cy="5794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y</a:t>
            </a:r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21</a:t>
            </a:r>
            <a:r>
              <a: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rPr>
              <a:t>÷3</a:t>
            </a:r>
          </a:p>
        </p:txBody>
      </p:sp>
      <p:sp>
        <p:nvSpPr>
          <p:cNvPr id="10253" name="Rectangle 13"/>
          <p:cNvSpPr/>
          <p:nvPr/>
        </p:nvSpPr>
        <p:spPr>
          <a:xfrm>
            <a:off x="6553200" y="4267200"/>
            <a:ext cx="2046288" cy="5794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y</a:t>
            </a:r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7</a:t>
            </a:r>
            <a:endParaRPr lang="en-US" altLang="zh-CN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50" grpId="0"/>
      <p:bldP spid="10251" grpId="0"/>
      <p:bldP spid="10252" grpId="0" build="allAtOnce"/>
      <p:bldP spid="10253" grpId="0" build="allAtOnce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全屏显示(4:3)</PresentationFormat>
  <Paragraphs>79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华文彩云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2041-11-07T14:16:51Z</dcterms:created>
  <dcterms:modified xsi:type="dcterms:W3CDTF">2023-01-17T03:08:33Z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AB45B60633B247FBB50BFEA6BDFFF409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