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5" r:id="rId2"/>
    <p:sldId id="472" r:id="rId3"/>
    <p:sldId id="467" r:id="rId4"/>
    <p:sldId id="337" r:id="rId5"/>
    <p:sldId id="468" r:id="rId6"/>
    <p:sldId id="469" r:id="rId7"/>
    <p:sldId id="330" r:id="rId8"/>
    <p:sldId id="471" r:id="rId9"/>
    <p:sldId id="287" r:id="rId10"/>
    <p:sldId id="474" r:id="rId11"/>
    <p:sldId id="290" r:id="rId12"/>
    <p:sldId id="379" r:id="rId13"/>
    <p:sldId id="475" r:id="rId14"/>
    <p:sldId id="476" r:id="rId15"/>
    <p:sldId id="443" r:id="rId16"/>
    <p:sldId id="299" r:id="rId17"/>
    <p:sldId id="300" r:id="rId18"/>
    <p:sldId id="295" r:id="rId19"/>
    <p:sldId id="389" r:id="rId20"/>
    <p:sldId id="464" r:id="rId21"/>
    <p:sldId id="465" r:id="rId22"/>
    <p:sldId id="466" r:id="rId23"/>
    <p:sldId id="477" r:id="rId24"/>
    <p:sldId id="479" r:id="rId25"/>
    <p:sldId id="301" r:id="rId26"/>
    <p:sldId id="455" r:id="rId27"/>
    <p:sldId id="377" r:id="rId28"/>
    <p:sldId id="480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0000"/>
    <a:srgbClr val="0000FF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ECD03E-B5D2-44FC-9CD1-16ADEDC767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7E0A75-4CCC-4F31-A17D-1AD5626AF1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01A6F45-B912-4CD2-A095-A9A62961CAA5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QQ图片20141107200621_副本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 rot="20400527">
            <a:off x="852057" y="998879"/>
            <a:ext cx="259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dirty="0">
                <a:latin typeface="Broadway" panose="04040905080B02020502" pitchFamily="82" charset="0"/>
              </a:rPr>
              <a:t>Unit</a:t>
            </a:r>
            <a:endParaRPr lang="zh-CN" altLang="en-US" sz="6600" dirty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 rot="418094">
            <a:off x="2514243" y="666226"/>
            <a:ext cx="990600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8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kerman" panose="04090605060D06020702" pitchFamily="82" charset="0"/>
                <a:ea typeface="宋体" panose="02010600030101010101" pitchFamily="2" charset="-122"/>
              </a:rPr>
              <a:t>6</a:t>
            </a:r>
            <a:endParaRPr lang="zh-CN" altLang="en-US" sz="8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kerman" panose="04090605060D06020702" pitchFamily="82" charset="0"/>
              <a:ea typeface="宋体" panose="02010600030101010101" pitchFamily="2" charset="-122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838298" y="2438426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e-friend</a:t>
            </a:r>
            <a:endParaRPr lang="zh-CN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图片 7" descr="QQ图片20141107204356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9010" y="3657593"/>
            <a:ext cx="4286540" cy="26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73604" y="52577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1" descr="Cartoo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4300" y="1643063"/>
            <a:ext cx="62484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图片 11" descr="Cartoo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2063" y="2855913"/>
            <a:ext cx="29400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38288" y="1219200"/>
            <a:ext cx="6913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Bobby and  Sam eat fish at a snack bar.</a:t>
            </a:r>
          </a:p>
        </p:txBody>
      </p:sp>
      <p:grpSp>
        <p:nvGrpSpPr>
          <p:cNvPr id="2" name="Group 4"/>
          <p:cNvGrpSpPr/>
          <p:nvPr/>
        </p:nvGrpSpPr>
        <p:grpSpPr bwMode="auto">
          <a:xfrm rot="20280000" flipH="1">
            <a:off x="-71438" y="52388"/>
            <a:ext cx="4510088" cy="1069975"/>
            <a:chOff x="0" y="0"/>
            <a:chExt cx="1336" cy="607"/>
          </a:xfrm>
        </p:grpSpPr>
        <p:sp>
          <p:nvSpPr>
            <p:cNvPr id="53259" name="Rectangle 5"/>
            <p:cNvSpPr>
              <a:spLocks noChangeArrowheads="1"/>
            </p:cNvSpPr>
            <p:nvPr/>
          </p:nvSpPr>
          <p:spPr bwMode="auto">
            <a:xfrm rot="-485054">
              <a:off x="0" y="236"/>
              <a:ext cx="1336" cy="37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latin typeface="Comic Sans MS" panose="030F0702030302020204" pitchFamily="66" charset="0"/>
                  <a:sym typeface="Arial" panose="020B0604020202020204" pitchFamily="34" charset="0"/>
                </a:rPr>
                <a:t>Look and say</a:t>
              </a:r>
            </a:p>
          </p:txBody>
        </p:sp>
        <p:grpSp>
          <p:nvGrpSpPr>
            <p:cNvPr id="53260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53261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532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3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264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sa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851400"/>
            <a:ext cx="2209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Bobb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029200"/>
            <a:ext cx="1550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 rot="20280000" flipH="1">
            <a:off x="-68263" y="76200"/>
            <a:ext cx="4579938" cy="1106488"/>
            <a:chOff x="0" y="0"/>
            <a:chExt cx="1336" cy="597"/>
          </a:xfrm>
        </p:grpSpPr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 rot="-485054">
              <a:off x="0" y="243"/>
              <a:ext cx="1336" cy="35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latin typeface="Comic Sans MS" panose="030F0702030302020204" pitchFamily="66" charset="0"/>
                  <a:sym typeface="Arial" panose="020B0604020202020204" pitchFamily="34" charset="0"/>
                </a:rPr>
                <a:t>Watch and answer</a:t>
              </a:r>
            </a:p>
          </p:txBody>
        </p:sp>
        <p:grpSp>
          <p:nvGrpSpPr>
            <p:cNvPr id="13325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13326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133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9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27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13331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7924800" cy="2455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What will(</a:t>
            </a:r>
            <a:r>
              <a:rPr lang="zh-CN" altLang="en-US" sz="2800"/>
              <a:t>将</a:t>
            </a:r>
            <a:r>
              <a:rPr lang="en-US" altLang="zh-CN" sz="2800"/>
              <a:t>) they do tomorrow</a:t>
            </a:r>
            <a:r>
              <a:rPr lang="zh-CN" altLang="en-US" sz="2800"/>
              <a:t>（</a:t>
            </a:r>
            <a:r>
              <a:rPr lang="zh-CN" altLang="en-US" sz="2800">
                <a:solidFill>
                  <a:srgbClr val="FF0000"/>
                </a:solidFill>
              </a:rPr>
              <a:t>明天</a:t>
            </a:r>
            <a:r>
              <a:rPr lang="zh-CN" altLang="en-US" sz="2800"/>
              <a:t>）</a:t>
            </a:r>
            <a:r>
              <a:rPr lang="en-US" altLang="zh-CN" sz="280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A.Go swimming.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B.Go skating.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C.Go fishing(</a:t>
            </a:r>
            <a:r>
              <a:rPr lang="zh-CN" altLang="en-US" sz="2800"/>
              <a:t>去钓鱼</a:t>
            </a:r>
            <a:r>
              <a:rPr lang="en-US" altLang="zh-CN" sz="2800"/>
              <a:t>).</a:t>
            </a: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09600" y="3505200"/>
            <a:ext cx="57626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6" name="AutoShape 24" descr="colored_paper1"/>
          <p:cNvSpPr>
            <a:spLocks noChangeArrowheads="1"/>
          </p:cNvSpPr>
          <p:nvPr/>
        </p:nvSpPr>
        <p:spPr bwMode="auto">
          <a:xfrm>
            <a:off x="4724400" y="4495800"/>
            <a:ext cx="4038600" cy="1524000"/>
          </a:xfrm>
          <a:prstGeom prst="cloudCallout">
            <a:avLst>
              <a:gd name="adj1" fmla="val -58218"/>
              <a:gd name="adj2" fmla="val 7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/>
              <a:t>Is Bobby good at </a:t>
            </a:r>
          </a:p>
          <a:p>
            <a:pPr algn="ctr"/>
            <a:r>
              <a:rPr lang="en-US" altLang="zh-CN" sz="2800"/>
              <a:t>fishing?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5" grpId="0" animBg="1"/>
      <p:bldP spid="133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 descr="go fis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305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11"/>
          <p:cNvSpPr>
            <a:spLocks noChangeArrowheads="1"/>
          </p:cNvSpPr>
          <p:nvPr/>
        </p:nvSpPr>
        <p:spPr bwMode="auto">
          <a:xfrm>
            <a:off x="5943600" y="3124200"/>
            <a:ext cx="3124200" cy="990600"/>
          </a:xfrm>
          <a:prstGeom prst="wedgeRoundRectCallout">
            <a:avLst>
              <a:gd name="adj1" fmla="val -37667"/>
              <a:gd name="adj2" fmla="val 994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OK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, but I’</a:t>
            </a:r>
            <a:r>
              <a:rPr lang="en-US" altLang="zh-CN" sz="2800">
                <a:solidFill>
                  <a:srgbClr val="0000FF"/>
                </a:solidFill>
              </a:rPr>
              <a:t>m not good at fishing.</a:t>
            </a:r>
          </a:p>
        </p:txBody>
      </p:sp>
      <p:sp>
        <p:nvSpPr>
          <p:cNvPr id="16389" name="AutoShape 12"/>
          <p:cNvSpPr>
            <a:spLocks noChangeArrowheads="1"/>
          </p:cNvSpPr>
          <p:nvPr/>
        </p:nvSpPr>
        <p:spPr bwMode="auto">
          <a:xfrm>
            <a:off x="0" y="5867400"/>
            <a:ext cx="7086600" cy="533400"/>
          </a:xfrm>
          <a:prstGeom prst="wedgeRoundRectCallout">
            <a:avLst>
              <a:gd name="adj1" fmla="val -4634"/>
              <a:gd name="adj2" fmla="val -138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Don’t worry, Bobby. I can teach you.</a:t>
            </a:r>
          </a:p>
          <a:p>
            <a:r>
              <a:rPr lang="zh-CN" altLang="en-US" sz="2800">
                <a:solidFill>
                  <a:srgbClr val="FF0000"/>
                </a:solidFill>
              </a:rPr>
              <a:t>       别担心</a:t>
            </a:r>
            <a:endParaRPr lang="en-US" altLang="zh-CN" sz="2800">
              <a:solidFill>
                <a:srgbClr val="FF0000"/>
              </a:solidFill>
            </a:endParaRPr>
          </a:p>
        </p:txBody>
      </p:sp>
      <p:grpSp>
        <p:nvGrpSpPr>
          <p:cNvPr id="16390" name="Group 4"/>
          <p:cNvGrpSpPr/>
          <p:nvPr/>
        </p:nvGrpSpPr>
        <p:grpSpPr bwMode="auto">
          <a:xfrm rot="20280000" flipH="1">
            <a:off x="-80963" y="-163513"/>
            <a:ext cx="3238501" cy="1039813"/>
            <a:chOff x="0" y="0"/>
            <a:chExt cx="1336" cy="613"/>
          </a:xfrm>
        </p:grpSpPr>
        <p:sp>
          <p:nvSpPr>
            <p:cNvPr id="16397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Comic Sans MS" panose="030F0702030302020204" pitchFamily="66" charset="0"/>
                </a:rPr>
                <a:t> </a:t>
              </a:r>
              <a:r>
                <a:rPr lang="en-US" altLang="zh-CN" sz="3600">
                  <a:latin typeface="Comic Sans MS" panose="030F0702030302020204" pitchFamily="66" charset="0"/>
                </a:rPr>
                <a:t>Let’s read.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  <p:grpSp>
          <p:nvGrpSpPr>
            <p:cNvPr id="16398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16399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1640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2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00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2057400" y="609600"/>
            <a:ext cx="6792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sym typeface="Arial" panose="020B0604020202020204" pitchFamily="34" charset="0"/>
              </a:rPr>
              <a:t>Bobby and Sam eat fish </a:t>
            </a:r>
            <a:r>
              <a:rPr lang="zh-CN" altLang="en-US" sz="2800">
                <a:solidFill>
                  <a:srgbClr val="FF3300"/>
                </a:solidFill>
                <a:sym typeface="Arial" panose="020B0604020202020204" pitchFamily="34" charset="0"/>
              </a:rPr>
              <a:t>at</a:t>
            </a:r>
            <a:r>
              <a:rPr lang="zh-CN" altLang="en-US" sz="2800">
                <a:solidFill>
                  <a:srgbClr val="0000FF"/>
                </a:solidFill>
                <a:sym typeface="Arial" panose="020B0604020202020204" pitchFamily="34" charset="0"/>
              </a:rPr>
              <a:t> a sna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ck bar.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6" descr="sa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00400"/>
            <a:ext cx="2514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Bobb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200400"/>
            <a:ext cx="1847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 rot="20280000" flipH="1">
            <a:off x="-68263" y="76200"/>
            <a:ext cx="4579938" cy="1106488"/>
            <a:chOff x="0" y="0"/>
            <a:chExt cx="1336" cy="597"/>
          </a:xfrm>
        </p:grpSpPr>
        <p:sp>
          <p:nvSpPr>
            <p:cNvPr id="54278" name="Rectangle 5"/>
            <p:cNvSpPr>
              <a:spLocks noChangeArrowheads="1"/>
            </p:cNvSpPr>
            <p:nvPr/>
          </p:nvSpPr>
          <p:spPr bwMode="auto">
            <a:xfrm rot="-485054">
              <a:off x="0" y="243"/>
              <a:ext cx="1336" cy="35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latin typeface="Comic Sans MS" panose="030F0702030302020204" pitchFamily="66" charset="0"/>
                  <a:sym typeface="Arial" panose="020B0604020202020204" pitchFamily="34" charset="0"/>
                </a:rPr>
                <a:t>Watch and answer</a:t>
              </a:r>
            </a:p>
          </p:txBody>
        </p:sp>
        <p:grpSp>
          <p:nvGrpSpPr>
            <p:cNvPr id="54279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54280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5428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282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4283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7924800" cy="1173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What do fish eat?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A.Apples.     B.Oranges.     C.Worms(</a:t>
            </a:r>
            <a:r>
              <a:rPr lang="zh-CN" altLang="en-US" sz="2800"/>
              <a:t>虫子</a:t>
            </a:r>
            <a:r>
              <a:rPr lang="en-US" altLang="zh-CN" sz="2800"/>
              <a:t>).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5181600" y="2260600"/>
            <a:ext cx="500063" cy="500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90600" y="5302250"/>
            <a:ext cx="6629400" cy="1465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But what do they use to fish?</a:t>
            </a:r>
          </a:p>
          <a:p>
            <a:pPr>
              <a:spcBef>
                <a:spcPct val="50000"/>
              </a:spcBef>
            </a:pPr>
            <a:r>
              <a:rPr lang="en-US" altLang="zh-CN" sz="3600"/>
              <a:t>(</a:t>
            </a:r>
            <a:r>
              <a:rPr lang="zh-CN" altLang="en-US" sz="3600"/>
              <a:t>但是他们用什么来钓鱼？</a:t>
            </a:r>
            <a:r>
              <a:rPr lang="en-US" altLang="zh-CN" sz="36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  <p:bldP spid="54286" grpId="0" animBg="1"/>
      <p:bldP spid="542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6" descr="sa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343400"/>
            <a:ext cx="2514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Bobb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4648200"/>
            <a:ext cx="1847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 rot="20280000" flipH="1">
            <a:off x="-68263" y="76200"/>
            <a:ext cx="4579938" cy="1106488"/>
            <a:chOff x="0" y="0"/>
            <a:chExt cx="1336" cy="597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 rot="-485054">
              <a:off x="0" y="243"/>
              <a:ext cx="1336" cy="35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latin typeface="Comic Sans MS" panose="030F0702030302020204" pitchFamily="66" charset="0"/>
                  <a:sym typeface="Arial" panose="020B0604020202020204" pitchFamily="34" charset="0"/>
                </a:rPr>
                <a:t>Watch and answer</a:t>
              </a:r>
            </a:p>
          </p:txBody>
        </p:sp>
        <p:grpSp>
          <p:nvGrpSpPr>
            <p:cNvPr id="55303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55304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553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06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5307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066800" y="1524000"/>
            <a:ext cx="6629400" cy="1465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But what do they use to fish?</a:t>
            </a:r>
          </a:p>
          <a:p>
            <a:pPr>
              <a:spcBef>
                <a:spcPct val="50000"/>
              </a:spcBef>
            </a:pPr>
            <a:r>
              <a:rPr lang="en-US" altLang="zh-CN" sz="3600"/>
              <a:t>(</a:t>
            </a:r>
            <a:r>
              <a:rPr lang="zh-CN" altLang="en-US" sz="3600"/>
              <a:t>但是他们用什么来钓鱼？</a:t>
            </a:r>
            <a:r>
              <a:rPr lang="en-US" altLang="zh-CN" sz="3600"/>
              <a:t>)</a:t>
            </a:r>
          </a:p>
        </p:txBody>
      </p:sp>
      <p:sp>
        <p:nvSpPr>
          <p:cNvPr id="55312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7924800" cy="531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A.Apples.     B.Oranges.     C.Worms(</a:t>
            </a:r>
            <a:r>
              <a:rPr lang="zh-CN" altLang="en-US" sz="2800"/>
              <a:t>虫子</a:t>
            </a:r>
            <a:r>
              <a:rPr lang="en-US" altLang="zh-CN" sz="2800"/>
              <a:t>).</a:t>
            </a: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2057400" y="3886200"/>
            <a:ext cx="175260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6629400" y="3733800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3352800" y="4800600"/>
            <a:ext cx="3200400" cy="1371600"/>
          </a:xfrm>
          <a:prstGeom prst="irregularSeal1">
            <a:avLst/>
          </a:prstGeom>
          <a:solidFill>
            <a:srgbClr val="00FFFF"/>
          </a:solidFill>
          <a:ln w="38100">
            <a:solidFill>
              <a:srgbClr val="3366FF"/>
            </a:solidFill>
            <a:prstDash val="sysDot"/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4400">
                <a:latin typeface="Agency FB" panose="020B0503020202020204" pitchFamily="34" charset="0"/>
              </a:rPr>
              <a:t>Sam’s</a:t>
            </a:r>
            <a:r>
              <a:rPr lang="en-US" altLang="zh-CN" sz="440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altLang="zh-CN" sz="4400">
                <a:latin typeface="Agency FB" panose="020B0503020202020204" pitchFamily="34" charset="0"/>
              </a:rPr>
              <a:t>joke!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105400" y="5943600"/>
            <a:ext cx="914400" cy="519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玩笑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9220" grpId="2" animBg="1"/>
      <p:bldP spid="55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QQ图片20141020221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04800" y="1325563"/>
            <a:ext cx="80772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</a:rPr>
              <a:t>Bobby and Sam </a:t>
            </a:r>
            <a:r>
              <a:rPr lang="en-US" altLang="zh-CN" sz="3200" u="sng">
                <a:solidFill>
                  <a:srgbClr val="FF3300"/>
                </a:solidFill>
              </a:rPr>
              <a:t>sit </a:t>
            </a:r>
            <a:r>
              <a:rPr lang="en-US" altLang="zh-CN" sz="3200" u="sng">
                <a:solidFill>
                  <a:schemeClr val="hlink"/>
                </a:solidFill>
              </a:rPr>
              <a:t>by</a:t>
            </a:r>
            <a:r>
              <a:rPr lang="en-US" altLang="zh-CN" sz="3200" u="sng">
                <a:solidFill>
                  <a:srgbClr val="FF3300"/>
                </a:solidFill>
              </a:rPr>
              <a:t> the river</a:t>
            </a:r>
            <a:r>
              <a:rPr lang="en-US" altLang="zh-CN" sz="3200">
                <a:solidFill>
                  <a:srgbClr val="0000FF"/>
                </a:solidFill>
              </a:rPr>
              <a:t>.</a:t>
            </a:r>
            <a:r>
              <a:rPr lang="zh-CN" altLang="en-US" sz="2000">
                <a:solidFill>
                  <a:srgbClr val="FF0000"/>
                </a:solidFill>
              </a:rPr>
              <a:t>坐在河边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4343400" y="2057400"/>
            <a:ext cx="3505200" cy="533400"/>
          </a:xfrm>
          <a:prstGeom prst="wedgeRoundRectCallout">
            <a:avLst>
              <a:gd name="adj1" fmla="val -12000"/>
              <a:gd name="adj2" fmla="val 1151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They eat apples.</a:t>
            </a:r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533400" y="3200400"/>
            <a:ext cx="4191000" cy="685800"/>
          </a:xfrm>
          <a:prstGeom prst="wedgeRoundRectCallout">
            <a:avLst>
              <a:gd name="adj1" fmla="val 24213"/>
              <a:gd name="adj2" fmla="val 997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>
                <a:solidFill>
                  <a:srgbClr val="0000FF"/>
                </a:solidFill>
              </a:rPr>
              <a:t>What do fish eat </a:t>
            </a:r>
            <a:r>
              <a:rPr lang="en-US" altLang="zh-CN" sz="2800">
                <a:solidFill>
                  <a:srgbClr val="0000FF"/>
                </a:solidFill>
              </a:rPr>
              <a:t>,Sam?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0" y="5334000"/>
            <a:ext cx="4800600" cy="533400"/>
          </a:xfrm>
          <a:prstGeom prst="wedgeRoundRectCallout">
            <a:avLst>
              <a:gd name="adj1" fmla="val 37069"/>
              <a:gd name="adj2" fmla="val -779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Do they eat oranges too?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5410200" y="5791200"/>
            <a:ext cx="2819400" cy="533400"/>
          </a:xfrm>
          <a:prstGeom prst="wedgeRoundRectCallout">
            <a:avLst>
              <a:gd name="adj1" fmla="val -282"/>
              <a:gd name="adj2" fmla="val -164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Yes, they do.</a:t>
            </a:r>
          </a:p>
        </p:txBody>
      </p:sp>
      <p:grpSp>
        <p:nvGrpSpPr>
          <p:cNvPr id="17425" name="Group 4"/>
          <p:cNvGrpSpPr/>
          <p:nvPr/>
        </p:nvGrpSpPr>
        <p:grpSpPr bwMode="auto">
          <a:xfrm rot="20280000" flipH="1">
            <a:off x="-80963" y="25400"/>
            <a:ext cx="3238501" cy="1041400"/>
            <a:chOff x="0" y="0"/>
            <a:chExt cx="1336" cy="614"/>
          </a:xfrm>
        </p:grpSpPr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 rot="-485054">
              <a:off x="0" y="228"/>
              <a:ext cx="1336" cy="38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Comic Sans MS" panose="030F0702030302020204" pitchFamily="66" charset="0"/>
                </a:rPr>
                <a:t> </a:t>
              </a:r>
              <a:r>
                <a:rPr lang="en-US" altLang="zh-CN" sz="3600">
                  <a:latin typeface="Comic Sans MS" panose="030F0702030302020204" pitchFamily="66" charset="0"/>
                </a:rPr>
                <a:t>Let’s read.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  <p:grpSp>
          <p:nvGrpSpPr>
            <p:cNvPr id="17427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17428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1742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0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431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QQ图片20141020223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81600" y="4648200"/>
            <a:ext cx="2438400" cy="457200"/>
          </a:xfrm>
          <a:prstGeom prst="wedgeRoundRectCallout">
            <a:avLst>
              <a:gd name="adj1" fmla="val 53097"/>
              <a:gd name="adj2" fmla="val -11815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Yes! Look!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763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</a:rPr>
              <a:t>Now, Sam has 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many fish, </a:t>
            </a:r>
            <a:r>
              <a:rPr lang="en-US" altLang="zh-CN" sz="3200">
                <a:solidFill>
                  <a:srgbClr val="0000FF"/>
                </a:solidFill>
              </a:rPr>
              <a:t>but Bobby 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does not have any.</a:t>
            </a:r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0" y="1828800"/>
            <a:ext cx="6477000" cy="533400"/>
          </a:xfrm>
          <a:prstGeom prst="wedgeRoundRectCallout">
            <a:avLst>
              <a:gd name="adj1" fmla="val -3037"/>
              <a:gd name="adj2" fmla="val 2857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You’re really 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good at fishing, </a:t>
            </a:r>
            <a:r>
              <a:rPr lang="en-US" altLang="zh-CN" sz="2800">
                <a:solidFill>
                  <a:srgbClr val="0000FF"/>
                </a:solidFill>
              </a:rPr>
              <a:t>Sam.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1295400" y="5943600"/>
            <a:ext cx="4267200" cy="533400"/>
          </a:xfrm>
          <a:prstGeom prst="wedgeRoundRectCallout">
            <a:avLst>
              <a:gd name="adj1" fmla="val 8148"/>
              <a:gd name="adj2" fmla="val -2425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I don’t have </a:t>
            </a:r>
            <a:r>
              <a:rPr lang="en-US" altLang="zh-CN" sz="2800">
                <a:solidFill>
                  <a:srgbClr val="0000FF"/>
                </a:solidFill>
                <a:sym typeface="Arial" panose="020B0604020202020204" pitchFamily="34" charset="0"/>
              </a:rPr>
              <a:t>any f</a:t>
            </a:r>
            <a:r>
              <a:rPr lang="en-US" altLang="zh-CN" sz="2800">
                <a:solidFill>
                  <a:srgbClr val="0000FF"/>
                </a:solidFill>
              </a:rPr>
              <a:t>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19460" name="Picture 5" descr="DXS@)57}U%9]@7G@A7KXE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90600" y="457200"/>
            <a:ext cx="647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</a:rPr>
              <a:t>Bobby </a:t>
            </a:r>
            <a:r>
              <a:rPr lang="en-US" altLang="zh-CN" sz="3200" u="sng">
                <a:solidFill>
                  <a:srgbClr val="0000FF"/>
                </a:solidFill>
              </a:rPr>
              <a:t>wait</a:t>
            </a:r>
            <a:r>
              <a:rPr lang="en-US" altLang="zh-CN" sz="3200" u="sng">
                <a:solidFill>
                  <a:srgbClr val="FF3300"/>
                </a:solidFill>
              </a:rPr>
              <a:t>s</a:t>
            </a:r>
            <a:r>
              <a:rPr lang="en-US" altLang="zh-CN" sz="3200" u="sng">
                <a:solidFill>
                  <a:srgbClr val="0000FF"/>
                </a:solidFill>
              </a:rPr>
              <a:t> and wait</a:t>
            </a:r>
            <a:r>
              <a:rPr lang="en-US" altLang="zh-CN" sz="3200" u="sng">
                <a:solidFill>
                  <a:srgbClr val="FF3300"/>
                </a:solidFill>
              </a:rPr>
              <a:t>s</a:t>
            </a:r>
            <a:r>
              <a:rPr lang="en-US" altLang="zh-CN" sz="3200">
                <a:solidFill>
                  <a:srgbClr val="0000FF"/>
                </a:solidFill>
              </a:rPr>
              <a:t>.</a:t>
            </a:r>
            <a:r>
              <a:rPr lang="zh-CN" altLang="en-US" sz="3200">
                <a:solidFill>
                  <a:srgbClr val="0000FF"/>
                </a:solidFill>
              </a:rPr>
              <a:t>等啊等</a:t>
            </a: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657600" y="4724400"/>
            <a:ext cx="3124200" cy="15240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/>
              <a:t>    angry </a:t>
            </a:r>
            <a:r>
              <a:rPr lang="zh-CN" altLang="en-US" sz="2000"/>
              <a:t>生气的</a:t>
            </a:r>
            <a:endParaRPr lang="en-US" sz="2000"/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 rot="-60000">
            <a:off x="3200400" y="1447800"/>
            <a:ext cx="4035425" cy="771525"/>
          </a:xfrm>
          <a:prstGeom prst="wedgeRoundRectCallout">
            <a:avLst>
              <a:gd name="adj1" fmla="val -11704"/>
              <a:gd name="adj2" fmla="val 1519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>
                <a:solidFill>
                  <a:srgbClr val="0000FF"/>
                </a:solidFill>
              </a:rPr>
              <a:t>I don't eat oranges.</a:t>
            </a:r>
            <a:endParaRPr lang="en-US" altLang="zh-CN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0" y="2514600"/>
            <a:ext cx="2720975" cy="3167063"/>
            <a:chOff x="0" y="0"/>
            <a:chExt cx="1714" cy="1995"/>
          </a:xfrm>
        </p:grpSpPr>
        <p:pic>
          <p:nvPicPr>
            <p:cNvPr id="2050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5"/>
            <p:cNvSpPr txBox="1">
              <a:spLocks noChangeArrowheads="1"/>
            </p:cNvSpPr>
            <p:nvPr/>
          </p:nvSpPr>
          <p:spPr bwMode="auto">
            <a:xfrm>
              <a:off x="179" y="408"/>
              <a:ext cx="1361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latin typeface="Comic Sans MS" panose="030F0702030302020204" pitchFamily="66" charset="0"/>
                </a:rPr>
                <a:t>1</a:t>
              </a:r>
              <a:r>
                <a:rPr lang="zh-CN" altLang="en-US" sz="3200">
                  <a:latin typeface="Comic Sans MS" panose="030F0702030302020204" pitchFamily="66" charset="0"/>
                </a:rPr>
                <a:t>、Read in roles.（分角色读）</a:t>
              </a: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6489700" y="3976688"/>
            <a:ext cx="2654300" cy="2881312"/>
            <a:chOff x="104" y="240"/>
            <a:chExt cx="1672" cy="1815"/>
          </a:xfrm>
        </p:grpSpPr>
        <p:pic>
          <p:nvPicPr>
            <p:cNvPr id="2049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3" y="24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 Box 8"/>
            <p:cNvSpPr txBox="1">
              <a:spLocks noChangeArrowheads="1"/>
            </p:cNvSpPr>
            <p:nvPr/>
          </p:nvSpPr>
          <p:spPr bwMode="auto">
            <a:xfrm>
              <a:off x="104" y="394"/>
              <a:ext cx="148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latin typeface="Comic Sans MS" panose="030F0702030302020204" pitchFamily="66" charset="0"/>
                </a:rPr>
                <a:t>3</a:t>
              </a:r>
              <a:r>
                <a:rPr lang="zh-CN" altLang="en-US" sz="3200">
                  <a:latin typeface="Comic Sans MS" panose="030F0702030302020204" pitchFamily="66" charset="0"/>
                </a:rPr>
                <a:t>、</a:t>
              </a:r>
              <a:r>
                <a:rPr lang="en-US" altLang="zh-CN" sz="3200">
                  <a:latin typeface="Comic Sans MS" panose="030F0702030302020204" pitchFamily="66" charset="0"/>
                </a:rPr>
                <a:t>Act in roles</a:t>
              </a:r>
              <a:r>
                <a:rPr lang="zh-CN" altLang="en-US" sz="3200">
                  <a:latin typeface="Comic Sans MS" panose="030F0702030302020204" pitchFamily="66" charset="0"/>
                </a:rPr>
                <a:t>.（分角色演）</a:t>
              </a: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429000" y="3124200"/>
            <a:ext cx="2403475" cy="2879725"/>
            <a:chOff x="0" y="0"/>
            <a:chExt cx="1514" cy="1814"/>
          </a:xfrm>
        </p:grpSpPr>
        <p:pic>
          <p:nvPicPr>
            <p:cNvPr id="20497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45" y="355"/>
              <a:ext cx="136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latin typeface="Comic Sans MS" panose="030F0702030302020204" pitchFamily="66" charset="0"/>
                </a:rPr>
                <a:t>2</a:t>
              </a:r>
              <a:r>
                <a:rPr lang="zh-CN" altLang="en-US" sz="3200">
                  <a:latin typeface="Comic Sans MS" panose="030F0702030302020204" pitchFamily="66" charset="0"/>
                </a:rPr>
                <a:t>、Read together.（齐读）</a:t>
              </a:r>
            </a:p>
          </p:txBody>
        </p:sp>
      </p:grpSp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152400" y="482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act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2" name="Text Box 6"/>
          <p:cNvSpPr txBox="1">
            <a:spLocks noChangeArrowheads="1"/>
          </p:cNvSpPr>
          <p:nvPr/>
        </p:nvSpPr>
        <p:spPr bwMode="auto">
          <a:xfrm>
            <a:off x="0" y="304800"/>
            <a:ext cx="7315200" cy="604838"/>
          </a:xfrm>
          <a:prstGeom prst="rect">
            <a:avLst/>
          </a:prstGeom>
          <a:solidFill>
            <a:srgbClr val="9900CC"/>
          </a:solidFill>
          <a:ln w="25400">
            <a:solidFill>
              <a:srgbClr val="FFFF00"/>
            </a:solidFill>
            <a:prstDash val="dash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FF66"/>
                </a:solidFill>
                <a:latin typeface="Calibri" panose="020F0502020204030204" pitchFamily="34" charset="0"/>
              </a:rPr>
              <a:t>                           </a:t>
            </a:r>
            <a:r>
              <a:rPr lang="zh-CN" altLang="en-US" sz="3200">
                <a:solidFill>
                  <a:srgbClr val="FFFF66"/>
                </a:solidFill>
                <a:latin typeface="Calibri" panose="020F0502020204030204" pitchFamily="34" charset="0"/>
              </a:rPr>
              <a:t>评星标准：</a:t>
            </a: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0" y="838200"/>
            <a:ext cx="7304088" cy="1754188"/>
            <a:chOff x="0" y="0"/>
            <a:chExt cx="4898" cy="1105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898" cy="11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accent2"/>
                  </a:solidFill>
                  <a:latin typeface="Calibri" panose="020F0502020204030204" pitchFamily="34" charset="0"/>
                </a:rPr>
                <a:t>能正确、流利地朗读课文。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accent2"/>
                  </a:solidFill>
                  <a:latin typeface="Calibri" panose="020F0502020204030204" pitchFamily="34" charset="0"/>
                </a:rPr>
                <a:t>能正确、流利地表演课文。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accent2"/>
                  </a:solidFill>
                  <a:latin typeface="Calibri" panose="020F0502020204030204" pitchFamily="34" charset="0"/>
                </a:rPr>
                <a:t>能正确、流利、有感情地表演课文。</a:t>
              </a:r>
            </a:p>
          </p:txBody>
        </p:sp>
        <p:sp>
          <p:nvSpPr>
            <p:cNvPr id="20496" name="AutoShape 14"/>
            <p:cNvSpPr>
              <a:spLocks noChangeArrowheads="1"/>
            </p:cNvSpPr>
            <p:nvPr/>
          </p:nvSpPr>
          <p:spPr bwMode="auto">
            <a:xfrm>
              <a:off x="3424" y="815"/>
              <a:ext cx="267" cy="289"/>
            </a:xfrm>
            <a:custGeom>
              <a:avLst/>
              <a:gdLst>
                <a:gd name="T0" fmla="*/ 134 w 267"/>
                <a:gd name="T1" fmla="*/ 0 h 289"/>
                <a:gd name="T2" fmla="*/ 0 w 267"/>
                <a:gd name="T3" fmla="*/ 110 h 289"/>
                <a:gd name="T4" fmla="*/ 51 w 267"/>
                <a:gd name="T5" fmla="*/ 289 h 289"/>
                <a:gd name="T6" fmla="*/ 216 w 267"/>
                <a:gd name="T7" fmla="*/ 289 h 289"/>
                <a:gd name="T8" fmla="*/ 267 w 267"/>
                <a:gd name="T9" fmla="*/ 110 h 289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83 w 267"/>
                <a:gd name="T16" fmla="*/ 110 h 289"/>
                <a:gd name="T17" fmla="*/ 184 w 267"/>
                <a:gd name="T18" fmla="*/ 221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89">
                  <a:moveTo>
                    <a:pt x="0" y="110"/>
                  </a:moveTo>
                  <a:lnTo>
                    <a:pt x="102" y="110"/>
                  </a:lnTo>
                  <a:lnTo>
                    <a:pt x="134" y="0"/>
                  </a:lnTo>
                  <a:lnTo>
                    <a:pt x="165" y="110"/>
                  </a:lnTo>
                  <a:lnTo>
                    <a:pt x="267" y="110"/>
                  </a:lnTo>
                  <a:lnTo>
                    <a:pt x="184" y="179"/>
                  </a:lnTo>
                  <a:lnTo>
                    <a:pt x="216" y="289"/>
                  </a:lnTo>
                  <a:lnTo>
                    <a:pt x="134" y="221"/>
                  </a:lnTo>
                  <a:lnTo>
                    <a:pt x="51" y="289"/>
                  </a:lnTo>
                  <a:lnTo>
                    <a:pt x="83" y="1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46" name="AutoShape 14"/>
          <p:cNvSpPr>
            <a:spLocks noChangeArrowheads="1"/>
          </p:cNvSpPr>
          <p:nvPr/>
        </p:nvSpPr>
        <p:spPr bwMode="auto">
          <a:xfrm>
            <a:off x="3810000" y="1447800"/>
            <a:ext cx="457200" cy="458788"/>
          </a:xfrm>
          <a:custGeom>
            <a:avLst/>
            <a:gdLst>
              <a:gd name="T0" fmla="*/ 228600 w 457200"/>
              <a:gd name="T1" fmla="*/ 0 h 458788"/>
              <a:gd name="T2" fmla="*/ 0 w 457200"/>
              <a:gd name="T3" fmla="*/ 175241 h 458788"/>
              <a:gd name="T4" fmla="*/ 87317 w 457200"/>
              <a:gd name="T5" fmla="*/ 458786 h 458788"/>
              <a:gd name="T6" fmla="*/ 369883 w 457200"/>
              <a:gd name="T7" fmla="*/ 458786 h 458788"/>
              <a:gd name="T8" fmla="*/ 457200 w 457200"/>
              <a:gd name="T9" fmla="*/ 175241 h 4587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1284 w 457200"/>
              <a:gd name="T16" fmla="*/ 175242 h 458788"/>
              <a:gd name="T17" fmla="*/ 315916 w 457200"/>
              <a:gd name="T18" fmla="*/ 350480 h 458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458788">
                <a:moveTo>
                  <a:pt x="0" y="175241"/>
                </a:moveTo>
                <a:lnTo>
                  <a:pt x="174636" y="175242"/>
                </a:lnTo>
                <a:lnTo>
                  <a:pt x="228600" y="0"/>
                </a:lnTo>
                <a:lnTo>
                  <a:pt x="282564" y="175242"/>
                </a:lnTo>
                <a:lnTo>
                  <a:pt x="457200" y="175241"/>
                </a:lnTo>
                <a:lnTo>
                  <a:pt x="315916" y="283545"/>
                </a:lnTo>
                <a:lnTo>
                  <a:pt x="369883" y="458786"/>
                </a:lnTo>
                <a:lnTo>
                  <a:pt x="228600" y="350480"/>
                </a:lnTo>
                <a:lnTo>
                  <a:pt x="87317" y="458786"/>
                </a:lnTo>
                <a:lnTo>
                  <a:pt x="141284" y="283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7" name="AutoShape 14"/>
          <p:cNvSpPr>
            <a:spLocks noChangeArrowheads="1"/>
          </p:cNvSpPr>
          <p:nvPr/>
        </p:nvSpPr>
        <p:spPr bwMode="auto">
          <a:xfrm>
            <a:off x="4343400" y="1447800"/>
            <a:ext cx="457200" cy="458788"/>
          </a:xfrm>
          <a:custGeom>
            <a:avLst/>
            <a:gdLst>
              <a:gd name="T0" fmla="*/ 228600 w 457200"/>
              <a:gd name="T1" fmla="*/ 0 h 458788"/>
              <a:gd name="T2" fmla="*/ 0 w 457200"/>
              <a:gd name="T3" fmla="*/ 175241 h 458788"/>
              <a:gd name="T4" fmla="*/ 87317 w 457200"/>
              <a:gd name="T5" fmla="*/ 458786 h 458788"/>
              <a:gd name="T6" fmla="*/ 369883 w 457200"/>
              <a:gd name="T7" fmla="*/ 458786 h 458788"/>
              <a:gd name="T8" fmla="*/ 457200 w 457200"/>
              <a:gd name="T9" fmla="*/ 175241 h 4587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1284 w 457200"/>
              <a:gd name="T16" fmla="*/ 175242 h 458788"/>
              <a:gd name="T17" fmla="*/ 315916 w 457200"/>
              <a:gd name="T18" fmla="*/ 350480 h 458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458788">
                <a:moveTo>
                  <a:pt x="0" y="175241"/>
                </a:moveTo>
                <a:lnTo>
                  <a:pt x="174636" y="175242"/>
                </a:lnTo>
                <a:lnTo>
                  <a:pt x="228600" y="0"/>
                </a:lnTo>
                <a:lnTo>
                  <a:pt x="282564" y="175242"/>
                </a:lnTo>
                <a:lnTo>
                  <a:pt x="457200" y="175241"/>
                </a:lnTo>
                <a:lnTo>
                  <a:pt x="315916" y="283545"/>
                </a:lnTo>
                <a:lnTo>
                  <a:pt x="369883" y="458786"/>
                </a:lnTo>
                <a:lnTo>
                  <a:pt x="228600" y="350480"/>
                </a:lnTo>
                <a:lnTo>
                  <a:pt x="87317" y="458786"/>
                </a:lnTo>
                <a:lnTo>
                  <a:pt x="141284" y="283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8" name="AutoShape 14"/>
          <p:cNvSpPr>
            <a:spLocks noChangeArrowheads="1"/>
          </p:cNvSpPr>
          <p:nvPr/>
        </p:nvSpPr>
        <p:spPr bwMode="auto">
          <a:xfrm>
            <a:off x="6172200" y="2132013"/>
            <a:ext cx="457200" cy="458787"/>
          </a:xfrm>
          <a:custGeom>
            <a:avLst/>
            <a:gdLst>
              <a:gd name="T0" fmla="*/ 228600 w 457200"/>
              <a:gd name="T1" fmla="*/ 0 h 458787"/>
              <a:gd name="T2" fmla="*/ 0 w 457200"/>
              <a:gd name="T3" fmla="*/ 175241 h 458787"/>
              <a:gd name="T4" fmla="*/ 87317 w 457200"/>
              <a:gd name="T5" fmla="*/ 458785 h 458787"/>
              <a:gd name="T6" fmla="*/ 369883 w 457200"/>
              <a:gd name="T7" fmla="*/ 458785 h 458787"/>
              <a:gd name="T8" fmla="*/ 457200 w 457200"/>
              <a:gd name="T9" fmla="*/ 175241 h 45878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1284 w 457200"/>
              <a:gd name="T16" fmla="*/ 175242 h 458787"/>
              <a:gd name="T17" fmla="*/ 315916 w 457200"/>
              <a:gd name="T18" fmla="*/ 350480 h 4587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458787">
                <a:moveTo>
                  <a:pt x="0" y="175241"/>
                </a:moveTo>
                <a:lnTo>
                  <a:pt x="174636" y="175242"/>
                </a:lnTo>
                <a:lnTo>
                  <a:pt x="228600" y="0"/>
                </a:lnTo>
                <a:lnTo>
                  <a:pt x="282564" y="175242"/>
                </a:lnTo>
                <a:lnTo>
                  <a:pt x="457200" y="175241"/>
                </a:lnTo>
                <a:lnTo>
                  <a:pt x="315916" y="283545"/>
                </a:lnTo>
                <a:lnTo>
                  <a:pt x="369883" y="458785"/>
                </a:lnTo>
                <a:lnTo>
                  <a:pt x="228600" y="350480"/>
                </a:lnTo>
                <a:lnTo>
                  <a:pt x="87317" y="458785"/>
                </a:lnTo>
                <a:lnTo>
                  <a:pt x="141284" y="283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9" name="AutoShape 14"/>
          <p:cNvSpPr>
            <a:spLocks noChangeArrowheads="1"/>
          </p:cNvSpPr>
          <p:nvPr/>
        </p:nvSpPr>
        <p:spPr bwMode="auto">
          <a:xfrm>
            <a:off x="5638800" y="2132013"/>
            <a:ext cx="457200" cy="458787"/>
          </a:xfrm>
          <a:custGeom>
            <a:avLst/>
            <a:gdLst>
              <a:gd name="T0" fmla="*/ 228600 w 457200"/>
              <a:gd name="T1" fmla="*/ 0 h 458787"/>
              <a:gd name="T2" fmla="*/ 0 w 457200"/>
              <a:gd name="T3" fmla="*/ 175241 h 458787"/>
              <a:gd name="T4" fmla="*/ 87317 w 457200"/>
              <a:gd name="T5" fmla="*/ 458785 h 458787"/>
              <a:gd name="T6" fmla="*/ 369883 w 457200"/>
              <a:gd name="T7" fmla="*/ 458785 h 458787"/>
              <a:gd name="T8" fmla="*/ 457200 w 457200"/>
              <a:gd name="T9" fmla="*/ 175241 h 45878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1284 w 457200"/>
              <a:gd name="T16" fmla="*/ 175242 h 458787"/>
              <a:gd name="T17" fmla="*/ 315916 w 457200"/>
              <a:gd name="T18" fmla="*/ 350480 h 4587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458787">
                <a:moveTo>
                  <a:pt x="0" y="175241"/>
                </a:moveTo>
                <a:lnTo>
                  <a:pt x="174636" y="175242"/>
                </a:lnTo>
                <a:lnTo>
                  <a:pt x="228600" y="0"/>
                </a:lnTo>
                <a:lnTo>
                  <a:pt x="282564" y="175242"/>
                </a:lnTo>
                <a:lnTo>
                  <a:pt x="457200" y="175241"/>
                </a:lnTo>
                <a:lnTo>
                  <a:pt x="315916" y="283545"/>
                </a:lnTo>
                <a:lnTo>
                  <a:pt x="369883" y="458785"/>
                </a:lnTo>
                <a:lnTo>
                  <a:pt x="228600" y="350480"/>
                </a:lnTo>
                <a:lnTo>
                  <a:pt x="87317" y="458785"/>
                </a:lnTo>
                <a:lnTo>
                  <a:pt x="141284" y="283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0" name="AutoShape 14"/>
          <p:cNvSpPr>
            <a:spLocks noChangeArrowheads="1"/>
          </p:cNvSpPr>
          <p:nvPr/>
        </p:nvSpPr>
        <p:spPr bwMode="auto">
          <a:xfrm>
            <a:off x="4038600" y="912813"/>
            <a:ext cx="457200" cy="458787"/>
          </a:xfrm>
          <a:custGeom>
            <a:avLst/>
            <a:gdLst>
              <a:gd name="T0" fmla="*/ 228600 w 457200"/>
              <a:gd name="T1" fmla="*/ 0 h 458787"/>
              <a:gd name="T2" fmla="*/ 0 w 457200"/>
              <a:gd name="T3" fmla="*/ 175241 h 458787"/>
              <a:gd name="T4" fmla="*/ 87317 w 457200"/>
              <a:gd name="T5" fmla="*/ 458785 h 458787"/>
              <a:gd name="T6" fmla="*/ 369883 w 457200"/>
              <a:gd name="T7" fmla="*/ 458785 h 458787"/>
              <a:gd name="T8" fmla="*/ 457200 w 457200"/>
              <a:gd name="T9" fmla="*/ 175241 h 45878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1284 w 457200"/>
              <a:gd name="T16" fmla="*/ 175242 h 458787"/>
              <a:gd name="T17" fmla="*/ 315916 w 457200"/>
              <a:gd name="T18" fmla="*/ 350480 h 4587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458787">
                <a:moveTo>
                  <a:pt x="0" y="175241"/>
                </a:moveTo>
                <a:lnTo>
                  <a:pt x="174636" y="175242"/>
                </a:lnTo>
                <a:lnTo>
                  <a:pt x="228600" y="0"/>
                </a:lnTo>
                <a:lnTo>
                  <a:pt x="282564" y="175242"/>
                </a:lnTo>
                <a:lnTo>
                  <a:pt x="457200" y="175241"/>
                </a:lnTo>
                <a:lnTo>
                  <a:pt x="315916" y="283545"/>
                </a:lnTo>
                <a:lnTo>
                  <a:pt x="369883" y="458785"/>
                </a:lnTo>
                <a:lnTo>
                  <a:pt x="228600" y="350480"/>
                </a:lnTo>
                <a:lnTo>
                  <a:pt x="87317" y="458785"/>
                </a:lnTo>
                <a:lnTo>
                  <a:pt x="141284" y="283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47" grpId="0" animBg="1"/>
      <p:bldP spid="22548" grpId="0" animBg="1"/>
      <p:bldP spid="22549" grpId="0" animBg="1"/>
      <p:bldP spid="225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492375"/>
            <a:ext cx="51133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420938"/>
            <a:ext cx="63357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 l="95" t="17932"/>
          <a:stretch>
            <a:fillRect/>
          </a:stretch>
        </p:blipFill>
        <p:spPr bwMode="auto">
          <a:xfrm>
            <a:off x="1403350" y="2565400"/>
            <a:ext cx="66611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60475" y="2349500"/>
            <a:ext cx="6985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1752600" y="762000"/>
            <a:ext cx="6443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 life without a friend </a:t>
            </a:r>
          </a:p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is  a life without a sun!</a:t>
            </a:r>
            <a:endParaRPr lang="zh-CN" altLang="en-US" sz="400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82550" y="30163"/>
            <a:ext cx="3254375" cy="858837"/>
          </a:xfrm>
          <a:prstGeom prst="flowChartProces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dirty="0"/>
              <a:t>Learning aims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03288" y="1474788"/>
            <a:ext cx="7656512" cy="4041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FF66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b="0" dirty="0"/>
              <a:t>1. I know the sound of letter "w".</a:t>
            </a:r>
          </a:p>
          <a:p>
            <a:pPr>
              <a:lnSpc>
                <a:spcPct val="160000"/>
              </a:lnSpc>
            </a:pPr>
            <a:r>
              <a:rPr lang="zh-CN" altLang="en-US" sz="2400" b="0" dirty="0"/>
              <a:t>    我知道字母w的发音。</a:t>
            </a:r>
          </a:p>
          <a:p>
            <a:pPr>
              <a:lnSpc>
                <a:spcPct val="160000"/>
              </a:lnSpc>
            </a:pPr>
            <a:r>
              <a:rPr lang="zh-CN" altLang="en-US" sz="2400" b="0" dirty="0"/>
              <a:t>2. I can understand Cartoon time  and try to act it.</a:t>
            </a:r>
          </a:p>
          <a:p>
            <a:pPr>
              <a:lnSpc>
                <a:spcPct val="160000"/>
              </a:lnSpc>
            </a:pPr>
            <a:r>
              <a:rPr lang="zh-CN" altLang="en-US" sz="2400" b="0" dirty="0"/>
              <a:t>    我能理解卡通部分并且能试着表演出来。</a:t>
            </a:r>
          </a:p>
          <a:p>
            <a:pPr>
              <a:lnSpc>
                <a:spcPct val="160000"/>
              </a:lnSpc>
            </a:pPr>
            <a:r>
              <a:rPr lang="en-US" altLang="zh-CN" sz="2400" b="0" dirty="0"/>
              <a:t>3.I know how to write Chinese and English addresses.</a:t>
            </a:r>
          </a:p>
          <a:p>
            <a:pPr>
              <a:lnSpc>
                <a:spcPct val="160000"/>
              </a:lnSpc>
            </a:pPr>
            <a:r>
              <a:rPr lang="zh-CN" altLang="en-US" sz="2400" b="0" dirty="0"/>
              <a:t>我知道怎么书写中文与英文的地址。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4572000" y="2209800"/>
            <a:ext cx="433388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054600" y="2216150"/>
            <a:ext cx="433388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5548313" y="2222500"/>
            <a:ext cx="433387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742113" y="3429000"/>
            <a:ext cx="433387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7224713" y="3435350"/>
            <a:ext cx="433387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7718425" y="3441700"/>
            <a:ext cx="433388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5991225" y="4648200"/>
            <a:ext cx="433388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6473825" y="4667250"/>
            <a:ext cx="433388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6967538" y="4660900"/>
            <a:ext cx="433387" cy="369888"/>
          </a:xfrm>
          <a:prstGeom prst="star5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5"/>
          <p:cNvSpPr>
            <a:spLocks noChangeArrowheads="1"/>
          </p:cNvSpPr>
          <p:nvPr/>
        </p:nvSpPr>
        <p:spPr bwMode="auto">
          <a:xfrm>
            <a:off x="914400" y="1563688"/>
            <a:ext cx="312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 </a:t>
            </a:r>
          </a:p>
          <a:p>
            <a:endParaRPr lang="en-US" altLang="zh-CN" sz="3600"/>
          </a:p>
        </p:txBody>
      </p:sp>
      <p:sp>
        <p:nvSpPr>
          <p:cNvPr id="6147" name="TextBox 22"/>
          <p:cNvSpPr txBox="1">
            <a:spLocks noChangeArrowheads="1"/>
          </p:cNvSpPr>
          <p:nvPr/>
        </p:nvSpPr>
        <p:spPr bwMode="auto">
          <a:xfrm>
            <a:off x="3505200" y="35052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</a:rPr>
              <a:t> 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43012" name="TextBox 23"/>
          <p:cNvSpPr txBox="1">
            <a:spLocks noChangeArrowheads="1"/>
          </p:cNvSpPr>
          <p:nvPr/>
        </p:nvSpPr>
        <p:spPr bwMode="auto">
          <a:xfrm>
            <a:off x="3117850" y="685800"/>
            <a:ext cx="5011738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Name: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Jack </a:t>
            </a:r>
            <a:r>
              <a:rPr lang="en-US" altLang="zh-CN" sz="4000" dirty="0" err="1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Willson</a:t>
            </a:r>
            <a:endParaRPr lang="en-US" altLang="zh-CN" sz="4000" dirty="0">
              <a:solidFill>
                <a:schemeClr val="hlink"/>
              </a:solidFill>
              <a:latin typeface="Arial Unicode MS" pitchFamily="34" charset="-122"/>
              <a:ea typeface="Arial Unicode MS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A</a:t>
            </a:r>
            <a:r>
              <a:rPr lang="en-US" altLang="zh-CN" sz="4000" dirty="0" err="1">
                <a:latin typeface="Arial Unicode MS" pitchFamily="34" charset="-122"/>
                <a:ea typeface="Arial Unicode MS" pitchFamily="34" charset="-122"/>
              </a:rPr>
              <a:t>ge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: 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12 years old</a:t>
            </a:r>
            <a:r>
              <a:rPr lang="en-US" altLang="zh-CN" sz="4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 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H</a:t>
            </a:r>
            <a:r>
              <a:rPr lang="en-US" altLang="zh-CN" sz="4000" dirty="0" err="1">
                <a:latin typeface="Arial Unicode MS" pitchFamily="34" charset="-122"/>
                <a:ea typeface="Arial Unicode MS" pitchFamily="34" charset="-122"/>
              </a:rPr>
              <a:t>ome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: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  <a:sym typeface="Arial" panose="020B0604020202020204" pitchFamily="34" charset="0"/>
              </a:rPr>
              <a:t>New York</a:t>
            </a:r>
            <a:r>
              <a:rPr lang="zh-CN" altLang="en-US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  <a:sym typeface="Arial" panose="020B0604020202020204" pitchFamily="34" charset="0"/>
              </a:rPr>
              <a:t>（纽约）</a:t>
            </a:r>
            <a:r>
              <a:rPr 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S</a:t>
            </a:r>
            <a:r>
              <a:rPr lang="en-US" altLang="zh-CN" sz="4000" dirty="0" err="1">
                <a:latin typeface="Arial Unicode MS" pitchFamily="34" charset="-122"/>
                <a:ea typeface="Arial Unicode MS" pitchFamily="34" charset="-122"/>
              </a:rPr>
              <a:t>ubjects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: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PE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S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port: 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swimming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S</a:t>
            </a:r>
            <a:r>
              <a:rPr lang="en-US" altLang="zh-CN" sz="4000" dirty="0" err="1">
                <a:latin typeface="Arial Unicode MS" pitchFamily="34" charset="-122"/>
                <a:ea typeface="Arial Unicode MS" pitchFamily="34" charset="-122"/>
              </a:rPr>
              <a:t>eason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 :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winter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4000" dirty="0">
                <a:latin typeface="Arial Unicode MS" pitchFamily="34" charset="-122"/>
                <a:ea typeface="Arial Unicode MS" pitchFamily="34" charset="-122"/>
              </a:rPr>
              <a:t>H</a:t>
            </a:r>
            <a:r>
              <a:rPr lang="en-US" altLang="zh-CN" sz="4000" dirty="0" err="1">
                <a:latin typeface="Arial Unicode MS" pitchFamily="34" charset="-122"/>
                <a:ea typeface="Arial Unicode MS" pitchFamily="34" charset="-122"/>
              </a:rPr>
              <a:t>obbies</a:t>
            </a:r>
            <a:r>
              <a:rPr lang="en-US" altLang="zh-CN" sz="4000" dirty="0">
                <a:latin typeface="Arial Unicode MS" pitchFamily="34" charset="-122"/>
                <a:ea typeface="Arial Unicode MS" pitchFamily="34" charset="-122"/>
              </a:rPr>
              <a:t>: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skating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        </a:t>
            </a:r>
            <a:r>
              <a:rPr lang="en-US" altLang="zh-CN" sz="4000" dirty="0">
                <a:solidFill>
                  <a:schemeClr val="hlink"/>
                </a:solidFill>
                <a:latin typeface="Arial Unicode MS" pitchFamily="34" charset="-122"/>
                <a:ea typeface="Arial Unicode MS" pitchFamily="34" charset="-122"/>
              </a:rPr>
              <a:t>making friends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4000" b="0" dirty="0">
                <a:latin typeface="Arial Unicode MS" pitchFamily="34" charset="-122"/>
                <a:ea typeface="Arial Unicode MS" pitchFamily="34" charset="-122"/>
              </a:rPr>
              <a:t>…</a:t>
            </a:r>
          </a:p>
          <a:p>
            <a:pPr eaLnBrk="1" hangingPunct="1"/>
            <a:endParaRPr lang="en-US" altLang="zh-CN" sz="4000" b="0" dirty="0">
              <a:latin typeface="Arial Unicode MS" pitchFamily="34" charset="-122"/>
              <a:ea typeface="Arial Unicode MS" pitchFamily="34" charset="-122"/>
            </a:endParaRPr>
          </a:p>
          <a:p>
            <a:pPr eaLnBrk="1" hangingPunct="1"/>
            <a:endParaRPr lang="en-US" altLang="zh-CN" b="0" dirty="0"/>
          </a:p>
        </p:txBody>
      </p:sp>
      <p:grpSp>
        <p:nvGrpSpPr>
          <p:cNvPr id="43014" name="Group 4"/>
          <p:cNvGrpSpPr/>
          <p:nvPr/>
        </p:nvGrpSpPr>
        <p:grpSpPr bwMode="auto">
          <a:xfrm rot="20280000" flipH="1">
            <a:off x="73025" y="42863"/>
            <a:ext cx="3683000" cy="1136650"/>
            <a:chOff x="-1" y="0"/>
            <a:chExt cx="1336" cy="591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 rot="-485054">
              <a:off x="-1" y="251"/>
              <a:ext cx="1336" cy="3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latin typeface="Comic Sans MS" panose="030F0702030302020204" pitchFamily="66" charset="0"/>
                </a:rPr>
                <a:t> </a:t>
              </a:r>
              <a:r>
                <a:rPr lang="en-US" altLang="zh-CN" sz="3600" dirty="0">
                  <a:latin typeface="Comic Sans MS" panose="030F0702030302020204" pitchFamily="66" charset="0"/>
                </a:rPr>
                <a:t>Let’s know him</a:t>
              </a:r>
              <a:endParaRPr lang="zh-CN" altLang="en-US" sz="36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43016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43017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4301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19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3020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pic>
        <p:nvPicPr>
          <p:cNvPr id="43021" name="Picture 13" descr="20121215211614_JsS2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057400"/>
            <a:ext cx="19812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5" name="Text Box 12"/>
          <p:cNvSpPr txBox="1">
            <a:spLocks noChangeArrowheads="1"/>
          </p:cNvSpPr>
          <p:nvPr/>
        </p:nvSpPr>
        <p:spPr bwMode="auto">
          <a:xfrm>
            <a:off x="533400" y="4953000"/>
            <a:ext cx="25146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CC0000"/>
                </a:solidFill>
              </a:rPr>
              <a:t>pen friend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1219200" y="5500688"/>
            <a:ext cx="1600200" cy="5191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笔友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33800" y="457200"/>
            <a:ext cx="293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letter 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" y="1143000"/>
            <a:ext cx="766762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11"/>
          <p:cNvGrpSpPr/>
          <p:nvPr/>
        </p:nvGrpSpPr>
        <p:grpSpPr bwMode="auto">
          <a:xfrm>
            <a:off x="533400" y="1600200"/>
            <a:ext cx="6480175" cy="2809875"/>
            <a:chOff x="0" y="0"/>
            <a:chExt cx="4082" cy="1769"/>
          </a:xfrm>
        </p:grpSpPr>
        <p:grpSp>
          <p:nvGrpSpPr>
            <p:cNvPr id="45060" name="Group 12"/>
            <p:cNvGrpSpPr/>
            <p:nvPr/>
          </p:nvGrpSpPr>
          <p:grpSpPr bwMode="auto">
            <a:xfrm>
              <a:off x="0" y="0"/>
              <a:ext cx="4082" cy="1769"/>
              <a:chOff x="0" y="0"/>
              <a:chExt cx="4082" cy="1769"/>
            </a:xfrm>
          </p:grpSpPr>
          <p:grpSp>
            <p:nvGrpSpPr>
              <p:cNvPr id="45061" name="Group 13"/>
              <p:cNvGrpSpPr/>
              <p:nvPr/>
            </p:nvGrpSpPr>
            <p:grpSpPr bwMode="auto">
              <a:xfrm>
                <a:off x="0" y="0"/>
                <a:ext cx="4082" cy="1769"/>
                <a:chOff x="0" y="0"/>
                <a:chExt cx="4082" cy="1769"/>
              </a:xfrm>
            </p:grpSpPr>
            <p:sp>
              <p:nvSpPr>
                <p:cNvPr id="45062" name="Rectangle 14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6" cy="1769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b="0"/>
                </a:p>
              </p:txBody>
            </p:sp>
            <p:sp>
              <p:nvSpPr>
                <p:cNvPr id="45063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3111" y="817"/>
                  <a:ext cx="1769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6 w 21600"/>
                    <a:gd name="T13" fmla="*/ 4447 h 21600"/>
                    <a:gd name="T14" fmla="*/ 1709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64" name="Rectangle 24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192" cy="19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  <p:sp>
          <p:nvSpPr>
            <p:cNvPr id="45065" name="Rectangle 34"/>
            <p:cNvSpPr>
              <a:spLocks noChangeArrowheads="1"/>
            </p:cNvSpPr>
            <p:nvPr/>
          </p:nvSpPr>
          <p:spPr bwMode="auto">
            <a:xfrm>
              <a:off x="3221" y="144"/>
              <a:ext cx="545" cy="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</p:grpSp>
      <p:sp>
        <p:nvSpPr>
          <p:cNvPr id="8207" name="TextBox 45"/>
          <p:cNvSpPr txBox="1">
            <a:spLocks noChangeArrowheads="1"/>
          </p:cNvSpPr>
          <p:nvPr/>
        </p:nvSpPr>
        <p:spPr bwMode="auto">
          <a:xfrm>
            <a:off x="1066800" y="2286000"/>
            <a:ext cx="5029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中国江苏省无锡市惠山区天一街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39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号</a:t>
            </a:r>
          </a:p>
        </p:txBody>
      </p:sp>
      <p:sp>
        <p:nvSpPr>
          <p:cNvPr id="8208" name="TextBox 46"/>
          <p:cNvSpPr txBox="1">
            <a:spLocks noChangeArrowheads="1"/>
          </p:cNvSpPr>
          <p:nvPr/>
        </p:nvSpPr>
        <p:spPr bwMode="auto">
          <a:xfrm>
            <a:off x="25908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沈老师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收 </a:t>
            </a:r>
          </a:p>
        </p:txBody>
      </p:sp>
      <p:sp>
        <p:nvSpPr>
          <p:cNvPr id="8209" name="TextBox 47"/>
          <p:cNvSpPr txBox="1">
            <a:spLocks noChangeArrowheads="1"/>
          </p:cNvSpPr>
          <p:nvPr/>
        </p:nvSpPr>
        <p:spPr bwMode="auto">
          <a:xfrm>
            <a:off x="2819400" y="3581400"/>
            <a:ext cx="4038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美国纽约市华尔街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8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号  杰克</a:t>
            </a:r>
          </a:p>
          <a:p>
            <a:pPr eaLnBrk="1" hangingPunct="1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212" name="AutoShape 9"/>
          <p:cNvSpPr/>
          <p:nvPr/>
        </p:nvSpPr>
        <p:spPr bwMode="auto">
          <a:xfrm>
            <a:off x="7239000" y="1752600"/>
            <a:ext cx="1754188" cy="457200"/>
          </a:xfrm>
          <a:prstGeom prst="borderCallout2">
            <a:avLst>
              <a:gd name="adj1" fmla="val 25000"/>
              <a:gd name="adj2" fmla="val -4343"/>
              <a:gd name="adj3" fmla="val 25000"/>
              <a:gd name="adj4" fmla="val -31583"/>
              <a:gd name="adj5" fmla="val 139236"/>
              <a:gd name="adj6" fmla="val -13665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4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77" name="Rectangle 24"/>
          <p:cNvSpPr>
            <a:spLocks noChangeArrowheads="1"/>
          </p:cNvSpPr>
          <p:nvPr/>
        </p:nvSpPr>
        <p:spPr bwMode="auto">
          <a:xfrm>
            <a:off x="52578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78" name="Rectangle 24"/>
          <p:cNvSpPr>
            <a:spLocks noChangeArrowheads="1"/>
          </p:cNvSpPr>
          <p:nvPr/>
        </p:nvSpPr>
        <p:spPr bwMode="auto">
          <a:xfrm>
            <a:off x="44958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79" name="Rectangle 24"/>
          <p:cNvSpPr>
            <a:spLocks noChangeArrowheads="1"/>
          </p:cNvSpPr>
          <p:nvPr/>
        </p:nvSpPr>
        <p:spPr bwMode="auto">
          <a:xfrm>
            <a:off x="48768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1" name="Rectangle 24"/>
          <p:cNvSpPr>
            <a:spLocks noChangeArrowheads="1"/>
          </p:cNvSpPr>
          <p:nvPr/>
        </p:nvSpPr>
        <p:spPr bwMode="auto">
          <a:xfrm>
            <a:off x="60198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2" name="Rectangle 24"/>
          <p:cNvSpPr>
            <a:spLocks noChangeArrowheads="1"/>
          </p:cNvSpPr>
          <p:nvPr/>
        </p:nvSpPr>
        <p:spPr bwMode="auto">
          <a:xfrm>
            <a:off x="2514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3" name="Rectangle 24"/>
          <p:cNvSpPr>
            <a:spLocks noChangeArrowheads="1"/>
          </p:cNvSpPr>
          <p:nvPr/>
        </p:nvSpPr>
        <p:spPr bwMode="auto">
          <a:xfrm>
            <a:off x="2133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4" name="Rectangle 24"/>
          <p:cNvSpPr>
            <a:spLocks noChangeArrowheads="1"/>
          </p:cNvSpPr>
          <p:nvPr/>
        </p:nvSpPr>
        <p:spPr bwMode="auto">
          <a:xfrm>
            <a:off x="1371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5" name="Rectangle 24"/>
          <p:cNvSpPr>
            <a:spLocks noChangeArrowheads="1"/>
          </p:cNvSpPr>
          <p:nvPr/>
        </p:nvSpPr>
        <p:spPr bwMode="auto">
          <a:xfrm>
            <a:off x="1752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6" name="Rectangle 24"/>
          <p:cNvSpPr>
            <a:spLocks noChangeArrowheads="1"/>
          </p:cNvSpPr>
          <p:nvPr/>
        </p:nvSpPr>
        <p:spPr bwMode="auto">
          <a:xfrm>
            <a:off x="990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45087" name="Rectangle 24"/>
          <p:cNvSpPr>
            <a:spLocks noChangeArrowheads="1"/>
          </p:cNvSpPr>
          <p:nvPr/>
        </p:nvSpPr>
        <p:spPr bwMode="auto">
          <a:xfrm>
            <a:off x="609600" y="19812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8224" name="AutoShape 9"/>
          <p:cNvSpPr/>
          <p:nvPr/>
        </p:nvSpPr>
        <p:spPr bwMode="auto">
          <a:xfrm>
            <a:off x="7239000" y="2895600"/>
            <a:ext cx="1524000" cy="457200"/>
          </a:xfrm>
          <a:prstGeom prst="borderCallout2">
            <a:avLst>
              <a:gd name="adj1" fmla="val 25000"/>
              <a:gd name="adj2" fmla="val -5000"/>
              <a:gd name="adj3" fmla="val 25000"/>
              <a:gd name="adj4" fmla="val -54792"/>
              <a:gd name="adj5" fmla="val 18750"/>
              <a:gd name="adj6" fmla="val -239898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en-US" altLang="zh-CN" sz="4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457200" y="4876800"/>
            <a:ext cx="7239000" cy="544513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Britannic Bold" panose="020B0903060703020204" pitchFamily="34" charset="0"/>
                <a:sym typeface="Arial" panose="020B0604020202020204" pitchFamily="34" charset="0"/>
              </a:rPr>
              <a:t>People write Chinese address</a:t>
            </a:r>
            <a:r>
              <a:rPr lang="en-US" altLang="zh-CN" sz="2800">
                <a:solidFill>
                  <a:srgbClr val="CC0000"/>
                </a:solidFill>
                <a:latin typeface="Britannic Bold" panose="020B0903060703020204" pitchFamily="34" charset="0"/>
                <a:sym typeface="Arial" panose="020B0604020202020204" pitchFamily="34" charset="0"/>
              </a:rPr>
              <a:t>es</a:t>
            </a:r>
            <a:r>
              <a:rPr lang="en-US" altLang="zh-CN" sz="2800">
                <a:latin typeface="Britannic Bold" panose="020B0903060703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u="sng">
                <a:latin typeface="Britannic Bold" panose="020B0903060703020204" pitchFamily="34" charset="0"/>
                <a:sym typeface="Arial" panose="020B0604020202020204" pitchFamily="34" charset="0"/>
              </a:rPr>
              <a:t>like this</a:t>
            </a:r>
            <a:r>
              <a:rPr lang="en-US" altLang="zh-CN" sz="2800">
                <a:latin typeface="Britannic Bold" panose="020B0903060703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609600" y="3505200"/>
            <a:ext cx="2516188" cy="688975"/>
          </a:xfrm>
          <a:prstGeom prst="cloudCallout">
            <a:avLst>
              <a:gd name="adj1" fmla="val 33042"/>
              <a:gd name="adj2" fmla="val -132083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0">
                <a:solidFill>
                  <a:srgbClr val="CC0000"/>
                </a:solidFill>
                <a:ea typeface="华文行楷" panose="02010800040101010101" pitchFamily="2" charset="-122"/>
                <a:sym typeface="Arial" panose="020B0604020202020204" pitchFamily="34" charset="0"/>
              </a:rPr>
              <a:t>地址:从大到小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7543800" y="2819400"/>
            <a:ext cx="1114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gency FB" panose="020B0503020202020204" pitchFamily="34" charset="0"/>
              </a:rPr>
              <a:t>name</a:t>
            </a:r>
          </a:p>
        </p:txBody>
      </p:sp>
      <p:sp>
        <p:nvSpPr>
          <p:cNvPr id="8232" name="AutoShape 9"/>
          <p:cNvSpPr/>
          <p:nvPr/>
        </p:nvSpPr>
        <p:spPr bwMode="auto">
          <a:xfrm>
            <a:off x="7315200" y="3657600"/>
            <a:ext cx="1755775" cy="457200"/>
          </a:xfrm>
          <a:prstGeom prst="borderCallout2">
            <a:avLst>
              <a:gd name="adj1" fmla="val 25000"/>
              <a:gd name="adj2" fmla="val -4343"/>
              <a:gd name="adj3" fmla="val 25000"/>
              <a:gd name="adj4" fmla="val -11981"/>
              <a:gd name="adj5" fmla="val -8056"/>
              <a:gd name="adj6" fmla="val -54616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4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7315200" y="1676400"/>
            <a:ext cx="1550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gency FB" panose="020B0503020202020204" pitchFamily="34" charset="0"/>
              </a:rPr>
              <a:t>address</a:t>
            </a:r>
            <a:endParaRPr lang="zh-CN" altLang="en-US" b="0"/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7543800" y="3581400"/>
            <a:ext cx="1550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gency FB" panose="020B0503020202020204" pitchFamily="34" charset="0"/>
              </a:rPr>
              <a:t>address</a:t>
            </a:r>
            <a:endParaRPr lang="zh-CN" altLang="en-US" b="0"/>
          </a:p>
        </p:txBody>
      </p:sp>
      <p:sp>
        <p:nvSpPr>
          <p:cNvPr id="45101" name="Text Box 13"/>
          <p:cNvSpPr txBox="1">
            <a:spLocks noChangeArrowheads="1"/>
          </p:cNvSpPr>
          <p:nvPr/>
        </p:nvSpPr>
        <p:spPr bwMode="auto">
          <a:xfrm>
            <a:off x="6400800" y="5486400"/>
            <a:ext cx="1371600" cy="531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像这样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bldLvl="0" autoUpdateAnimBg="0"/>
      <p:bldP spid="8207" grpId="1" bldLvl="0" autoUpdateAnimBg="0"/>
      <p:bldP spid="8212" grpId="0" bldLvl="0" animBg="1" autoUpdateAnimBg="0"/>
      <p:bldP spid="8224" grpId="0" bldLvl="0" animBg="1" autoUpdateAnimBg="0"/>
      <p:bldP spid="45091" grpId="0" bldLvl="0" animBg="1" autoUpdateAnimBg="0"/>
      <p:bldP spid="8230" grpId="0" bldLvl="0" animBg="1" autoUpdateAnimBg="0"/>
      <p:bldP spid="8231" grpId="0" bldLvl="0" autoUpdateAnimBg="0"/>
      <p:bldP spid="8232" grpId="0" bldLvl="0" animBg="1" autoUpdateAnimBg="0"/>
      <p:bldP spid="8235" grpId="0" bldLvl="0" autoUpdateAnimBg="0"/>
      <p:bldP spid="8236" grpId="0" bldLvl="0" autoUpdateAnimBg="0"/>
      <p:bldP spid="45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2057400" y="1981200"/>
            <a:ext cx="6480175" cy="2809875"/>
            <a:chOff x="0" y="0"/>
            <a:chExt cx="4082" cy="1769"/>
          </a:xfrm>
        </p:grpSpPr>
        <p:grpSp>
          <p:nvGrpSpPr>
            <p:cNvPr id="56331" name="Group 3"/>
            <p:cNvGrpSpPr/>
            <p:nvPr/>
          </p:nvGrpSpPr>
          <p:grpSpPr bwMode="auto">
            <a:xfrm>
              <a:off x="0" y="0"/>
              <a:ext cx="4082" cy="1769"/>
              <a:chOff x="0" y="0"/>
              <a:chExt cx="4082" cy="1769"/>
            </a:xfrm>
          </p:grpSpPr>
          <p:sp>
            <p:nvSpPr>
              <p:cNvPr id="5633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46" cy="1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  <p:sp>
            <p:nvSpPr>
              <p:cNvPr id="56333" name="AutoShape 5"/>
              <p:cNvSpPr>
                <a:spLocks noChangeArrowheads="1"/>
              </p:cNvSpPr>
              <p:nvPr/>
            </p:nvSpPr>
            <p:spPr bwMode="auto">
              <a:xfrm rot="-5400000">
                <a:off x="3111" y="817"/>
                <a:ext cx="1769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447 h 21600"/>
                  <a:gd name="T14" fmla="*/ 17094 w 21600"/>
                  <a:gd name="T15" fmla="*/ 171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6334" name="Rectangle 10"/>
            <p:cNvSpPr>
              <a:spLocks noChangeArrowheads="1"/>
            </p:cNvSpPr>
            <p:nvPr/>
          </p:nvSpPr>
          <p:spPr bwMode="auto">
            <a:xfrm>
              <a:off x="3221" y="91"/>
              <a:ext cx="54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</p:grpSp>
      <p:sp>
        <p:nvSpPr>
          <p:cNvPr id="8210" name="TextBox 48"/>
          <p:cNvSpPr txBox="1">
            <a:spLocks noChangeArrowheads="1"/>
          </p:cNvSpPr>
          <p:nvPr/>
        </p:nvSpPr>
        <p:spPr bwMode="auto">
          <a:xfrm>
            <a:off x="3429000" y="2667000"/>
            <a:ext cx="15684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Jack Willson</a:t>
            </a:r>
          </a:p>
        </p:txBody>
      </p:sp>
      <p:sp>
        <p:nvSpPr>
          <p:cNvPr id="8211" name="矩形 49"/>
          <p:cNvSpPr>
            <a:spLocks noChangeArrowheads="1"/>
          </p:cNvSpPr>
          <p:nvPr/>
        </p:nvSpPr>
        <p:spPr bwMode="auto">
          <a:xfrm>
            <a:off x="3429000" y="3200400"/>
            <a:ext cx="4572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8 Wall St.</a:t>
            </a:r>
          </a:p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New York, the US</a:t>
            </a:r>
            <a:endParaRPr lang="zh-CN" altLang="en-US" b="0"/>
          </a:p>
        </p:txBody>
      </p:sp>
      <p:sp>
        <p:nvSpPr>
          <p:cNvPr id="8225" name="AutoShape 9"/>
          <p:cNvSpPr/>
          <p:nvPr/>
        </p:nvSpPr>
        <p:spPr bwMode="auto">
          <a:xfrm flipH="1">
            <a:off x="152400" y="28956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29639"/>
              <a:gd name="adj5" fmla="val -11667"/>
              <a:gd name="adj6" fmla="val -70218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en-US" altLang="zh-CN" sz="4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26" name="AutoShape 9"/>
          <p:cNvSpPr/>
          <p:nvPr/>
        </p:nvSpPr>
        <p:spPr bwMode="auto">
          <a:xfrm flipH="1">
            <a:off x="152400" y="38862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30833"/>
              <a:gd name="adj5" fmla="val -43611"/>
              <a:gd name="adj6" fmla="val -73116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en-US" altLang="zh-CN" sz="4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1066800" y="1131888"/>
            <a:ext cx="7391400" cy="544512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Britannic Bold" panose="020B0903060703020204" pitchFamily="34" charset="0"/>
                <a:sym typeface="Arial" panose="020B0604020202020204" pitchFamily="34" charset="0"/>
              </a:rPr>
              <a:t>people write English address</a:t>
            </a:r>
            <a:r>
              <a:rPr lang="en-US" altLang="zh-CN" sz="2800">
                <a:solidFill>
                  <a:srgbClr val="CC0000"/>
                </a:solidFill>
                <a:latin typeface="Britannic Bold" panose="020B0903060703020204" pitchFamily="34" charset="0"/>
                <a:sym typeface="Arial" panose="020B0604020202020204" pitchFamily="34" charset="0"/>
              </a:rPr>
              <a:t>es</a:t>
            </a:r>
            <a:r>
              <a:rPr lang="en-US" altLang="zh-CN" sz="2800">
                <a:latin typeface="Britannic Bold" panose="020B0903060703020204" pitchFamily="34" charset="0"/>
                <a:sym typeface="Arial" panose="020B0604020202020204" pitchFamily="34" charset="0"/>
              </a:rPr>
              <a:t> like this.</a:t>
            </a: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5943600" y="4038600"/>
            <a:ext cx="2362200" cy="685800"/>
          </a:xfrm>
          <a:prstGeom prst="cloudCallout">
            <a:avLst>
              <a:gd name="adj1" fmla="val -58273"/>
              <a:gd name="adj2" fmla="val -91940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0">
                <a:solidFill>
                  <a:srgbClr val="CC0000"/>
                </a:solidFill>
                <a:ea typeface="华文行楷" panose="02010800040101010101" pitchFamily="2" charset="-122"/>
                <a:sym typeface="Arial" panose="020B0604020202020204" pitchFamily="34" charset="0"/>
              </a:rPr>
              <a:t>地址:从小到大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381000" y="3810000"/>
            <a:ext cx="1550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Agency FB" panose="020B0503020202020204" pitchFamily="34" charset="0"/>
              </a:rPr>
              <a:t>address</a:t>
            </a:r>
            <a:endParaRPr lang="zh-CN" altLang="en-US" b="0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33400" y="2819400"/>
            <a:ext cx="124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Agency FB" panose="020B0503020202020204" pitchFamily="34" charset="0"/>
              </a:rPr>
              <a:t>name</a:t>
            </a:r>
          </a:p>
        </p:txBody>
      </p:sp>
      <p:sp>
        <p:nvSpPr>
          <p:cNvPr id="56366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6400800" cy="531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注：</a:t>
            </a:r>
            <a:r>
              <a:rPr lang="en-US" altLang="zh-CN" sz="2400" b="0"/>
              <a:t>Wall St. </a:t>
            </a:r>
            <a:r>
              <a:rPr lang="zh-CN" altLang="en-US" sz="2400" b="0"/>
              <a:t>华尔街     </a:t>
            </a:r>
            <a:r>
              <a:rPr lang="en-US" altLang="zh-CN" sz="2400" b="0"/>
              <a:t>New York</a:t>
            </a:r>
            <a:r>
              <a:rPr lang="zh-CN" altLang="en-US" sz="2400" b="0"/>
              <a:t>纽约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bldLvl="0" autoUpdateAnimBg="0"/>
      <p:bldP spid="8211" grpId="0" bldLvl="0" autoUpdateAnimBg="0"/>
      <p:bldP spid="8211" grpId="1" bldLvl="0" autoUpdateAnimBg="0"/>
      <p:bldP spid="8211" grpId="2" bldLvl="0" autoUpdateAnimBg="0"/>
      <p:bldP spid="8225" grpId="0" bldLvl="0" animBg="1" autoUpdateAnimBg="0"/>
      <p:bldP spid="8226" grpId="0" bldLvl="0" animBg="1" autoUpdateAnimBg="0"/>
      <p:bldP spid="56356" grpId="0" bldLvl="0" animBg="1" autoUpdateAnimBg="0"/>
      <p:bldP spid="8229" grpId="0" animBg="1"/>
      <p:bldP spid="8233" grpId="0" bldLvl="0" autoUpdateAnimBg="0"/>
      <p:bldP spid="8234" grpId="0" bldLvl="0" autoUpdateAnimBg="0"/>
      <p:bldP spid="563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771525" y="1368425"/>
            <a:ext cx="1895475" cy="688975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57150" algn="ctr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/>
              <a:t>Tips: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76300" y="2590800"/>
            <a:ext cx="7200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/>
              <a:t>    英文信封上，收信人的名字和地址写在信封的中间，</a:t>
            </a:r>
            <a:r>
              <a:rPr lang="zh-CN" altLang="en-US" sz="2400">
                <a:solidFill>
                  <a:srgbClr val="FF0000"/>
                </a:solidFill>
              </a:rPr>
              <a:t>英文地址按“人名</a:t>
            </a:r>
            <a:r>
              <a:rPr lang="en-US" altLang="zh-CN" sz="2400">
                <a:solidFill>
                  <a:srgbClr val="FF0000"/>
                </a:solidFill>
              </a:rPr>
              <a:t>-</a:t>
            </a:r>
            <a:r>
              <a:rPr lang="zh-CN" altLang="en-US" sz="2400">
                <a:solidFill>
                  <a:srgbClr val="FF0000"/>
                </a:solidFill>
              </a:rPr>
              <a:t>地名</a:t>
            </a:r>
            <a:r>
              <a:rPr lang="en-US" altLang="zh-CN" sz="2400">
                <a:solidFill>
                  <a:srgbClr val="FF0000"/>
                </a:solidFill>
              </a:rPr>
              <a:t>-</a:t>
            </a:r>
            <a:r>
              <a:rPr lang="zh-CN" altLang="en-US" sz="2400">
                <a:solidFill>
                  <a:srgbClr val="FF0000"/>
                </a:solidFill>
              </a:rPr>
              <a:t>国名”的顺序书写，即由小到大的原则</a:t>
            </a:r>
            <a:r>
              <a:rPr lang="zh-CN" altLang="en-US" sz="2400"/>
              <a:t>：先写门牌号、街道名称，再写城市、省（州），最后写上国家名称。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914400" y="4114800"/>
            <a:ext cx="7239000" cy="139065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向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Peter</a:t>
            </a:r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写封信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介绍一下你的好朋友吧！</a:t>
            </a:r>
          </a:p>
        </p:txBody>
      </p:sp>
      <p:pic>
        <p:nvPicPr>
          <p:cNvPr id="22532" name="Picture 7" descr="7210527_162325232164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838200"/>
            <a:ext cx="75438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 descr="Sound time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/>
          <p:nvPr/>
        </p:nvGrpSpPr>
        <p:grpSpPr bwMode="auto">
          <a:xfrm>
            <a:off x="914400" y="2590800"/>
            <a:ext cx="4419600" cy="2057400"/>
            <a:chOff x="0" y="0"/>
            <a:chExt cx="4082" cy="1769"/>
          </a:xfrm>
        </p:grpSpPr>
        <p:grpSp>
          <p:nvGrpSpPr>
            <p:cNvPr id="24601" name="Group 3"/>
            <p:cNvGrpSpPr/>
            <p:nvPr/>
          </p:nvGrpSpPr>
          <p:grpSpPr bwMode="auto">
            <a:xfrm>
              <a:off x="0" y="0"/>
              <a:ext cx="4082" cy="1769"/>
              <a:chOff x="0" y="0"/>
              <a:chExt cx="4082" cy="1769"/>
            </a:xfrm>
          </p:grpSpPr>
          <p:sp>
            <p:nvSpPr>
              <p:cNvPr id="2460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46" cy="1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  <p:sp>
            <p:nvSpPr>
              <p:cNvPr id="24604" name="AutoShape 5"/>
              <p:cNvSpPr>
                <a:spLocks noChangeArrowheads="1"/>
              </p:cNvSpPr>
              <p:nvPr/>
            </p:nvSpPr>
            <p:spPr bwMode="auto">
              <a:xfrm rot="-5400000">
                <a:off x="3111" y="817"/>
                <a:ext cx="1769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447 h 21600"/>
                  <a:gd name="T14" fmla="*/ 17094 w 21600"/>
                  <a:gd name="T15" fmla="*/ 171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602" name="Rectangle 10"/>
            <p:cNvSpPr>
              <a:spLocks noChangeArrowheads="1"/>
            </p:cNvSpPr>
            <p:nvPr/>
          </p:nvSpPr>
          <p:spPr bwMode="auto">
            <a:xfrm>
              <a:off x="3221" y="91"/>
              <a:ext cx="54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</p:grpSp>
      <p:sp>
        <p:nvSpPr>
          <p:cNvPr id="26632" name="TextBox 48"/>
          <p:cNvSpPr txBox="1">
            <a:spLocks noChangeArrowheads="1"/>
          </p:cNvSpPr>
          <p:nvPr/>
        </p:nvSpPr>
        <p:spPr bwMode="auto">
          <a:xfrm>
            <a:off x="1676400" y="2971800"/>
            <a:ext cx="1530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Peter Brown</a:t>
            </a:r>
          </a:p>
        </p:txBody>
      </p:sp>
      <p:sp>
        <p:nvSpPr>
          <p:cNvPr id="26633" name="矩形 49"/>
          <p:cNvSpPr>
            <a:spLocks noChangeArrowheads="1"/>
          </p:cNvSpPr>
          <p:nvPr/>
        </p:nvSpPr>
        <p:spPr bwMode="auto">
          <a:xfrm>
            <a:off x="1676400" y="3352800"/>
            <a:ext cx="289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128 Oxford St.</a:t>
            </a:r>
          </a:p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London , the UK</a:t>
            </a:r>
            <a:endParaRPr lang="zh-CN" altLang="en-US" b="0"/>
          </a:p>
        </p:txBody>
      </p:sp>
      <p:grpSp>
        <p:nvGrpSpPr>
          <p:cNvPr id="24583" name="Group 2"/>
          <p:cNvGrpSpPr/>
          <p:nvPr/>
        </p:nvGrpSpPr>
        <p:grpSpPr bwMode="auto">
          <a:xfrm>
            <a:off x="76200" y="457200"/>
            <a:ext cx="4419600" cy="2057400"/>
            <a:chOff x="0" y="0"/>
            <a:chExt cx="4082" cy="1769"/>
          </a:xfrm>
        </p:grpSpPr>
        <p:grpSp>
          <p:nvGrpSpPr>
            <p:cNvPr id="24597" name="Group 3"/>
            <p:cNvGrpSpPr/>
            <p:nvPr/>
          </p:nvGrpSpPr>
          <p:grpSpPr bwMode="auto">
            <a:xfrm>
              <a:off x="0" y="0"/>
              <a:ext cx="4082" cy="1769"/>
              <a:chOff x="0" y="0"/>
              <a:chExt cx="4082" cy="1769"/>
            </a:xfrm>
          </p:grpSpPr>
          <p:sp>
            <p:nvSpPr>
              <p:cNvPr id="24599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46" cy="1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  <p:sp>
            <p:nvSpPr>
              <p:cNvPr id="24600" name="AutoShape 5"/>
              <p:cNvSpPr>
                <a:spLocks noChangeArrowheads="1"/>
              </p:cNvSpPr>
              <p:nvPr/>
            </p:nvSpPr>
            <p:spPr bwMode="auto">
              <a:xfrm rot="-5400000">
                <a:off x="3111" y="817"/>
                <a:ext cx="1769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447 h 21600"/>
                  <a:gd name="T14" fmla="*/ 17094 w 21600"/>
                  <a:gd name="T15" fmla="*/ 171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598" name="Rectangle 10"/>
            <p:cNvSpPr>
              <a:spLocks noChangeArrowheads="1"/>
            </p:cNvSpPr>
            <p:nvPr/>
          </p:nvSpPr>
          <p:spPr bwMode="auto">
            <a:xfrm>
              <a:off x="3221" y="91"/>
              <a:ext cx="54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</p:grpSp>
      <p:sp>
        <p:nvSpPr>
          <p:cNvPr id="26639" name="矩形 49"/>
          <p:cNvSpPr>
            <a:spLocks noChangeArrowheads="1"/>
          </p:cNvSpPr>
          <p:nvPr/>
        </p:nvSpPr>
        <p:spPr bwMode="auto">
          <a:xfrm>
            <a:off x="457200" y="762000"/>
            <a:ext cx="2819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128 Oxford St.</a:t>
            </a:r>
            <a:r>
              <a:rPr lang="en-US" altLang="zh-CN"/>
              <a:t> 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  <a:latin typeface="Segoe Script" panose="030B0504020000000003" pitchFamily="34" charset="0"/>
            </a:endParaRPr>
          </a:p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London,  the UK</a:t>
            </a: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Segoe Script" panose="030B0504020000000003" pitchFamily="34" charset="0"/>
            </a:endParaRPr>
          </a:p>
        </p:txBody>
      </p:sp>
      <p:sp>
        <p:nvSpPr>
          <p:cNvPr id="26640" name="TextBox 48"/>
          <p:cNvSpPr txBox="1">
            <a:spLocks noChangeArrowheads="1"/>
          </p:cNvSpPr>
          <p:nvPr/>
        </p:nvSpPr>
        <p:spPr bwMode="auto">
          <a:xfrm>
            <a:off x="457200" y="1752600"/>
            <a:ext cx="15303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Peter Brown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4800600" y="1066800"/>
            <a:ext cx="63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6019800" y="3200400"/>
            <a:ext cx="63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0"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24588" name="Group 2"/>
          <p:cNvGrpSpPr/>
          <p:nvPr/>
        </p:nvGrpSpPr>
        <p:grpSpPr bwMode="auto">
          <a:xfrm>
            <a:off x="2133600" y="4724400"/>
            <a:ext cx="4419600" cy="2057400"/>
            <a:chOff x="0" y="0"/>
            <a:chExt cx="4082" cy="1769"/>
          </a:xfrm>
        </p:grpSpPr>
        <p:grpSp>
          <p:nvGrpSpPr>
            <p:cNvPr id="24593" name="Group 3"/>
            <p:cNvGrpSpPr/>
            <p:nvPr/>
          </p:nvGrpSpPr>
          <p:grpSpPr bwMode="auto">
            <a:xfrm>
              <a:off x="0" y="0"/>
              <a:ext cx="4082" cy="1769"/>
              <a:chOff x="0" y="0"/>
              <a:chExt cx="4082" cy="1769"/>
            </a:xfrm>
          </p:grpSpPr>
          <p:sp>
            <p:nvSpPr>
              <p:cNvPr id="24595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46" cy="1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  <p:sp>
            <p:nvSpPr>
              <p:cNvPr id="24596" name="AutoShape 5"/>
              <p:cNvSpPr>
                <a:spLocks noChangeArrowheads="1"/>
              </p:cNvSpPr>
              <p:nvPr/>
            </p:nvSpPr>
            <p:spPr bwMode="auto">
              <a:xfrm rot="-5400000">
                <a:off x="3111" y="817"/>
                <a:ext cx="1769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447 h 21600"/>
                  <a:gd name="T14" fmla="*/ 17094 w 21600"/>
                  <a:gd name="T15" fmla="*/ 171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594" name="Rectangle 10"/>
            <p:cNvSpPr>
              <a:spLocks noChangeArrowheads="1"/>
            </p:cNvSpPr>
            <p:nvPr/>
          </p:nvSpPr>
          <p:spPr bwMode="auto">
            <a:xfrm>
              <a:off x="3221" y="91"/>
              <a:ext cx="54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</p:grp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6858000" y="5334000"/>
            <a:ext cx="63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6649" name="TextBox 48"/>
          <p:cNvSpPr txBox="1">
            <a:spLocks noChangeArrowheads="1"/>
          </p:cNvSpPr>
          <p:nvPr/>
        </p:nvSpPr>
        <p:spPr bwMode="auto">
          <a:xfrm>
            <a:off x="2819400" y="5105400"/>
            <a:ext cx="15303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Peter Brown</a:t>
            </a:r>
          </a:p>
        </p:txBody>
      </p:sp>
      <p:sp>
        <p:nvSpPr>
          <p:cNvPr id="26650" name="矩形 49"/>
          <p:cNvSpPr>
            <a:spLocks noChangeArrowheads="1"/>
          </p:cNvSpPr>
          <p:nvPr/>
        </p:nvSpPr>
        <p:spPr bwMode="auto">
          <a:xfrm>
            <a:off x="2819400" y="5562600"/>
            <a:ext cx="2895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The UK</a:t>
            </a:r>
          </a:p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30B0504020000000003" pitchFamily="34" charset="0"/>
              </a:rPr>
              <a:t>London, 128 Oxford St.</a:t>
            </a:r>
            <a:endParaRPr lang="zh-CN" altLang="en-US" b="0"/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943600" y="3124200"/>
            <a:ext cx="762000" cy="8382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0"/>
          </a:p>
        </p:txBody>
      </p:sp>
      <p:sp>
        <p:nvSpPr>
          <p:cNvPr id="24606" name="Text Box 11"/>
          <p:cNvSpPr txBox="1">
            <a:spLocks noChangeArrowheads="1"/>
          </p:cNvSpPr>
          <p:nvPr/>
        </p:nvSpPr>
        <p:spPr bwMode="auto">
          <a:xfrm>
            <a:off x="5715000" y="838200"/>
            <a:ext cx="34290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注：</a:t>
            </a:r>
            <a:r>
              <a:rPr lang="en-US" altLang="zh-CN" sz="2400" b="0"/>
              <a:t>Oxford St. </a:t>
            </a:r>
            <a:r>
              <a:rPr lang="zh-CN" altLang="en-US" sz="2400" b="0"/>
              <a:t>牛津街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/>
              <a:t>         </a:t>
            </a:r>
            <a:r>
              <a:rPr lang="en-US" altLang="zh-CN" sz="2400" b="0"/>
              <a:t>London  </a:t>
            </a:r>
            <a:r>
              <a:rPr lang="zh-CN" altLang="en-US" sz="2400" b="0"/>
              <a:t>伦敦市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7" descr="2bd82ea7ff426ce69ba39fc6676b8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76200"/>
            <a:ext cx="727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altLang="zh-CN" b="0"/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2286000" y="3124200"/>
            <a:ext cx="46672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b="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</a:rPr>
              <a:t>Dear Peter,</a:t>
            </a:r>
          </a:p>
          <a:p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I have a good friend.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He is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12</a:t>
            </a:r>
            <a:r>
              <a:rPr lang="en-US" altLang="zh-CN" dirty="0">
                <a:latin typeface="Calibri" panose="020F0502020204030204" pitchFamily="34" charset="0"/>
              </a:rPr>
              <a:t> years old.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He </a:t>
            </a:r>
            <a:r>
              <a:rPr lang="zh-CN" altLang="en-US" dirty="0">
                <a:latin typeface="Calibri" panose="020F0502020204030204" pitchFamily="34" charset="0"/>
              </a:rPr>
              <a:t>lives in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Wuxi</a:t>
            </a:r>
            <a:r>
              <a:rPr lang="en-US" altLang="zh-CN" dirty="0">
                <a:latin typeface="Calibri" panose="020F0502020204030204" pitchFamily="34" charset="0"/>
              </a:rPr>
              <a:t> too.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     He </a:t>
            </a:r>
            <a:r>
              <a:rPr lang="zh-CN" altLang="en-US" dirty="0">
                <a:latin typeface="Calibri" panose="020F0502020204030204" pitchFamily="34" charset="0"/>
              </a:rPr>
              <a:t>likes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Calibri" panose="020F0502020204030204" pitchFamily="34" charset="0"/>
              </a:rPr>
              <a:t>Maths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 and Science</a:t>
            </a:r>
            <a:r>
              <a:rPr lang="en-US" altLang="zh-CN" dirty="0">
                <a:latin typeface="Calibri" panose="020F0502020204030204" pitchFamily="34" charset="0"/>
              </a:rPr>
              <a:t>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He likes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playing football</a:t>
            </a:r>
            <a:r>
              <a:rPr lang="en-US" altLang="zh-CN" dirty="0">
                <a:latin typeface="Calibri" panose="020F0502020204030204" pitchFamily="34" charset="0"/>
              </a:rPr>
              <a:t> very much.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We usually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play football</a:t>
            </a:r>
            <a:r>
              <a:rPr lang="en-US" altLang="zh-CN" dirty="0">
                <a:latin typeface="Calibri" panose="020F0502020204030204" pitchFamily="34" charset="0"/>
              </a:rPr>
              <a:t> after school.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Do you like him?</a:t>
            </a:r>
            <a:endParaRPr lang="en-US" altLang="zh-CN" sz="700" b="0" dirty="0"/>
          </a:p>
          <a:p>
            <a:r>
              <a:rPr lang="en-US" altLang="zh-CN" dirty="0"/>
              <a:t>  </a:t>
            </a:r>
          </a:p>
          <a:p>
            <a:r>
              <a:rPr lang="en-US" altLang="zh-CN" dirty="0"/>
              <a:t>   Yours  </a:t>
            </a:r>
            <a:r>
              <a:rPr lang="en-US" altLang="zh-CN" dirty="0" err="1">
                <a:solidFill>
                  <a:srgbClr val="FF0000"/>
                </a:solidFill>
              </a:rPr>
              <a:t>Shen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grpSp>
        <p:nvGrpSpPr>
          <p:cNvPr id="23560" name="Group 4"/>
          <p:cNvGrpSpPr/>
          <p:nvPr/>
        </p:nvGrpSpPr>
        <p:grpSpPr bwMode="auto">
          <a:xfrm rot="20280000" flipH="1">
            <a:off x="-69850" y="0"/>
            <a:ext cx="3670300" cy="914400"/>
            <a:chOff x="0" y="0"/>
            <a:chExt cx="1336" cy="613"/>
          </a:xfrm>
        </p:grpSpPr>
        <p:sp>
          <p:nvSpPr>
            <p:cNvPr id="23562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Comic Sans MS" panose="030F0702030302020204" pitchFamily="66" charset="0"/>
                  <a:sym typeface="Arial" panose="020B0604020202020204" pitchFamily="34" charset="0"/>
                </a:rPr>
                <a:t>Try to write</a:t>
              </a:r>
            </a:p>
          </p:txBody>
        </p:sp>
        <p:grpSp>
          <p:nvGrpSpPr>
            <p:cNvPr id="23563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23564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2356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7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65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7" descr="2bd82ea7ff426ce69ba39fc6676b8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27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altLang="zh-CN" b="0"/>
          </a:p>
        </p:txBody>
      </p:sp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2286000" y="3059113"/>
            <a:ext cx="46672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b="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</a:rPr>
              <a:t>Dear Peter,</a:t>
            </a:r>
          </a:p>
          <a:p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I have a good friend.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</a:t>
            </a:r>
            <a:r>
              <a:rPr lang="en-US" altLang="zh-CN" dirty="0" err="1">
                <a:latin typeface="Calibri" panose="020F0502020204030204" pitchFamily="34" charset="0"/>
              </a:rPr>
              <a:t>He/She</a:t>
            </a:r>
            <a:r>
              <a:rPr lang="en-US" altLang="zh-CN" dirty="0">
                <a:latin typeface="Calibri" panose="020F0502020204030204" pitchFamily="34" charset="0"/>
              </a:rPr>
              <a:t> is _______ years old.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</a:t>
            </a:r>
            <a:r>
              <a:rPr lang="en-US" altLang="zh-CN" dirty="0" err="1">
                <a:latin typeface="Calibri" panose="020F0502020204030204" pitchFamily="34" charset="0"/>
              </a:rPr>
              <a:t>He/She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zh-CN" altLang="en-US" dirty="0">
                <a:latin typeface="Calibri" panose="020F0502020204030204" pitchFamily="34" charset="0"/>
              </a:rPr>
              <a:t>lives in </a:t>
            </a:r>
            <a:r>
              <a:rPr lang="en-US" altLang="zh-CN" dirty="0">
                <a:latin typeface="Calibri" panose="020F0502020204030204" pitchFamily="34" charset="0"/>
              </a:rPr>
              <a:t>______________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     </a:t>
            </a:r>
            <a:r>
              <a:rPr lang="en-US" altLang="zh-CN" dirty="0" err="1">
                <a:latin typeface="Calibri" panose="020F0502020204030204" pitchFamily="34" charset="0"/>
              </a:rPr>
              <a:t>He/She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zh-CN" altLang="en-US" dirty="0">
                <a:latin typeface="Calibri" panose="020F0502020204030204" pitchFamily="34" charset="0"/>
              </a:rPr>
              <a:t>likes</a:t>
            </a:r>
            <a:r>
              <a:rPr lang="en-US" altLang="zh-CN" dirty="0">
                <a:latin typeface="Calibri" panose="020F0502020204030204" pitchFamily="34" charset="0"/>
              </a:rPr>
              <a:t>________________</a:t>
            </a:r>
            <a:r>
              <a:rPr lang="zh-CN" altLang="en-US" dirty="0">
                <a:latin typeface="Calibri" panose="020F0502020204030204" pitchFamily="34" charset="0"/>
              </a:rPr>
              <a:t>_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</a:t>
            </a:r>
            <a:r>
              <a:rPr lang="en-US" altLang="zh-CN" dirty="0" err="1">
                <a:latin typeface="Calibri" panose="020F0502020204030204" pitchFamily="34" charset="0"/>
              </a:rPr>
              <a:t>He/She</a:t>
            </a:r>
            <a:r>
              <a:rPr lang="en-US" altLang="zh-CN" dirty="0">
                <a:latin typeface="Calibri" panose="020F0502020204030204" pitchFamily="34" charset="0"/>
              </a:rPr>
              <a:t> _____________________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We usually _______________ after school.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 …</a:t>
            </a:r>
            <a:endParaRPr lang="en-US" altLang="zh-CN" sz="700" b="0" dirty="0"/>
          </a:p>
          <a:p>
            <a:r>
              <a:rPr lang="en-US" altLang="zh-CN" dirty="0">
                <a:latin typeface="Calibri" panose="020F0502020204030204" pitchFamily="34" charset="0"/>
              </a:rPr>
              <a:t>    Do you like him/her?</a:t>
            </a:r>
            <a:endParaRPr lang="en-US" altLang="zh-CN" sz="700" b="0" dirty="0"/>
          </a:p>
          <a:p>
            <a:r>
              <a:rPr lang="en-US" altLang="zh-CN" dirty="0"/>
              <a:t>  </a:t>
            </a:r>
          </a:p>
          <a:p>
            <a:r>
              <a:rPr lang="en-US" altLang="zh-CN" dirty="0"/>
              <a:t>   Yours  ________</a:t>
            </a:r>
            <a:r>
              <a:rPr lang="en-US" altLang="zh-CN" sz="700" b="0" dirty="0"/>
              <a:t> </a:t>
            </a:r>
            <a:endParaRPr lang="en-US" altLang="zh-CN" b="0" dirty="0"/>
          </a:p>
          <a:p>
            <a:pPr eaLnBrk="1" hangingPunct="1"/>
            <a:endParaRPr lang="zh-CN" altLang="en-US" b="0" dirty="0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172200" y="685800"/>
            <a:ext cx="2590800" cy="1752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33CCCC"/>
          </a:solidFill>
          <a:ln w="9525">
            <a:solidFill>
              <a:srgbClr val="00FFFF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b="0">
              <a:ea typeface="宋体" panose="02010600030101010101" pitchFamily="2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477000" y="914400"/>
            <a:ext cx="243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>
                <a:latin typeface="华文行楷" panose="02010800040101010101" pitchFamily="2" charset="-122"/>
                <a:ea typeface="华文行楷" panose="02010800040101010101" pitchFamily="2" charset="-122"/>
              </a:rPr>
              <a:t>Tips:在介绍时一定注意第三人称单数的表达哦！</a:t>
            </a:r>
          </a:p>
        </p:txBody>
      </p:sp>
      <p:grpSp>
        <p:nvGrpSpPr>
          <p:cNvPr id="59400" name="Group 4"/>
          <p:cNvGrpSpPr/>
          <p:nvPr/>
        </p:nvGrpSpPr>
        <p:grpSpPr bwMode="auto">
          <a:xfrm rot="20280000" flipH="1">
            <a:off x="-69850" y="0"/>
            <a:ext cx="3670300" cy="914400"/>
            <a:chOff x="0" y="0"/>
            <a:chExt cx="1336" cy="613"/>
          </a:xfrm>
        </p:grpSpPr>
        <p:sp>
          <p:nvSpPr>
            <p:cNvPr id="59401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latin typeface="Comic Sans MS" panose="030F0702030302020204" pitchFamily="66" charset="0"/>
                  <a:sym typeface="Arial" panose="020B0604020202020204" pitchFamily="34" charset="0"/>
                </a:rPr>
                <a:t>Try to write</a:t>
              </a:r>
            </a:p>
          </p:txBody>
        </p:sp>
        <p:grpSp>
          <p:nvGrpSpPr>
            <p:cNvPr id="59402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59403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5940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5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406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圆角矩形 16"/>
          <p:cNvSpPr>
            <a:spLocks noChangeArrowheads="1"/>
          </p:cNvSpPr>
          <p:nvPr/>
        </p:nvSpPr>
        <p:spPr bwMode="auto">
          <a:xfrm>
            <a:off x="252413" y="188913"/>
            <a:ext cx="8715375" cy="6357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/>
          </a:p>
        </p:txBody>
      </p:sp>
      <p:pic>
        <p:nvPicPr>
          <p:cNvPr id="46083" name="Picture 17" descr="C:\Users\Administrator\AppData\Roaming\Tencent\Users\924010047\QQ\WinTemp\RichOle\3)@H2R6H5QY1SL1([0LA]~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34813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圆角矩形 22"/>
          <p:cNvSpPr>
            <a:spLocks noChangeArrowheads="1"/>
          </p:cNvSpPr>
          <p:nvPr/>
        </p:nvSpPr>
        <p:spPr bwMode="auto">
          <a:xfrm>
            <a:off x="2124075" y="836613"/>
            <a:ext cx="5715000" cy="7858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B80A7A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wish I could fly!</a:t>
            </a:r>
            <a:endParaRPr lang="zh-CN" altLang="en-US" sz="4000" dirty="0">
              <a:solidFill>
                <a:srgbClr val="B80A7A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46085" name="组合 24"/>
          <p:cNvGrpSpPr/>
          <p:nvPr/>
        </p:nvGrpSpPr>
        <p:grpSpPr bwMode="auto">
          <a:xfrm>
            <a:off x="3309938" y="2209800"/>
            <a:ext cx="6215062" cy="2500313"/>
            <a:chOff x="0" y="0"/>
            <a:chExt cx="6215064" cy="2500330"/>
          </a:xfrm>
        </p:grpSpPr>
        <p:sp>
          <p:nvSpPr>
            <p:cNvPr id="46086" name="折角形 25"/>
            <p:cNvSpPr>
              <a:spLocks noChangeArrowheads="1"/>
            </p:cNvSpPr>
            <p:nvPr/>
          </p:nvSpPr>
          <p:spPr bwMode="auto">
            <a:xfrm>
              <a:off x="0" y="0"/>
              <a:ext cx="4929189" cy="2500330"/>
            </a:xfrm>
            <a:prstGeom prst="foldedCorner">
              <a:avLst>
                <a:gd name="adj" fmla="val 16667"/>
              </a:avLst>
            </a:prstGeom>
            <a:solidFill>
              <a:srgbClr val="FFFF00">
                <a:alpha val="20000"/>
              </a:srgbClr>
            </a:solidFill>
            <a:ln w="47625">
              <a:solidFill>
                <a:srgbClr val="B80A7A"/>
              </a:solidFill>
              <a:prstDash val="sysDash"/>
              <a:round/>
            </a:ln>
          </p:spPr>
          <p:txBody>
            <a:bodyPr anchor="ctr"/>
            <a:lstStyle/>
            <a:p>
              <a:pPr algn="ctr"/>
              <a:endParaRPr lang="zh-CN" altLang="en-US" b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087" name="TextBox 26"/>
            <p:cNvSpPr txBox="1">
              <a:spLocks noChangeArrowheads="1"/>
            </p:cNvSpPr>
            <p:nvPr/>
          </p:nvSpPr>
          <p:spPr bwMode="auto">
            <a:xfrm>
              <a:off x="285750" y="142876"/>
              <a:ext cx="5929314" cy="204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7030A0"/>
                  </a:solidFill>
                  <a:cs typeface="Arial" panose="020B0604020202020204" pitchFamily="34" charset="0"/>
                </a:rPr>
                <a:t>High , high in the sky,</a:t>
              </a:r>
            </a:p>
            <a:p>
              <a:pPr eaLnBrk="1" hangingPunct="1"/>
              <a:r>
                <a:rPr lang="en-US" sz="3200" dirty="0">
                  <a:solidFill>
                    <a:srgbClr val="7030A0"/>
                  </a:solidFill>
                  <a:cs typeface="Arial" panose="020B0604020202020204" pitchFamily="34" charset="0"/>
                </a:rPr>
                <a:t>I can see a butterfly.</a:t>
              </a:r>
            </a:p>
            <a:p>
              <a:pPr eaLnBrk="1" hangingPunct="1"/>
              <a:r>
                <a:rPr lang="en-US" sz="3200" dirty="0">
                  <a:solidFill>
                    <a:srgbClr val="7030A0"/>
                  </a:solidFill>
                  <a:cs typeface="Arial" panose="020B0604020202020204" pitchFamily="34" charset="0"/>
                </a:rPr>
                <a:t>High, high in the sky,</a:t>
              </a:r>
            </a:p>
            <a:p>
              <a:pPr eaLnBrk="1" hangingPunct="1"/>
              <a:r>
                <a:rPr lang="en-US" sz="3200" dirty="0">
                  <a:solidFill>
                    <a:srgbClr val="7030A0"/>
                  </a:solidFill>
                  <a:cs typeface="Arial" panose="020B0604020202020204" pitchFamily="34" charset="0"/>
                </a:rPr>
                <a:t>I wish I could fly  !</a:t>
              </a:r>
            </a:p>
          </p:txBody>
        </p:sp>
      </p:grpSp>
      <p:sp>
        <p:nvSpPr>
          <p:cNvPr id="46095" name="Rectangle 4"/>
          <p:cNvSpPr>
            <a:spLocks noChangeArrowheads="1"/>
          </p:cNvSpPr>
          <p:nvPr/>
        </p:nvSpPr>
        <p:spPr bwMode="auto">
          <a:xfrm>
            <a:off x="539750" y="333375"/>
            <a:ext cx="3673475" cy="5715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Let’s chant.</a:t>
            </a:r>
          </a:p>
        </p:txBody>
      </p:sp>
      <p:grpSp>
        <p:nvGrpSpPr>
          <p:cNvPr id="46099" name="组合 24"/>
          <p:cNvGrpSpPr/>
          <p:nvPr/>
        </p:nvGrpSpPr>
        <p:grpSpPr bwMode="auto">
          <a:xfrm>
            <a:off x="685800" y="1516063"/>
            <a:ext cx="1828800" cy="2674937"/>
            <a:chOff x="0" y="0"/>
            <a:chExt cx="6215064" cy="2605296"/>
          </a:xfrm>
        </p:grpSpPr>
        <p:sp>
          <p:nvSpPr>
            <p:cNvPr id="46100" name="折角形 25"/>
            <p:cNvSpPr>
              <a:spLocks noChangeArrowheads="1"/>
            </p:cNvSpPr>
            <p:nvPr/>
          </p:nvSpPr>
          <p:spPr bwMode="auto">
            <a:xfrm>
              <a:off x="0" y="0"/>
              <a:ext cx="4929189" cy="2500330"/>
            </a:xfrm>
            <a:prstGeom prst="foldedCorner">
              <a:avLst>
                <a:gd name="adj" fmla="val 16667"/>
              </a:avLst>
            </a:prstGeom>
            <a:solidFill>
              <a:srgbClr val="FFFF00">
                <a:alpha val="20000"/>
              </a:srgbClr>
            </a:solidFill>
            <a:ln w="47625">
              <a:solidFill>
                <a:srgbClr val="B80A7A"/>
              </a:solidFill>
              <a:prstDash val="sysDash"/>
              <a:round/>
            </a:ln>
          </p:spPr>
          <p:txBody>
            <a:bodyPr anchor="ctr"/>
            <a:lstStyle/>
            <a:p>
              <a:pPr algn="ctr"/>
              <a:endParaRPr lang="zh-CN" altLang="en-US" b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101" name="TextBox 26"/>
            <p:cNvSpPr txBox="1">
              <a:spLocks noChangeArrowheads="1"/>
            </p:cNvSpPr>
            <p:nvPr/>
          </p:nvSpPr>
          <p:spPr bwMode="auto">
            <a:xfrm>
              <a:off x="285407" y="142248"/>
              <a:ext cx="5929657" cy="246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cs typeface="Arial" panose="020B0604020202020204" pitchFamily="34" charset="0"/>
                </a:rPr>
                <a:t>fl</a:t>
              </a:r>
              <a:r>
                <a:rPr lang="en-US" altLang="zh-CN" sz="3200">
                  <a:solidFill>
                    <a:srgbClr val="FF0000"/>
                  </a:solidFill>
                  <a:cs typeface="Arial" panose="020B0604020202020204" pitchFamily="34" charset="0"/>
                </a:rPr>
                <a:t>y</a:t>
              </a:r>
            </a:p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cs typeface="Arial" panose="020B0604020202020204" pitchFamily="34" charset="0"/>
                </a:rPr>
                <a:t>m</a:t>
              </a:r>
              <a:r>
                <a:rPr lang="en-US" altLang="zh-CN" sz="3200">
                  <a:solidFill>
                    <a:srgbClr val="FF0000"/>
                  </a:solidFill>
                  <a:cs typeface="Arial" panose="020B0604020202020204" pitchFamily="34" charset="0"/>
                </a:rPr>
                <a:t>y</a:t>
              </a:r>
            </a:p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cs typeface="Arial" panose="020B0604020202020204" pitchFamily="34" charset="0"/>
                </a:rPr>
                <a:t>sk</a:t>
              </a:r>
              <a:r>
                <a:rPr lang="en-US" altLang="zh-CN" sz="3200">
                  <a:solidFill>
                    <a:srgbClr val="FF0000"/>
                  </a:solidFill>
                  <a:cs typeface="Arial" panose="020B0604020202020204" pitchFamily="34" charset="0"/>
                </a:rPr>
                <a:t>y</a:t>
              </a:r>
            </a:p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zh-CN" sz="3200">
                  <a:solidFill>
                    <a:srgbClr val="FF0000"/>
                  </a:solidFill>
                  <a:cs typeface="Arial" panose="020B0604020202020204" pitchFamily="34" charset="0"/>
                </a:rPr>
                <a:t>y</a:t>
              </a:r>
            </a:p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cs typeface="Arial" panose="020B0604020202020204" pitchFamily="34" charset="0"/>
                </a:rPr>
                <a:t>wh</a:t>
              </a:r>
              <a:r>
                <a:rPr lang="en-US" altLang="zh-CN" sz="3200">
                  <a:solidFill>
                    <a:srgbClr val="FF0000"/>
                  </a:solidFill>
                  <a:cs typeface="Arial" panose="020B0604020202020204" pitchFamily="34" charset="0"/>
                </a:rPr>
                <a:t>y</a:t>
              </a:r>
              <a:endParaRPr lang="en-US" sz="32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8" descr="Sound ti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990600"/>
            <a:ext cx="72231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5410200" y="457200"/>
            <a:ext cx="3200400" cy="1371600"/>
          </a:xfrm>
          <a:prstGeom prst="irregularSeal1">
            <a:avLst/>
          </a:prstGeom>
          <a:solidFill>
            <a:srgbClr val="00FFFF"/>
          </a:solidFill>
          <a:ln w="38100">
            <a:solidFill>
              <a:srgbClr val="3366FF"/>
            </a:solidFill>
            <a:prstDash val="sysDot"/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4400">
                <a:solidFill>
                  <a:srgbClr val="FF0000"/>
                </a:solidFill>
                <a:latin typeface="Agency FB" panose="020B0503020202020204" pitchFamily="34" charset="0"/>
              </a:rPr>
              <a:t>w</a:t>
            </a:r>
            <a:r>
              <a:rPr lang="en-US" altLang="zh-CN" sz="4400">
                <a:latin typeface="Agency FB" panose="020B0503020202020204" pitchFamily="34" charset="0"/>
              </a:rPr>
              <a:t>inter</a:t>
            </a:r>
          </a:p>
        </p:txBody>
      </p:sp>
      <p:grpSp>
        <p:nvGrpSpPr>
          <p:cNvPr id="7173" name="Group 4"/>
          <p:cNvGrpSpPr/>
          <p:nvPr/>
        </p:nvGrpSpPr>
        <p:grpSpPr bwMode="auto">
          <a:xfrm rot="20280000" flipH="1">
            <a:off x="-57150" y="76200"/>
            <a:ext cx="3270250" cy="1047750"/>
            <a:chOff x="0" y="0"/>
            <a:chExt cx="1336" cy="613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Comic Sans MS" panose="030F0702030302020204" pitchFamily="66" charset="0"/>
                </a:rPr>
                <a:t> look and say</a:t>
              </a:r>
            </a:p>
          </p:txBody>
        </p:sp>
        <p:grpSp>
          <p:nvGrpSpPr>
            <p:cNvPr id="7175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7176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717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79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77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图片 8" descr="Sound ti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0"/>
            <a:ext cx="48006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46600" y="1514475"/>
            <a:ext cx="4292600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/>
              <a:t>In </a:t>
            </a:r>
            <a:r>
              <a:rPr lang="en-US" altLang="zh-CN" sz="3200"/>
              <a:t>winter, </a:t>
            </a:r>
          </a:p>
          <a:p>
            <a:r>
              <a:rPr lang="zh-CN" altLang="en-US" sz="3200"/>
              <a:t>_______turn</a:t>
            </a:r>
            <a:r>
              <a:rPr lang="zh-CN" altLang="en-US" sz="3200">
                <a:solidFill>
                  <a:srgbClr val="FF0000"/>
                </a:solidFill>
              </a:rPr>
              <a:t>s</a:t>
            </a:r>
            <a:r>
              <a:rPr lang="zh-CN" altLang="en-US" sz="3200"/>
              <a:t> to ice.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800600" y="2011363"/>
            <a:ext cx="1373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w</a:t>
            </a:r>
            <a:r>
              <a:rPr lang="zh-CN" altLang="en-US" sz="3200"/>
              <a:t>ater</a:t>
            </a:r>
          </a:p>
        </p:txBody>
      </p:sp>
      <p:sp>
        <p:nvSpPr>
          <p:cNvPr id="47109" name="AutoShape 5" descr="colored_paper1"/>
          <p:cNvSpPr>
            <a:spLocks noChangeArrowheads="1"/>
          </p:cNvSpPr>
          <p:nvPr/>
        </p:nvSpPr>
        <p:spPr bwMode="auto">
          <a:xfrm>
            <a:off x="6553200" y="990600"/>
            <a:ext cx="1812925" cy="882650"/>
          </a:xfrm>
          <a:prstGeom prst="cloudCallout">
            <a:avLst>
              <a:gd name="adj1" fmla="val -26796"/>
              <a:gd name="adj2" fmla="val 7913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变成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80963" y="252413"/>
            <a:ext cx="2636837" cy="1020762"/>
          </a:xfrm>
          <a:prstGeom prst="flowChartProcess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Look and say</a:t>
            </a:r>
            <a:endParaRPr lang="zh-CN" altLang="en-US" b="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267200" y="3429000"/>
            <a:ext cx="4876800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And sometimes it </a:t>
            </a:r>
            <a:r>
              <a:rPr lang="zh-CN" altLang="en-US" sz="3200"/>
              <a:t> </a:t>
            </a:r>
            <a:r>
              <a:rPr lang="zh-CN" altLang="en-US" sz="3200" u="sng"/>
              <a:t>              </a:t>
            </a:r>
            <a:r>
              <a:rPr lang="en-US" altLang="zh-CN" sz="3200"/>
              <a:t>.</a:t>
            </a:r>
          </a:p>
          <a:p>
            <a:r>
              <a:rPr lang="en-US" altLang="zh-CN" sz="3200"/>
              <a:t>We can make snowmen.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953000" y="3916363"/>
            <a:ext cx="1447800" cy="57943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snow</a:t>
            </a:r>
            <a:r>
              <a:rPr lang="en-US" altLang="zh-CN" sz="32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7116" name="AutoShape 12" descr="colored_paper1"/>
          <p:cNvSpPr>
            <a:spLocks noChangeArrowheads="1"/>
          </p:cNvSpPr>
          <p:nvPr/>
        </p:nvSpPr>
        <p:spPr bwMode="auto">
          <a:xfrm>
            <a:off x="6781800" y="3810000"/>
            <a:ext cx="2362200" cy="730250"/>
          </a:xfrm>
          <a:prstGeom prst="cloudCallout">
            <a:avLst>
              <a:gd name="adj1" fmla="val -62231"/>
              <a:gd name="adj2" fmla="val -369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下雪（动词）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ldLvl="0" animBg="1" autoUpdateAnimBg="0"/>
      <p:bldP spid="47108" grpId="0" bldLvl="0" autoUpdateAnimBg="0"/>
      <p:bldP spid="47109" grpId="0" animBg="1"/>
      <p:bldP spid="47114" grpId="0" bldLvl="0" animBg="1" autoUpdateAnimBg="0"/>
      <p:bldP spid="47115" grpId="0"/>
      <p:bldP spid="47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11"/>
          <p:cNvSpPr txBox="1">
            <a:spLocks noChangeArrowheads="1"/>
          </p:cNvSpPr>
          <p:nvPr/>
        </p:nvSpPr>
        <p:spPr bwMode="auto">
          <a:xfrm>
            <a:off x="685800" y="1570038"/>
            <a:ext cx="7924800" cy="147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So when the winter weather come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  <a:r>
              <a:rPr lang="en-US" altLang="zh-CN" sz="3600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/>
              <a:t>We always wear  </a:t>
            </a:r>
            <a:r>
              <a:rPr lang="en-US" altLang="zh-CN" sz="3600" u="sng"/>
              <a:t>                       </a:t>
            </a:r>
            <a:r>
              <a:rPr lang="en-US" altLang="zh-CN" sz="3600"/>
              <a:t> .</a:t>
            </a:r>
            <a:endParaRPr lang="en-US" sz="3600"/>
          </a:p>
        </p:txBody>
      </p: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5257800" y="3232150"/>
            <a:ext cx="32766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</a:rPr>
              <a:t>w</a:t>
            </a:r>
            <a:r>
              <a:rPr lang="en-US" sz="3600"/>
              <a:t>arm clothes</a:t>
            </a:r>
          </a:p>
        </p:txBody>
      </p:sp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5257800" y="4267200"/>
            <a:ext cx="32766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cool clothes</a:t>
            </a:r>
            <a:endParaRPr lang="en-US" sz="3600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0" y="457200"/>
            <a:ext cx="2636838" cy="1022350"/>
          </a:xfrm>
          <a:prstGeom prst="flowChartProces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Look and say</a:t>
            </a:r>
            <a:endParaRPr lang="zh-CN" altLang="en-US" b="0"/>
          </a:p>
        </p:txBody>
      </p:sp>
      <p:pic>
        <p:nvPicPr>
          <p:cNvPr id="48137" name="图片 8" descr="Sound ti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4075" y="3565525"/>
            <a:ext cx="3727450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8" name="AutoShape 10" descr="colored_paper1"/>
          <p:cNvSpPr>
            <a:spLocks noChangeArrowheads="1"/>
          </p:cNvSpPr>
          <p:nvPr/>
        </p:nvSpPr>
        <p:spPr bwMode="auto">
          <a:xfrm>
            <a:off x="1524000" y="3200400"/>
            <a:ext cx="1752600" cy="730250"/>
          </a:xfrm>
          <a:prstGeom prst="cloudCallout">
            <a:avLst>
              <a:gd name="adj1" fmla="val 2991"/>
              <a:gd name="adj2" fmla="val -7565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总是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7084 -0.11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-228600" y="763588"/>
            <a:ext cx="8610600" cy="5865812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In winter, water turns to ice.</a:t>
            </a:r>
          </a:p>
          <a:p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And sometimes it snow</a:t>
            </a: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方正舒体" panose="02010601030101010101" pitchFamily="2" charset="-122"/>
              </a:rPr>
              <a:t>s</a:t>
            </a:r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.</a:t>
            </a:r>
          </a:p>
          <a:p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So when the winter weather</a:t>
            </a:r>
            <a:r>
              <a:rPr lang="zh-CN" altLang="en-US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 </a:t>
            </a:r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comes,</a:t>
            </a:r>
          </a:p>
          <a:p>
            <a:r>
              <a:rPr lang="en-US" altLang="zh-CN" sz="4000" dirty="0">
                <a:latin typeface="Comic Sans MS" panose="030F0702030302020204" pitchFamily="66" charset="0"/>
                <a:ea typeface="方正舒体" panose="02010601030101010101" pitchFamily="2" charset="-122"/>
              </a:rPr>
              <a:t>We always wear warm clothes!</a:t>
            </a:r>
          </a:p>
          <a:p>
            <a:r>
              <a:rPr lang="en-US" altLang="zh-CN" sz="4000" b="0" dirty="0">
                <a:latin typeface="Comic Sans MS" panose="030F0702030302020204" pitchFamily="66" charset="0"/>
                <a:ea typeface="方正舒体" panose="02010601030101010101" pitchFamily="2" charset="-122"/>
              </a:rPr>
              <a:t>        </a:t>
            </a:r>
            <a:endParaRPr lang="zh-CN" altLang="en-US" sz="2000" b="0" dirty="0">
              <a:latin typeface="Comic Sans MS" panose="030F0702030302020204" pitchFamily="66" charset="0"/>
              <a:ea typeface="方正姚体" panose="02010601030101010101" pitchFamily="2" charset="-122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23900" y="2130425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029200" y="3352800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191000" y="3962400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447800" y="3962400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3276600" y="3352800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2730500" y="2117725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2819400" y="3962400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0" y="3733800"/>
            <a:ext cx="536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  <a:cs typeface="Cordia New" pitchFamily="34" charset="-34"/>
              </a:rPr>
              <a:t>w</a:t>
            </a:r>
            <a:endParaRPr lang="zh-CN" altLang="en-US" sz="6000">
              <a:solidFill>
                <a:srgbClr val="FF0000"/>
              </a:solidFill>
              <a:latin typeface="Comic Sans MS" panose="030F0702030302020204" pitchFamily="66" charset="0"/>
              <a:cs typeface="Cordia New" pitchFamily="34" charset="-34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 rot="20280000" flipH="1">
            <a:off x="58738" y="214313"/>
            <a:ext cx="4214812" cy="1131887"/>
            <a:chOff x="0" y="0"/>
            <a:chExt cx="1336" cy="613"/>
          </a:xfrm>
        </p:grpSpPr>
        <p:sp>
          <p:nvSpPr>
            <p:cNvPr id="10260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latin typeface="Comic Sans MS" panose="030F0702030302020204" pitchFamily="66" charset="0"/>
                </a:rPr>
                <a:t> Listen and read.</a:t>
              </a:r>
              <a:endParaRPr lang="zh-CN" altLang="en-US" b="0" dirty="0"/>
            </a:p>
          </p:txBody>
        </p:sp>
        <p:grpSp>
          <p:nvGrpSpPr>
            <p:cNvPr id="10261" name="Group 6"/>
            <p:cNvGrpSpPr/>
            <p:nvPr/>
          </p:nvGrpSpPr>
          <p:grpSpPr bwMode="auto">
            <a:xfrm>
              <a:off x="312" y="0"/>
              <a:ext cx="490" cy="298"/>
              <a:chOff x="0" y="0"/>
              <a:chExt cx="463" cy="326"/>
            </a:xfrm>
          </p:grpSpPr>
          <p:grpSp>
            <p:nvGrpSpPr>
              <p:cNvPr id="10262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1026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5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63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10274" name="Text Box 32"/>
          <p:cNvSpPr txBox="1">
            <a:spLocks noChangeArrowheads="1"/>
          </p:cNvSpPr>
          <p:nvPr/>
        </p:nvSpPr>
        <p:spPr bwMode="auto">
          <a:xfrm>
            <a:off x="533400" y="5105400"/>
            <a:ext cx="7921625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/>
              <a:t>Tips:    </a:t>
            </a:r>
            <a:r>
              <a:rPr lang="zh-CN" altLang="en-US" sz="2800" b="0"/>
              <a:t>停顿 ，     更长停顿 。</a:t>
            </a:r>
          </a:p>
        </p:txBody>
      </p:sp>
      <p:sp>
        <p:nvSpPr>
          <p:cNvPr id="10275" name="Text Box 9"/>
          <p:cNvSpPr txBox="1">
            <a:spLocks noChangeArrowheads="1"/>
          </p:cNvSpPr>
          <p:nvPr/>
        </p:nvSpPr>
        <p:spPr bwMode="auto">
          <a:xfrm>
            <a:off x="990600" y="5867400"/>
            <a:ext cx="6537325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I can read this rhyme.     </a:t>
            </a: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5105400"/>
            <a:ext cx="0" cy="457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82" name="Group 42"/>
          <p:cNvGrpSpPr/>
          <p:nvPr/>
        </p:nvGrpSpPr>
        <p:grpSpPr bwMode="auto">
          <a:xfrm>
            <a:off x="3048000" y="5105400"/>
            <a:ext cx="152400" cy="469900"/>
            <a:chOff x="1920" y="3216"/>
            <a:chExt cx="96" cy="296"/>
          </a:xfrm>
        </p:grpSpPr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2016" y="3224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1920" y="3216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590800" y="2286000"/>
            <a:ext cx="0" cy="457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209800" y="3429000"/>
            <a:ext cx="0" cy="457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2819400" y="4114800"/>
            <a:ext cx="0" cy="457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83" name="Group 43"/>
          <p:cNvGrpSpPr/>
          <p:nvPr/>
        </p:nvGrpSpPr>
        <p:grpSpPr bwMode="auto">
          <a:xfrm>
            <a:off x="3733800" y="2895600"/>
            <a:ext cx="152400" cy="469900"/>
            <a:chOff x="1920" y="3216"/>
            <a:chExt cx="96" cy="296"/>
          </a:xfrm>
        </p:grpSpPr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2016" y="3224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20" y="3216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6" name="Group 46"/>
          <p:cNvGrpSpPr/>
          <p:nvPr/>
        </p:nvGrpSpPr>
        <p:grpSpPr bwMode="auto">
          <a:xfrm>
            <a:off x="7620000" y="2209800"/>
            <a:ext cx="152400" cy="469900"/>
            <a:chOff x="1920" y="3216"/>
            <a:chExt cx="96" cy="296"/>
          </a:xfrm>
        </p:grpSpPr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2016" y="3224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1920" y="3216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9" name="Group 49"/>
          <p:cNvGrpSpPr/>
          <p:nvPr/>
        </p:nvGrpSpPr>
        <p:grpSpPr bwMode="auto">
          <a:xfrm>
            <a:off x="6248400" y="2819400"/>
            <a:ext cx="152400" cy="469900"/>
            <a:chOff x="1920" y="3216"/>
            <a:chExt cx="96" cy="296"/>
          </a:xfrm>
        </p:grpSpPr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2016" y="3224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1920" y="3216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92" name="Group 52"/>
          <p:cNvGrpSpPr/>
          <p:nvPr/>
        </p:nvGrpSpPr>
        <p:grpSpPr bwMode="auto">
          <a:xfrm>
            <a:off x="8839200" y="3429000"/>
            <a:ext cx="152400" cy="469900"/>
            <a:chOff x="1920" y="3216"/>
            <a:chExt cx="96" cy="296"/>
          </a:xfrm>
        </p:grpSpPr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>
              <a:off x="2016" y="3224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1920" y="3216"/>
              <a:ext cx="0" cy="28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95" name="AutoShape 12"/>
          <p:cNvSpPr/>
          <p:nvPr/>
        </p:nvSpPr>
        <p:spPr bwMode="auto">
          <a:xfrm>
            <a:off x="5407025" y="5867400"/>
            <a:ext cx="612775" cy="500063"/>
          </a:xfrm>
          <a:custGeom>
            <a:avLst/>
            <a:gdLst>
              <a:gd name="T0" fmla="*/ 1 w 612775"/>
              <a:gd name="T1" fmla="*/ 191007 h 500063"/>
              <a:gd name="T2" fmla="*/ 234061 w 612775"/>
              <a:gd name="T3" fmla="*/ 191008 h 500063"/>
              <a:gd name="T4" fmla="*/ 306388 w 612775"/>
              <a:gd name="T5" fmla="*/ 0 h 500063"/>
              <a:gd name="T6" fmla="*/ 378714 w 612775"/>
              <a:gd name="T7" fmla="*/ 191008 h 500063"/>
              <a:gd name="T8" fmla="*/ 612774 w 612775"/>
              <a:gd name="T9" fmla="*/ 191007 h 500063"/>
              <a:gd name="T10" fmla="*/ 423415 w 612775"/>
              <a:gd name="T11" fmla="*/ 309055 h 500063"/>
              <a:gd name="T12" fmla="*/ 495745 w 612775"/>
              <a:gd name="T13" fmla="*/ 500062 h 500063"/>
              <a:gd name="T14" fmla="*/ 306388 w 612775"/>
              <a:gd name="T15" fmla="*/ 382012 h 500063"/>
              <a:gd name="T16" fmla="*/ 117030 w 612775"/>
              <a:gd name="T17" fmla="*/ 500062 h 500063"/>
              <a:gd name="T18" fmla="*/ 189360 w 612775"/>
              <a:gd name="T19" fmla="*/ 309055 h 500063"/>
              <a:gd name="T20" fmla="*/ 1 w 612775"/>
              <a:gd name="T21" fmla="*/ 191007 h 500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2775" h="500063">
                <a:moveTo>
                  <a:pt x="1" y="191007"/>
                </a:moveTo>
                <a:lnTo>
                  <a:pt x="234061" y="191008"/>
                </a:lnTo>
                <a:lnTo>
                  <a:pt x="306388" y="0"/>
                </a:lnTo>
                <a:lnTo>
                  <a:pt x="378714" y="191008"/>
                </a:lnTo>
                <a:lnTo>
                  <a:pt x="612774" y="191007"/>
                </a:lnTo>
                <a:lnTo>
                  <a:pt x="423415" y="309055"/>
                </a:lnTo>
                <a:lnTo>
                  <a:pt x="495745" y="500062"/>
                </a:lnTo>
                <a:lnTo>
                  <a:pt x="306388" y="382012"/>
                </a:lnTo>
                <a:lnTo>
                  <a:pt x="117030" y="500062"/>
                </a:lnTo>
                <a:lnTo>
                  <a:pt x="189360" y="309055"/>
                </a:lnTo>
                <a:lnTo>
                  <a:pt x="1" y="191007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0275" grpId="0" bldLvl="0" animBg="1" autoUpdateAnimBg="0"/>
      <p:bldP spid="10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33488" y="2971800"/>
            <a:ext cx="7007225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/>
              <a:t>Can you say more word </a:t>
            </a:r>
            <a:r>
              <a:rPr lang="zh-CN" altLang="en-US" sz="2400" u="sng"/>
              <a:t>like this</a:t>
            </a:r>
            <a:r>
              <a:rPr lang="en-US" altLang="zh-CN" sz="2400" u="sng"/>
              <a:t>(</a:t>
            </a:r>
            <a:r>
              <a:rPr lang="zh-CN" altLang="en-US" sz="2400" u="sng"/>
              <a:t>像这样</a:t>
            </a:r>
            <a:r>
              <a:rPr lang="en-US" altLang="zh-CN" sz="2400" u="sng"/>
              <a:t>)</a:t>
            </a:r>
            <a:r>
              <a:rPr lang="en-US" altLang="zh-CN" sz="2400"/>
              <a:t>?</a:t>
            </a:r>
          </a:p>
          <a:p>
            <a:r>
              <a:rPr lang="zh-CN" altLang="en-US" sz="2400">
                <a:latin typeface="Agency FB" panose="020B0503020202020204" pitchFamily="34" charset="0"/>
                <a:sym typeface="Arial" panose="020B0604020202020204" pitchFamily="34" charset="0"/>
              </a:rPr>
              <a:t>你还知道哪些含字母</a:t>
            </a:r>
            <a:r>
              <a:rPr lang="en-US" sz="2400"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zh-CN" altLang="en-US" sz="2400">
                <a:latin typeface="Agency FB" panose="020B0503020202020204" pitchFamily="34" charset="0"/>
                <a:sym typeface="Arial" panose="020B0604020202020204" pitchFamily="34" charset="0"/>
              </a:rPr>
              <a:t>并发</a:t>
            </a:r>
            <a:r>
              <a:rPr lang="en-US" sz="2400">
                <a:latin typeface="Agency FB" panose="020B0503020202020204" pitchFamily="34" charset="0"/>
                <a:sym typeface="Arial" panose="020B0604020202020204" pitchFamily="34" charset="0"/>
              </a:rPr>
              <a:t>/w/</a:t>
            </a:r>
            <a:r>
              <a:rPr lang="zh-CN" altLang="en-US" sz="2400">
                <a:latin typeface="Agency FB" panose="020B0503020202020204" pitchFamily="34" charset="0"/>
                <a:sym typeface="Arial" panose="020B0604020202020204" pitchFamily="34" charset="0"/>
              </a:rPr>
              <a:t>的单词?</a:t>
            </a:r>
          </a:p>
          <a:p>
            <a:endParaRPr lang="zh-CN" altLang="en-US" sz="2400">
              <a:latin typeface="Agency FB" panose="020B05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9850" y="292100"/>
            <a:ext cx="2636838" cy="1020763"/>
          </a:xfrm>
          <a:prstGeom prst="flowChartProces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Think and say</a:t>
            </a:r>
            <a:endParaRPr lang="zh-CN" altLang="en-US" b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33488" y="5270500"/>
            <a:ext cx="6537325" cy="658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I can say more words.    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5715000" y="5334000"/>
            <a:ext cx="612775" cy="5603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6477000" y="5334000"/>
            <a:ext cx="612775" cy="5603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311" name="TextBox 5"/>
          <p:cNvSpPr>
            <a:spLocks noChangeArrowheads="1"/>
          </p:cNvSpPr>
          <p:nvPr/>
        </p:nvSpPr>
        <p:spPr bwMode="auto">
          <a:xfrm>
            <a:off x="2286000" y="1568450"/>
            <a:ext cx="15287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33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/w/</a:t>
            </a:r>
            <a:endParaRPr lang="en-US" altLang="zh-CN" sz="6600">
              <a:solidFill>
                <a:srgbClr val="FF33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600200" y="1752600"/>
            <a:ext cx="1371600" cy="7620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/>
              <a:t>W-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bldLvl="0" animBg="1" autoUpdateAnimBg="0"/>
      <p:bldP spid="50184" grpId="0" animBg="1"/>
      <p:bldP spid="50185" grpId="0" animBg="1"/>
      <p:bldP spid="123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5"/>
          <p:cNvSpPr txBox="1">
            <a:spLocks noChangeArrowheads="1"/>
          </p:cNvSpPr>
          <p:nvPr/>
        </p:nvSpPr>
        <p:spPr bwMode="auto">
          <a:xfrm>
            <a:off x="4114800" y="4419600"/>
            <a:ext cx="1600200" cy="985838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CC0000"/>
                </a:solidFill>
                <a:latin typeface="Agency FB" panose="020B0503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</a:rPr>
              <a:t>ake</a:t>
            </a:r>
          </a:p>
          <a:p>
            <a:pPr algn="ctr" eaLnBrk="1" hangingPunct="1"/>
            <a:r>
              <a:rPr lang="zh-CN" altLang="en-US" sz="2000"/>
              <a:t>唤醒</a:t>
            </a:r>
            <a:endParaRPr lang="en-US" sz="2000"/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4191000" y="2514600"/>
            <a:ext cx="1600200" cy="987425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3300"/>
                </a:solidFill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  <a:sym typeface="Arial" panose="020B0604020202020204" pitchFamily="34" charset="0"/>
              </a:rPr>
              <a:t>in</a:t>
            </a:r>
          </a:p>
          <a:p>
            <a:pPr algn="ctr" eaLnBrk="1" hangingPunct="1"/>
            <a:r>
              <a:rPr lang="zh-CN" altLang="en-US" sz="2000">
                <a:sym typeface="Arial" panose="020B0604020202020204" pitchFamily="34" charset="0"/>
              </a:rPr>
              <a:t>赢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6781800" y="4343400"/>
            <a:ext cx="1600200" cy="985838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3300"/>
                </a:solidFill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  <a:sym typeface="Arial" panose="020B0604020202020204" pitchFamily="34" charset="0"/>
              </a:rPr>
              <a:t>orm</a:t>
            </a:r>
          </a:p>
          <a:p>
            <a:pPr algn="ctr" eaLnBrk="1" hangingPunct="1"/>
            <a:r>
              <a:rPr lang="zh-CN" altLang="en-US" sz="2000">
                <a:sym typeface="Arial" panose="020B0604020202020204" pitchFamily="34" charset="0"/>
              </a:rPr>
              <a:t>虫子</a:t>
            </a:r>
            <a:endParaRPr lang="en-US" altLang="zh-CN" sz="2000">
              <a:sym typeface="Arial" panose="020B0604020202020204" pitchFamily="34" charset="0"/>
            </a:endParaRP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1371600" y="2514600"/>
            <a:ext cx="1600200" cy="985838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3300"/>
                </a:solidFill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  <a:sym typeface="Arial" panose="020B0604020202020204" pitchFamily="34" charset="0"/>
              </a:rPr>
              <a:t>ale</a:t>
            </a:r>
          </a:p>
          <a:p>
            <a:pPr algn="ctr" eaLnBrk="1" hangingPunct="1"/>
            <a:r>
              <a:rPr lang="zh-CN" altLang="en-US" sz="2000">
                <a:sym typeface="Arial" panose="020B0604020202020204" pitchFamily="34" charset="0"/>
              </a:rPr>
              <a:t>条痕</a:t>
            </a:r>
            <a:endParaRPr lang="en-US" altLang="zh-CN" sz="2000">
              <a:sym typeface="Arial" panose="020B0604020202020204" pitchFamily="34" charset="0"/>
            </a:endParaRPr>
          </a:p>
        </p:txBody>
      </p:sp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1219200" y="4419600"/>
            <a:ext cx="1600200" cy="985838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3300"/>
                </a:solidFill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  <a:sym typeface="Arial" panose="020B0604020202020204" pitchFamily="34" charset="0"/>
              </a:rPr>
              <a:t>eak</a:t>
            </a:r>
          </a:p>
          <a:p>
            <a:pPr algn="ctr" eaLnBrk="1" hangingPunct="1"/>
            <a:r>
              <a:rPr lang="zh-CN" altLang="en-US" sz="2000">
                <a:sym typeface="Arial" panose="020B0604020202020204" pitchFamily="34" charset="0"/>
              </a:rPr>
              <a:t>虚弱的</a:t>
            </a:r>
            <a:endParaRPr lang="en-US" altLang="zh-CN" sz="2000">
              <a:sym typeface="Arial" panose="020B0604020202020204" pitchFamily="34" charset="0"/>
            </a:endParaRPr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838200" y="1524000"/>
            <a:ext cx="4267200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/>
              <a:t>你会读下列单词吗？</a:t>
            </a:r>
          </a:p>
        </p:txBody>
      </p:sp>
      <p:grpSp>
        <p:nvGrpSpPr>
          <p:cNvPr id="12297" name="Group 4"/>
          <p:cNvGrpSpPr/>
          <p:nvPr/>
        </p:nvGrpSpPr>
        <p:grpSpPr bwMode="auto">
          <a:xfrm rot="20280000" flipH="1">
            <a:off x="-57150" y="76200"/>
            <a:ext cx="3270250" cy="1047750"/>
            <a:chOff x="0" y="0"/>
            <a:chExt cx="1336" cy="613"/>
          </a:xfrm>
        </p:grpSpPr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 rot="-485054">
              <a:off x="0" y="233"/>
              <a:ext cx="1336" cy="3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Comic Sans MS" panose="030F0702030302020204" pitchFamily="66" charset="0"/>
                </a:rPr>
                <a:t>Try to read.</a:t>
              </a:r>
              <a:endParaRPr lang="zh-CN" altLang="en-US" b="0"/>
            </a:p>
          </p:txBody>
        </p:sp>
        <p:grpSp>
          <p:nvGrpSpPr>
            <p:cNvPr id="12300" name="Group 6"/>
            <p:cNvGrpSpPr/>
            <p:nvPr/>
          </p:nvGrpSpPr>
          <p:grpSpPr bwMode="auto">
            <a:xfrm>
              <a:off x="312" y="0"/>
              <a:ext cx="490" cy="299"/>
              <a:chOff x="0" y="0"/>
              <a:chExt cx="463" cy="326"/>
            </a:xfrm>
          </p:grpSpPr>
          <p:grpSp>
            <p:nvGrpSpPr>
              <p:cNvPr id="12301" name="Group 7"/>
              <p:cNvGrpSpPr/>
              <p:nvPr/>
            </p:nvGrpSpPr>
            <p:grpSpPr bwMode="auto">
              <a:xfrm>
                <a:off x="0" y="46"/>
                <a:ext cx="463" cy="280"/>
                <a:chOff x="0" y="0"/>
                <a:chExt cx="463" cy="280"/>
              </a:xfrm>
            </p:grpSpPr>
            <p:sp>
              <p:nvSpPr>
                <p:cNvPr id="1230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0" y="53"/>
                  <a:ext cx="169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04" name="Line 9"/>
                <p:cNvSpPr>
                  <a:spLocks noChangeShapeType="1"/>
                </p:cNvSpPr>
                <p:nvPr/>
              </p:nvSpPr>
              <p:spPr bwMode="auto">
                <a:xfrm>
                  <a:off x="191" y="0"/>
                  <a:ext cx="27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302" name="Oval 10"/>
              <p:cNvSpPr>
                <a:spLocks noChangeArrowheads="1"/>
              </p:cNvSpPr>
              <p:nvPr/>
            </p:nvSpPr>
            <p:spPr bwMode="auto">
              <a:xfrm>
                <a:off x="145" y="0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</p:grpSp>
      </p:grp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6858000" y="2519363"/>
            <a:ext cx="1600200" cy="985837"/>
          </a:xfrm>
          <a:prstGeom prst="rect">
            <a:avLst/>
          </a:prstGeom>
          <a:solidFill>
            <a:srgbClr val="00FFFF"/>
          </a:solidFill>
          <a:ln w="38100">
            <a:solidFill>
              <a:srgbClr val="00CC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3300"/>
                </a:solidFill>
                <a:latin typeface="Agency FB" panose="020B0503020202020204" pitchFamily="34" charset="0"/>
                <a:sym typeface="Arial" panose="020B0604020202020204" pitchFamily="34" charset="0"/>
              </a:rPr>
              <a:t>w</a:t>
            </a:r>
            <a:r>
              <a:rPr lang="en-US" altLang="zh-CN" sz="3600">
                <a:latin typeface="Agency FB" panose="020B0503020202020204" pitchFamily="34" charset="0"/>
                <a:sym typeface="Arial" panose="020B0604020202020204" pitchFamily="34" charset="0"/>
              </a:rPr>
              <a:t>og</a:t>
            </a:r>
          </a:p>
          <a:p>
            <a:pPr algn="ctr" eaLnBrk="1" hangingPunct="1"/>
            <a:r>
              <a:rPr lang="zh-CN" altLang="en-US" sz="2000">
                <a:sym typeface="Arial" panose="020B0604020202020204" pitchFamily="34" charset="0"/>
              </a:rPr>
              <a:t>病菌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85813" y="5737225"/>
            <a:ext cx="7215187" cy="587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I can read the new words.     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5849938" y="5824538"/>
            <a:ext cx="612775" cy="5000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6462713" y="5824538"/>
            <a:ext cx="612775" cy="5000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075488" y="5824538"/>
            <a:ext cx="612775" cy="5000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bldLvl="0" animBg="1" autoUpdateAnimBg="0"/>
      <p:bldP spid="12307" grpId="0" animBg="1"/>
      <p:bldP spid="12308" grpId="0" animBg="1"/>
      <p:bldP spid="1230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全屏显示(4:3)</PresentationFormat>
  <Paragraphs>200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Aharoni</vt:lpstr>
      <vt:lpstr>Arial Unicode MS</vt:lpstr>
      <vt:lpstr>Cordia New</vt:lpstr>
      <vt:lpstr>方正舒体</vt:lpstr>
      <vt:lpstr>方正姚体</vt:lpstr>
      <vt:lpstr>华文行楷</vt:lpstr>
      <vt:lpstr>楷体</vt:lpstr>
      <vt:lpstr>宋体</vt:lpstr>
      <vt:lpstr>微软雅黑</vt:lpstr>
      <vt:lpstr>Agency FB</vt:lpstr>
      <vt:lpstr>Arial</vt:lpstr>
      <vt:lpstr>Arial Black</vt:lpstr>
      <vt:lpstr>Britannic Bold</vt:lpstr>
      <vt:lpstr>Broadway</vt:lpstr>
      <vt:lpstr>Calibri</vt:lpstr>
      <vt:lpstr>Cambria</vt:lpstr>
      <vt:lpstr>Comic Sans MS</vt:lpstr>
      <vt:lpstr>Jokerman</vt:lpstr>
      <vt:lpstr>Segoe Script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2014-11-10T02:51:00Z</dcterms:created>
  <dcterms:modified xsi:type="dcterms:W3CDTF">2023-01-17T03:08:39Z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A37207448A204235A6450440C33E0755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