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8" r:id="rId2"/>
    <p:sldId id="269" r:id="rId3"/>
    <p:sldId id="292" r:id="rId4"/>
    <p:sldId id="354" r:id="rId5"/>
    <p:sldId id="353" r:id="rId6"/>
    <p:sldId id="295" r:id="rId7"/>
    <p:sldId id="296" r:id="rId8"/>
    <p:sldId id="355" r:id="rId9"/>
    <p:sldId id="271" r:id="rId10"/>
    <p:sldId id="343" r:id="rId11"/>
    <p:sldId id="302" r:id="rId12"/>
    <p:sldId id="277" r:id="rId13"/>
    <p:sldId id="356" r:id="rId14"/>
    <p:sldId id="303" r:id="rId15"/>
    <p:sldId id="352" r:id="rId16"/>
    <p:sldId id="357" r:id="rId17"/>
    <p:sldId id="358" r:id="rId18"/>
    <p:sldId id="359" r:id="rId19"/>
    <p:sldId id="360" r:id="rId20"/>
    <p:sldId id="361" r:id="rId21"/>
    <p:sldId id="362" r:id="rId22"/>
    <p:sldId id="376" r:id="rId23"/>
    <p:sldId id="363" r:id="rId24"/>
    <p:sldId id="377" r:id="rId25"/>
    <p:sldId id="364" r:id="rId26"/>
    <p:sldId id="365" r:id="rId27"/>
    <p:sldId id="366" r:id="rId28"/>
    <p:sldId id="367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15" r:id="rId37"/>
    <p:sldId id="378" r:id="rId38"/>
    <p:sldId id="380" r:id="rId39"/>
    <p:sldId id="381" r:id="rId40"/>
    <p:sldId id="383" r:id="rId41"/>
    <p:sldId id="382" r:id="rId42"/>
    <p:sldId id="379" r:id="rId4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12549" y="1950632"/>
            <a:ext cx="9553265" cy="2370881"/>
            <a:chOff x="2551" y="1829"/>
            <a:chExt cx="11117" cy="3449"/>
          </a:xfrm>
        </p:grpSpPr>
        <p:sp>
          <p:nvSpPr>
            <p:cNvPr id="3" name="Rectangle 5"/>
            <p:cNvSpPr/>
            <p:nvPr/>
          </p:nvSpPr>
          <p:spPr>
            <a:xfrm>
              <a:off x="2551" y="4427"/>
              <a:ext cx="11117" cy="8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  <a:endParaRPr lang="zh-CN" altLang="en-US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567" y="1829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  <a:r>
                <a:rPr lang="zh-CN" altLang="en-US" sz="60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Life on Mars</a:t>
              </a:r>
              <a:endParaRPr lang="zh-CN" altLang="en-US" sz="6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14540" y="2201183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8960" y="5587101"/>
            <a:ext cx="1218304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856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扑灭　　　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出去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用完，耗尽      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出发；开始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留神，当心     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查明；弄清楚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分发                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解决；算出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tired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筋疲力尽  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原来是，结果是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06252" y="1152604"/>
            <a:ext cx="11214337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爆发                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出来；出版；发行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分发                  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卖完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帮助克服困难　　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拿出，取出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breath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上气不接下气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control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失去控制；无法管理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out for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选拔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或试演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待在户外；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晚上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不回家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7655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(1)The project we are crazy about ________ out in our school next week.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carrying  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carried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carried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turned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863633" y="2332969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18128" y="1435005"/>
            <a:ext cx="1121433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济宁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Xiong'an New Area will help ________ big problems in Beijing, such as traffic jams.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out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out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out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out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8110540" y="170357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4215" y="13558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away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搬走；离去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2524" y="2038837"/>
            <a:ext cx="11070919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students would like to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away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Earth.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一些学生想要从地球上搬走。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意为“搬走；离去”，其中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是副词，代词作宾语时需放在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之间。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desk takes up too much space. Move it away, please!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这张桌子占用了太多的空间。请把它搬走！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4935" y="995900"/>
            <a:ext cx="5492728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63138" y="1987038"/>
          <a:ext cx="11162805" cy="4114800"/>
        </p:xfrm>
        <a:graphic>
          <a:graphicData uri="http://schemas.openxmlformats.org/drawingml/2006/table">
            <a:tbl>
              <a:tblPr/>
              <a:tblGrid>
                <a:gridCol w="2766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8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7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wash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冲走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get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逃脱；离开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pass away 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委婉语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去世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run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逃离；跑开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far away from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远离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put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把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收起来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give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捐赠，分发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take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拿走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throw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扔掉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keep away from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远离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blow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吹走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right away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立刻，马上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76558"/>
            <a:ext cx="10979129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neighbour decide to________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new people will move in.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away      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 away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away  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 away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5450468" y="234484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464" y="101149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 vt.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错过；想念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90649" y="1530010"/>
            <a:ext cx="11601351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missed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first part of it.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但我错过了它的第一部分。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作动词，意为“错过”，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a chance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还可译为“想念”。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miss the early bus, you'll be late.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如果你错过早班车，你就会迟到。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really miss my father and brother.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我十分想念我的父亲和弟弟。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1329731" y="3152366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错过一次机会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作“错过”讲时，可接名词、代词或动名词作其宾语，不能用动词不定式作其宾语。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我错过了看那部电影。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missed to see that movie.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missed seeing that movie.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76558"/>
            <a:ext cx="10755507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speech he ________ (miss) was spoken highly of by the students and the teachers last Sunday.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277284" y="3021738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553193"/>
          <a:ext cx="9962339" cy="3198387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劣势，不利条件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优势，有利条件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风险，危险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46114" y="3211744"/>
            <a:ext cx="19127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disadvantage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317367" y="3971764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advantage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830478" y="4791163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risk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8589" y="111836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with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开始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2524" y="1768332"/>
            <a:ext cx="11070919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started with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discussion about a survey.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它是从关于一项调查的讨论开始的。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开始”，和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 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的常用短语和句型：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 with sb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同意某人的看法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strict with sb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对某人要求严格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up 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想出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主意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18066" y="924647"/>
            <a:ext cx="10755507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 to/with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相连；连接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deal 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处理；对付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in love with sb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爱上某人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fill…with…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填充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along/on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相处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something/nothing to do with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有关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无关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sb with sth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在某方面帮助某人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friends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交朋友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18066" y="924647"/>
            <a:ext cx="10755507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sth with sb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与某人合用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分享某物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angry with sb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生某人的气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satisfied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满意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bored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厌烦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familiar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熟悉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in touch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保持联系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busy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忙于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7655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meeting was nice with a joke 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start               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started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start with     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started with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709253" y="303361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7" y="1280907"/>
            <a:ext cx="1106225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昨天这个节目是从一个关于学习和业余爱好的关系的讨论开始的。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programme ____________ a discussion about the relationship between study and hobbies yesterday.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3716671" y="2891111"/>
            <a:ext cx="17668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started with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54838" y="845235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afraid of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害怕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31272" y="1465865"/>
            <a:ext cx="11070919" cy="51868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even afraid of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aliens there.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他们甚至害怕那里的外星人。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afraid of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意为“害怕”，后接名词、代词或动名词，重点在“害怕”上；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afraid to do sth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因为害怕而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不敢做某事”，重点在“不敢”。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are afraid of watching horror movies. 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有些人害怕看恐怖电影。</a:t>
            </a:r>
          </a:p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afraid to go out alone at night.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晚上他不敢独自外出。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6810" y="1197780"/>
            <a:ext cx="11394764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(1)“I'm afraid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(that)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从句”意为“恐怕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，主要用于礼貌地说出令人不快、失望或感到遗憾的事。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afraid (that) I can't stay.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恐怕我不能留下。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(2)I'm afraid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之后还可接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，表示前面所提到的情况，表肯定时用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，表否定时用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—Will he come today?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他今天会来吗？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afraid not.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恐怕不会。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—Is she very ill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？她病得很厉害吗？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afraid so.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恐怕是的。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76558"/>
            <a:ext cx="11181009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丹东  如果你怕黑，你就开着灯睡觉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sleep with the light on.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他们不敢表达自己的政治观点。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________________ their political views.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961596" y="3674882"/>
            <a:ext cx="32392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 you're afraid of dark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733491" y="5076171"/>
            <a:ext cx="29675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afraid to express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71711" y="892737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all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毕竟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31270" y="1518950"/>
            <a:ext cx="11070919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blame him,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all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only a child.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别责备他，毕竟他只是个孩子。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of all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首先　　　　　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not…at all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一点儿也不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总共          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all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首要的是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right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行，可以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over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遍及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time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一直，总是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076558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抚顺   你用不着冲。毕竟我们还有些时间。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don't need to rush. 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still have some time.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首先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I want to thank my parents for bringing me into this world.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5046708" y="3674882"/>
            <a:ext cx="12803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all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068472" y="5052420"/>
            <a:ext cx="15504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First of all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开展；执行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搬走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足够的食物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害怕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 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值得冒险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因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而生病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260462" y="1822332"/>
            <a:ext cx="14061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carry out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773575" y="2570477"/>
            <a:ext cx="23671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move away from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975453" y="3342373"/>
            <a:ext cx="18020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enough food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737949" y="4138019"/>
            <a:ext cx="17059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afraid of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369814" y="4921793"/>
            <a:ext cx="24336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worth the risk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569221" y="5717439"/>
            <a:ext cx="1629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ill from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4215" y="13558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●7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ill from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而生病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85651" y="2133842"/>
            <a:ext cx="11070919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you're right, but we might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ill from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 there.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也许你是对的，但我们可能会因为住在那里而生病。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ill 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而生病”。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可换成其他形容词，意为“因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而变得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get tired from running.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跑完步后我感到疲倦。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960273"/>
            <a:ext cx="10755507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up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起床 　　　　　　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into trouble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陷入麻烦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married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结婚 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ready for sth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为某事做好准备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on/off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下车         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away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逃脱；离开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together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聚会，联欢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到达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used to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习惯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back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归还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to know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了解，认识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along/on well with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相处融洽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58319" y="116557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2452" y="125268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5562" y="1649046"/>
            <a:ext cx="1112163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穿上你的大衣，否则你会因着凉而生病的。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 your coat, or you'll ____________ the cold.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乐山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bus is coming. Oh, my God! It's full. I'm afraid we can't ________ it.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up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on            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off 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5248589" y="3271122"/>
            <a:ext cx="1629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ill from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125378" y="5349302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2340" y="111836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●8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an English diary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写英语日记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78774" y="1789455"/>
            <a:ext cx="11070919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 rules are difficult, so I will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an English diary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try to use the new grammar rules I have learnt.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语法规则很难，所以我要写英语日记并且试着使用学过的新的语法规则。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learn English well, I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an English diary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为了学好英语，我写英语日记。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937" y="865271"/>
            <a:ext cx="11359138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fit/healthy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保持健康 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secrets/a secret for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保守秘密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sth secret (from sb)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保密；瞒着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(on) doing sth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一直做某事  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sb doing sth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使某人一直做某事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sb from doing sth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阻止某人做某事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away 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远离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     keep quiet/silent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保持安静      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sth to yourself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对某事保密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839051"/>
            <a:ext cx="11418516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老师们都觉得写英语日记是必要的。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teachers all think it  necessary______________________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为了保护环境， 我们应该阻止砍伐树木。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protect the environment, we should keep the trees ________________.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661752" y="3449253"/>
            <a:ext cx="3382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keep an English diary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175352" y="4791162"/>
            <a:ext cx="16153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order to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771590" y="5515557"/>
            <a:ext cx="29073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 being cut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84345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8078" y="10601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622" y="1347368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all, humans have already been to the Moon.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毕竟，人类已经去过月球。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9274" y="2611508"/>
            <a:ext cx="1044301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to, have gone to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in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320633" y="3408222"/>
          <a:ext cx="11293433" cy="3429000"/>
        </p:xfrm>
        <a:graphic>
          <a:graphicData uri="http://schemas.openxmlformats.org/drawingml/2006/table">
            <a:tbl>
              <a:tblPr/>
              <a:tblGrid>
                <a:gridCol w="2373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have been to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曾经去过某地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，表示现在已经不在那个地方了。常与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once, twice, just, ever, never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等连用。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8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have gone to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去某地了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，表示现在不在说话的地点。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have been in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一直待在某地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，常与表示一段时间的状语连用。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937" y="865271"/>
            <a:ext cx="11359138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been to many famous lakes.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我去过很多有名的湖泊。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gone to visit their grandparents.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他们去看望他们的祖父母了。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been in the computer engineering field for 6 years.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我在计算机工程领域已经有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on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已经在上映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over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已经结束 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away from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已经离开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36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144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49071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uncle Mike ________ Wuhan for a month. He is not at home now.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to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gone to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to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gone to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07142" y="4541483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考查动词短语辨析。句意：我叔叔迈克已经去武汉一个月了，他现在不在家。表示“到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去了”应用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have/has gone to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；根据句子的主语“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My uncle Mike”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可知选</a:t>
            </a:r>
            <a:r>
              <a:rPr lang="en-US" altLang="zh-CN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673081" y="1895439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2117" y="1145489"/>
            <a:ext cx="11351328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speak English well in class, but I still need to practise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more.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尽管在课堂上我经常说英语说得很好，但我仍然需要勤</a:t>
            </a:r>
            <a:endParaRPr lang="en-US" altLang="zh-CN" sz="3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加练习。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8650" y="3179658"/>
            <a:ext cx="1102916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English well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意为“英语说得好”，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是副词，修饰动词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19852" y="1128156"/>
          <a:ext cx="11082340" cy="544068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5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2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错过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的第一部分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从一个关于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的讨论开始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例如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毕竟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11.a different kind of life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12.remember new words easily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13.make spelling mistakes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723598" y="1389413"/>
            <a:ext cx="28520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miss the first part of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6863628" y="2137558"/>
            <a:ext cx="3932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start with a discussion about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3407906" y="2921330"/>
            <a:ext cx="11352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such as</a:t>
            </a:r>
            <a:endParaRPr lang="zh-CN" altLang="en-US" sz="2400" b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 28"/>
          <p:cNvSpPr>
            <a:spLocks noChangeArrowheads="1"/>
          </p:cNvSpPr>
          <p:nvPr/>
        </p:nvSpPr>
        <p:spPr bwMode="auto">
          <a:xfrm>
            <a:off x="3550413" y="3714721"/>
            <a:ext cx="12114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all</a:t>
            </a:r>
            <a:endParaRPr lang="zh-CN" altLang="en-US" sz="2400" b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8"/>
          <p:cNvSpPr>
            <a:spLocks noChangeArrowheads="1"/>
          </p:cNvSpPr>
          <p:nvPr/>
        </p:nvSpPr>
        <p:spPr bwMode="auto">
          <a:xfrm>
            <a:off x="5806726" y="4488873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一种不同的生活　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6982380" y="5260769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容易地记住新单词</a:t>
            </a: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6281735" y="6032666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犯拼写错误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9902" y="1087790"/>
            <a:ext cx="1145667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well, good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fine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581891" y="1977687"/>
          <a:ext cx="11210306" cy="3429000"/>
        </p:xfrm>
        <a:graphic>
          <a:graphicData uri="http://schemas.openxmlformats.org/drawingml/2006/table">
            <a:tbl>
              <a:tblPr/>
              <a:tblGrid>
                <a:gridCol w="156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well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作形容词，意为</a:t>
                      </a:r>
                      <a:r>
                        <a:rPr lang="zh-CN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身体好的</a:t>
                      </a:r>
                      <a:r>
                        <a:rPr lang="zh-CN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；作副词，意为</a:t>
                      </a:r>
                      <a:r>
                        <a:rPr lang="zh-CN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好；令人满意地</a:t>
                      </a:r>
                      <a:r>
                        <a:rPr lang="zh-CN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，在句中作状语。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good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作形容词，意为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好的；合适的；令人满意的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，不用来表示身体好。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fine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作形容词，意为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身体好的；出色的；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天气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晴朗的</a:t>
                      </a:r>
                      <a:r>
                        <a:rPr lang="en-US" sz="3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937" y="1221531"/>
            <a:ext cx="11359138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feel very well.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我觉得身体不太好。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kids all behaved well.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孩子们都表现很好。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it's a good time to travel to Beijing.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现在是去北京旅行的好时候。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it stays fine for the picnic.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我希望野餐那天还是晴天。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839051"/>
            <a:ext cx="1141851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speaks ________ English, but I can't speak English ________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good; good                         B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well; well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well; good                          D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good; well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936810" y="2109193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72350" y="1001006"/>
          <a:ext cx="11117967" cy="544068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0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14.get good results in tests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15.be worried about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16.the programme called_______________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17.copy the new words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18.keep an English diary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19.learn new grammar rules well_______________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20.answer listening questions correctly 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904548" y="1235034"/>
            <a:ext cx="2969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在测试中取得好成绩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572035" y="2006930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担心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999549" y="2778826"/>
            <a:ext cx="2347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名叫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的节目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975798" y="356259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抄写新单词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308307" y="432261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写英语日记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044576" y="5118265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学好新的语法规则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8077730" y="5902036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正确回答听力问题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282344" y="1143512"/>
          <a:ext cx="11747360" cy="5349240"/>
        </p:xfrm>
        <a:graphic>
          <a:graphicData uri="http://schemas.openxmlformats.org/drawingml/2006/table">
            <a:tbl>
              <a:tblPr/>
              <a:tblGrid>
                <a:gridCol w="869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7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我不确定它是否值得冒险。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I'm not sure _____________________.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一些学生说生活在另一个星球上，例如火星，将会非常有趣。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Some students said ____________________________ Mars would be very interesting.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然而，其他一些学生担心住在那里。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However, ___________ students ___________________ there.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898760" y="2178591"/>
            <a:ext cx="27831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 it's worth the risk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872536" y="3722383"/>
            <a:ext cx="43436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living on another planet such as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174365" y="5954944"/>
            <a:ext cx="16289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 other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641960" y="5954944"/>
            <a:ext cx="35710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were worried about living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4572000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毕竟，人类已经去过月球。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humans _______ already ________the Moon.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尽管在课堂上我经常说英语说得很好， 但我仍然需要勤加练习。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often _________________ in class, but I still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018500" y="2356722"/>
            <a:ext cx="12803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all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771103" y="234484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395550" y="2344845"/>
            <a:ext cx="11336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been to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182282" y="4589283"/>
            <a:ext cx="26132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speak English well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9387097" y="4565530"/>
            <a:ext cx="11336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 to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1846265" y="5325552"/>
            <a:ext cx="19808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practise more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204817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我需要更加努力地学习新单词和语法规则。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_______________________ new words and grammar rules.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为了提高我的听力技能，我计划每周末看英语电视节目。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_______________ English TV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programmes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every weekend _______________ my listening skills.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161003" y="2499221"/>
            <a:ext cx="39653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 to work harder to learn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374759" y="4090519"/>
            <a:ext cx="19639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plan to watch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804744" y="4743661"/>
            <a:ext cx="27447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order to improve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69" y="894080"/>
            <a:ext cx="3520753" cy="67155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3009" y="95802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467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开展；执行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6899" y="2962504"/>
            <a:ext cx="1098779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matter what difficulty you meet with,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out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plan.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不管你遇到什么困难，都要执行计划。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carry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为动词短语，意为“开展；执行 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2450</Words>
  <Application>Microsoft Office PowerPoint</Application>
  <PresentationFormat>宽屏</PresentationFormat>
  <Paragraphs>351</Paragraphs>
  <Slides>42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7C4CD0D0859F4D15A451F28CE65EFE38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