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800000"/>
    <a:srgbClr val="003399"/>
    <a:srgbClr val="996600"/>
    <a:srgbClr val="FFFF00"/>
    <a:srgbClr val="0000CC"/>
    <a:srgbClr val="FF33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5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80EE0ABD-C100-4B75-9296-B61B9CB566E7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767E23CD-10B8-4FB1-83FC-DB6A39CD5099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E23CD-10B8-4FB1-83FC-DB6A39CD5099}" type="slidenum">
              <a:rPr lang="zh-CN" alt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07D93-EF50-4B29-93BC-885CEC8152A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37C59-6A9E-4B61-A6AE-D31F099D639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3FB2B-B2A8-4140-BB0A-B1F762190BC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9A2E17C-14E4-4611-B10C-5F08DF54C8F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A2217A2-1F73-4CB5-AB04-0738E0B7659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2CC87-C607-4FD5-8015-458370C228D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0C1AA-3F75-42A7-9C11-611571D15D4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D7086-AB1C-4941-991C-D82EF2ED401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ABD5D-75B5-44E7-9D38-7226A9BC7A6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A5CFB-94BC-426C-930F-7BE6BFD4B5A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5455B-37BA-4C74-A50C-1C4A7F51135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9A178-8FF5-4665-B95D-AFF63C7CEB9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E1ACE840-E7B3-4A15-BFB0-51F4FFCC27B6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11.png"/><Relationship Id="rId7" Type="http://schemas.openxmlformats.org/officeDocument/2006/relationships/image" Target="../media/image13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NULL" TargetMode="External"/><Relationship Id="rId5" Type="http://schemas.openxmlformats.org/officeDocument/2006/relationships/image" Target="../media/image12.png"/><Relationship Id="rId10" Type="http://schemas.openxmlformats.org/officeDocument/2006/relationships/image" Target="../media/image16.GIF"/><Relationship Id="rId4" Type="http://schemas.openxmlformats.org/officeDocument/2006/relationships/image" Target="file:///G:\&#31532;&#21313;&#20116;&#31456;\&#24555;&#36895;&#26816;&#27979;\&#31532;15&#31456;&#27979;&#35797;&#39064;\B&#21367;\PicC11EXB\C11EXB6.GIF" TargetMode="External"/><Relationship Id="rId9" Type="http://schemas.openxmlformats.org/officeDocument/2006/relationships/image" Target="../media/image15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8708" name="Group 4"/>
          <p:cNvGrpSpPr/>
          <p:nvPr/>
        </p:nvGrpSpPr>
        <p:grpSpPr bwMode="auto">
          <a:xfrm>
            <a:off x="2591575" y="2125093"/>
            <a:ext cx="3527425" cy="3527425"/>
            <a:chOff x="0" y="0"/>
            <a:chExt cx="2222" cy="2222"/>
          </a:xfrm>
        </p:grpSpPr>
        <p:sp>
          <p:nvSpPr>
            <p:cNvPr id="328709" name="Oval 5"/>
            <p:cNvSpPr>
              <a:spLocks noChangeArrowheads="1"/>
            </p:cNvSpPr>
            <p:nvPr/>
          </p:nvSpPr>
          <p:spPr bwMode="auto">
            <a:xfrm>
              <a:off x="0" y="0"/>
              <a:ext cx="2222" cy="222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8710" name="未知"/>
            <p:cNvSpPr/>
            <p:nvPr/>
          </p:nvSpPr>
          <p:spPr bwMode="auto">
            <a:xfrm>
              <a:off x="1088" y="1089"/>
              <a:ext cx="953" cy="816"/>
            </a:xfrm>
            <a:custGeom>
              <a:avLst/>
              <a:gdLst>
                <a:gd name="T0" fmla="*/ 0 w 953"/>
                <a:gd name="T1" fmla="*/ 0 h 816"/>
                <a:gd name="T2" fmla="*/ 817 w 953"/>
                <a:gd name="T3" fmla="*/ 816 h 816"/>
                <a:gd name="T4" fmla="*/ 953 w 953"/>
                <a:gd name="T5" fmla="*/ 590 h 816"/>
                <a:gd name="T6" fmla="*/ 408 w 953"/>
                <a:gd name="T7" fmla="*/ 181 h 816"/>
                <a:gd name="T8" fmla="*/ 272 w 953"/>
                <a:gd name="T9" fmla="*/ 272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3" h="816">
                  <a:moveTo>
                    <a:pt x="0" y="0"/>
                  </a:moveTo>
                  <a:lnTo>
                    <a:pt x="817" y="816"/>
                  </a:lnTo>
                  <a:lnTo>
                    <a:pt x="953" y="590"/>
                  </a:lnTo>
                  <a:lnTo>
                    <a:pt x="408" y="181"/>
                  </a:lnTo>
                  <a:lnTo>
                    <a:pt x="272" y="272"/>
                  </a:lnTo>
                </a:path>
              </a:pathLst>
            </a:custGeom>
            <a:solidFill>
              <a:srgbClr val="00CCFF"/>
            </a:solidFill>
            <a:ln w="25400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11" name="未知"/>
            <p:cNvSpPr/>
            <p:nvPr/>
          </p:nvSpPr>
          <p:spPr bwMode="auto">
            <a:xfrm rot="5400000">
              <a:off x="242" y="1151"/>
              <a:ext cx="953" cy="816"/>
            </a:xfrm>
            <a:custGeom>
              <a:avLst/>
              <a:gdLst>
                <a:gd name="T0" fmla="*/ 0 w 953"/>
                <a:gd name="T1" fmla="*/ 0 h 816"/>
                <a:gd name="T2" fmla="*/ 817 w 953"/>
                <a:gd name="T3" fmla="*/ 816 h 816"/>
                <a:gd name="T4" fmla="*/ 953 w 953"/>
                <a:gd name="T5" fmla="*/ 590 h 816"/>
                <a:gd name="T6" fmla="*/ 408 w 953"/>
                <a:gd name="T7" fmla="*/ 181 h 816"/>
                <a:gd name="T8" fmla="*/ 272 w 953"/>
                <a:gd name="T9" fmla="*/ 272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3" h="816">
                  <a:moveTo>
                    <a:pt x="0" y="0"/>
                  </a:moveTo>
                  <a:lnTo>
                    <a:pt x="817" y="816"/>
                  </a:lnTo>
                  <a:lnTo>
                    <a:pt x="953" y="590"/>
                  </a:lnTo>
                  <a:lnTo>
                    <a:pt x="408" y="181"/>
                  </a:lnTo>
                  <a:lnTo>
                    <a:pt x="272" y="272"/>
                  </a:lnTo>
                </a:path>
              </a:pathLst>
            </a:custGeom>
            <a:solidFill>
              <a:srgbClr val="00CCFF"/>
            </a:solidFill>
            <a:ln w="25400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12" name="未知"/>
            <p:cNvSpPr/>
            <p:nvPr/>
          </p:nvSpPr>
          <p:spPr bwMode="auto">
            <a:xfrm rot="10800000">
              <a:off x="179" y="318"/>
              <a:ext cx="953" cy="816"/>
            </a:xfrm>
            <a:custGeom>
              <a:avLst/>
              <a:gdLst>
                <a:gd name="T0" fmla="*/ 0 w 953"/>
                <a:gd name="T1" fmla="*/ 0 h 816"/>
                <a:gd name="T2" fmla="*/ 817 w 953"/>
                <a:gd name="T3" fmla="*/ 816 h 816"/>
                <a:gd name="T4" fmla="*/ 953 w 953"/>
                <a:gd name="T5" fmla="*/ 590 h 816"/>
                <a:gd name="T6" fmla="*/ 408 w 953"/>
                <a:gd name="T7" fmla="*/ 181 h 816"/>
                <a:gd name="T8" fmla="*/ 272 w 953"/>
                <a:gd name="T9" fmla="*/ 272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3" h="816">
                  <a:moveTo>
                    <a:pt x="0" y="0"/>
                  </a:moveTo>
                  <a:lnTo>
                    <a:pt x="817" y="816"/>
                  </a:lnTo>
                  <a:lnTo>
                    <a:pt x="953" y="590"/>
                  </a:lnTo>
                  <a:lnTo>
                    <a:pt x="408" y="181"/>
                  </a:lnTo>
                  <a:lnTo>
                    <a:pt x="272" y="272"/>
                  </a:lnTo>
                </a:path>
              </a:pathLst>
            </a:custGeom>
            <a:solidFill>
              <a:srgbClr val="00CCFF"/>
            </a:solidFill>
            <a:ln w="25400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13" name="未知"/>
            <p:cNvSpPr/>
            <p:nvPr/>
          </p:nvSpPr>
          <p:spPr bwMode="auto">
            <a:xfrm rot="16200000">
              <a:off x="1014" y="243"/>
              <a:ext cx="953" cy="816"/>
            </a:xfrm>
            <a:custGeom>
              <a:avLst/>
              <a:gdLst>
                <a:gd name="T0" fmla="*/ 0 w 953"/>
                <a:gd name="T1" fmla="*/ 0 h 816"/>
                <a:gd name="T2" fmla="*/ 817 w 953"/>
                <a:gd name="T3" fmla="*/ 816 h 816"/>
                <a:gd name="T4" fmla="*/ 953 w 953"/>
                <a:gd name="T5" fmla="*/ 590 h 816"/>
                <a:gd name="T6" fmla="*/ 408 w 953"/>
                <a:gd name="T7" fmla="*/ 181 h 816"/>
                <a:gd name="T8" fmla="*/ 272 w 953"/>
                <a:gd name="T9" fmla="*/ 272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3" h="816">
                  <a:moveTo>
                    <a:pt x="0" y="0"/>
                  </a:moveTo>
                  <a:lnTo>
                    <a:pt x="817" y="816"/>
                  </a:lnTo>
                  <a:lnTo>
                    <a:pt x="953" y="590"/>
                  </a:lnTo>
                  <a:lnTo>
                    <a:pt x="408" y="181"/>
                  </a:lnTo>
                  <a:lnTo>
                    <a:pt x="272" y="272"/>
                  </a:lnTo>
                </a:path>
              </a:pathLst>
            </a:custGeom>
            <a:solidFill>
              <a:srgbClr val="00CCFF"/>
            </a:solidFill>
            <a:ln w="25400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14" name="Line 10"/>
            <p:cNvSpPr>
              <a:spLocks noChangeShapeType="1"/>
            </p:cNvSpPr>
            <p:nvPr/>
          </p:nvSpPr>
          <p:spPr bwMode="auto">
            <a:xfrm flipH="1">
              <a:off x="453" y="1407"/>
              <a:ext cx="454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15" name="Line 11"/>
            <p:cNvSpPr>
              <a:spLocks noChangeShapeType="1"/>
            </p:cNvSpPr>
            <p:nvPr/>
          </p:nvSpPr>
          <p:spPr bwMode="auto">
            <a:xfrm>
              <a:off x="1406" y="1316"/>
              <a:ext cx="544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16" name="Line 12"/>
            <p:cNvSpPr>
              <a:spLocks noChangeShapeType="1"/>
            </p:cNvSpPr>
            <p:nvPr/>
          </p:nvSpPr>
          <p:spPr bwMode="auto">
            <a:xfrm>
              <a:off x="226" y="454"/>
              <a:ext cx="545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17" name="Line 13"/>
            <p:cNvSpPr>
              <a:spLocks noChangeShapeType="1"/>
            </p:cNvSpPr>
            <p:nvPr/>
          </p:nvSpPr>
          <p:spPr bwMode="auto">
            <a:xfrm flipH="1">
              <a:off x="1315" y="227"/>
              <a:ext cx="454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18" name="Line 14"/>
            <p:cNvSpPr>
              <a:spLocks noChangeShapeType="1"/>
            </p:cNvSpPr>
            <p:nvPr/>
          </p:nvSpPr>
          <p:spPr bwMode="auto">
            <a:xfrm>
              <a:off x="408" y="1860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19" name="Line 15"/>
            <p:cNvSpPr>
              <a:spLocks noChangeShapeType="1"/>
            </p:cNvSpPr>
            <p:nvPr/>
          </p:nvSpPr>
          <p:spPr bwMode="auto">
            <a:xfrm>
              <a:off x="498" y="1769"/>
              <a:ext cx="137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20" name="Line 16"/>
            <p:cNvSpPr>
              <a:spLocks noChangeShapeType="1"/>
            </p:cNvSpPr>
            <p:nvPr/>
          </p:nvSpPr>
          <p:spPr bwMode="auto">
            <a:xfrm>
              <a:off x="544" y="1679"/>
              <a:ext cx="136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21" name="Line 17"/>
            <p:cNvSpPr>
              <a:spLocks noChangeShapeType="1"/>
            </p:cNvSpPr>
            <p:nvPr/>
          </p:nvSpPr>
          <p:spPr bwMode="auto">
            <a:xfrm>
              <a:off x="635" y="1588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22" name="Line 18"/>
            <p:cNvSpPr>
              <a:spLocks noChangeShapeType="1"/>
            </p:cNvSpPr>
            <p:nvPr/>
          </p:nvSpPr>
          <p:spPr bwMode="auto">
            <a:xfrm>
              <a:off x="816" y="1407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23" name="Line 19"/>
            <p:cNvSpPr>
              <a:spLocks noChangeShapeType="1"/>
            </p:cNvSpPr>
            <p:nvPr/>
          </p:nvSpPr>
          <p:spPr bwMode="auto">
            <a:xfrm>
              <a:off x="725" y="1497"/>
              <a:ext cx="136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24" name="Line 20"/>
            <p:cNvSpPr>
              <a:spLocks noChangeShapeType="1"/>
            </p:cNvSpPr>
            <p:nvPr/>
          </p:nvSpPr>
          <p:spPr bwMode="auto">
            <a:xfrm flipH="1">
              <a:off x="226" y="363"/>
              <a:ext cx="13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25" name="Line 21"/>
            <p:cNvSpPr>
              <a:spLocks noChangeShapeType="1"/>
            </p:cNvSpPr>
            <p:nvPr/>
          </p:nvSpPr>
          <p:spPr bwMode="auto">
            <a:xfrm flipH="1">
              <a:off x="362" y="454"/>
              <a:ext cx="91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26" name="Line 22"/>
            <p:cNvSpPr>
              <a:spLocks noChangeShapeType="1"/>
            </p:cNvSpPr>
            <p:nvPr/>
          </p:nvSpPr>
          <p:spPr bwMode="auto">
            <a:xfrm flipH="1">
              <a:off x="453" y="545"/>
              <a:ext cx="91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27" name="Line 23"/>
            <p:cNvSpPr>
              <a:spLocks noChangeShapeType="1"/>
            </p:cNvSpPr>
            <p:nvPr/>
          </p:nvSpPr>
          <p:spPr bwMode="auto">
            <a:xfrm flipH="1">
              <a:off x="498" y="635"/>
              <a:ext cx="91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28" name="Line 24"/>
            <p:cNvSpPr>
              <a:spLocks noChangeShapeType="1"/>
            </p:cNvSpPr>
            <p:nvPr/>
          </p:nvSpPr>
          <p:spPr bwMode="auto">
            <a:xfrm flipH="1">
              <a:off x="589" y="681"/>
              <a:ext cx="91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29" name="Line 25"/>
            <p:cNvSpPr>
              <a:spLocks noChangeShapeType="1"/>
            </p:cNvSpPr>
            <p:nvPr/>
          </p:nvSpPr>
          <p:spPr bwMode="auto">
            <a:xfrm flipH="1">
              <a:off x="680" y="771"/>
              <a:ext cx="91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30" name="Line 26"/>
            <p:cNvSpPr>
              <a:spLocks noChangeShapeType="1"/>
            </p:cNvSpPr>
            <p:nvPr/>
          </p:nvSpPr>
          <p:spPr bwMode="auto">
            <a:xfrm flipH="1">
              <a:off x="1451" y="1316"/>
              <a:ext cx="91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31" name="Line 27"/>
            <p:cNvSpPr>
              <a:spLocks noChangeShapeType="1"/>
            </p:cNvSpPr>
            <p:nvPr/>
          </p:nvSpPr>
          <p:spPr bwMode="auto">
            <a:xfrm flipH="1">
              <a:off x="1542" y="1361"/>
              <a:ext cx="9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32" name="Line 28"/>
            <p:cNvSpPr>
              <a:spLocks noChangeShapeType="1"/>
            </p:cNvSpPr>
            <p:nvPr/>
          </p:nvSpPr>
          <p:spPr bwMode="auto">
            <a:xfrm flipH="1">
              <a:off x="1632" y="1407"/>
              <a:ext cx="46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33" name="Line 29"/>
            <p:cNvSpPr>
              <a:spLocks noChangeShapeType="1"/>
            </p:cNvSpPr>
            <p:nvPr/>
          </p:nvSpPr>
          <p:spPr bwMode="auto">
            <a:xfrm flipH="1">
              <a:off x="1723" y="1497"/>
              <a:ext cx="4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34" name="Line 30"/>
            <p:cNvSpPr>
              <a:spLocks noChangeShapeType="1"/>
            </p:cNvSpPr>
            <p:nvPr/>
          </p:nvSpPr>
          <p:spPr bwMode="auto">
            <a:xfrm flipH="1">
              <a:off x="1769" y="1543"/>
              <a:ext cx="9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35" name="Line 31"/>
            <p:cNvSpPr>
              <a:spLocks noChangeShapeType="1"/>
            </p:cNvSpPr>
            <p:nvPr/>
          </p:nvSpPr>
          <p:spPr bwMode="auto">
            <a:xfrm flipH="1">
              <a:off x="1859" y="1633"/>
              <a:ext cx="91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36" name="Line 32"/>
            <p:cNvSpPr>
              <a:spLocks noChangeShapeType="1"/>
            </p:cNvSpPr>
            <p:nvPr/>
          </p:nvSpPr>
          <p:spPr bwMode="auto">
            <a:xfrm>
              <a:off x="1315" y="681"/>
              <a:ext cx="9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37" name="Line 33"/>
            <p:cNvSpPr>
              <a:spLocks noChangeShapeType="1"/>
            </p:cNvSpPr>
            <p:nvPr/>
          </p:nvSpPr>
          <p:spPr bwMode="auto">
            <a:xfrm>
              <a:off x="1360" y="590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38" name="Line 34"/>
            <p:cNvSpPr>
              <a:spLocks noChangeShapeType="1"/>
            </p:cNvSpPr>
            <p:nvPr/>
          </p:nvSpPr>
          <p:spPr bwMode="auto">
            <a:xfrm>
              <a:off x="1406" y="545"/>
              <a:ext cx="9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39" name="Line 35"/>
            <p:cNvSpPr>
              <a:spLocks noChangeShapeType="1"/>
            </p:cNvSpPr>
            <p:nvPr/>
          </p:nvSpPr>
          <p:spPr bwMode="auto">
            <a:xfrm>
              <a:off x="1451" y="499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40" name="Line 36"/>
            <p:cNvSpPr>
              <a:spLocks noChangeShapeType="1"/>
            </p:cNvSpPr>
            <p:nvPr/>
          </p:nvSpPr>
          <p:spPr bwMode="auto">
            <a:xfrm>
              <a:off x="1496" y="409"/>
              <a:ext cx="136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41" name="Line 37"/>
            <p:cNvSpPr>
              <a:spLocks noChangeShapeType="1"/>
            </p:cNvSpPr>
            <p:nvPr/>
          </p:nvSpPr>
          <p:spPr bwMode="auto">
            <a:xfrm>
              <a:off x="1587" y="318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42" name="Line 38"/>
            <p:cNvSpPr>
              <a:spLocks noChangeShapeType="1"/>
            </p:cNvSpPr>
            <p:nvPr/>
          </p:nvSpPr>
          <p:spPr bwMode="auto">
            <a:xfrm>
              <a:off x="1632" y="273"/>
              <a:ext cx="182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743" name="Oval 39"/>
            <p:cNvSpPr>
              <a:spLocks noChangeArrowheads="1"/>
            </p:cNvSpPr>
            <p:nvPr/>
          </p:nvSpPr>
          <p:spPr bwMode="auto">
            <a:xfrm>
              <a:off x="1088" y="1090"/>
              <a:ext cx="45" cy="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1907704" y="907116"/>
            <a:ext cx="518603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7200" spc="600" dirty="0" smtClean="0">
                <a:solidFill>
                  <a:srgbClr val="FF0000"/>
                </a:solidFill>
                <a:effectLst>
                  <a:outerShdw dist="35921" dir="2700000" algn="ctr" rotWithShape="0">
                    <a:schemeClr val="tx2">
                      <a:alpha val="78000"/>
                    </a:schemeClr>
                  </a:outerShdw>
                </a:effectLst>
                <a:latin typeface="汉真广标" pitchFamily="49" charset="-122"/>
                <a:ea typeface="汉真广标" pitchFamily="49" charset="-122"/>
              </a:rPr>
              <a:t>图形的旋转</a:t>
            </a:r>
            <a:endParaRPr lang="zh-CN" altLang="en-US" sz="7200" spc="600" dirty="0">
              <a:solidFill>
                <a:srgbClr val="FF0000"/>
              </a:solidFill>
              <a:effectLst>
                <a:outerShdw dist="35921" dir="2700000" algn="ctr" rotWithShape="0">
                  <a:schemeClr val="tx2">
                    <a:alpha val="78000"/>
                  </a:schemeClr>
                </a:outerShdw>
              </a:effectLst>
              <a:latin typeface="汉真广标" pitchFamily="49" charset="-122"/>
              <a:ea typeface="汉真广标" pitchFamily="49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613123" y="5640753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WWW.PPT818.COM</a:t>
            </a:r>
            <a:endParaRPr lang="en-US" altLang="zh-CN" sz="2600" b="1" kern="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22" name="Group 2"/>
          <p:cNvGrpSpPr/>
          <p:nvPr/>
        </p:nvGrpSpPr>
        <p:grpSpPr bwMode="auto">
          <a:xfrm>
            <a:off x="3132138" y="3284538"/>
            <a:ext cx="4391025" cy="2535237"/>
            <a:chOff x="0" y="0"/>
            <a:chExt cx="2766" cy="1597"/>
          </a:xfrm>
        </p:grpSpPr>
        <p:sp>
          <p:nvSpPr>
            <p:cNvPr id="337923" name="Text Box 3"/>
            <p:cNvSpPr txBox="1">
              <a:spLocks noChangeArrowheads="1"/>
            </p:cNvSpPr>
            <p:nvPr/>
          </p:nvSpPr>
          <p:spPr bwMode="auto">
            <a:xfrm>
              <a:off x="771" y="0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ea typeface="华文中宋" panose="02010600040101010101" pitchFamily="2" charset="-122"/>
                </a:rPr>
                <a:t>A</a:t>
              </a:r>
            </a:p>
          </p:txBody>
        </p:sp>
        <p:sp>
          <p:nvSpPr>
            <p:cNvPr id="337924" name="Text Box 4"/>
            <p:cNvSpPr txBox="1">
              <a:spLocks noChangeArrowheads="1"/>
            </p:cNvSpPr>
            <p:nvPr/>
          </p:nvSpPr>
          <p:spPr bwMode="auto">
            <a:xfrm>
              <a:off x="0" y="1270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ea typeface="华文中宋" panose="02010600040101010101" pitchFamily="2" charset="-122"/>
                </a:rPr>
                <a:t>B</a:t>
              </a:r>
            </a:p>
          </p:txBody>
        </p:sp>
        <p:sp>
          <p:nvSpPr>
            <p:cNvPr id="337925" name="Text Box 5"/>
            <p:cNvSpPr txBox="1">
              <a:spLocks noChangeArrowheads="1"/>
            </p:cNvSpPr>
            <p:nvPr/>
          </p:nvSpPr>
          <p:spPr bwMode="auto">
            <a:xfrm>
              <a:off x="2358" y="1270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ea typeface="华文中宋" panose="02010600040101010101" pitchFamily="2" charset="-122"/>
                </a:rPr>
                <a:t>C</a:t>
              </a:r>
            </a:p>
          </p:txBody>
        </p:sp>
        <p:grpSp>
          <p:nvGrpSpPr>
            <p:cNvPr id="337926" name="Group 6"/>
            <p:cNvGrpSpPr/>
            <p:nvPr/>
          </p:nvGrpSpPr>
          <p:grpSpPr bwMode="auto">
            <a:xfrm>
              <a:off x="363" y="363"/>
              <a:ext cx="1951" cy="1089"/>
              <a:chOff x="0" y="0"/>
              <a:chExt cx="2223" cy="1134"/>
            </a:xfrm>
          </p:grpSpPr>
          <p:sp>
            <p:nvSpPr>
              <p:cNvPr id="337927" name="Line 7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635" cy="113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7928" name="Line 8"/>
              <p:cNvSpPr>
                <a:spLocks noChangeShapeType="1"/>
              </p:cNvSpPr>
              <p:nvPr/>
            </p:nvSpPr>
            <p:spPr bwMode="auto">
              <a:xfrm flipV="1">
                <a:off x="0" y="1089"/>
                <a:ext cx="2223" cy="4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7929" name="Line 9"/>
              <p:cNvSpPr>
                <a:spLocks noChangeShapeType="1"/>
              </p:cNvSpPr>
              <p:nvPr/>
            </p:nvSpPr>
            <p:spPr bwMode="auto">
              <a:xfrm>
                <a:off x="635" y="0"/>
                <a:ext cx="1588" cy="108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337930" name="Rectangle 10"/>
          <p:cNvSpPr>
            <a:spLocks noGrp="1" noChangeArrowheads="1"/>
          </p:cNvSpPr>
          <p:nvPr>
            <p:ph type="title"/>
          </p:nvPr>
        </p:nvSpPr>
        <p:spPr>
          <a:xfrm>
            <a:off x="461620" y="404664"/>
            <a:ext cx="8229600" cy="631825"/>
          </a:xfrm>
        </p:spPr>
        <p:txBody>
          <a:bodyPr/>
          <a:lstStyle/>
          <a:p>
            <a:r>
              <a:rPr lang="zh-CN" altLang="en-US" sz="2400" b="1" dirty="0"/>
              <a:t>阅读课本</a:t>
            </a:r>
            <a:r>
              <a:rPr lang="en-US" sz="2400" b="1" dirty="0"/>
              <a:t>174</a:t>
            </a:r>
            <a:r>
              <a:rPr lang="zh-CN" altLang="en-US" sz="2400" b="1" dirty="0"/>
              <a:t>页实验与探究，完成下列问</a:t>
            </a:r>
            <a:r>
              <a:rPr lang="zh-CN" altLang="en-US" sz="2400" b="1" dirty="0" smtClean="0"/>
              <a:t>题</a:t>
            </a:r>
            <a:endParaRPr lang="zh-CN" altLang="en-US" sz="2400" b="1" dirty="0"/>
          </a:p>
        </p:txBody>
      </p:sp>
      <p:sp>
        <p:nvSpPr>
          <p:cNvPr id="337965" name="Rectangle 45"/>
          <p:cNvSpPr>
            <a:spLocks noGrp="1" noChangeArrowheads="1"/>
          </p:cNvSpPr>
          <p:nvPr>
            <p:ph idx="1"/>
          </p:nvPr>
        </p:nvSpPr>
        <p:spPr>
          <a:xfrm>
            <a:off x="164579" y="1268760"/>
            <a:ext cx="8532813" cy="720626"/>
          </a:xfrm>
          <a:noFill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 dirty="0" smtClean="0">
                <a:solidFill>
                  <a:schemeClr val="accent2"/>
                </a:solidFill>
                <a:latin typeface="宋体" panose="02010600030101010101" pitchFamily="2" charset="-122"/>
              </a:rPr>
              <a:t>将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⊿</a:t>
            </a:r>
            <a:r>
              <a:rPr 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ABC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转动到⊿</a:t>
            </a:r>
            <a:r>
              <a:rPr 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A`B`C`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的位置你能指出旋转中心、旋转方向和旋转角吗？你能分别指出点</a:t>
            </a:r>
            <a:r>
              <a:rPr 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、</a:t>
            </a:r>
            <a:r>
              <a:rPr 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、</a:t>
            </a:r>
            <a:r>
              <a:rPr 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C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的对应点吗？</a:t>
            </a:r>
          </a:p>
        </p:txBody>
      </p:sp>
      <p:grpSp>
        <p:nvGrpSpPr>
          <p:cNvPr id="337931" name="Group 11"/>
          <p:cNvGrpSpPr/>
          <p:nvPr/>
        </p:nvGrpSpPr>
        <p:grpSpPr bwMode="auto">
          <a:xfrm>
            <a:off x="2700338" y="3284538"/>
            <a:ext cx="4822825" cy="5622925"/>
            <a:chOff x="0" y="0"/>
            <a:chExt cx="3038" cy="3542"/>
          </a:xfrm>
        </p:grpSpPr>
        <p:grpSp>
          <p:nvGrpSpPr>
            <p:cNvPr id="337932" name="Group 12"/>
            <p:cNvGrpSpPr/>
            <p:nvPr/>
          </p:nvGrpSpPr>
          <p:grpSpPr bwMode="auto">
            <a:xfrm rot="10678196">
              <a:off x="0" y="1678"/>
              <a:ext cx="2993" cy="1864"/>
              <a:chOff x="0" y="0"/>
              <a:chExt cx="2993" cy="1864"/>
            </a:xfrm>
          </p:grpSpPr>
          <p:grpSp>
            <p:nvGrpSpPr>
              <p:cNvPr id="337933" name="Group 13"/>
              <p:cNvGrpSpPr/>
              <p:nvPr/>
            </p:nvGrpSpPr>
            <p:grpSpPr bwMode="auto">
              <a:xfrm>
                <a:off x="0" y="0"/>
                <a:ext cx="2993" cy="1769"/>
                <a:chOff x="0" y="0"/>
                <a:chExt cx="2993" cy="1769"/>
              </a:xfrm>
            </p:grpSpPr>
            <p:sp>
              <p:nvSpPr>
                <p:cNvPr id="337934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451" y="1361"/>
                  <a:ext cx="1225" cy="408"/>
                </a:xfrm>
                <a:prstGeom prst="lin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337935" name="Group 15"/>
                <p:cNvGrpSpPr/>
                <p:nvPr/>
              </p:nvGrpSpPr>
              <p:grpSpPr bwMode="auto">
                <a:xfrm>
                  <a:off x="0" y="0"/>
                  <a:ext cx="2993" cy="1769"/>
                  <a:chOff x="0" y="0"/>
                  <a:chExt cx="2993" cy="1769"/>
                </a:xfrm>
              </p:grpSpPr>
              <p:grpSp>
                <p:nvGrpSpPr>
                  <p:cNvPr id="337936" name="Group 16"/>
                  <p:cNvGrpSpPr/>
                  <p:nvPr/>
                </p:nvGrpSpPr>
                <p:grpSpPr bwMode="auto">
                  <a:xfrm>
                    <a:off x="227" y="0"/>
                    <a:ext cx="2766" cy="1597"/>
                    <a:chOff x="0" y="0"/>
                    <a:chExt cx="2766" cy="1597"/>
                  </a:xfrm>
                </p:grpSpPr>
                <p:sp>
                  <p:nvSpPr>
                    <p:cNvPr id="337937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71" y="0"/>
                      <a:ext cx="408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2800">
                          <a:ea typeface="华文中宋" panose="02010600040101010101" pitchFamily="2" charset="-122"/>
                        </a:rPr>
                        <a:t>A</a:t>
                      </a:r>
                    </a:p>
                  </p:txBody>
                </p:sp>
                <p:sp>
                  <p:nvSpPr>
                    <p:cNvPr id="337938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1270"/>
                      <a:ext cx="408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10800000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endParaRPr lang="en-US" sz="2800">
                        <a:ea typeface="华文中宋" panose="02010600040101010101" pitchFamily="2" charset="-122"/>
                      </a:endParaRPr>
                    </a:p>
                  </p:txBody>
                </p:sp>
                <p:sp>
                  <p:nvSpPr>
                    <p:cNvPr id="337939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58" y="1270"/>
                      <a:ext cx="408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10800000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endParaRPr lang="en-US" sz="2800">
                        <a:ea typeface="华文中宋" panose="02010600040101010101" pitchFamily="2" charset="-122"/>
                      </a:endParaRPr>
                    </a:p>
                  </p:txBody>
                </p:sp>
                <p:grpSp>
                  <p:nvGrpSpPr>
                    <p:cNvPr id="337940" name="Group 20"/>
                    <p:cNvGrpSpPr/>
                    <p:nvPr/>
                  </p:nvGrpSpPr>
                  <p:grpSpPr bwMode="auto">
                    <a:xfrm>
                      <a:off x="363" y="363"/>
                      <a:ext cx="1951" cy="1089"/>
                      <a:chOff x="0" y="0"/>
                      <a:chExt cx="2223" cy="1134"/>
                    </a:xfrm>
                  </p:grpSpPr>
                  <p:sp>
                    <p:nvSpPr>
                      <p:cNvPr id="337941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0" y="0"/>
                        <a:ext cx="635" cy="1134"/>
                      </a:xfrm>
                      <a:prstGeom prst="line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37942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0" y="1089"/>
                        <a:ext cx="2223" cy="45"/>
                      </a:xfrm>
                      <a:prstGeom prst="line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37943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35" y="0"/>
                        <a:ext cx="1588" cy="1089"/>
                      </a:xfrm>
                      <a:prstGeom prst="line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sp>
                <p:nvSpPr>
                  <p:cNvPr id="337944" name="Line 2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089" y="91"/>
                    <a:ext cx="362" cy="1633"/>
                  </a:xfrm>
                  <a:prstGeom prst="line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7945" name="Line 2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0" y="1225"/>
                    <a:ext cx="1451" cy="544"/>
                  </a:xfrm>
                  <a:prstGeom prst="line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337946" name="Text Box 26"/>
              <p:cNvSpPr txBox="1">
                <a:spLocks noChangeArrowheads="1"/>
              </p:cNvSpPr>
              <p:nvPr/>
            </p:nvSpPr>
            <p:spPr bwMode="auto">
              <a:xfrm>
                <a:off x="1316" y="1633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●</a:t>
                </a:r>
              </a:p>
            </p:txBody>
          </p:sp>
        </p:grpSp>
        <p:grpSp>
          <p:nvGrpSpPr>
            <p:cNvPr id="337947" name="Group 27"/>
            <p:cNvGrpSpPr/>
            <p:nvPr/>
          </p:nvGrpSpPr>
          <p:grpSpPr bwMode="auto">
            <a:xfrm>
              <a:off x="0" y="0"/>
              <a:ext cx="3038" cy="2495"/>
              <a:chOff x="0" y="0"/>
              <a:chExt cx="3038" cy="2495"/>
            </a:xfrm>
          </p:grpSpPr>
          <p:grpSp>
            <p:nvGrpSpPr>
              <p:cNvPr id="337948" name="Group 28"/>
              <p:cNvGrpSpPr/>
              <p:nvPr/>
            </p:nvGrpSpPr>
            <p:grpSpPr bwMode="auto">
              <a:xfrm>
                <a:off x="272" y="0"/>
                <a:ext cx="2766" cy="1597"/>
                <a:chOff x="0" y="0"/>
                <a:chExt cx="2766" cy="1597"/>
              </a:xfrm>
            </p:grpSpPr>
            <p:sp>
              <p:nvSpPr>
                <p:cNvPr id="337949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771" y="0"/>
                  <a:ext cx="40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800">
                      <a:ea typeface="华文中宋" panose="02010600040101010101" pitchFamily="2" charset="-122"/>
                    </a:rPr>
                    <a:t>A`</a:t>
                  </a:r>
                </a:p>
              </p:txBody>
            </p:sp>
            <p:sp>
              <p:nvSpPr>
                <p:cNvPr id="33795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0" y="1270"/>
                  <a:ext cx="40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800">
                      <a:ea typeface="华文中宋" panose="02010600040101010101" pitchFamily="2" charset="-122"/>
                    </a:rPr>
                    <a:t>B`</a:t>
                  </a:r>
                </a:p>
              </p:txBody>
            </p:sp>
            <p:sp>
              <p:nvSpPr>
                <p:cNvPr id="33795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358" y="1270"/>
                  <a:ext cx="40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800">
                      <a:ea typeface="华文中宋" panose="02010600040101010101" pitchFamily="2" charset="-122"/>
                    </a:rPr>
                    <a:t>C`</a:t>
                  </a:r>
                </a:p>
              </p:txBody>
            </p:sp>
            <p:grpSp>
              <p:nvGrpSpPr>
                <p:cNvPr id="337952" name="Group 32"/>
                <p:cNvGrpSpPr/>
                <p:nvPr/>
              </p:nvGrpSpPr>
              <p:grpSpPr bwMode="auto">
                <a:xfrm>
                  <a:off x="363" y="363"/>
                  <a:ext cx="1951" cy="1089"/>
                  <a:chOff x="0" y="0"/>
                  <a:chExt cx="2223" cy="1134"/>
                </a:xfrm>
              </p:grpSpPr>
              <p:sp>
                <p:nvSpPr>
                  <p:cNvPr id="337953" name="Line 3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0"/>
                    <a:ext cx="635" cy="1134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7954" name="Line 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0" y="1089"/>
                    <a:ext cx="2223" cy="45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7955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635" y="0"/>
                    <a:ext cx="1588" cy="1089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337956" name="Line 36"/>
              <p:cNvSpPr>
                <a:spLocks noChangeShapeType="1"/>
              </p:cNvSpPr>
              <p:nvPr/>
            </p:nvSpPr>
            <p:spPr bwMode="auto">
              <a:xfrm>
                <a:off x="1134" y="136"/>
                <a:ext cx="544" cy="2359"/>
              </a:xfrm>
              <a:prstGeom prst="line">
                <a:avLst/>
              </a:prstGeom>
              <a:noFill/>
              <a:ln w="38100">
                <a:solidFill>
                  <a:srgbClr val="CC00CC"/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7957" name="Line 37"/>
              <p:cNvSpPr>
                <a:spLocks noChangeShapeType="1"/>
              </p:cNvSpPr>
              <p:nvPr/>
            </p:nvSpPr>
            <p:spPr bwMode="auto">
              <a:xfrm>
                <a:off x="0" y="1225"/>
                <a:ext cx="2495" cy="907"/>
              </a:xfrm>
              <a:prstGeom prst="line">
                <a:avLst/>
              </a:prstGeom>
              <a:noFill/>
              <a:ln w="38100">
                <a:solidFill>
                  <a:srgbClr val="CC00CC"/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7958" name="Line 38"/>
              <p:cNvSpPr>
                <a:spLocks noChangeShapeType="1"/>
              </p:cNvSpPr>
              <p:nvPr/>
            </p:nvSpPr>
            <p:spPr bwMode="auto">
              <a:xfrm flipH="1">
                <a:off x="408" y="1361"/>
                <a:ext cx="2313" cy="816"/>
              </a:xfrm>
              <a:prstGeom prst="line">
                <a:avLst/>
              </a:prstGeom>
              <a:noFill/>
              <a:ln w="38100">
                <a:solidFill>
                  <a:srgbClr val="CC00CC"/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7959" name="Rectangle 39"/>
              <p:cNvSpPr>
                <a:spLocks noChangeArrowheads="1"/>
              </p:cNvSpPr>
              <p:nvPr/>
            </p:nvSpPr>
            <p:spPr bwMode="auto">
              <a:xfrm>
                <a:off x="1361" y="1633"/>
                <a:ext cx="2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/>
                  <a:t>●</a:t>
                </a:r>
              </a:p>
            </p:txBody>
          </p:sp>
          <p:sp>
            <p:nvSpPr>
              <p:cNvPr id="337960" name="Text Box 40"/>
              <p:cNvSpPr txBox="1">
                <a:spLocks noChangeArrowheads="1"/>
              </p:cNvSpPr>
              <p:nvPr/>
            </p:nvSpPr>
            <p:spPr bwMode="auto">
              <a:xfrm>
                <a:off x="1315" y="1769"/>
                <a:ext cx="2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b="1"/>
                  <a:t>O</a:t>
                </a:r>
              </a:p>
            </p:txBody>
          </p:sp>
        </p:grpSp>
      </p:grpSp>
      <p:sp>
        <p:nvSpPr>
          <p:cNvPr id="337961" name="Line 41"/>
          <p:cNvSpPr>
            <a:spLocks noChangeShapeType="1"/>
          </p:cNvSpPr>
          <p:nvPr/>
        </p:nvSpPr>
        <p:spPr bwMode="auto">
          <a:xfrm>
            <a:off x="4500563" y="3644900"/>
            <a:ext cx="647700" cy="2663825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7962" name="Line 42"/>
          <p:cNvSpPr>
            <a:spLocks noChangeShapeType="1"/>
          </p:cNvSpPr>
          <p:nvPr/>
        </p:nvSpPr>
        <p:spPr bwMode="auto">
          <a:xfrm>
            <a:off x="2771775" y="5229225"/>
            <a:ext cx="2305050" cy="86360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7963" name="Line 43"/>
          <p:cNvSpPr>
            <a:spLocks noChangeShapeType="1"/>
          </p:cNvSpPr>
          <p:nvPr/>
        </p:nvSpPr>
        <p:spPr bwMode="auto">
          <a:xfrm flipH="1">
            <a:off x="5076825" y="5445125"/>
            <a:ext cx="1870075" cy="720725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7964" name="Rectangle 44"/>
          <p:cNvSpPr>
            <a:spLocks noChangeArrowheads="1"/>
          </p:cNvSpPr>
          <p:nvPr/>
        </p:nvSpPr>
        <p:spPr bwMode="auto">
          <a:xfrm>
            <a:off x="4932363" y="587692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/>
              <a:t>●</a:t>
            </a:r>
          </a:p>
        </p:txBody>
      </p:sp>
      <p:grpSp>
        <p:nvGrpSpPr>
          <p:cNvPr id="337966" name="Group 46"/>
          <p:cNvGrpSpPr/>
          <p:nvPr/>
        </p:nvGrpSpPr>
        <p:grpSpPr bwMode="auto">
          <a:xfrm rot="-915307">
            <a:off x="4427538" y="5013325"/>
            <a:ext cx="793750" cy="436563"/>
            <a:chOff x="0" y="0"/>
            <a:chExt cx="354" cy="369"/>
          </a:xfrm>
        </p:grpSpPr>
        <p:sp>
          <p:nvSpPr>
            <p:cNvPr id="337967" name="AutoShape 47"/>
            <p:cNvSpPr>
              <a:spLocks noChangeArrowheads="1"/>
            </p:cNvSpPr>
            <p:nvPr/>
          </p:nvSpPr>
          <p:spPr bwMode="auto">
            <a:xfrm>
              <a:off x="62" y="187"/>
              <a:ext cx="136" cy="182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rgbClr val="FF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7968" name="Text Box 48"/>
            <p:cNvSpPr txBox="1">
              <a:spLocks noChangeArrowheads="1"/>
            </p:cNvSpPr>
            <p:nvPr/>
          </p:nvSpPr>
          <p:spPr bwMode="auto">
            <a:xfrm>
              <a:off x="0" y="0"/>
              <a:ext cx="354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solidFill>
                    <a:srgbClr val="FF0000"/>
                  </a:solidFill>
                </a:rPr>
                <a:t>30°</a:t>
              </a:r>
            </a:p>
          </p:txBody>
        </p:sp>
      </p:grpSp>
      <p:sp>
        <p:nvSpPr>
          <p:cNvPr id="337969" name="Rectangle 49"/>
          <p:cNvSpPr>
            <a:spLocks noChangeArrowheads="1"/>
          </p:cNvSpPr>
          <p:nvPr/>
        </p:nvSpPr>
        <p:spPr bwMode="auto">
          <a:xfrm>
            <a:off x="179388" y="2348880"/>
            <a:ext cx="8532812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观察上面，你发现将⊿</a:t>
            </a:r>
            <a:r>
              <a:rPr 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ABC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转动到⊿</a:t>
            </a:r>
            <a:r>
              <a:rPr 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A`B`C`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的位置是由哪些因素确定的？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799820">
                                      <p:cBhvr>
                                        <p:cTn id="11" dur="2000" fill="hold"/>
                                        <p:tgtEl>
                                          <p:spTgt spid="3379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37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7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7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1" grpId="0" animBg="1"/>
      <p:bldP spid="337962" grpId="0" animBg="1"/>
      <p:bldP spid="337963" grpId="0" animBg="1"/>
      <p:bldP spid="33796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836613"/>
            <a:ext cx="8640762" cy="33416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b="1" dirty="0"/>
              <a:t>1</a:t>
            </a:r>
            <a:r>
              <a:rPr lang="zh-CN" altLang="en-US" sz="2400" b="1" dirty="0"/>
              <a:t>、如图</a:t>
            </a:r>
            <a:r>
              <a:rPr lang="en-US" altLang="zh-CN" sz="2400" b="1" dirty="0"/>
              <a:t>4</a:t>
            </a:r>
            <a:r>
              <a:rPr lang="zh-CN" altLang="en-US" sz="2400" b="1" dirty="0"/>
              <a:t>，将△</a:t>
            </a:r>
            <a:r>
              <a:rPr lang="en-US" altLang="zh-CN" sz="2400" b="1" dirty="0"/>
              <a:t>ABC</a:t>
            </a:r>
            <a:r>
              <a:rPr lang="zh-CN" altLang="en-US" sz="2400" b="1" dirty="0"/>
              <a:t>绕点</a:t>
            </a:r>
            <a:r>
              <a:rPr lang="en-US" altLang="zh-CN" sz="2400" b="1" dirty="0"/>
              <a:t>A</a:t>
            </a:r>
            <a:r>
              <a:rPr lang="zh-CN" altLang="en-US" sz="2400" b="1" dirty="0"/>
              <a:t>旋转一定角度后能与△</a:t>
            </a:r>
            <a:r>
              <a:rPr lang="en-US" altLang="zh-CN" sz="2400" b="1" dirty="0"/>
              <a:t>ADE</a:t>
            </a:r>
            <a:r>
              <a:rPr lang="zh-CN" altLang="en-US" sz="2400" b="1" dirty="0"/>
              <a:t>重合，如果△</a:t>
            </a:r>
            <a:r>
              <a:rPr lang="en-US" altLang="zh-CN" sz="2400" b="1" dirty="0"/>
              <a:t>ABC</a:t>
            </a:r>
            <a:r>
              <a:rPr lang="zh-CN" altLang="en-US" sz="2400" b="1" dirty="0"/>
              <a:t>的面积是</a:t>
            </a:r>
            <a:r>
              <a:rPr lang="en-US" altLang="zh-CN" sz="2400" b="1" dirty="0"/>
              <a:t>12cm</a:t>
            </a:r>
            <a:r>
              <a:rPr lang="en-US" altLang="zh-CN" sz="2400" b="1" baseline="30000" dirty="0"/>
              <a:t>2</a:t>
            </a:r>
            <a:r>
              <a:rPr lang="en-US" altLang="zh-CN" sz="2400" b="1" dirty="0"/>
              <a:t> </a:t>
            </a:r>
            <a:r>
              <a:rPr lang="zh-CN" altLang="en-US" sz="2400" b="1" dirty="0"/>
              <a:t>，那么△</a:t>
            </a:r>
            <a:r>
              <a:rPr lang="en-US" altLang="zh-CN" sz="2400" b="1" dirty="0"/>
              <a:t>ADE</a:t>
            </a:r>
            <a:r>
              <a:rPr lang="zh-CN" altLang="en-US" sz="2400" b="1" dirty="0"/>
              <a:t>的面积是（    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b="1" dirty="0"/>
              <a:t>2</a:t>
            </a:r>
            <a:r>
              <a:rPr lang="zh-CN" altLang="en-US" sz="2400" b="1" dirty="0"/>
              <a:t>、如图</a:t>
            </a:r>
            <a:r>
              <a:rPr lang="en-US" altLang="zh-CN" sz="2400" b="1" dirty="0"/>
              <a:t>5</a:t>
            </a:r>
            <a:r>
              <a:rPr lang="zh-CN" altLang="en-US" sz="2400" b="1" dirty="0"/>
              <a:t>，△</a:t>
            </a:r>
            <a:r>
              <a:rPr lang="en-US" altLang="zh-CN" sz="2400" b="1" i="1" dirty="0"/>
              <a:t>ABC</a:t>
            </a:r>
            <a:r>
              <a:rPr lang="zh-CN" altLang="en-US" sz="2400" b="1" dirty="0"/>
              <a:t>是等边三角形，</a:t>
            </a:r>
            <a:r>
              <a:rPr lang="en-US" altLang="zh-CN" sz="2400" b="1" i="1" dirty="0"/>
              <a:t>D</a:t>
            </a:r>
            <a:r>
              <a:rPr lang="zh-CN" altLang="en-US" sz="2400" b="1" dirty="0"/>
              <a:t>为</a:t>
            </a:r>
            <a:r>
              <a:rPr lang="en-US" altLang="zh-CN" sz="2400" b="1" i="1" dirty="0"/>
              <a:t>BC</a:t>
            </a:r>
            <a:r>
              <a:rPr lang="zh-CN" altLang="en-US" sz="2400" b="1" dirty="0"/>
              <a:t>边上的点，∠</a:t>
            </a:r>
            <a:r>
              <a:rPr lang="en-US" altLang="zh-CN" sz="2400" b="1" i="1" dirty="0"/>
              <a:t>BAD</a:t>
            </a:r>
            <a:r>
              <a:rPr lang="zh-CN" altLang="en-US" sz="2400" b="1" dirty="0"/>
              <a:t>＝</a:t>
            </a:r>
            <a:r>
              <a:rPr lang="en-US" altLang="zh-CN" sz="2400" b="1" dirty="0"/>
              <a:t>15°</a:t>
            </a:r>
            <a:r>
              <a:rPr lang="zh-CN" altLang="en-US" sz="2400" b="1" dirty="0"/>
              <a:t>，△</a:t>
            </a:r>
            <a:r>
              <a:rPr lang="en-US" altLang="zh-CN" sz="2400" b="1" i="1" dirty="0"/>
              <a:t>ABD</a:t>
            </a:r>
            <a:r>
              <a:rPr lang="zh-CN" altLang="en-US" sz="2400" b="1" dirty="0"/>
              <a:t>经旋转后到达△</a:t>
            </a:r>
            <a:r>
              <a:rPr lang="en-US" altLang="zh-CN" sz="2400" b="1" i="1" dirty="0"/>
              <a:t>ACE</a:t>
            </a:r>
            <a:r>
              <a:rPr lang="zh-CN" altLang="en-US" sz="2400" b="1" dirty="0"/>
              <a:t>的位置，那么旋转角的度数是</a:t>
            </a:r>
            <a:r>
              <a:rPr lang="zh-CN" altLang="en-US" sz="2400" b="1" u="sng" dirty="0"/>
              <a:t>            </a:t>
            </a:r>
            <a:r>
              <a:rPr lang="en-US" altLang="zh-CN" sz="2400" b="1" dirty="0"/>
              <a:t>.</a:t>
            </a:r>
            <a:r>
              <a:rPr lang="en-US" altLang="zh-CN" sz="2400" dirty="0"/>
              <a:t> </a:t>
            </a:r>
            <a:endParaRPr lang="zh-CN" alt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b="1" dirty="0"/>
              <a:t>3</a:t>
            </a:r>
            <a:r>
              <a:rPr lang="zh-CN" altLang="en-US" sz="2400" b="1" dirty="0"/>
              <a:t>、如右图，△</a:t>
            </a:r>
            <a:r>
              <a:rPr lang="en-US" altLang="zh-CN" sz="2400" b="1" dirty="0"/>
              <a:t>ABC</a:t>
            </a:r>
            <a:r>
              <a:rPr lang="zh-CN" altLang="en-US" sz="2400" b="1" dirty="0"/>
              <a:t>以点</a:t>
            </a:r>
            <a:r>
              <a:rPr lang="en-US" altLang="zh-CN" sz="2400" b="1" dirty="0"/>
              <a:t>A</a:t>
            </a:r>
            <a:r>
              <a:rPr lang="zh-CN" altLang="en-US" sz="2400" b="1" dirty="0"/>
              <a:t>为旋转中心，按逆时针方向旋转</a:t>
            </a:r>
            <a:r>
              <a:rPr lang="en-US" altLang="zh-CN" sz="2400" b="1" dirty="0"/>
              <a:t>60</a:t>
            </a:r>
            <a:r>
              <a:rPr lang="en-US" altLang="zh-CN" sz="2400" b="1" baseline="30000" dirty="0"/>
              <a:t>0</a:t>
            </a:r>
            <a:r>
              <a:rPr lang="zh-CN" altLang="en-US" sz="2400" b="1" dirty="0"/>
              <a:t>，得到△</a:t>
            </a:r>
            <a:r>
              <a:rPr lang="en-US" altLang="zh-CN" sz="2400" b="1" dirty="0"/>
              <a:t>AB</a:t>
            </a:r>
            <a:r>
              <a:rPr lang="zh-CN" altLang="en-US" sz="2400" b="1" dirty="0"/>
              <a:t>‘</a:t>
            </a:r>
            <a:r>
              <a:rPr lang="en-US" altLang="zh-CN" sz="2400" b="1" dirty="0"/>
              <a:t>C</a:t>
            </a:r>
            <a:r>
              <a:rPr lang="zh-CN" altLang="en-US" sz="2400" b="1" dirty="0"/>
              <a:t>’，则△</a:t>
            </a:r>
            <a:r>
              <a:rPr lang="en-US" altLang="zh-CN" sz="2400" b="1" dirty="0"/>
              <a:t>ABB</a:t>
            </a:r>
            <a:r>
              <a:rPr lang="zh-CN" altLang="en-US" sz="2400" b="1" dirty="0"/>
              <a:t>‘是</a:t>
            </a:r>
            <a:r>
              <a:rPr lang="en-US" altLang="zh-CN" sz="2400" b="1" dirty="0"/>
              <a:t>_________</a:t>
            </a:r>
            <a:r>
              <a:rPr lang="zh-CN" altLang="en-US" sz="2400" b="1" dirty="0"/>
              <a:t>三角形。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b="1" dirty="0"/>
              <a:t>4</a:t>
            </a:r>
            <a:r>
              <a:rPr lang="zh-CN" altLang="en-US" sz="2400" b="1" dirty="0"/>
              <a:t>、</a:t>
            </a:r>
            <a:r>
              <a:rPr lang="zh-CN" altLang="zh-CN" sz="2400" b="1" dirty="0"/>
              <a:t>（2013南昌）如图，将△ABC绕点A逆时针旋转一定角度，得到△ADE．若∠CAE=65°，∠E=70°，且AD⊥BC，∠BAC的度数为（　　）</a:t>
            </a:r>
            <a:endParaRPr lang="zh-CN" altLang="en-US" sz="2400" b="1" dirty="0"/>
          </a:p>
        </p:txBody>
      </p:sp>
      <p:pic>
        <p:nvPicPr>
          <p:cNvPr id="338947" name="Picture24" descr="菁优网：http://www.jyeoo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65625"/>
            <a:ext cx="2195513" cy="174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948" name="Picture 4" descr="G:\第十五章\快速检测\第15章测试题\B卷\PicC11EXB\C11EXB6.GIF"/>
          <p:cNvPicPr>
            <a:picLocks noChangeAspect="1" noChangeArrowheads="1"/>
          </p:cNvPicPr>
          <p:nvPr/>
        </p:nvPicPr>
        <p:blipFill>
          <a:blip r:embed="rId3" r:link="rId4" cstate="email"/>
          <a:srcRect l="10872" r="6544"/>
          <a:stretch>
            <a:fillRect/>
          </a:stretch>
        </p:blipFill>
        <p:spPr bwMode="auto">
          <a:xfrm>
            <a:off x="2411413" y="4437063"/>
            <a:ext cx="1655762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949" name="Picture 5" descr="http://www.hzcyzx.net/jyky/UploadFiles/200510/初二数学/第11章测试题(A卷).files/C11EXA6.gif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4500563" y="4365625"/>
            <a:ext cx="1944687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95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59563" y="4221163"/>
            <a:ext cx="230505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8951" name="Group 7"/>
          <p:cNvGrpSpPr/>
          <p:nvPr/>
        </p:nvGrpSpPr>
        <p:grpSpPr bwMode="auto">
          <a:xfrm>
            <a:off x="0" y="-123825"/>
            <a:ext cx="4067175" cy="1038225"/>
            <a:chOff x="0" y="-78"/>
            <a:chExt cx="2562" cy="654"/>
          </a:xfrm>
        </p:grpSpPr>
        <p:grpSp>
          <p:nvGrpSpPr>
            <p:cNvPr id="338952" name="Group 8"/>
            <p:cNvGrpSpPr/>
            <p:nvPr/>
          </p:nvGrpSpPr>
          <p:grpSpPr bwMode="auto">
            <a:xfrm>
              <a:off x="68" y="2"/>
              <a:ext cx="1488" cy="435"/>
              <a:chOff x="2016" y="40"/>
              <a:chExt cx="2112" cy="153"/>
            </a:xfrm>
          </p:grpSpPr>
          <p:sp>
            <p:nvSpPr>
              <p:cNvPr id="338953" name="Rectangle 9"/>
              <p:cNvSpPr>
                <a:spLocks noChangeArrowheads="1"/>
              </p:cNvSpPr>
              <p:nvPr/>
            </p:nvSpPr>
            <p:spPr bwMode="auto">
              <a:xfrm>
                <a:off x="2016" y="83"/>
                <a:ext cx="2112" cy="110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buFontTx/>
                  <a:buNone/>
                </a:pPr>
                <a:r>
                  <a:rPr lang="zh-CN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隶书" panose="02010509060101010101" charset="-122"/>
                  </a:rPr>
                  <a:t>随堂练习 </a:t>
                </a:r>
                <a:endParaRPr lang="zh-CN" altLang="en-US" sz="24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charset="-122"/>
                </a:endParaRPr>
              </a:p>
            </p:txBody>
          </p:sp>
          <p:sp>
            <p:nvSpPr>
              <p:cNvPr id="338954" name="Rectangle 10" descr="PE03255_"/>
              <p:cNvSpPr>
                <a:spLocks noChangeArrowheads="1"/>
              </p:cNvSpPr>
              <p:nvPr/>
            </p:nvSpPr>
            <p:spPr bwMode="auto">
              <a:xfrm>
                <a:off x="3601" y="40"/>
                <a:ext cx="164" cy="1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8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>
                  <a:buFontTx/>
                  <a:buNone/>
                </a:pPr>
                <a:endParaRPr lang="zh-CN" altLang="en-US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BatangChe" pitchFamily="49" charset="-127"/>
                </a:endParaRPr>
              </a:p>
            </p:txBody>
          </p:sp>
        </p:grpSp>
        <p:pic>
          <p:nvPicPr>
            <p:cNvPr id="338955" name="Picture 11" descr="678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794" y="-78"/>
              <a:ext cx="768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8956" name="Picture 12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0" y="128"/>
              <a:ext cx="336" cy="4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Text Box 2"/>
          <p:cNvSpPr txBox="1"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 简单的旋转作图</a:t>
            </a:r>
          </a:p>
        </p:txBody>
      </p:sp>
      <p:sp>
        <p:nvSpPr>
          <p:cNvPr id="339971" name="Oval 3"/>
          <p:cNvSpPr>
            <a:spLocks noChangeArrowheads="1"/>
          </p:cNvSpPr>
          <p:nvPr/>
        </p:nvSpPr>
        <p:spPr bwMode="auto">
          <a:xfrm>
            <a:off x="541338" y="4651375"/>
            <a:ext cx="142875" cy="1428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9972" name="Oval 4"/>
          <p:cNvSpPr>
            <a:spLocks noChangeArrowheads="1"/>
          </p:cNvSpPr>
          <p:nvPr/>
        </p:nvSpPr>
        <p:spPr bwMode="auto">
          <a:xfrm>
            <a:off x="2195513" y="4437063"/>
            <a:ext cx="144462" cy="144462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9973" name="Text Box 5"/>
          <p:cNvSpPr txBox="1">
            <a:spLocks noChangeArrowheads="1"/>
          </p:cNvSpPr>
          <p:nvPr/>
        </p:nvSpPr>
        <p:spPr bwMode="auto">
          <a:xfrm>
            <a:off x="395288" y="436403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339974" name="Text Box 6"/>
          <p:cNvSpPr txBox="1">
            <a:spLocks noChangeArrowheads="1"/>
          </p:cNvSpPr>
          <p:nvPr/>
        </p:nvSpPr>
        <p:spPr bwMode="auto">
          <a:xfrm>
            <a:off x="2124075" y="450850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anose="020F0502020204030204" pitchFamily="34" charset="0"/>
              </a:rPr>
              <a:t>O</a:t>
            </a:r>
          </a:p>
        </p:txBody>
      </p:sp>
      <p:sp>
        <p:nvSpPr>
          <p:cNvPr id="339975" name="Text Box 7"/>
          <p:cNvSpPr txBox="1">
            <a:spLocks noChangeArrowheads="1"/>
          </p:cNvSpPr>
          <p:nvPr/>
        </p:nvSpPr>
        <p:spPr bwMode="auto">
          <a:xfrm>
            <a:off x="179388" y="2205038"/>
            <a:ext cx="1584325" cy="37941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12700" cap="sq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latin typeface="Calibri" panose="020F0502020204030204" pitchFamily="34" charset="0"/>
              </a:rPr>
              <a:t>点的旋转作法</a:t>
            </a:r>
          </a:p>
        </p:txBody>
      </p:sp>
      <p:sp>
        <p:nvSpPr>
          <p:cNvPr id="339976" name="Text Box 8"/>
          <p:cNvSpPr txBox="1">
            <a:spLocks noChangeArrowheads="1"/>
          </p:cNvSpPr>
          <p:nvPr/>
        </p:nvSpPr>
        <p:spPr bwMode="auto">
          <a:xfrm>
            <a:off x="179388" y="1158292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Calibri" panose="020F0502020204030204" pitchFamily="34" charset="0"/>
              </a:rPr>
              <a:t>例</a:t>
            </a:r>
            <a:r>
              <a:rPr lang="en-US" altLang="zh-CN" sz="2400" b="1" dirty="0">
                <a:latin typeface="Calibri" panose="020F0502020204030204" pitchFamily="34" charset="0"/>
              </a:rPr>
              <a:t>1  </a:t>
            </a:r>
            <a:r>
              <a:rPr lang="zh-CN" altLang="en-US" sz="2400" b="1" dirty="0">
                <a:latin typeface="Calibri" panose="020F0502020204030204" pitchFamily="34" charset="0"/>
              </a:rPr>
              <a:t>将</a:t>
            </a:r>
            <a:r>
              <a:rPr lang="en-US" altLang="zh-CN" sz="2400" b="1" dirty="0">
                <a:latin typeface="Calibri" panose="020F0502020204030204" pitchFamily="34" charset="0"/>
              </a:rPr>
              <a:t>A</a:t>
            </a:r>
            <a:r>
              <a:rPr lang="zh-CN" altLang="en-US" sz="2400" b="1" dirty="0">
                <a:latin typeface="Calibri" panose="020F0502020204030204" pitchFamily="34" charset="0"/>
              </a:rPr>
              <a:t>点绕</a:t>
            </a:r>
            <a:r>
              <a:rPr lang="en-US" altLang="zh-CN" sz="2400" b="1" dirty="0">
                <a:latin typeface="Calibri" panose="020F0502020204030204" pitchFamily="34" charset="0"/>
              </a:rPr>
              <a:t>O</a:t>
            </a:r>
            <a:r>
              <a:rPr lang="zh-CN" altLang="en-US" sz="2400" b="1" dirty="0">
                <a:latin typeface="Calibri" panose="020F0502020204030204" pitchFamily="34" charset="0"/>
              </a:rPr>
              <a:t>点沿顺时针方向旋转</a:t>
            </a:r>
            <a:r>
              <a:rPr lang="en-US" altLang="zh-CN" sz="2400" b="1" dirty="0">
                <a:latin typeface="Calibri" panose="020F0502020204030204" pitchFamily="34" charset="0"/>
              </a:rPr>
              <a:t>60</a:t>
            </a:r>
            <a:r>
              <a:rPr lang="en-US" altLang="zh-CN" sz="2400" b="1" dirty="0">
                <a:latin typeface="Tahoma" panose="020B0604030504040204" pitchFamily="34" charset="0"/>
              </a:rPr>
              <a:t>˚</a:t>
            </a:r>
            <a:r>
              <a:rPr lang="en-US" altLang="zh-CN" sz="2400" b="1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339977" name="Text Box 9"/>
          <p:cNvSpPr txBox="1">
            <a:spLocks noChangeArrowheads="1"/>
          </p:cNvSpPr>
          <p:nvPr/>
        </p:nvSpPr>
        <p:spPr bwMode="auto">
          <a:xfrm>
            <a:off x="4067175" y="1827040"/>
            <a:ext cx="50768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作法：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2400" dirty="0">
                <a:latin typeface="Calibri" panose="020F0502020204030204" pitchFamily="34" charset="0"/>
              </a:rPr>
              <a:t> </a:t>
            </a:r>
            <a:r>
              <a:rPr lang="en-US" altLang="zh-CN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1. </a:t>
            </a:r>
            <a:r>
              <a:rPr lang="zh-CN" altLang="en-US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以点</a:t>
            </a:r>
            <a:r>
              <a:rPr lang="en-US" altLang="zh-CN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O</a:t>
            </a:r>
            <a:r>
              <a:rPr lang="zh-CN" altLang="en-US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为圆心，</a:t>
            </a:r>
            <a:r>
              <a:rPr lang="en-US" altLang="zh-CN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OA</a:t>
            </a:r>
            <a:r>
              <a:rPr lang="zh-CN" altLang="en-US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长为半径画圆</a:t>
            </a:r>
            <a:r>
              <a:rPr lang="en-US" altLang="zh-CN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 2. </a:t>
            </a:r>
            <a:r>
              <a:rPr lang="zh-CN" altLang="en-US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连接</a:t>
            </a:r>
            <a:r>
              <a:rPr lang="en-US" altLang="zh-CN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OA, </a:t>
            </a:r>
            <a:r>
              <a:rPr lang="zh-CN" altLang="en-US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用量角器或三角板（限   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     特殊角）作出∠</a:t>
            </a:r>
            <a:r>
              <a:rPr lang="en-US" altLang="zh-CN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AOB</a:t>
            </a:r>
            <a:r>
              <a:rPr lang="zh-CN" altLang="en-US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，与圆周交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     于</a:t>
            </a:r>
            <a:r>
              <a:rPr lang="en-US" altLang="zh-CN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B</a:t>
            </a:r>
            <a:r>
              <a:rPr lang="zh-CN" altLang="en-US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点；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3.  B</a:t>
            </a:r>
            <a:r>
              <a:rPr lang="zh-CN" altLang="en-US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点即为所求作</a:t>
            </a:r>
            <a:r>
              <a:rPr lang="en-US" altLang="zh-CN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.</a:t>
            </a:r>
          </a:p>
        </p:txBody>
      </p:sp>
      <p:grpSp>
        <p:nvGrpSpPr>
          <p:cNvPr id="339978" name="Group 10"/>
          <p:cNvGrpSpPr/>
          <p:nvPr/>
        </p:nvGrpSpPr>
        <p:grpSpPr bwMode="auto">
          <a:xfrm rot="4970896" flipH="1">
            <a:off x="538957" y="2997994"/>
            <a:ext cx="2160587" cy="1006475"/>
            <a:chOff x="0" y="0"/>
            <a:chExt cx="726" cy="589"/>
          </a:xfrm>
        </p:grpSpPr>
        <p:sp>
          <p:nvSpPr>
            <p:cNvPr id="339979" name="AutoShape 11"/>
            <p:cNvSpPr>
              <a:spLocks noChangeArrowheads="1"/>
            </p:cNvSpPr>
            <p:nvPr/>
          </p:nvSpPr>
          <p:spPr bwMode="auto">
            <a:xfrm>
              <a:off x="0" y="0"/>
              <a:ext cx="726" cy="589"/>
            </a:xfrm>
            <a:prstGeom prst="rtTriangle">
              <a:avLst/>
            </a:prstGeom>
            <a:solidFill>
              <a:srgbClr val="C0C0C0">
                <a:alpha val="31999"/>
              </a:srgbClr>
            </a:solidFill>
            <a:ln w="12700" cap="sq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9980" name="AutoShape 12"/>
            <p:cNvSpPr>
              <a:spLocks noChangeArrowheads="1"/>
            </p:cNvSpPr>
            <p:nvPr/>
          </p:nvSpPr>
          <p:spPr bwMode="auto">
            <a:xfrm>
              <a:off x="91" y="227"/>
              <a:ext cx="318" cy="272"/>
            </a:xfrm>
            <a:prstGeom prst="rtTriangle">
              <a:avLst/>
            </a:prstGeom>
            <a:solidFill>
              <a:srgbClr val="C0C0C0">
                <a:alpha val="31999"/>
              </a:srgbClr>
            </a:solidFill>
            <a:ln w="12700" cap="sq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39981" name="Oval 13"/>
          <p:cNvSpPr>
            <a:spLocks noChangeArrowheads="1"/>
          </p:cNvSpPr>
          <p:nvPr/>
        </p:nvSpPr>
        <p:spPr bwMode="auto">
          <a:xfrm>
            <a:off x="611188" y="2997200"/>
            <a:ext cx="3313112" cy="316865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5999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9982" name="Line 14"/>
          <p:cNvSpPr>
            <a:spLocks noChangeShapeType="1"/>
          </p:cNvSpPr>
          <p:nvPr/>
        </p:nvSpPr>
        <p:spPr bwMode="auto">
          <a:xfrm flipV="1">
            <a:off x="611188" y="4508500"/>
            <a:ext cx="1657350" cy="2159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39983" name="Line 15"/>
          <p:cNvSpPr>
            <a:spLocks noChangeShapeType="1"/>
          </p:cNvSpPr>
          <p:nvPr/>
        </p:nvSpPr>
        <p:spPr bwMode="auto">
          <a:xfrm>
            <a:off x="1403350" y="3140075"/>
            <a:ext cx="865188" cy="1368425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39984" name="Oval 16"/>
          <p:cNvSpPr>
            <a:spLocks noChangeArrowheads="1"/>
          </p:cNvSpPr>
          <p:nvPr/>
        </p:nvSpPr>
        <p:spPr bwMode="auto">
          <a:xfrm>
            <a:off x="1404938" y="3141663"/>
            <a:ext cx="142875" cy="1428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9985" name="Text Box 17"/>
          <p:cNvSpPr txBox="1">
            <a:spLocks noChangeArrowheads="1"/>
          </p:cNvSpPr>
          <p:nvPr/>
        </p:nvSpPr>
        <p:spPr bwMode="auto">
          <a:xfrm>
            <a:off x="1547813" y="314007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anose="020F0502020204030204" pitchFamily="34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9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9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9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9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9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39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7" grpId="0" autoUpdateAnimBg="0"/>
      <p:bldP spid="339981" grpId="0" animBg="1"/>
      <p:bldP spid="339982" grpId="0" animBg="1"/>
      <p:bldP spid="339983" grpId="0" animBg="1"/>
      <p:bldP spid="339984" grpId="0" animBg="1"/>
      <p:bldP spid="33998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994" name="Group 2"/>
          <p:cNvGrpSpPr/>
          <p:nvPr/>
        </p:nvGrpSpPr>
        <p:grpSpPr bwMode="auto">
          <a:xfrm>
            <a:off x="3132138" y="1773238"/>
            <a:ext cx="4537075" cy="4176712"/>
            <a:chOff x="0" y="0"/>
            <a:chExt cx="2858" cy="2631"/>
          </a:xfrm>
        </p:grpSpPr>
        <p:sp>
          <p:nvSpPr>
            <p:cNvPr id="340995" name="Rectangle 3"/>
            <p:cNvSpPr>
              <a:spLocks noChangeArrowheads="1"/>
            </p:cNvSpPr>
            <p:nvPr/>
          </p:nvSpPr>
          <p:spPr bwMode="auto">
            <a:xfrm>
              <a:off x="1996" y="635"/>
              <a:ext cx="862" cy="19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40996" name="Group 4"/>
            <p:cNvGrpSpPr/>
            <p:nvPr/>
          </p:nvGrpSpPr>
          <p:grpSpPr bwMode="auto">
            <a:xfrm>
              <a:off x="0" y="0"/>
              <a:ext cx="2767" cy="2585"/>
              <a:chOff x="0" y="0"/>
              <a:chExt cx="2767" cy="2585"/>
            </a:xfrm>
          </p:grpSpPr>
          <p:grpSp>
            <p:nvGrpSpPr>
              <p:cNvPr id="340997" name="Group 5"/>
              <p:cNvGrpSpPr/>
              <p:nvPr/>
            </p:nvGrpSpPr>
            <p:grpSpPr bwMode="auto">
              <a:xfrm>
                <a:off x="91" y="90"/>
                <a:ext cx="2449" cy="2495"/>
                <a:chOff x="0" y="0"/>
                <a:chExt cx="2449" cy="2495"/>
              </a:xfrm>
            </p:grpSpPr>
            <p:sp>
              <p:nvSpPr>
                <p:cNvPr id="340998" name="AutoShape 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449" cy="2495"/>
                </a:xfrm>
                <a:custGeom>
                  <a:avLst/>
                  <a:gdLst>
                    <a:gd name="G0" fmla="+- 5400 0 0"/>
                    <a:gd name="G1" fmla="+- 21600 0 5400"/>
                    <a:gd name="G2" fmla="+- 21600 0 5400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5400" y="10800"/>
                      </a:moveTo>
                      <a:cubicBezTo>
                        <a:pt x="5400" y="13782"/>
                        <a:pt x="7818" y="16200"/>
                        <a:pt x="10800" y="16200"/>
                      </a:cubicBezTo>
                      <a:cubicBezTo>
                        <a:pt x="13782" y="16200"/>
                        <a:pt x="16200" y="13782"/>
                        <a:pt x="16200" y="10800"/>
                      </a:cubicBezTo>
                      <a:cubicBezTo>
                        <a:pt x="16200" y="7818"/>
                        <a:pt x="13782" y="5400"/>
                        <a:pt x="10800" y="5400"/>
                      </a:cubicBezTo>
                      <a:cubicBezTo>
                        <a:pt x="7818" y="5400"/>
                        <a:pt x="5400" y="7818"/>
                        <a:pt x="5400" y="1080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9050">
                  <a:solidFill>
                    <a:schemeClr val="tx1"/>
                  </a:solidFill>
                  <a:prstDash val="sysDot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40999" name="Rectangle 7"/>
                <p:cNvSpPr>
                  <a:spLocks noChangeArrowheads="1"/>
                </p:cNvSpPr>
                <p:nvPr/>
              </p:nvSpPr>
              <p:spPr bwMode="auto">
                <a:xfrm rot="18764788">
                  <a:off x="593" y="716"/>
                  <a:ext cx="1095" cy="129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341000" name="Rectangle 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767" cy="6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341001" name="Line 9"/>
          <p:cNvSpPr>
            <a:spLocks noChangeShapeType="1"/>
          </p:cNvSpPr>
          <p:nvPr/>
        </p:nvSpPr>
        <p:spPr bwMode="auto">
          <a:xfrm flipV="1">
            <a:off x="250825" y="3644900"/>
            <a:ext cx="6840538" cy="2143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02" name="Rectangle 10"/>
          <p:cNvSpPr>
            <a:spLocks noGrp="1" noChangeArrowheads="1"/>
          </p:cNvSpPr>
          <p:nvPr>
            <p:ph idx="1"/>
          </p:nvPr>
        </p:nvSpPr>
        <p:spPr>
          <a:xfrm>
            <a:off x="684213" y="404813"/>
            <a:ext cx="8229600" cy="3341687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/>
              <a:t>如图，点</a:t>
            </a:r>
            <a:r>
              <a:rPr lang="en-US"/>
              <a:t>O</a:t>
            </a:r>
            <a:r>
              <a:rPr lang="zh-CN" altLang="en-US"/>
              <a:t>为线段</a:t>
            </a:r>
            <a:r>
              <a:rPr lang="en-US"/>
              <a:t>AB</a:t>
            </a:r>
            <a:r>
              <a:rPr lang="zh-CN" altLang="en-US"/>
              <a:t>上的一点</a:t>
            </a:r>
            <a:r>
              <a:rPr lang="en-US"/>
              <a:t>.</a:t>
            </a:r>
            <a:r>
              <a:rPr lang="zh-CN" altLang="en-US"/>
              <a:t>以点</a:t>
            </a:r>
            <a:r>
              <a:rPr lang="en-US"/>
              <a:t>O</a:t>
            </a:r>
            <a:r>
              <a:rPr lang="zh-CN" altLang="en-US"/>
              <a:t>为旋转中心，怎样画出线段</a:t>
            </a:r>
            <a:r>
              <a:rPr lang="en-US"/>
              <a:t>AB</a:t>
            </a:r>
            <a:r>
              <a:rPr lang="zh-CN" altLang="en-US"/>
              <a:t>按逆时针方向旋转</a:t>
            </a:r>
            <a:r>
              <a:rPr lang="en-US"/>
              <a:t>90°</a:t>
            </a:r>
            <a:r>
              <a:rPr lang="zh-CN" altLang="en-US"/>
              <a:t>所得的线段</a:t>
            </a:r>
          </a:p>
        </p:txBody>
      </p:sp>
      <p:sp>
        <p:nvSpPr>
          <p:cNvPr id="341003" name="Line 11"/>
          <p:cNvSpPr>
            <a:spLocks noChangeShapeType="1"/>
          </p:cNvSpPr>
          <p:nvPr/>
        </p:nvSpPr>
        <p:spPr bwMode="auto">
          <a:xfrm flipV="1">
            <a:off x="1763713" y="3141663"/>
            <a:ext cx="5040312" cy="1428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04" name="Line 12"/>
          <p:cNvSpPr>
            <a:spLocks noChangeShapeType="1"/>
          </p:cNvSpPr>
          <p:nvPr/>
        </p:nvSpPr>
        <p:spPr bwMode="auto">
          <a:xfrm flipV="1">
            <a:off x="323850" y="2997200"/>
            <a:ext cx="6840538" cy="2143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05" name="Line 13"/>
          <p:cNvSpPr>
            <a:spLocks noChangeShapeType="1"/>
          </p:cNvSpPr>
          <p:nvPr/>
        </p:nvSpPr>
        <p:spPr bwMode="auto">
          <a:xfrm flipV="1">
            <a:off x="323850" y="3213100"/>
            <a:ext cx="6840538" cy="2143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06" name="Line 14"/>
          <p:cNvSpPr>
            <a:spLocks noChangeShapeType="1"/>
          </p:cNvSpPr>
          <p:nvPr/>
        </p:nvSpPr>
        <p:spPr bwMode="auto">
          <a:xfrm flipV="1">
            <a:off x="468313" y="4724400"/>
            <a:ext cx="6840537" cy="2143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07" name="Line 15"/>
          <p:cNvSpPr>
            <a:spLocks noChangeShapeType="1"/>
          </p:cNvSpPr>
          <p:nvPr/>
        </p:nvSpPr>
        <p:spPr bwMode="auto">
          <a:xfrm flipV="1">
            <a:off x="323850" y="3860800"/>
            <a:ext cx="6840538" cy="2143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08" name="Line 16"/>
          <p:cNvSpPr>
            <a:spLocks noChangeShapeType="1"/>
          </p:cNvSpPr>
          <p:nvPr/>
        </p:nvSpPr>
        <p:spPr bwMode="auto">
          <a:xfrm flipV="1">
            <a:off x="250825" y="4581525"/>
            <a:ext cx="6840538" cy="2143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09" name="Line 17"/>
          <p:cNvSpPr>
            <a:spLocks noChangeShapeType="1"/>
          </p:cNvSpPr>
          <p:nvPr/>
        </p:nvSpPr>
        <p:spPr bwMode="auto">
          <a:xfrm flipV="1">
            <a:off x="250825" y="4437063"/>
            <a:ext cx="6840538" cy="21431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10" name="Line 18"/>
          <p:cNvSpPr>
            <a:spLocks noChangeShapeType="1"/>
          </p:cNvSpPr>
          <p:nvPr/>
        </p:nvSpPr>
        <p:spPr bwMode="auto">
          <a:xfrm flipV="1">
            <a:off x="179388" y="4437063"/>
            <a:ext cx="6840537" cy="21431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11" name="Line 19"/>
          <p:cNvSpPr>
            <a:spLocks noChangeShapeType="1"/>
          </p:cNvSpPr>
          <p:nvPr/>
        </p:nvSpPr>
        <p:spPr bwMode="auto">
          <a:xfrm flipV="1">
            <a:off x="250825" y="4437063"/>
            <a:ext cx="6840538" cy="21431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12" name="Line 20"/>
          <p:cNvSpPr>
            <a:spLocks noChangeShapeType="1"/>
          </p:cNvSpPr>
          <p:nvPr/>
        </p:nvSpPr>
        <p:spPr bwMode="auto">
          <a:xfrm flipV="1">
            <a:off x="179388" y="4724400"/>
            <a:ext cx="6840537" cy="2143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13" name="Line 21"/>
          <p:cNvSpPr>
            <a:spLocks noChangeShapeType="1"/>
          </p:cNvSpPr>
          <p:nvPr/>
        </p:nvSpPr>
        <p:spPr bwMode="auto">
          <a:xfrm flipV="1">
            <a:off x="250825" y="4437063"/>
            <a:ext cx="6840538" cy="21431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14" name="Line 22"/>
          <p:cNvSpPr>
            <a:spLocks noChangeShapeType="1"/>
          </p:cNvSpPr>
          <p:nvPr/>
        </p:nvSpPr>
        <p:spPr bwMode="auto">
          <a:xfrm flipV="1">
            <a:off x="468313" y="4724400"/>
            <a:ext cx="6840537" cy="2143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41015" name="Group 23"/>
          <p:cNvGrpSpPr/>
          <p:nvPr/>
        </p:nvGrpSpPr>
        <p:grpSpPr bwMode="auto">
          <a:xfrm rot="10800000">
            <a:off x="1763713" y="3789363"/>
            <a:ext cx="6840537" cy="215900"/>
            <a:chOff x="0" y="0"/>
            <a:chExt cx="4309" cy="136"/>
          </a:xfrm>
        </p:grpSpPr>
        <p:sp>
          <p:nvSpPr>
            <p:cNvPr id="341016" name="Line 24"/>
            <p:cNvSpPr>
              <a:spLocks noChangeShapeType="1"/>
            </p:cNvSpPr>
            <p:nvPr/>
          </p:nvSpPr>
          <p:spPr bwMode="auto">
            <a:xfrm flipV="1">
              <a:off x="0" y="0"/>
              <a:ext cx="4309" cy="13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1017" name="Line 25"/>
            <p:cNvSpPr>
              <a:spLocks noChangeShapeType="1"/>
            </p:cNvSpPr>
            <p:nvPr/>
          </p:nvSpPr>
          <p:spPr bwMode="auto">
            <a:xfrm flipV="1">
              <a:off x="1542" y="45"/>
              <a:ext cx="1860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41018" name="Group 26"/>
          <p:cNvGrpSpPr/>
          <p:nvPr/>
        </p:nvGrpSpPr>
        <p:grpSpPr bwMode="auto">
          <a:xfrm rot="10800000">
            <a:off x="1763713" y="3789363"/>
            <a:ext cx="6840537" cy="215900"/>
            <a:chOff x="0" y="0"/>
            <a:chExt cx="4309" cy="136"/>
          </a:xfrm>
        </p:grpSpPr>
        <p:sp>
          <p:nvSpPr>
            <p:cNvPr id="341019" name="Line 27"/>
            <p:cNvSpPr>
              <a:spLocks noChangeShapeType="1"/>
            </p:cNvSpPr>
            <p:nvPr/>
          </p:nvSpPr>
          <p:spPr bwMode="auto">
            <a:xfrm flipV="1">
              <a:off x="0" y="0"/>
              <a:ext cx="4309" cy="13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1020" name="Line 28"/>
            <p:cNvSpPr>
              <a:spLocks noChangeShapeType="1"/>
            </p:cNvSpPr>
            <p:nvPr/>
          </p:nvSpPr>
          <p:spPr bwMode="auto">
            <a:xfrm flipV="1">
              <a:off x="1542" y="45"/>
              <a:ext cx="1860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41021" name="Text Box 29"/>
          <p:cNvSpPr txBox="1">
            <a:spLocks noChangeArrowheads="1"/>
          </p:cNvSpPr>
          <p:nvPr/>
        </p:nvSpPr>
        <p:spPr bwMode="auto">
          <a:xfrm>
            <a:off x="1908175" y="3789363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A</a:t>
            </a:r>
          </a:p>
        </p:txBody>
      </p:sp>
      <p:sp>
        <p:nvSpPr>
          <p:cNvPr id="341022" name="Text Box 30"/>
          <p:cNvSpPr txBox="1">
            <a:spLocks noChangeArrowheads="1"/>
          </p:cNvSpPr>
          <p:nvPr/>
        </p:nvSpPr>
        <p:spPr bwMode="auto">
          <a:xfrm>
            <a:off x="5651500" y="3644900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B</a:t>
            </a:r>
          </a:p>
        </p:txBody>
      </p:sp>
      <p:sp>
        <p:nvSpPr>
          <p:cNvPr id="341023" name="Text Box 31"/>
          <p:cNvSpPr txBox="1">
            <a:spLocks noChangeArrowheads="1"/>
          </p:cNvSpPr>
          <p:nvPr/>
        </p:nvSpPr>
        <p:spPr bwMode="auto">
          <a:xfrm>
            <a:off x="4356100" y="4076700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41024" name="Text Box 32"/>
          <p:cNvSpPr txBox="1">
            <a:spLocks noChangeArrowheads="1"/>
          </p:cNvSpPr>
          <p:nvPr/>
        </p:nvSpPr>
        <p:spPr bwMode="auto">
          <a:xfrm>
            <a:off x="4643438" y="5949950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A`</a:t>
            </a:r>
          </a:p>
        </p:txBody>
      </p:sp>
      <p:sp>
        <p:nvSpPr>
          <p:cNvPr id="341025" name="Text Box 33"/>
          <p:cNvSpPr txBox="1">
            <a:spLocks noChangeArrowheads="1"/>
          </p:cNvSpPr>
          <p:nvPr/>
        </p:nvSpPr>
        <p:spPr bwMode="auto">
          <a:xfrm>
            <a:off x="4572000" y="2420938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B`</a:t>
            </a:r>
          </a:p>
        </p:txBody>
      </p:sp>
      <p:sp>
        <p:nvSpPr>
          <p:cNvPr id="341026" name="Rectangle 34"/>
          <p:cNvSpPr>
            <a:spLocks noChangeArrowheads="1"/>
          </p:cNvSpPr>
          <p:nvPr/>
        </p:nvSpPr>
        <p:spPr bwMode="auto">
          <a:xfrm>
            <a:off x="5003800" y="36449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341027" name="Rectangle 35"/>
          <p:cNvSpPr>
            <a:spLocks noChangeArrowheads="1"/>
          </p:cNvSpPr>
          <p:nvPr/>
        </p:nvSpPr>
        <p:spPr bwMode="auto">
          <a:xfrm>
            <a:off x="2411413" y="1773238"/>
            <a:ext cx="4392612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28" name="Rectangle 36"/>
          <p:cNvSpPr>
            <a:spLocks noChangeArrowheads="1"/>
          </p:cNvSpPr>
          <p:nvPr/>
        </p:nvSpPr>
        <p:spPr bwMode="auto">
          <a:xfrm>
            <a:off x="2411413" y="1916113"/>
            <a:ext cx="381635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29" name="Rectangle 37"/>
          <p:cNvSpPr>
            <a:spLocks noChangeArrowheads="1"/>
          </p:cNvSpPr>
          <p:nvPr/>
        </p:nvSpPr>
        <p:spPr bwMode="auto">
          <a:xfrm>
            <a:off x="5580063" y="2781300"/>
            <a:ext cx="1368425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30" name="Rectangle 38"/>
          <p:cNvSpPr>
            <a:spLocks noChangeArrowheads="1"/>
          </p:cNvSpPr>
          <p:nvPr/>
        </p:nvSpPr>
        <p:spPr bwMode="auto">
          <a:xfrm>
            <a:off x="4643438" y="5013325"/>
            <a:ext cx="1223962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31" name="Rectangle 39"/>
          <p:cNvSpPr>
            <a:spLocks noChangeArrowheads="1"/>
          </p:cNvSpPr>
          <p:nvPr/>
        </p:nvSpPr>
        <p:spPr bwMode="auto">
          <a:xfrm>
            <a:off x="2124075" y="2636838"/>
            <a:ext cx="11525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32" name="Rectangle 40"/>
          <p:cNvSpPr>
            <a:spLocks noChangeArrowheads="1"/>
          </p:cNvSpPr>
          <p:nvPr/>
        </p:nvSpPr>
        <p:spPr bwMode="auto">
          <a:xfrm>
            <a:off x="4643438" y="5013325"/>
            <a:ext cx="1223962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33" name="Rectangle 41"/>
          <p:cNvSpPr>
            <a:spLocks noChangeArrowheads="1"/>
          </p:cNvSpPr>
          <p:nvPr/>
        </p:nvSpPr>
        <p:spPr bwMode="auto">
          <a:xfrm>
            <a:off x="4643438" y="5013325"/>
            <a:ext cx="1223962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34" name="Line 42"/>
          <p:cNvSpPr>
            <a:spLocks noChangeShapeType="1"/>
          </p:cNvSpPr>
          <p:nvPr/>
        </p:nvSpPr>
        <p:spPr bwMode="auto">
          <a:xfrm flipV="1">
            <a:off x="323850" y="2997200"/>
            <a:ext cx="6840538" cy="2143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35" name="Rectangle 43"/>
          <p:cNvSpPr>
            <a:spLocks noChangeArrowheads="1"/>
          </p:cNvSpPr>
          <p:nvPr/>
        </p:nvSpPr>
        <p:spPr bwMode="auto">
          <a:xfrm>
            <a:off x="2411413" y="1773238"/>
            <a:ext cx="4392612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36" name="Rectangle 44"/>
          <p:cNvSpPr>
            <a:spLocks noChangeArrowheads="1"/>
          </p:cNvSpPr>
          <p:nvPr/>
        </p:nvSpPr>
        <p:spPr bwMode="auto">
          <a:xfrm>
            <a:off x="2411413" y="1916113"/>
            <a:ext cx="381635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37" name="Rectangle 45"/>
          <p:cNvSpPr>
            <a:spLocks noChangeArrowheads="1"/>
          </p:cNvSpPr>
          <p:nvPr/>
        </p:nvSpPr>
        <p:spPr bwMode="auto">
          <a:xfrm>
            <a:off x="5580063" y="2781300"/>
            <a:ext cx="1368425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38" name="Rectangle 46"/>
          <p:cNvSpPr>
            <a:spLocks noChangeArrowheads="1"/>
          </p:cNvSpPr>
          <p:nvPr/>
        </p:nvSpPr>
        <p:spPr bwMode="auto">
          <a:xfrm>
            <a:off x="5580063" y="2781300"/>
            <a:ext cx="1368425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39" name="Rectangle 47"/>
          <p:cNvSpPr>
            <a:spLocks noChangeArrowheads="1"/>
          </p:cNvSpPr>
          <p:nvPr/>
        </p:nvSpPr>
        <p:spPr bwMode="auto">
          <a:xfrm>
            <a:off x="2124075" y="2636838"/>
            <a:ext cx="11525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40" name="Rectangle 48"/>
          <p:cNvSpPr>
            <a:spLocks noChangeArrowheads="1"/>
          </p:cNvSpPr>
          <p:nvPr/>
        </p:nvSpPr>
        <p:spPr bwMode="auto">
          <a:xfrm>
            <a:off x="5580063" y="2781300"/>
            <a:ext cx="1368425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41" name="Rectangle 49"/>
          <p:cNvSpPr>
            <a:spLocks noChangeArrowheads="1"/>
          </p:cNvSpPr>
          <p:nvPr/>
        </p:nvSpPr>
        <p:spPr bwMode="auto">
          <a:xfrm>
            <a:off x="5580063" y="2781300"/>
            <a:ext cx="1368425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42" name="Rectangle 50"/>
          <p:cNvSpPr>
            <a:spLocks noChangeArrowheads="1"/>
          </p:cNvSpPr>
          <p:nvPr/>
        </p:nvSpPr>
        <p:spPr bwMode="auto">
          <a:xfrm>
            <a:off x="684213" y="404813"/>
            <a:ext cx="8229600" cy="334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3200"/>
              <a:t>如图，点</a:t>
            </a:r>
            <a:r>
              <a:rPr lang="en-US" sz="3200"/>
              <a:t>O</a:t>
            </a:r>
            <a:r>
              <a:rPr lang="zh-CN" altLang="en-US" sz="3200"/>
              <a:t>为线段</a:t>
            </a:r>
            <a:r>
              <a:rPr lang="en-US" sz="3200"/>
              <a:t>AB</a:t>
            </a:r>
            <a:r>
              <a:rPr lang="zh-CN" altLang="en-US" sz="3200"/>
              <a:t>上的一点</a:t>
            </a:r>
            <a:r>
              <a:rPr lang="en-US" sz="3200"/>
              <a:t>.</a:t>
            </a:r>
            <a:r>
              <a:rPr lang="zh-CN" altLang="en-US" sz="3200"/>
              <a:t>以点</a:t>
            </a:r>
            <a:r>
              <a:rPr lang="en-US" sz="3200"/>
              <a:t>O</a:t>
            </a:r>
            <a:r>
              <a:rPr lang="zh-CN" altLang="en-US" sz="3200"/>
              <a:t>为旋转中心，怎样画出线段</a:t>
            </a:r>
            <a:r>
              <a:rPr lang="en-US" sz="3200"/>
              <a:t>AB</a:t>
            </a:r>
            <a:r>
              <a:rPr lang="zh-CN" altLang="en-US" sz="3200"/>
              <a:t>按逆时针方向旋转</a:t>
            </a:r>
            <a:r>
              <a:rPr lang="en-US" sz="3200"/>
              <a:t>90°</a:t>
            </a:r>
            <a:r>
              <a:rPr lang="zh-CN" altLang="en-US" sz="3200"/>
              <a:t>所得的线段</a:t>
            </a:r>
          </a:p>
        </p:txBody>
      </p:sp>
      <p:sp>
        <p:nvSpPr>
          <p:cNvPr id="341043" name="Rectangle 51"/>
          <p:cNvSpPr>
            <a:spLocks noChangeArrowheads="1"/>
          </p:cNvSpPr>
          <p:nvPr/>
        </p:nvSpPr>
        <p:spPr bwMode="auto">
          <a:xfrm>
            <a:off x="5580063" y="2781300"/>
            <a:ext cx="1368425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44" name="Line 52"/>
          <p:cNvSpPr>
            <a:spLocks noChangeShapeType="1"/>
          </p:cNvSpPr>
          <p:nvPr/>
        </p:nvSpPr>
        <p:spPr bwMode="auto">
          <a:xfrm flipV="1">
            <a:off x="179388" y="4437063"/>
            <a:ext cx="6840537" cy="21431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45" name="Rectangle 53"/>
          <p:cNvSpPr>
            <a:spLocks noChangeArrowheads="1"/>
          </p:cNvSpPr>
          <p:nvPr/>
        </p:nvSpPr>
        <p:spPr bwMode="auto">
          <a:xfrm>
            <a:off x="684213" y="404813"/>
            <a:ext cx="8229600" cy="334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3200"/>
              <a:t>如图，点</a:t>
            </a:r>
            <a:r>
              <a:rPr lang="en-US" sz="3200"/>
              <a:t>O</a:t>
            </a:r>
            <a:r>
              <a:rPr lang="zh-CN" altLang="en-US" sz="3200"/>
              <a:t>为线段</a:t>
            </a:r>
            <a:r>
              <a:rPr lang="en-US" sz="3200"/>
              <a:t>AB</a:t>
            </a:r>
            <a:r>
              <a:rPr lang="zh-CN" altLang="en-US" sz="3200"/>
              <a:t>上的一点</a:t>
            </a:r>
            <a:r>
              <a:rPr lang="en-US" sz="3200"/>
              <a:t>.</a:t>
            </a:r>
            <a:r>
              <a:rPr lang="zh-CN" altLang="en-US" sz="3200"/>
              <a:t>以点</a:t>
            </a:r>
            <a:r>
              <a:rPr lang="en-US" sz="3200"/>
              <a:t>O</a:t>
            </a:r>
            <a:r>
              <a:rPr lang="zh-CN" altLang="en-US" sz="3200"/>
              <a:t>为旋转中心，怎样画出线段</a:t>
            </a:r>
            <a:r>
              <a:rPr lang="en-US" sz="3200"/>
              <a:t>AB</a:t>
            </a:r>
            <a:r>
              <a:rPr lang="zh-CN" altLang="en-US" sz="3200"/>
              <a:t>按逆时针方向旋转</a:t>
            </a:r>
            <a:r>
              <a:rPr lang="en-US" sz="3200"/>
              <a:t>90°</a:t>
            </a:r>
            <a:r>
              <a:rPr lang="zh-CN" altLang="en-US" sz="3200"/>
              <a:t>所得的线段</a:t>
            </a:r>
          </a:p>
        </p:txBody>
      </p:sp>
      <p:sp>
        <p:nvSpPr>
          <p:cNvPr id="341046" name="Rectangle 54"/>
          <p:cNvSpPr>
            <a:spLocks noChangeArrowheads="1"/>
          </p:cNvSpPr>
          <p:nvPr/>
        </p:nvSpPr>
        <p:spPr bwMode="auto">
          <a:xfrm>
            <a:off x="684213" y="404813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3200"/>
              <a:t>如图，点</a:t>
            </a:r>
            <a:r>
              <a:rPr lang="en-US" sz="3200"/>
              <a:t>O</a:t>
            </a:r>
            <a:r>
              <a:rPr lang="zh-CN" altLang="en-US" sz="3200"/>
              <a:t>为线段</a:t>
            </a:r>
            <a:r>
              <a:rPr lang="en-US" sz="3200"/>
              <a:t>AB</a:t>
            </a:r>
            <a:r>
              <a:rPr lang="zh-CN" altLang="en-US" sz="3200"/>
              <a:t>上的一点</a:t>
            </a:r>
            <a:r>
              <a:rPr lang="en-US" sz="3200"/>
              <a:t>.</a:t>
            </a:r>
            <a:r>
              <a:rPr lang="zh-CN" altLang="en-US" sz="3200"/>
              <a:t>以点</a:t>
            </a:r>
            <a:r>
              <a:rPr lang="en-US" sz="3200"/>
              <a:t>O</a:t>
            </a:r>
            <a:r>
              <a:rPr lang="zh-CN" altLang="en-US" sz="3200"/>
              <a:t>为旋转中心，怎样画出线段</a:t>
            </a:r>
            <a:r>
              <a:rPr lang="en-US" sz="3200"/>
              <a:t>AB</a:t>
            </a:r>
            <a:r>
              <a:rPr lang="zh-CN" altLang="en-US" sz="3200"/>
              <a:t>按逆时针方向旋转</a:t>
            </a:r>
            <a:r>
              <a:rPr lang="en-US" sz="3200"/>
              <a:t>90°</a:t>
            </a:r>
            <a:r>
              <a:rPr lang="zh-CN" altLang="en-US" sz="3200"/>
              <a:t>所得的线段</a:t>
            </a:r>
          </a:p>
        </p:txBody>
      </p:sp>
      <p:sp>
        <p:nvSpPr>
          <p:cNvPr id="341047" name="Rectangle 55"/>
          <p:cNvSpPr>
            <a:spLocks noChangeArrowheads="1"/>
          </p:cNvSpPr>
          <p:nvPr/>
        </p:nvSpPr>
        <p:spPr bwMode="auto">
          <a:xfrm>
            <a:off x="684213" y="404813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3200"/>
              <a:t>如图，点</a:t>
            </a:r>
            <a:r>
              <a:rPr lang="en-US" sz="3200"/>
              <a:t>O</a:t>
            </a:r>
            <a:r>
              <a:rPr lang="zh-CN" altLang="en-US" sz="3200"/>
              <a:t>为线段</a:t>
            </a:r>
            <a:r>
              <a:rPr lang="en-US" sz="3200"/>
              <a:t>AB</a:t>
            </a:r>
            <a:r>
              <a:rPr lang="zh-CN" altLang="en-US" sz="3200"/>
              <a:t>上的一点</a:t>
            </a:r>
            <a:r>
              <a:rPr lang="en-US" sz="3200"/>
              <a:t>.</a:t>
            </a:r>
            <a:r>
              <a:rPr lang="zh-CN" altLang="en-US" sz="3200"/>
              <a:t>以点</a:t>
            </a:r>
            <a:r>
              <a:rPr lang="en-US" sz="3200"/>
              <a:t>O</a:t>
            </a:r>
            <a:r>
              <a:rPr lang="zh-CN" altLang="en-US" sz="3200"/>
              <a:t>为旋转中心，怎样画出线段</a:t>
            </a:r>
            <a:r>
              <a:rPr lang="en-US" sz="3200"/>
              <a:t>AB</a:t>
            </a:r>
            <a:r>
              <a:rPr lang="zh-CN" altLang="en-US" sz="3200"/>
              <a:t>按逆时针方向旋转</a:t>
            </a:r>
            <a:r>
              <a:rPr lang="en-US" sz="3200"/>
              <a:t>90°</a:t>
            </a:r>
            <a:r>
              <a:rPr lang="zh-CN" altLang="en-US" sz="3200"/>
              <a:t>所得的线段</a:t>
            </a:r>
          </a:p>
        </p:txBody>
      </p:sp>
      <p:sp>
        <p:nvSpPr>
          <p:cNvPr id="341048" name="Line 56"/>
          <p:cNvSpPr>
            <a:spLocks noChangeShapeType="1"/>
          </p:cNvSpPr>
          <p:nvPr/>
        </p:nvSpPr>
        <p:spPr bwMode="auto">
          <a:xfrm flipV="1">
            <a:off x="468313" y="4724400"/>
            <a:ext cx="6840537" cy="2143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49" name="Rectangle 57"/>
          <p:cNvSpPr>
            <a:spLocks noChangeArrowheads="1"/>
          </p:cNvSpPr>
          <p:nvPr/>
        </p:nvSpPr>
        <p:spPr bwMode="auto">
          <a:xfrm>
            <a:off x="684213" y="404813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3200"/>
              <a:t>如图，点</a:t>
            </a:r>
            <a:r>
              <a:rPr lang="en-US" sz="3200"/>
              <a:t>O</a:t>
            </a:r>
            <a:r>
              <a:rPr lang="zh-CN" altLang="en-US" sz="3200"/>
              <a:t>为线段</a:t>
            </a:r>
            <a:r>
              <a:rPr lang="en-US" sz="3200"/>
              <a:t>AB</a:t>
            </a:r>
            <a:r>
              <a:rPr lang="zh-CN" altLang="en-US" sz="3200"/>
              <a:t>上的一点</a:t>
            </a:r>
            <a:r>
              <a:rPr lang="en-US" sz="3200"/>
              <a:t>.</a:t>
            </a:r>
            <a:r>
              <a:rPr lang="zh-CN" altLang="en-US" sz="3200"/>
              <a:t>以点</a:t>
            </a:r>
            <a:r>
              <a:rPr lang="en-US" sz="3200"/>
              <a:t>O</a:t>
            </a:r>
            <a:r>
              <a:rPr lang="zh-CN" altLang="en-US" sz="3200"/>
              <a:t>为旋转中心，怎样画出线段</a:t>
            </a:r>
            <a:r>
              <a:rPr lang="en-US" sz="3200"/>
              <a:t>AB</a:t>
            </a:r>
            <a:r>
              <a:rPr lang="zh-CN" altLang="en-US" sz="3200"/>
              <a:t>按逆时针方向旋转</a:t>
            </a:r>
            <a:r>
              <a:rPr lang="en-US" sz="3200"/>
              <a:t>90°</a:t>
            </a:r>
            <a:r>
              <a:rPr lang="zh-CN" altLang="en-US" sz="3200"/>
              <a:t>所得的线段</a:t>
            </a:r>
          </a:p>
        </p:txBody>
      </p:sp>
      <p:sp>
        <p:nvSpPr>
          <p:cNvPr id="341050" name="Rectangle 58"/>
          <p:cNvSpPr>
            <a:spLocks noChangeArrowheads="1"/>
          </p:cNvSpPr>
          <p:nvPr/>
        </p:nvSpPr>
        <p:spPr bwMode="auto">
          <a:xfrm>
            <a:off x="5580063" y="2781300"/>
            <a:ext cx="1368425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51" name="Rectangle 59"/>
          <p:cNvSpPr>
            <a:spLocks noChangeArrowheads="1"/>
          </p:cNvSpPr>
          <p:nvPr/>
        </p:nvSpPr>
        <p:spPr bwMode="auto">
          <a:xfrm>
            <a:off x="684213" y="404813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3200"/>
              <a:t>如图，点</a:t>
            </a:r>
            <a:r>
              <a:rPr lang="en-US" sz="3200"/>
              <a:t>O</a:t>
            </a:r>
            <a:r>
              <a:rPr lang="zh-CN" altLang="en-US" sz="3200"/>
              <a:t>为线段</a:t>
            </a:r>
            <a:r>
              <a:rPr lang="en-US" sz="3200"/>
              <a:t>AB</a:t>
            </a:r>
            <a:r>
              <a:rPr lang="zh-CN" altLang="en-US" sz="3200"/>
              <a:t>上的一点</a:t>
            </a:r>
            <a:r>
              <a:rPr lang="en-US" sz="3200"/>
              <a:t>.</a:t>
            </a:r>
            <a:r>
              <a:rPr lang="zh-CN" altLang="en-US" sz="3200"/>
              <a:t>以点</a:t>
            </a:r>
            <a:r>
              <a:rPr lang="en-US" sz="3200"/>
              <a:t>O</a:t>
            </a:r>
            <a:r>
              <a:rPr lang="zh-CN" altLang="en-US" sz="3200"/>
              <a:t>为旋转中心，怎样画出线段</a:t>
            </a:r>
            <a:r>
              <a:rPr lang="en-US" sz="3200"/>
              <a:t>AB</a:t>
            </a:r>
            <a:r>
              <a:rPr lang="zh-CN" altLang="en-US" sz="3200"/>
              <a:t>按逆时针方向旋转</a:t>
            </a:r>
            <a:r>
              <a:rPr lang="en-US" sz="3200"/>
              <a:t>90°</a:t>
            </a:r>
            <a:r>
              <a:rPr lang="zh-CN" altLang="en-US" sz="3200"/>
              <a:t>所得的线段</a:t>
            </a:r>
          </a:p>
        </p:txBody>
      </p:sp>
      <p:sp>
        <p:nvSpPr>
          <p:cNvPr id="341052" name="Rectangle 60"/>
          <p:cNvSpPr>
            <a:spLocks noChangeArrowheads="1"/>
          </p:cNvSpPr>
          <p:nvPr/>
        </p:nvSpPr>
        <p:spPr bwMode="auto">
          <a:xfrm>
            <a:off x="5580063" y="2781300"/>
            <a:ext cx="1368425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53" name="Rectangle 61"/>
          <p:cNvSpPr>
            <a:spLocks noChangeArrowheads="1"/>
          </p:cNvSpPr>
          <p:nvPr/>
        </p:nvSpPr>
        <p:spPr bwMode="auto">
          <a:xfrm>
            <a:off x="684213" y="404813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3200"/>
              <a:t>如图，点</a:t>
            </a:r>
            <a:r>
              <a:rPr lang="en-US" sz="3200"/>
              <a:t>O</a:t>
            </a:r>
            <a:r>
              <a:rPr lang="zh-CN" altLang="en-US" sz="3200"/>
              <a:t>为线段</a:t>
            </a:r>
            <a:r>
              <a:rPr lang="en-US" sz="3200"/>
              <a:t>AB</a:t>
            </a:r>
            <a:r>
              <a:rPr lang="zh-CN" altLang="en-US" sz="3200"/>
              <a:t>上的一点</a:t>
            </a:r>
            <a:r>
              <a:rPr lang="en-US" sz="3200"/>
              <a:t>.</a:t>
            </a:r>
            <a:r>
              <a:rPr lang="zh-CN" altLang="en-US" sz="3200"/>
              <a:t>以点</a:t>
            </a:r>
            <a:r>
              <a:rPr lang="en-US" sz="3200"/>
              <a:t>O</a:t>
            </a:r>
            <a:r>
              <a:rPr lang="zh-CN" altLang="en-US" sz="3200"/>
              <a:t>为旋转中心，怎样画出线段</a:t>
            </a:r>
            <a:r>
              <a:rPr lang="en-US" sz="3200"/>
              <a:t>AB</a:t>
            </a:r>
            <a:r>
              <a:rPr lang="zh-CN" altLang="en-US" sz="3200"/>
              <a:t>按逆时针方向旋转</a:t>
            </a:r>
            <a:r>
              <a:rPr lang="en-US" sz="3200"/>
              <a:t>90°</a:t>
            </a:r>
            <a:r>
              <a:rPr lang="zh-CN" altLang="en-US" sz="3200"/>
              <a:t>所得的线段</a:t>
            </a:r>
          </a:p>
        </p:txBody>
      </p:sp>
      <p:sp>
        <p:nvSpPr>
          <p:cNvPr id="341054" name="Rectangle 62"/>
          <p:cNvSpPr>
            <a:spLocks noChangeArrowheads="1"/>
          </p:cNvSpPr>
          <p:nvPr/>
        </p:nvSpPr>
        <p:spPr bwMode="auto">
          <a:xfrm>
            <a:off x="5580063" y="2781300"/>
            <a:ext cx="1368425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55" name="Rectangle 63"/>
          <p:cNvSpPr>
            <a:spLocks noChangeArrowheads="1"/>
          </p:cNvSpPr>
          <p:nvPr/>
        </p:nvSpPr>
        <p:spPr bwMode="auto">
          <a:xfrm>
            <a:off x="684213" y="404813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3200"/>
              <a:t>如图，点</a:t>
            </a:r>
            <a:r>
              <a:rPr lang="en-US" sz="3200"/>
              <a:t>O</a:t>
            </a:r>
            <a:r>
              <a:rPr lang="zh-CN" altLang="en-US" sz="3200"/>
              <a:t>为线段</a:t>
            </a:r>
            <a:r>
              <a:rPr lang="en-US" sz="3200"/>
              <a:t>AB</a:t>
            </a:r>
            <a:r>
              <a:rPr lang="zh-CN" altLang="en-US" sz="3200"/>
              <a:t>上的一点</a:t>
            </a:r>
            <a:r>
              <a:rPr lang="en-US" sz="3200"/>
              <a:t>.</a:t>
            </a:r>
            <a:r>
              <a:rPr lang="zh-CN" altLang="en-US" sz="3200"/>
              <a:t>以点</a:t>
            </a:r>
            <a:r>
              <a:rPr lang="en-US" sz="3200"/>
              <a:t>O</a:t>
            </a:r>
            <a:r>
              <a:rPr lang="zh-CN" altLang="en-US" sz="3200"/>
              <a:t>为旋转中心，怎样画出线段</a:t>
            </a:r>
            <a:r>
              <a:rPr lang="en-US" sz="3200"/>
              <a:t>AB</a:t>
            </a:r>
            <a:r>
              <a:rPr lang="zh-CN" altLang="en-US" sz="3200"/>
              <a:t>按逆时针方向旋转</a:t>
            </a:r>
            <a:r>
              <a:rPr lang="en-US" sz="3200"/>
              <a:t>90°</a:t>
            </a:r>
            <a:r>
              <a:rPr lang="zh-CN" altLang="en-US" sz="3200"/>
              <a:t>所得的线段</a:t>
            </a:r>
          </a:p>
        </p:txBody>
      </p:sp>
      <p:sp>
        <p:nvSpPr>
          <p:cNvPr id="341056" name="Rectangle 64"/>
          <p:cNvSpPr>
            <a:spLocks noChangeArrowheads="1"/>
          </p:cNvSpPr>
          <p:nvPr/>
        </p:nvSpPr>
        <p:spPr bwMode="auto">
          <a:xfrm>
            <a:off x="2411413" y="1773238"/>
            <a:ext cx="4392612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57" name="Line 65"/>
          <p:cNvSpPr>
            <a:spLocks noChangeShapeType="1"/>
          </p:cNvSpPr>
          <p:nvPr/>
        </p:nvSpPr>
        <p:spPr bwMode="auto">
          <a:xfrm flipV="1">
            <a:off x="250825" y="4581525"/>
            <a:ext cx="6840538" cy="2143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58" name="Rectangle 66"/>
          <p:cNvSpPr>
            <a:spLocks noChangeArrowheads="1"/>
          </p:cNvSpPr>
          <p:nvPr/>
        </p:nvSpPr>
        <p:spPr bwMode="auto">
          <a:xfrm>
            <a:off x="2411413" y="1773238"/>
            <a:ext cx="4392612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59" name="Rectangle 67"/>
          <p:cNvSpPr>
            <a:spLocks noChangeArrowheads="1"/>
          </p:cNvSpPr>
          <p:nvPr/>
        </p:nvSpPr>
        <p:spPr bwMode="auto">
          <a:xfrm>
            <a:off x="5580063" y="2781300"/>
            <a:ext cx="1368425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60" name="Line 68"/>
          <p:cNvSpPr>
            <a:spLocks noChangeShapeType="1"/>
          </p:cNvSpPr>
          <p:nvPr/>
        </p:nvSpPr>
        <p:spPr bwMode="auto">
          <a:xfrm flipV="1">
            <a:off x="250825" y="4581525"/>
            <a:ext cx="6840538" cy="21431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61" name="Rectangle 69"/>
          <p:cNvSpPr>
            <a:spLocks noChangeArrowheads="1"/>
          </p:cNvSpPr>
          <p:nvPr/>
        </p:nvSpPr>
        <p:spPr bwMode="auto">
          <a:xfrm>
            <a:off x="2411413" y="1773238"/>
            <a:ext cx="4392612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62" name="Rectangle 70"/>
          <p:cNvSpPr>
            <a:spLocks noChangeArrowheads="1"/>
          </p:cNvSpPr>
          <p:nvPr/>
        </p:nvSpPr>
        <p:spPr bwMode="auto">
          <a:xfrm>
            <a:off x="2124075" y="2636838"/>
            <a:ext cx="11525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63" name="Rectangle 71"/>
          <p:cNvSpPr>
            <a:spLocks noChangeArrowheads="1"/>
          </p:cNvSpPr>
          <p:nvPr/>
        </p:nvSpPr>
        <p:spPr bwMode="auto">
          <a:xfrm>
            <a:off x="684213" y="404813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3200"/>
              <a:t>如图，点</a:t>
            </a:r>
            <a:r>
              <a:rPr lang="en-US" sz="3200"/>
              <a:t>O</a:t>
            </a:r>
            <a:r>
              <a:rPr lang="zh-CN" altLang="en-US" sz="3200"/>
              <a:t>为线段</a:t>
            </a:r>
            <a:r>
              <a:rPr lang="en-US" sz="3200"/>
              <a:t>AB</a:t>
            </a:r>
            <a:r>
              <a:rPr lang="zh-CN" altLang="en-US" sz="3200"/>
              <a:t>上的一点</a:t>
            </a:r>
            <a:r>
              <a:rPr lang="en-US" sz="3200"/>
              <a:t>.</a:t>
            </a:r>
            <a:r>
              <a:rPr lang="zh-CN" altLang="en-US" sz="3200"/>
              <a:t>以点</a:t>
            </a:r>
            <a:r>
              <a:rPr lang="en-US" sz="3200"/>
              <a:t>O</a:t>
            </a:r>
            <a:r>
              <a:rPr lang="zh-CN" altLang="en-US" sz="3200"/>
              <a:t>为旋转中心，怎样画出线段</a:t>
            </a:r>
            <a:r>
              <a:rPr lang="en-US" sz="3200"/>
              <a:t>AB</a:t>
            </a:r>
            <a:r>
              <a:rPr lang="zh-CN" altLang="en-US" sz="3200"/>
              <a:t>按逆时针方向旋转</a:t>
            </a:r>
            <a:r>
              <a:rPr lang="en-US" sz="3200"/>
              <a:t>90°</a:t>
            </a:r>
            <a:r>
              <a:rPr lang="zh-CN" altLang="en-US" sz="3200"/>
              <a:t>所得的线段</a:t>
            </a:r>
          </a:p>
        </p:txBody>
      </p:sp>
      <p:sp>
        <p:nvSpPr>
          <p:cNvPr id="341064" name="Rectangle 72"/>
          <p:cNvSpPr>
            <a:spLocks noChangeArrowheads="1"/>
          </p:cNvSpPr>
          <p:nvPr/>
        </p:nvSpPr>
        <p:spPr bwMode="auto">
          <a:xfrm>
            <a:off x="2124075" y="2636838"/>
            <a:ext cx="11525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65" name="Rectangle 73"/>
          <p:cNvSpPr>
            <a:spLocks noChangeArrowheads="1"/>
          </p:cNvSpPr>
          <p:nvPr/>
        </p:nvSpPr>
        <p:spPr bwMode="auto">
          <a:xfrm>
            <a:off x="684213" y="404813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3200"/>
              <a:t>如图，点</a:t>
            </a:r>
            <a:r>
              <a:rPr lang="en-US" sz="3200"/>
              <a:t>O</a:t>
            </a:r>
            <a:r>
              <a:rPr lang="zh-CN" altLang="en-US" sz="3200"/>
              <a:t>为线段</a:t>
            </a:r>
            <a:r>
              <a:rPr lang="en-US" sz="3200"/>
              <a:t>AB</a:t>
            </a:r>
            <a:r>
              <a:rPr lang="zh-CN" altLang="en-US" sz="3200"/>
              <a:t>上的一点</a:t>
            </a:r>
            <a:r>
              <a:rPr lang="en-US" sz="3200"/>
              <a:t>.</a:t>
            </a:r>
            <a:r>
              <a:rPr lang="zh-CN" altLang="en-US" sz="3200"/>
              <a:t>以点</a:t>
            </a:r>
            <a:r>
              <a:rPr lang="en-US" sz="3200"/>
              <a:t>O</a:t>
            </a:r>
            <a:r>
              <a:rPr lang="zh-CN" altLang="en-US" sz="3200"/>
              <a:t>为旋转中心，怎样画出线段</a:t>
            </a:r>
            <a:r>
              <a:rPr lang="en-US" sz="3200"/>
              <a:t>AB</a:t>
            </a:r>
            <a:r>
              <a:rPr lang="zh-CN" altLang="en-US" sz="3200"/>
              <a:t>按逆时针方向旋转</a:t>
            </a:r>
            <a:r>
              <a:rPr lang="en-US" sz="3200"/>
              <a:t>90°</a:t>
            </a:r>
            <a:r>
              <a:rPr lang="zh-CN" altLang="en-US" sz="3200"/>
              <a:t>所得的线段</a:t>
            </a:r>
          </a:p>
        </p:txBody>
      </p:sp>
      <p:sp>
        <p:nvSpPr>
          <p:cNvPr id="341066" name="Rectangle 74"/>
          <p:cNvSpPr>
            <a:spLocks noChangeArrowheads="1"/>
          </p:cNvSpPr>
          <p:nvPr/>
        </p:nvSpPr>
        <p:spPr bwMode="auto">
          <a:xfrm>
            <a:off x="2124075" y="2636838"/>
            <a:ext cx="11525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67" name="Rectangle 75"/>
          <p:cNvSpPr>
            <a:spLocks noChangeArrowheads="1"/>
          </p:cNvSpPr>
          <p:nvPr/>
        </p:nvSpPr>
        <p:spPr bwMode="auto">
          <a:xfrm>
            <a:off x="2124075" y="2636838"/>
            <a:ext cx="11525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68" name="Rectangle 76"/>
          <p:cNvSpPr>
            <a:spLocks noChangeArrowheads="1"/>
          </p:cNvSpPr>
          <p:nvPr/>
        </p:nvSpPr>
        <p:spPr bwMode="auto">
          <a:xfrm>
            <a:off x="2124075" y="2636838"/>
            <a:ext cx="11525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69" name="Rectangle 77"/>
          <p:cNvSpPr>
            <a:spLocks noChangeArrowheads="1"/>
          </p:cNvSpPr>
          <p:nvPr/>
        </p:nvSpPr>
        <p:spPr bwMode="auto">
          <a:xfrm>
            <a:off x="2124075" y="2636838"/>
            <a:ext cx="11525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70" name="Rectangle 78"/>
          <p:cNvSpPr>
            <a:spLocks noChangeArrowheads="1"/>
          </p:cNvSpPr>
          <p:nvPr/>
        </p:nvSpPr>
        <p:spPr bwMode="auto">
          <a:xfrm>
            <a:off x="2411413" y="1773238"/>
            <a:ext cx="4392612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71" name="Rectangle 79"/>
          <p:cNvSpPr>
            <a:spLocks noChangeArrowheads="1"/>
          </p:cNvSpPr>
          <p:nvPr/>
        </p:nvSpPr>
        <p:spPr bwMode="auto">
          <a:xfrm>
            <a:off x="2411413" y="1773238"/>
            <a:ext cx="4392612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72" name="Rectangle 80"/>
          <p:cNvSpPr>
            <a:spLocks noChangeArrowheads="1"/>
          </p:cNvSpPr>
          <p:nvPr/>
        </p:nvSpPr>
        <p:spPr bwMode="auto">
          <a:xfrm>
            <a:off x="1619250" y="1844675"/>
            <a:ext cx="4392613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41073" name="Group 81"/>
          <p:cNvGrpSpPr/>
          <p:nvPr/>
        </p:nvGrpSpPr>
        <p:grpSpPr bwMode="auto">
          <a:xfrm rot="5276752" flipH="1">
            <a:off x="4571207" y="2277269"/>
            <a:ext cx="2160587" cy="1006475"/>
            <a:chOff x="0" y="0"/>
            <a:chExt cx="726" cy="589"/>
          </a:xfrm>
        </p:grpSpPr>
        <p:sp>
          <p:nvSpPr>
            <p:cNvPr id="341074" name="AutoShape 82"/>
            <p:cNvSpPr>
              <a:spLocks noChangeArrowheads="1"/>
            </p:cNvSpPr>
            <p:nvPr/>
          </p:nvSpPr>
          <p:spPr bwMode="auto">
            <a:xfrm>
              <a:off x="0" y="0"/>
              <a:ext cx="726" cy="589"/>
            </a:xfrm>
            <a:prstGeom prst="rtTriangle">
              <a:avLst/>
            </a:prstGeom>
            <a:solidFill>
              <a:srgbClr val="C0C0C0">
                <a:alpha val="31999"/>
              </a:srgbClr>
            </a:solidFill>
            <a:ln w="12700" cap="sq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1075" name="AutoShape 83"/>
            <p:cNvSpPr>
              <a:spLocks noChangeArrowheads="1"/>
            </p:cNvSpPr>
            <p:nvPr/>
          </p:nvSpPr>
          <p:spPr bwMode="auto">
            <a:xfrm>
              <a:off x="91" y="227"/>
              <a:ext cx="318" cy="272"/>
            </a:xfrm>
            <a:prstGeom prst="rtTriangle">
              <a:avLst/>
            </a:prstGeom>
            <a:solidFill>
              <a:srgbClr val="C0C0C0">
                <a:alpha val="31999"/>
              </a:srgbClr>
            </a:solidFill>
            <a:ln w="12700" cap="sq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41076" name="Line 84"/>
          <p:cNvSpPr>
            <a:spLocks noChangeShapeType="1"/>
          </p:cNvSpPr>
          <p:nvPr/>
        </p:nvSpPr>
        <p:spPr bwMode="auto">
          <a:xfrm>
            <a:off x="5076825" y="1557338"/>
            <a:ext cx="215900" cy="50133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77" name="AutoShape 85" descr="u=649473958,2946679181&amp;fm=21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1078" name="AutoShape 86" descr="u=649473958,2946679181&amp;fm=21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1079" name="Line 87"/>
          <p:cNvSpPr>
            <a:spLocks noChangeShapeType="1"/>
          </p:cNvSpPr>
          <p:nvPr/>
        </p:nvSpPr>
        <p:spPr bwMode="auto">
          <a:xfrm flipV="1">
            <a:off x="1692275" y="4005263"/>
            <a:ext cx="3167063" cy="79216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80" name="Line 88"/>
          <p:cNvSpPr>
            <a:spLocks noChangeShapeType="1"/>
          </p:cNvSpPr>
          <p:nvPr/>
        </p:nvSpPr>
        <p:spPr bwMode="auto">
          <a:xfrm flipV="1">
            <a:off x="1763713" y="4078288"/>
            <a:ext cx="3167062" cy="79216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81" name="Line 89"/>
          <p:cNvSpPr>
            <a:spLocks noChangeShapeType="1"/>
          </p:cNvSpPr>
          <p:nvPr/>
        </p:nvSpPr>
        <p:spPr bwMode="auto">
          <a:xfrm flipH="1" flipV="1">
            <a:off x="1835150" y="2205038"/>
            <a:ext cx="2808288" cy="57626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82" name="Line 90"/>
          <p:cNvSpPr>
            <a:spLocks noChangeShapeType="1"/>
          </p:cNvSpPr>
          <p:nvPr/>
        </p:nvSpPr>
        <p:spPr bwMode="auto">
          <a:xfrm flipH="1" flipV="1">
            <a:off x="4284663" y="2492375"/>
            <a:ext cx="2808287" cy="5762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1083" name="Line 91"/>
          <p:cNvSpPr>
            <a:spLocks noChangeShapeType="1"/>
          </p:cNvSpPr>
          <p:nvPr/>
        </p:nvSpPr>
        <p:spPr bwMode="auto">
          <a:xfrm flipV="1">
            <a:off x="7164388" y="1844675"/>
            <a:ext cx="1584325" cy="1152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341084" name="Picture 92" descr="u=649473958,2946679181&amp;fm=21&amp;gp=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038211">
            <a:off x="4406106" y="1650207"/>
            <a:ext cx="4029075" cy="283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1085" name="Oval 17"/>
          <p:cNvSpPr>
            <a:spLocks noChangeArrowheads="1"/>
          </p:cNvSpPr>
          <p:nvPr/>
        </p:nvSpPr>
        <p:spPr bwMode="auto">
          <a:xfrm rot="5280000">
            <a:off x="-1186657" y="1413669"/>
            <a:ext cx="3167063" cy="1006476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bg1"/>
            </a:solidFill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CN" altLang="en-US" sz="6000">
                <a:solidFill>
                  <a:srgbClr val="0000FF"/>
                </a:solidFill>
                <a:latin typeface="Calibri" panose="020F0502020204030204" pitchFamily="34" charset="0"/>
              </a:rPr>
              <a:t>画一画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1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1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4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399820">
                                      <p:cBhvr>
                                        <p:cTn id="27" dur="2000" fill="hold"/>
                                        <p:tgtEl>
                                          <p:spTgt spid="3410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4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1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025" grpId="0" autoUpdateAnimBg="0"/>
      <p:bldP spid="341025" grpId="1" autoUpdateAnimBg="0"/>
      <p:bldP spid="34107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Text Box 2"/>
          <p:cNvSpPr txBox="1"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zh-CN" altLang="en-US">
                <a:latin typeface="华文中宋" panose="02010600040101010101" pitchFamily="2" charset="-122"/>
                <a:ea typeface="华文中宋" panose="02010600040101010101" pitchFamily="2" charset="-122"/>
              </a:rPr>
              <a:t> 简单的旋转作图</a:t>
            </a:r>
          </a:p>
        </p:txBody>
      </p:sp>
      <p:sp>
        <p:nvSpPr>
          <p:cNvPr id="342019" name="Oval 3"/>
          <p:cNvSpPr>
            <a:spLocks noChangeArrowheads="1"/>
          </p:cNvSpPr>
          <p:nvPr/>
        </p:nvSpPr>
        <p:spPr bwMode="auto">
          <a:xfrm>
            <a:off x="685800" y="4146550"/>
            <a:ext cx="142875" cy="1428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2020" name="Oval 4"/>
          <p:cNvSpPr>
            <a:spLocks noChangeArrowheads="1"/>
          </p:cNvSpPr>
          <p:nvPr/>
        </p:nvSpPr>
        <p:spPr bwMode="auto">
          <a:xfrm>
            <a:off x="2339975" y="3932238"/>
            <a:ext cx="144463" cy="144462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2021" name="Text Box 5"/>
          <p:cNvSpPr txBox="1">
            <a:spLocks noChangeArrowheads="1"/>
          </p:cNvSpPr>
          <p:nvPr/>
        </p:nvSpPr>
        <p:spPr bwMode="auto">
          <a:xfrm>
            <a:off x="539750" y="3859213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342022" name="Text Box 6"/>
          <p:cNvSpPr txBox="1">
            <a:spLocks noChangeArrowheads="1"/>
          </p:cNvSpPr>
          <p:nvPr/>
        </p:nvSpPr>
        <p:spPr bwMode="auto">
          <a:xfrm>
            <a:off x="2268538" y="400367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anose="020F0502020204030204" pitchFamily="34" charset="0"/>
              </a:rPr>
              <a:t>O</a:t>
            </a:r>
          </a:p>
        </p:txBody>
      </p:sp>
      <p:sp>
        <p:nvSpPr>
          <p:cNvPr id="342023" name="Text Box 7"/>
          <p:cNvSpPr txBox="1">
            <a:spLocks noChangeArrowheads="1"/>
          </p:cNvSpPr>
          <p:nvPr/>
        </p:nvSpPr>
        <p:spPr bwMode="auto">
          <a:xfrm>
            <a:off x="0" y="908050"/>
            <a:ext cx="7235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Calibri" panose="020F0502020204030204" pitchFamily="34" charset="0"/>
              </a:rPr>
              <a:t>例</a:t>
            </a:r>
            <a:r>
              <a:rPr lang="en-US" altLang="zh-CN" sz="2800" b="1" dirty="0">
                <a:latin typeface="Calibri" panose="020F0502020204030204" pitchFamily="34" charset="0"/>
              </a:rPr>
              <a:t>2  </a:t>
            </a:r>
            <a:r>
              <a:rPr lang="zh-CN" altLang="en-US" sz="2800" b="1" dirty="0">
                <a:latin typeface="Calibri" panose="020F0502020204030204" pitchFamily="34" charset="0"/>
              </a:rPr>
              <a:t>将线段</a:t>
            </a:r>
            <a:r>
              <a:rPr lang="en-US" altLang="zh-CN" sz="2800" b="1" dirty="0">
                <a:latin typeface="Calibri" panose="020F0502020204030204" pitchFamily="34" charset="0"/>
              </a:rPr>
              <a:t>AB</a:t>
            </a:r>
            <a:r>
              <a:rPr lang="zh-CN" altLang="en-US" sz="2800" b="1" dirty="0">
                <a:latin typeface="Calibri" panose="020F0502020204030204" pitchFamily="34" charset="0"/>
              </a:rPr>
              <a:t>绕</a:t>
            </a:r>
            <a:r>
              <a:rPr lang="en-US" altLang="zh-CN" sz="2800" b="1" dirty="0">
                <a:latin typeface="Calibri" panose="020F0502020204030204" pitchFamily="34" charset="0"/>
              </a:rPr>
              <a:t>O</a:t>
            </a:r>
            <a:r>
              <a:rPr lang="zh-CN" altLang="en-US" sz="2800" b="1" dirty="0">
                <a:latin typeface="Calibri" panose="020F0502020204030204" pitchFamily="34" charset="0"/>
              </a:rPr>
              <a:t>点沿顺时针方向旋转</a:t>
            </a:r>
            <a:r>
              <a:rPr lang="en-US" altLang="zh-CN" sz="2800" b="1" dirty="0">
                <a:latin typeface="Calibri" panose="020F0502020204030204" pitchFamily="34" charset="0"/>
              </a:rPr>
              <a:t>60</a:t>
            </a:r>
            <a:r>
              <a:rPr lang="en-US" altLang="zh-CN" sz="2800" b="1" dirty="0">
                <a:latin typeface="Tahoma" panose="020B0604030504040204" pitchFamily="34" charset="0"/>
              </a:rPr>
              <a:t>˚</a:t>
            </a:r>
            <a:r>
              <a:rPr lang="en-US" altLang="zh-CN" sz="2800" b="1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342024" name="Text Box 8"/>
          <p:cNvSpPr txBox="1">
            <a:spLocks noChangeArrowheads="1"/>
          </p:cNvSpPr>
          <p:nvPr/>
        </p:nvSpPr>
        <p:spPr bwMode="auto">
          <a:xfrm>
            <a:off x="3924300" y="1721249"/>
            <a:ext cx="5219700" cy="182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2300" b="1" dirty="0">
                <a:solidFill>
                  <a:srgbClr val="FF0000"/>
                </a:solidFill>
                <a:latin typeface="Calibri" panose="020F0502020204030204" pitchFamily="34" charset="0"/>
              </a:rPr>
              <a:t>作法：</a:t>
            </a:r>
          </a:p>
          <a:p>
            <a:pPr marL="0" indent="0">
              <a:lnSpc>
                <a:spcPct val="80000"/>
              </a:lnSpc>
              <a:spcBef>
                <a:spcPct val="50000"/>
              </a:spcBef>
            </a:pPr>
            <a:r>
              <a:rPr lang="en-US" altLang="zh-CN" sz="23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1. </a:t>
            </a:r>
            <a:r>
              <a:rPr lang="zh-CN" altLang="en-US" sz="23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将</a:t>
            </a:r>
            <a:r>
              <a:rPr lang="zh-CN" altLang="en-US" sz="2300" b="1" dirty="0">
                <a:solidFill>
                  <a:schemeClr val="accent2"/>
                </a:solidFill>
                <a:latin typeface="Calibri" panose="020F0502020204030204" pitchFamily="34" charset="0"/>
              </a:rPr>
              <a:t>点</a:t>
            </a:r>
            <a:r>
              <a:rPr lang="en-US" altLang="zh-CN" sz="2300" b="1" dirty="0">
                <a:solidFill>
                  <a:schemeClr val="accent2"/>
                </a:solidFill>
                <a:latin typeface="Calibri" panose="020F0502020204030204" pitchFamily="34" charset="0"/>
              </a:rPr>
              <a:t>A</a:t>
            </a:r>
            <a:r>
              <a:rPr lang="zh-CN" altLang="en-US" sz="2300" b="1" dirty="0">
                <a:solidFill>
                  <a:schemeClr val="accent2"/>
                </a:solidFill>
                <a:latin typeface="Calibri" panose="020F0502020204030204" pitchFamily="34" charset="0"/>
              </a:rPr>
              <a:t>绕点</a:t>
            </a:r>
            <a:r>
              <a:rPr lang="en-US" altLang="zh-CN" sz="2300" b="1" dirty="0">
                <a:solidFill>
                  <a:schemeClr val="accent2"/>
                </a:solidFill>
                <a:latin typeface="Calibri" panose="020F0502020204030204" pitchFamily="34" charset="0"/>
              </a:rPr>
              <a:t>O</a:t>
            </a:r>
            <a:r>
              <a:rPr lang="zh-CN" altLang="en-US" sz="2300" b="1" dirty="0">
                <a:solidFill>
                  <a:schemeClr val="accent2"/>
                </a:solidFill>
                <a:latin typeface="Calibri" panose="020F0502020204030204" pitchFamily="34" charset="0"/>
              </a:rPr>
              <a:t>顺时针旋转</a:t>
            </a:r>
            <a:r>
              <a:rPr lang="en-US" altLang="zh-CN" sz="2300" b="1" dirty="0">
                <a:solidFill>
                  <a:schemeClr val="accent2"/>
                </a:solidFill>
                <a:latin typeface="Calibri" panose="020F0502020204030204" pitchFamily="34" charset="0"/>
              </a:rPr>
              <a:t>60</a:t>
            </a:r>
            <a:r>
              <a:rPr lang="en-US" altLang="zh-CN" sz="2300" b="1" dirty="0">
                <a:solidFill>
                  <a:schemeClr val="accent2"/>
                </a:solidFill>
                <a:latin typeface="Tahoma" panose="020B0604030504040204" pitchFamily="34" charset="0"/>
              </a:rPr>
              <a:t>˚</a:t>
            </a:r>
            <a:r>
              <a:rPr lang="zh-CN" altLang="en-US" sz="2300" b="1" dirty="0">
                <a:solidFill>
                  <a:schemeClr val="accent2"/>
                </a:solidFill>
                <a:latin typeface="Tahoma" panose="020B0604030504040204" pitchFamily="34" charset="0"/>
              </a:rPr>
              <a:t>，</a:t>
            </a:r>
            <a:r>
              <a:rPr lang="zh-CN" altLang="en-US" sz="2300" b="1" dirty="0" smtClean="0">
                <a:solidFill>
                  <a:schemeClr val="accent2"/>
                </a:solidFill>
                <a:latin typeface="Tahoma" panose="020B0604030504040204" pitchFamily="34" charset="0"/>
              </a:rPr>
              <a:t>得点</a:t>
            </a:r>
            <a:r>
              <a:rPr lang="en-US" altLang="zh-CN" sz="2300" b="1" dirty="0">
                <a:solidFill>
                  <a:schemeClr val="accent2"/>
                </a:solidFill>
                <a:latin typeface="Tahoma" panose="020B0604030504040204" pitchFamily="34" charset="0"/>
              </a:rPr>
              <a:t>C</a:t>
            </a:r>
            <a:r>
              <a:rPr lang="en-US" altLang="zh-CN" sz="2300" b="1" dirty="0">
                <a:solidFill>
                  <a:schemeClr val="accent2"/>
                </a:solidFill>
                <a:latin typeface="Calibri" panose="020F0502020204030204" pitchFamily="34" charset="0"/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en-US" altLang="zh-CN" sz="2300" b="1" dirty="0">
                <a:solidFill>
                  <a:schemeClr val="accent2"/>
                </a:solidFill>
                <a:latin typeface="Calibri" panose="020F0502020204030204" pitchFamily="34" charset="0"/>
              </a:rPr>
              <a:t>2. </a:t>
            </a:r>
            <a:r>
              <a:rPr lang="zh-CN" altLang="en-US" sz="2300" b="1" dirty="0">
                <a:solidFill>
                  <a:schemeClr val="accent2"/>
                </a:solidFill>
                <a:latin typeface="Calibri" panose="020F0502020204030204" pitchFamily="34" charset="0"/>
              </a:rPr>
              <a:t>将点</a:t>
            </a:r>
            <a:r>
              <a:rPr lang="en-US" altLang="zh-CN" sz="2300" b="1" dirty="0">
                <a:solidFill>
                  <a:schemeClr val="accent2"/>
                </a:solidFill>
                <a:latin typeface="Calibri" panose="020F0502020204030204" pitchFamily="34" charset="0"/>
              </a:rPr>
              <a:t>B</a:t>
            </a:r>
            <a:r>
              <a:rPr lang="zh-CN" altLang="en-US" sz="2300" b="1" dirty="0">
                <a:solidFill>
                  <a:schemeClr val="accent2"/>
                </a:solidFill>
                <a:latin typeface="Calibri" panose="020F0502020204030204" pitchFamily="34" charset="0"/>
              </a:rPr>
              <a:t>绕点</a:t>
            </a:r>
            <a:r>
              <a:rPr lang="en-US" altLang="zh-CN" sz="2300" b="1" dirty="0">
                <a:solidFill>
                  <a:schemeClr val="accent2"/>
                </a:solidFill>
                <a:latin typeface="Calibri" panose="020F0502020204030204" pitchFamily="34" charset="0"/>
              </a:rPr>
              <a:t>O</a:t>
            </a:r>
            <a:r>
              <a:rPr lang="zh-CN" altLang="en-US" sz="2300" b="1" dirty="0">
                <a:solidFill>
                  <a:schemeClr val="accent2"/>
                </a:solidFill>
                <a:latin typeface="Calibri" panose="020F0502020204030204" pitchFamily="34" charset="0"/>
              </a:rPr>
              <a:t>顺时针旋转</a:t>
            </a:r>
            <a:r>
              <a:rPr lang="en-US" altLang="zh-CN" sz="2300" b="1" dirty="0">
                <a:solidFill>
                  <a:schemeClr val="accent2"/>
                </a:solidFill>
                <a:latin typeface="Calibri" panose="020F0502020204030204" pitchFamily="34" charset="0"/>
              </a:rPr>
              <a:t>60 ˚</a:t>
            </a:r>
            <a:r>
              <a:rPr lang="zh-CN" altLang="en-US" sz="2300" b="1" dirty="0">
                <a:solidFill>
                  <a:schemeClr val="accent2"/>
                </a:solidFill>
                <a:latin typeface="Calibri" panose="020F0502020204030204" pitchFamily="34" charset="0"/>
              </a:rPr>
              <a:t>，得点</a:t>
            </a:r>
            <a:r>
              <a:rPr lang="en-US" altLang="zh-CN" sz="2300" b="1" dirty="0">
                <a:solidFill>
                  <a:schemeClr val="accent2"/>
                </a:solidFill>
                <a:latin typeface="Calibri" panose="020F0502020204030204" pitchFamily="34" charset="0"/>
              </a:rPr>
              <a:t>D </a:t>
            </a:r>
            <a:r>
              <a:rPr lang="zh-CN" altLang="en-US" sz="2300" b="1" dirty="0">
                <a:solidFill>
                  <a:schemeClr val="accent2"/>
                </a:solidFill>
                <a:latin typeface="Calibri" panose="020F0502020204030204" pitchFamily="34" charset="0"/>
              </a:rPr>
              <a:t>；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300" b="1" dirty="0">
                <a:solidFill>
                  <a:schemeClr val="accent2"/>
                </a:solidFill>
                <a:latin typeface="Calibri" panose="020F0502020204030204" pitchFamily="34" charset="0"/>
              </a:rPr>
              <a:t>3. </a:t>
            </a:r>
            <a:r>
              <a:rPr lang="zh-CN" altLang="en-US" sz="2300" b="1" dirty="0">
                <a:solidFill>
                  <a:schemeClr val="accent2"/>
                </a:solidFill>
                <a:latin typeface="Calibri" panose="020F0502020204030204" pitchFamily="34" charset="0"/>
              </a:rPr>
              <a:t>连接</a:t>
            </a:r>
            <a:r>
              <a:rPr lang="en-US" altLang="zh-CN" sz="2300" b="1" dirty="0">
                <a:solidFill>
                  <a:schemeClr val="accent2"/>
                </a:solidFill>
                <a:latin typeface="Calibri" panose="020F0502020204030204" pitchFamily="34" charset="0"/>
              </a:rPr>
              <a:t>CD, </a:t>
            </a:r>
            <a:r>
              <a:rPr lang="zh-CN" altLang="en-US" sz="2300" b="1" dirty="0">
                <a:solidFill>
                  <a:schemeClr val="accent2"/>
                </a:solidFill>
                <a:latin typeface="Calibri" panose="020F0502020204030204" pitchFamily="34" charset="0"/>
              </a:rPr>
              <a:t>则线段</a:t>
            </a:r>
            <a:r>
              <a:rPr lang="en-US" altLang="zh-CN" sz="2300" b="1" dirty="0">
                <a:solidFill>
                  <a:schemeClr val="accent2"/>
                </a:solidFill>
                <a:latin typeface="Calibri" panose="020F0502020204030204" pitchFamily="34" charset="0"/>
              </a:rPr>
              <a:t>CD</a:t>
            </a:r>
            <a:r>
              <a:rPr lang="zh-CN" altLang="en-US" sz="2300" b="1" dirty="0">
                <a:solidFill>
                  <a:schemeClr val="accent2"/>
                </a:solidFill>
                <a:latin typeface="Calibri" panose="020F0502020204030204" pitchFamily="34" charset="0"/>
              </a:rPr>
              <a:t>即为所求作</a:t>
            </a:r>
            <a:r>
              <a:rPr lang="en-US" altLang="zh-CN" sz="2300" b="1" dirty="0">
                <a:solidFill>
                  <a:schemeClr val="accent2"/>
                </a:solidFill>
                <a:latin typeface="Calibri" panose="020F0502020204030204" pitchFamily="34" charset="0"/>
              </a:rPr>
              <a:t>.</a:t>
            </a:r>
          </a:p>
        </p:txBody>
      </p:sp>
      <p:grpSp>
        <p:nvGrpSpPr>
          <p:cNvPr id="342025" name="Group 9"/>
          <p:cNvGrpSpPr/>
          <p:nvPr/>
        </p:nvGrpSpPr>
        <p:grpSpPr bwMode="auto">
          <a:xfrm rot="4970896" flipH="1">
            <a:off x="683419" y="2493169"/>
            <a:ext cx="2160587" cy="1006475"/>
            <a:chOff x="0" y="0"/>
            <a:chExt cx="726" cy="589"/>
          </a:xfrm>
        </p:grpSpPr>
        <p:sp>
          <p:nvSpPr>
            <p:cNvPr id="342026" name="AutoShape 10"/>
            <p:cNvSpPr>
              <a:spLocks noChangeArrowheads="1"/>
            </p:cNvSpPr>
            <p:nvPr/>
          </p:nvSpPr>
          <p:spPr bwMode="auto">
            <a:xfrm>
              <a:off x="0" y="0"/>
              <a:ext cx="726" cy="589"/>
            </a:xfrm>
            <a:prstGeom prst="rtTriangle">
              <a:avLst/>
            </a:prstGeom>
            <a:solidFill>
              <a:srgbClr val="C0C0C0">
                <a:alpha val="31999"/>
              </a:srgbClr>
            </a:solidFill>
            <a:ln w="12700" cap="sq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2027" name="AutoShape 11"/>
            <p:cNvSpPr>
              <a:spLocks noChangeArrowheads="1"/>
            </p:cNvSpPr>
            <p:nvPr/>
          </p:nvSpPr>
          <p:spPr bwMode="auto">
            <a:xfrm>
              <a:off x="91" y="227"/>
              <a:ext cx="318" cy="272"/>
            </a:xfrm>
            <a:prstGeom prst="rtTriangle">
              <a:avLst/>
            </a:prstGeom>
            <a:solidFill>
              <a:srgbClr val="C0C0C0">
                <a:alpha val="31999"/>
              </a:srgbClr>
            </a:solidFill>
            <a:ln w="12700" cap="sq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42028" name="Oval 12"/>
          <p:cNvSpPr>
            <a:spLocks noChangeArrowheads="1"/>
          </p:cNvSpPr>
          <p:nvPr/>
        </p:nvSpPr>
        <p:spPr bwMode="auto">
          <a:xfrm>
            <a:off x="755650" y="2492375"/>
            <a:ext cx="3313113" cy="316865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5999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2029" name="Line 13"/>
          <p:cNvSpPr>
            <a:spLocks noChangeShapeType="1"/>
          </p:cNvSpPr>
          <p:nvPr/>
        </p:nvSpPr>
        <p:spPr bwMode="auto">
          <a:xfrm flipV="1">
            <a:off x="755650" y="4003675"/>
            <a:ext cx="1657350" cy="2159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2030" name="Line 14"/>
          <p:cNvSpPr>
            <a:spLocks noChangeShapeType="1"/>
          </p:cNvSpPr>
          <p:nvPr/>
        </p:nvSpPr>
        <p:spPr bwMode="auto">
          <a:xfrm>
            <a:off x="1547813" y="2635250"/>
            <a:ext cx="865187" cy="1368425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2031" name="Oval 15"/>
          <p:cNvSpPr>
            <a:spLocks noChangeArrowheads="1"/>
          </p:cNvSpPr>
          <p:nvPr/>
        </p:nvSpPr>
        <p:spPr bwMode="auto">
          <a:xfrm>
            <a:off x="1549400" y="2636838"/>
            <a:ext cx="142875" cy="1428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2032" name="Text Box 16"/>
          <p:cNvSpPr txBox="1">
            <a:spLocks noChangeArrowheads="1"/>
          </p:cNvSpPr>
          <p:nvPr/>
        </p:nvSpPr>
        <p:spPr bwMode="auto">
          <a:xfrm>
            <a:off x="1692275" y="263525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342033" name="Oval 17"/>
          <p:cNvSpPr>
            <a:spLocks noChangeArrowheads="1"/>
          </p:cNvSpPr>
          <p:nvPr/>
        </p:nvSpPr>
        <p:spPr bwMode="auto">
          <a:xfrm>
            <a:off x="2339975" y="5084763"/>
            <a:ext cx="142875" cy="1428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2034" name="Text Box 18"/>
          <p:cNvSpPr txBox="1">
            <a:spLocks noChangeArrowheads="1"/>
          </p:cNvSpPr>
          <p:nvPr/>
        </p:nvSpPr>
        <p:spPr bwMode="auto">
          <a:xfrm>
            <a:off x="2413000" y="515620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anose="020F0502020204030204" pitchFamily="34" charset="0"/>
              </a:rPr>
              <a:t>B</a:t>
            </a:r>
          </a:p>
        </p:txBody>
      </p:sp>
      <p:sp>
        <p:nvSpPr>
          <p:cNvPr id="342035" name="Line 19"/>
          <p:cNvSpPr>
            <a:spLocks noChangeShapeType="1"/>
          </p:cNvSpPr>
          <p:nvPr/>
        </p:nvSpPr>
        <p:spPr bwMode="auto">
          <a:xfrm>
            <a:off x="755650" y="4219575"/>
            <a:ext cx="1657350" cy="936625"/>
          </a:xfrm>
          <a:prstGeom prst="line">
            <a:avLst/>
          </a:prstGeom>
          <a:noFill/>
          <a:ln w="57150" cap="sq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2036" name="Oval 20"/>
          <p:cNvSpPr>
            <a:spLocks noChangeArrowheads="1"/>
          </p:cNvSpPr>
          <p:nvPr/>
        </p:nvSpPr>
        <p:spPr bwMode="auto">
          <a:xfrm>
            <a:off x="1187450" y="2924175"/>
            <a:ext cx="2520950" cy="2232025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5999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2037" name="Line 21"/>
          <p:cNvSpPr>
            <a:spLocks noChangeShapeType="1"/>
          </p:cNvSpPr>
          <p:nvPr/>
        </p:nvSpPr>
        <p:spPr bwMode="auto">
          <a:xfrm flipV="1">
            <a:off x="2413000" y="4003675"/>
            <a:ext cx="0" cy="1152525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342038" name="Group 22"/>
          <p:cNvGrpSpPr/>
          <p:nvPr/>
        </p:nvGrpSpPr>
        <p:grpSpPr bwMode="auto">
          <a:xfrm rot="21583696" flipH="1">
            <a:off x="250825" y="4076700"/>
            <a:ext cx="2160588" cy="1006475"/>
            <a:chOff x="0" y="0"/>
            <a:chExt cx="726" cy="589"/>
          </a:xfrm>
        </p:grpSpPr>
        <p:sp>
          <p:nvSpPr>
            <p:cNvPr id="342039" name="AutoShape 23"/>
            <p:cNvSpPr>
              <a:spLocks noChangeArrowheads="1"/>
            </p:cNvSpPr>
            <p:nvPr/>
          </p:nvSpPr>
          <p:spPr bwMode="auto">
            <a:xfrm>
              <a:off x="0" y="0"/>
              <a:ext cx="726" cy="589"/>
            </a:xfrm>
            <a:prstGeom prst="rtTriangle">
              <a:avLst/>
            </a:prstGeom>
            <a:solidFill>
              <a:srgbClr val="C0C0C0">
                <a:alpha val="31999"/>
              </a:srgbClr>
            </a:solidFill>
            <a:ln w="12700" cap="sq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2040" name="AutoShape 24"/>
            <p:cNvSpPr>
              <a:spLocks noChangeArrowheads="1"/>
            </p:cNvSpPr>
            <p:nvPr/>
          </p:nvSpPr>
          <p:spPr bwMode="auto">
            <a:xfrm>
              <a:off x="91" y="227"/>
              <a:ext cx="318" cy="272"/>
            </a:xfrm>
            <a:prstGeom prst="rtTriangle">
              <a:avLst/>
            </a:prstGeom>
            <a:solidFill>
              <a:srgbClr val="C0C0C0">
                <a:alpha val="31999"/>
              </a:srgbClr>
            </a:solidFill>
            <a:ln w="12700" cap="sq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42041" name="Line 25"/>
          <p:cNvSpPr>
            <a:spLocks noChangeShapeType="1"/>
          </p:cNvSpPr>
          <p:nvPr/>
        </p:nvSpPr>
        <p:spPr bwMode="auto">
          <a:xfrm flipV="1">
            <a:off x="1187450" y="4003675"/>
            <a:ext cx="1225550" cy="576263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2042" name="Oval 26"/>
          <p:cNvSpPr>
            <a:spLocks noChangeArrowheads="1"/>
          </p:cNvSpPr>
          <p:nvPr/>
        </p:nvSpPr>
        <p:spPr bwMode="auto">
          <a:xfrm>
            <a:off x="1187450" y="4435475"/>
            <a:ext cx="142875" cy="1428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2043" name="Text Box 27"/>
          <p:cNvSpPr txBox="1">
            <a:spLocks noChangeArrowheads="1"/>
          </p:cNvSpPr>
          <p:nvPr/>
        </p:nvSpPr>
        <p:spPr bwMode="auto">
          <a:xfrm>
            <a:off x="900113" y="443547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anose="020F0502020204030204" pitchFamily="34" charset="0"/>
              </a:rPr>
              <a:t>D</a:t>
            </a:r>
          </a:p>
        </p:txBody>
      </p:sp>
      <p:sp>
        <p:nvSpPr>
          <p:cNvPr id="342044" name="Line 28"/>
          <p:cNvSpPr>
            <a:spLocks noChangeShapeType="1"/>
          </p:cNvSpPr>
          <p:nvPr/>
        </p:nvSpPr>
        <p:spPr bwMode="auto">
          <a:xfrm flipV="1">
            <a:off x="1260475" y="2708275"/>
            <a:ext cx="360363" cy="1800225"/>
          </a:xfrm>
          <a:prstGeom prst="line">
            <a:avLst/>
          </a:prstGeom>
          <a:noFill/>
          <a:ln w="57150" cap="sq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2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2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2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2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2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2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4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42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24" grpId="0" autoUpdateAnimBg="0"/>
      <p:bldP spid="342028" grpId="0" animBg="1"/>
      <p:bldP spid="342029" grpId="0" animBg="1"/>
      <p:bldP spid="342030" grpId="0" animBg="1"/>
      <p:bldP spid="342031" grpId="0" animBg="1"/>
      <p:bldP spid="342032" grpId="0" autoUpdateAnimBg="0"/>
      <p:bldP spid="342036" grpId="0" animBg="1"/>
      <p:bldP spid="342037" grpId="0" animBg="1"/>
      <p:bldP spid="342041" grpId="0" animBg="1"/>
      <p:bldP spid="342042" grpId="0" animBg="1"/>
      <p:bldP spid="342043" grpId="0" autoUpdateAnimBg="0"/>
      <p:bldP spid="34204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Text Box 2"/>
          <p:cNvSpPr txBox="1"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zh-CN" altLang="en-US">
                <a:latin typeface="华文中宋" panose="02010600040101010101" pitchFamily="2" charset="-122"/>
                <a:ea typeface="华文中宋" panose="02010600040101010101" pitchFamily="2" charset="-122"/>
              </a:rPr>
              <a:t>简单的旋转作图</a:t>
            </a:r>
          </a:p>
        </p:txBody>
      </p:sp>
      <p:sp>
        <p:nvSpPr>
          <p:cNvPr id="343043" name="Text Box 3"/>
          <p:cNvSpPr txBox="1">
            <a:spLocks noChangeArrowheads="1"/>
          </p:cNvSpPr>
          <p:nvPr/>
        </p:nvSpPr>
        <p:spPr bwMode="auto">
          <a:xfrm>
            <a:off x="323850" y="1054100"/>
            <a:ext cx="849788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800" b="1" dirty="0">
                <a:latin typeface="Calibri" panose="020F0502020204030204" pitchFamily="34" charset="0"/>
              </a:rPr>
              <a:t>例3  如图，</a:t>
            </a:r>
            <a:r>
              <a:rPr lang="zh-CN" altLang="en-US" sz="2800" b="1" dirty="0">
                <a:latin typeface="宋体" panose="02010600030101010101" pitchFamily="2" charset="-122"/>
              </a:rPr>
              <a:t>△</a:t>
            </a:r>
            <a:r>
              <a:rPr lang="zh-CN" altLang="en-US" sz="2800" b="1" dirty="0">
                <a:latin typeface="Calibri" panose="020F0502020204030204" pitchFamily="34" charset="0"/>
              </a:rPr>
              <a:t>ABC绕C点旋转后，顶点A的对应点为点D. 试确定顶点B对应点的位置以及旋转后的三角形.</a:t>
            </a:r>
          </a:p>
        </p:txBody>
      </p:sp>
      <p:sp>
        <p:nvSpPr>
          <p:cNvPr id="343044" name="Text Box 4"/>
          <p:cNvSpPr txBox="1">
            <a:spLocks noChangeArrowheads="1"/>
          </p:cNvSpPr>
          <p:nvPr/>
        </p:nvSpPr>
        <p:spPr bwMode="auto">
          <a:xfrm>
            <a:off x="3276600" y="2636838"/>
            <a:ext cx="6480175" cy="235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作法一：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1. </a:t>
            </a:r>
            <a:r>
              <a:rPr lang="zh-CN" altLang="en-US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连接</a:t>
            </a:r>
            <a:r>
              <a:rPr lang="en-US" altLang="zh-CN" sz="2400" b="1" dirty="0">
                <a:solidFill>
                  <a:schemeClr val="accent2"/>
                </a:solidFill>
                <a:latin typeface="Tahoma" panose="020B0604030504040204" pitchFamily="34" charset="0"/>
              </a:rPr>
              <a:t>CD</a:t>
            </a:r>
            <a:r>
              <a:rPr lang="en-US" altLang="zh-CN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;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2. </a:t>
            </a:r>
            <a:r>
              <a:rPr lang="zh-CN" altLang="en-US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以</a:t>
            </a:r>
            <a:r>
              <a:rPr lang="en-US" altLang="zh-CN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CB</a:t>
            </a:r>
            <a:r>
              <a:rPr lang="zh-CN" altLang="en-US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为一边，作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BCE,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使得∠</a:t>
            </a:r>
            <a:r>
              <a:rPr lang="en-US" altLang="zh-CN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BCE=∠ACD</a:t>
            </a:r>
            <a:r>
              <a:rPr lang="en-US" altLang="zh-CN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zh-CN" altLang="en-US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；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3. </a:t>
            </a:r>
            <a:r>
              <a:rPr lang="zh-CN" altLang="en-US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在射线</a:t>
            </a:r>
            <a:r>
              <a:rPr lang="en-US" altLang="zh-CN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CB</a:t>
            </a:r>
            <a:r>
              <a:rPr lang="zh-CN" altLang="en-US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上截取</a:t>
            </a:r>
            <a:r>
              <a:rPr lang="en-US" altLang="zh-CN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CE,</a:t>
            </a:r>
            <a:r>
              <a:rPr lang="zh-CN" altLang="en-US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使得</a:t>
            </a:r>
            <a:r>
              <a:rPr lang="en-US" altLang="zh-CN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CE=CB;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4.  </a:t>
            </a:r>
            <a:r>
              <a:rPr lang="zh-CN" altLang="en-US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连接</a:t>
            </a:r>
            <a:r>
              <a:rPr lang="en-US" altLang="zh-CN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DE</a:t>
            </a:r>
            <a:r>
              <a:rPr lang="zh-CN" altLang="en-US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，则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△</a:t>
            </a:r>
            <a:r>
              <a:rPr lang="en-US" altLang="zh-CN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DEC</a:t>
            </a:r>
            <a:r>
              <a:rPr lang="zh-CN" altLang="en-US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即为所求作</a:t>
            </a:r>
            <a:r>
              <a:rPr lang="en-US" altLang="zh-CN" sz="2400" b="1" dirty="0">
                <a:solidFill>
                  <a:schemeClr val="accent2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343045" name="AutoShape 5"/>
          <p:cNvSpPr>
            <a:spLocks noChangeArrowheads="1"/>
          </p:cNvSpPr>
          <p:nvPr/>
        </p:nvSpPr>
        <p:spPr bwMode="auto">
          <a:xfrm rot="7987012">
            <a:off x="754857" y="4102894"/>
            <a:ext cx="1081087" cy="1152525"/>
          </a:xfrm>
          <a:prstGeom prst="rtTriangle">
            <a:avLst/>
          </a:prstGeom>
          <a:noFill/>
          <a:ln w="38100" cap="sq">
            <a:solidFill>
              <a:schemeClr val="accent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3046" name="Oval 6"/>
          <p:cNvSpPr>
            <a:spLocks noChangeArrowheads="1"/>
          </p:cNvSpPr>
          <p:nvPr/>
        </p:nvSpPr>
        <p:spPr bwMode="auto">
          <a:xfrm>
            <a:off x="2051050" y="4652963"/>
            <a:ext cx="73025" cy="73025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3047" name="Text Box 7"/>
          <p:cNvSpPr txBox="1">
            <a:spLocks noChangeArrowheads="1"/>
          </p:cNvSpPr>
          <p:nvPr/>
        </p:nvSpPr>
        <p:spPr bwMode="auto">
          <a:xfrm>
            <a:off x="1979613" y="46529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343048" name="Text Box 8"/>
          <p:cNvSpPr txBox="1">
            <a:spLocks noChangeArrowheads="1"/>
          </p:cNvSpPr>
          <p:nvPr/>
        </p:nvSpPr>
        <p:spPr bwMode="auto">
          <a:xfrm>
            <a:off x="1042988" y="350043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343049" name="Text Box 9"/>
          <p:cNvSpPr txBox="1">
            <a:spLocks noChangeArrowheads="1"/>
          </p:cNvSpPr>
          <p:nvPr/>
        </p:nvSpPr>
        <p:spPr bwMode="auto">
          <a:xfrm>
            <a:off x="250825" y="457993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anose="020F0502020204030204" pitchFamily="34" charset="0"/>
              </a:rPr>
              <a:t>B</a:t>
            </a:r>
          </a:p>
        </p:txBody>
      </p:sp>
      <p:sp>
        <p:nvSpPr>
          <p:cNvPr id="343050" name="Oval 10"/>
          <p:cNvSpPr>
            <a:spLocks noChangeArrowheads="1"/>
          </p:cNvSpPr>
          <p:nvPr/>
        </p:nvSpPr>
        <p:spPr bwMode="auto">
          <a:xfrm>
            <a:off x="2771775" y="3716338"/>
            <a:ext cx="73025" cy="71437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3051" name="Text Box 11"/>
          <p:cNvSpPr txBox="1">
            <a:spLocks noChangeArrowheads="1"/>
          </p:cNvSpPr>
          <p:nvPr/>
        </p:nvSpPr>
        <p:spPr bwMode="auto">
          <a:xfrm>
            <a:off x="2843213" y="350043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anose="020F0502020204030204" pitchFamily="34" charset="0"/>
              </a:rPr>
              <a:t>D</a:t>
            </a:r>
          </a:p>
        </p:txBody>
      </p:sp>
      <p:sp>
        <p:nvSpPr>
          <p:cNvPr id="343052" name="未知"/>
          <p:cNvSpPr/>
          <p:nvPr/>
        </p:nvSpPr>
        <p:spPr bwMode="auto">
          <a:xfrm>
            <a:off x="1763713" y="3067050"/>
            <a:ext cx="306387" cy="1604963"/>
          </a:xfrm>
          <a:custGeom>
            <a:avLst/>
            <a:gdLst>
              <a:gd name="T0" fmla="*/ 0 w 193"/>
              <a:gd name="T1" fmla="*/ 0 h 1011"/>
              <a:gd name="T2" fmla="*/ 193 w 193"/>
              <a:gd name="T3" fmla="*/ 1011 h 101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93" h="1011">
                <a:moveTo>
                  <a:pt x="0" y="0"/>
                </a:moveTo>
                <a:lnTo>
                  <a:pt x="193" y="1011"/>
                </a:lnTo>
              </a:path>
            </a:pathLst>
          </a:custGeom>
          <a:noFill/>
          <a:ln w="38100" cap="sq" cmpd="sng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3053" name="未知"/>
          <p:cNvSpPr/>
          <p:nvPr/>
        </p:nvSpPr>
        <p:spPr bwMode="auto">
          <a:xfrm>
            <a:off x="2082800" y="3787775"/>
            <a:ext cx="688975" cy="884238"/>
          </a:xfrm>
          <a:custGeom>
            <a:avLst/>
            <a:gdLst>
              <a:gd name="T0" fmla="*/ 434 w 434"/>
              <a:gd name="T1" fmla="*/ 0 h 557"/>
              <a:gd name="T2" fmla="*/ 0 w 434"/>
              <a:gd name="T3" fmla="*/ 557 h 55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34" h="557">
                <a:moveTo>
                  <a:pt x="434" y="0"/>
                </a:moveTo>
                <a:lnTo>
                  <a:pt x="0" y="557"/>
                </a:lnTo>
              </a:path>
            </a:pathLst>
          </a:custGeom>
          <a:noFill/>
          <a:ln w="38100" cap="sq" cmpd="sng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3054" name="Text Box 14"/>
          <p:cNvSpPr txBox="1">
            <a:spLocks noChangeArrowheads="1"/>
          </p:cNvSpPr>
          <p:nvPr/>
        </p:nvSpPr>
        <p:spPr bwMode="auto">
          <a:xfrm>
            <a:off x="1619250" y="270827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anose="020F0502020204030204" pitchFamily="34" charset="0"/>
              </a:rPr>
              <a:t>E</a:t>
            </a:r>
          </a:p>
        </p:txBody>
      </p:sp>
      <p:sp>
        <p:nvSpPr>
          <p:cNvPr id="343055" name="Line 15"/>
          <p:cNvSpPr>
            <a:spLocks noChangeShapeType="1"/>
          </p:cNvSpPr>
          <p:nvPr/>
        </p:nvSpPr>
        <p:spPr bwMode="auto">
          <a:xfrm>
            <a:off x="1763713" y="3067050"/>
            <a:ext cx="1079500" cy="720725"/>
          </a:xfrm>
          <a:prstGeom prst="line">
            <a:avLst/>
          </a:prstGeom>
          <a:noFill/>
          <a:ln w="38100" cap="sq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3056" name="Oval 16"/>
          <p:cNvSpPr>
            <a:spLocks noChangeArrowheads="1"/>
          </p:cNvSpPr>
          <p:nvPr/>
        </p:nvSpPr>
        <p:spPr bwMode="auto">
          <a:xfrm>
            <a:off x="1762125" y="3067050"/>
            <a:ext cx="73025" cy="71438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3057" name="未知"/>
          <p:cNvSpPr/>
          <p:nvPr/>
        </p:nvSpPr>
        <p:spPr bwMode="auto">
          <a:xfrm>
            <a:off x="1692275" y="2708275"/>
            <a:ext cx="390525" cy="1976438"/>
          </a:xfrm>
          <a:custGeom>
            <a:avLst/>
            <a:gdLst>
              <a:gd name="T0" fmla="*/ 246 w 246"/>
              <a:gd name="T1" fmla="*/ 1245 h 1245"/>
              <a:gd name="T2" fmla="*/ 0 w 246"/>
              <a:gd name="T3" fmla="*/ 0 h 12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46" h="1245">
                <a:moveTo>
                  <a:pt x="246" y="1245"/>
                </a:move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43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43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43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4" grpId="0" autoUpdateAnimBg="0"/>
      <p:bldP spid="343052" grpId="0" animBg="1"/>
      <p:bldP spid="343053" grpId="0" animBg="1"/>
      <p:bldP spid="343054" grpId="0" autoUpdateAnimBg="0"/>
      <p:bldP spid="343055" grpId="0" animBg="1"/>
      <p:bldP spid="343056" grpId="0" animBg="1"/>
      <p:bldP spid="3430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Text Box 2"/>
          <p:cNvSpPr txBox="1">
            <a:spLocks noChangeArrowheads="1"/>
          </p:cNvSpPr>
          <p:nvPr/>
        </p:nvSpPr>
        <p:spPr bwMode="auto">
          <a:xfrm>
            <a:off x="827088" y="1773238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ea typeface="华文中宋" panose="02010600040101010101" pitchFamily="2" charset="-122"/>
              </a:rPr>
              <a:t>B</a:t>
            </a:r>
            <a:endParaRPr lang="en-US" sz="2800" baseline="30000">
              <a:ea typeface="华文中宋" panose="02010600040101010101" pitchFamily="2" charset="-122"/>
            </a:endParaRPr>
          </a:p>
        </p:txBody>
      </p:sp>
      <p:sp>
        <p:nvSpPr>
          <p:cNvPr id="344067" name="Text Box 3"/>
          <p:cNvSpPr txBox="1">
            <a:spLocks noChangeArrowheads="1"/>
          </p:cNvSpPr>
          <p:nvPr/>
        </p:nvSpPr>
        <p:spPr bwMode="auto">
          <a:xfrm>
            <a:off x="2051050" y="2565400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ea typeface="华文中宋" panose="02010600040101010101" pitchFamily="2" charset="-122"/>
              </a:rPr>
              <a:t>C</a:t>
            </a:r>
            <a:endParaRPr lang="en-US" sz="2800" baseline="30000">
              <a:ea typeface="华文中宋" panose="02010600040101010101" pitchFamily="2" charset="-122"/>
            </a:endParaRPr>
          </a:p>
        </p:txBody>
      </p:sp>
      <p:sp>
        <p:nvSpPr>
          <p:cNvPr id="344068" name="Oval 4"/>
          <p:cNvSpPr>
            <a:spLocks noChangeArrowheads="1"/>
          </p:cNvSpPr>
          <p:nvPr/>
        </p:nvSpPr>
        <p:spPr bwMode="auto">
          <a:xfrm>
            <a:off x="2195513" y="1557338"/>
            <a:ext cx="144462" cy="1444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4069" name="Text Box 5"/>
          <p:cNvSpPr txBox="1">
            <a:spLocks noChangeArrowheads="1"/>
          </p:cNvSpPr>
          <p:nvPr/>
        </p:nvSpPr>
        <p:spPr bwMode="auto">
          <a:xfrm>
            <a:off x="1908175" y="188913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ea typeface="华文中宋" panose="02010600040101010101" pitchFamily="2" charset="-122"/>
              </a:rPr>
              <a:t>A</a:t>
            </a:r>
          </a:p>
        </p:txBody>
      </p:sp>
      <p:sp>
        <p:nvSpPr>
          <p:cNvPr id="344070" name="Text Box 6"/>
          <p:cNvSpPr txBox="1">
            <a:spLocks noChangeArrowheads="1"/>
          </p:cNvSpPr>
          <p:nvPr/>
        </p:nvSpPr>
        <p:spPr bwMode="auto">
          <a:xfrm>
            <a:off x="6877050" y="1927225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344071" name="Text Box 7"/>
          <p:cNvSpPr txBox="1">
            <a:spLocks noChangeArrowheads="1"/>
          </p:cNvSpPr>
          <p:nvPr/>
        </p:nvSpPr>
        <p:spPr bwMode="auto">
          <a:xfrm>
            <a:off x="2411413" y="981075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ea typeface="华文中宋" panose="02010600040101010101" pitchFamily="2" charset="-122"/>
              </a:rPr>
              <a:t>O</a:t>
            </a:r>
          </a:p>
        </p:txBody>
      </p:sp>
      <p:sp>
        <p:nvSpPr>
          <p:cNvPr id="344072" name="Rectangle 8"/>
          <p:cNvSpPr>
            <a:spLocks noChangeArrowheads="1"/>
          </p:cNvSpPr>
          <p:nvPr/>
        </p:nvSpPr>
        <p:spPr bwMode="auto">
          <a:xfrm>
            <a:off x="0" y="3345633"/>
            <a:ext cx="9061450" cy="233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 dirty="0"/>
              <a:t>如图，点</a:t>
            </a:r>
            <a:r>
              <a:rPr lang="en-US" sz="3200" dirty="0"/>
              <a:t>O</a:t>
            </a:r>
            <a:r>
              <a:rPr lang="zh-CN" altLang="en-US" sz="3200" dirty="0"/>
              <a:t>为</a:t>
            </a:r>
            <a:r>
              <a:rPr lang="zh-CN" altLang="en-US" dirty="0"/>
              <a:t>⊿</a:t>
            </a:r>
            <a:r>
              <a:rPr lang="en-US" sz="3200" dirty="0"/>
              <a:t>ABC</a:t>
            </a:r>
            <a:r>
              <a:rPr lang="zh-CN" altLang="en-US" sz="3200" dirty="0"/>
              <a:t>的边</a:t>
            </a:r>
            <a:r>
              <a:rPr lang="en-US" sz="3200" dirty="0"/>
              <a:t>AC</a:t>
            </a:r>
            <a:r>
              <a:rPr lang="zh-CN" altLang="en-US" sz="3200" dirty="0"/>
              <a:t>的中点</a:t>
            </a:r>
            <a:r>
              <a:rPr lang="en-US" sz="3200" dirty="0"/>
              <a:t>.</a:t>
            </a:r>
            <a:r>
              <a:rPr lang="zh-CN" altLang="en-US" sz="3200" dirty="0"/>
              <a:t>以点</a:t>
            </a:r>
            <a:r>
              <a:rPr lang="en-US" sz="3200" dirty="0"/>
              <a:t>O</a:t>
            </a:r>
            <a:r>
              <a:rPr lang="zh-CN" altLang="en-US" sz="3200" dirty="0"/>
              <a:t>为旋转中</a:t>
            </a:r>
          </a:p>
          <a:p>
            <a:pPr>
              <a:spcBef>
                <a:spcPct val="20000"/>
              </a:spcBef>
            </a:pPr>
            <a:r>
              <a:rPr lang="zh-CN" altLang="en-US" sz="3200" dirty="0"/>
              <a:t>心，怎样画出</a:t>
            </a:r>
            <a:r>
              <a:rPr lang="zh-CN" altLang="en-US" dirty="0"/>
              <a:t>⊿</a:t>
            </a:r>
            <a:r>
              <a:rPr lang="en-US" sz="3200" dirty="0"/>
              <a:t>ABC</a:t>
            </a:r>
            <a:r>
              <a:rPr lang="zh-CN" altLang="en-US" sz="3200" dirty="0"/>
              <a:t>绕点</a:t>
            </a:r>
            <a:r>
              <a:rPr lang="en-US" sz="3200" dirty="0"/>
              <a:t>A</a:t>
            </a:r>
            <a:r>
              <a:rPr lang="zh-CN" altLang="en-US" sz="3200" dirty="0"/>
              <a:t>按逆时针方向旋转</a:t>
            </a:r>
            <a:r>
              <a:rPr lang="en-US" sz="3200" dirty="0"/>
              <a:t>30°</a:t>
            </a:r>
          </a:p>
          <a:p>
            <a:pPr>
              <a:spcBef>
                <a:spcPct val="20000"/>
              </a:spcBef>
            </a:pPr>
            <a:r>
              <a:rPr lang="zh-CN" altLang="en-US" sz="3200" dirty="0"/>
              <a:t>所得的图形？怎样画出</a:t>
            </a:r>
            <a:r>
              <a:rPr lang="zh-CN" altLang="en-US" dirty="0"/>
              <a:t>⊿</a:t>
            </a:r>
            <a:r>
              <a:rPr lang="en-US" sz="3200" dirty="0"/>
              <a:t>ABC</a:t>
            </a:r>
            <a:r>
              <a:rPr lang="zh-CN" altLang="en-US" sz="3200" dirty="0"/>
              <a:t>绕点</a:t>
            </a:r>
            <a:r>
              <a:rPr lang="en-US" sz="3200" dirty="0"/>
              <a:t>O</a:t>
            </a:r>
            <a:r>
              <a:rPr lang="zh-CN" altLang="en-US" sz="3200" dirty="0"/>
              <a:t>按逆时针方</a:t>
            </a:r>
          </a:p>
          <a:p>
            <a:pPr>
              <a:spcBef>
                <a:spcPct val="20000"/>
              </a:spcBef>
            </a:pPr>
            <a:r>
              <a:rPr lang="zh-CN" altLang="en-US" sz="3200" dirty="0"/>
              <a:t>向旋转</a:t>
            </a:r>
            <a:r>
              <a:rPr lang="en-US" sz="3200" dirty="0"/>
              <a:t>60°</a:t>
            </a:r>
            <a:r>
              <a:rPr lang="zh-CN" altLang="en-US" sz="3200" dirty="0"/>
              <a:t>所得的图形？</a:t>
            </a:r>
          </a:p>
        </p:txBody>
      </p:sp>
      <p:sp>
        <p:nvSpPr>
          <p:cNvPr id="344073" name="AutoShape 9"/>
          <p:cNvSpPr>
            <a:spLocks noChangeArrowheads="1"/>
          </p:cNvSpPr>
          <p:nvPr/>
        </p:nvSpPr>
        <p:spPr bwMode="auto">
          <a:xfrm rot="1332859">
            <a:off x="1835150" y="836613"/>
            <a:ext cx="865188" cy="1584325"/>
          </a:xfrm>
          <a:prstGeom prst="rtTriangle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内容占位符 2"/>
          <p:cNvSpPr>
            <a:spLocks noGrp="1"/>
          </p:cNvSpPr>
          <p:nvPr>
            <p:ph idx="4294967295"/>
          </p:nvPr>
        </p:nvSpPr>
        <p:spPr>
          <a:xfrm>
            <a:off x="179512" y="981896"/>
            <a:ext cx="8714828" cy="2786063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1. 如图：P是等边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ABC内的一点，把ABP按不同的方向通过旋转得到BQC和ACR，</a:t>
            </a:r>
          </a:p>
          <a:p>
            <a:pPr>
              <a:buFontTx/>
              <a:buNone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 （1）指出旋转中心、旋转方向和旋转角度？</a:t>
            </a:r>
          </a:p>
          <a:p>
            <a:pPr>
              <a:buFontTx/>
              <a:buNone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 （2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）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ACR是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否可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以直接通过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把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BQC旋转得到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？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  <a:sym typeface="Symbol" panose="05050102010706020507" pitchFamily="18" charset="2"/>
            </a:endParaRPr>
          </a:p>
        </p:txBody>
      </p:sp>
      <p:sp>
        <p:nvSpPr>
          <p:cNvPr id="345133" name="Rectangle 45"/>
          <p:cNvSpPr>
            <a:spLocks noGrp="1" noChangeArrowheads="1"/>
          </p:cNvSpPr>
          <p:nvPr>
            <p:ph type="title" idx="4294967295"/>
          </p:nvPr>
        </p:nvSpPr>
        <p:spPr>
          <a:xfrm>
            <a:off x="1185904" y="260648"/>
            <a:ext cx="6400800" cy="533400"/>
          </a:xfrm>
        </p:spPr>
        <p:txBody>
          <a:bodyPr/>
          <a:lstStyle/>
          <a:p>
            <a:r>
              <a:rPr lang="zh-CN" altLang="en-US" dirty="0">
                <a:latin typeface="华康宋体W12(P)" pitchFamily="2" charset="-122"/>
                <a:ea typeface="华康宋体W12(P)" pitchFamily="2" charset="-122"/>
              </a:rPr>
              <a:t>练习</a:t>
            </a:r>
          </a:p>
        </p:txBody>
      </p:sp>
      <p:grpSp>
        <p:nvGrpSpPr>
          <p:cNvPr id="345091" name="Group 3"/>
          <p:cNvGrpSpPr/>
          <p:nvPr/>
        </p:nvGrpSpPr>
        <p:grpSpPr bwMode="auto">
          <a:xfrm>
            <a:off x="5656262" y="3284300"/>
            <a:ext cx="2981325" cy="3046413"/>
            <a:chOff x="0" y="0"/>
            <a:chExt cx="1878" cy="1919"/>
          </a:xfrm>
        </p:grpSpPr>
        <p:grpSp>
          <p:nvGrpSpPr>
            <p:cNvPr id="345092" name="Group 4"/>
            <p:cNvGrpSpPr/>
            <p:nvPr/>
          </p:nvGrpSpPr>
          <p:grpSpPr bwMode="auto">
            <a:xfrm>
              <a:off x="182" y="138"/>
              <a:ext cx="1666" cy="1558"/>
              <a:chOff x="0" y="0"/>
              <a:chExt cx="1666" cy="1558"/>
            </a:xfrm>
          </p:grpSpPr>
          <p:sp>
            <p:nvSpPr>
              <p:cNvPr id="345093" name="AutoShap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406" cy="1216"/>
              </a:xfrm>
              <a:prstGeom prst="triangle">
                <a:avLst>
                  <a:gd name="adj" fmla="val 50000"/>
                </a:avLst>
              </a:prstGeom>
              <a:noFill/>
              <a:ln w="31750">
                <a:solidFill>
                  <a:srgbClr val="00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grpSp>
            <p:nvGrpSpPr>
              <p:cNvPr id="345094" name="Group 6"/>
              <p:cNvGrpSpPr/>
              <p:nvPr/>
            </p:nvGrpSpPr>
            <p:grpSpPr bwMode="auto">
              <a:xfrm>
                <a:off x="24" y="0"/>
                <a:ext cx="680" cy="1213"/>
                <a:chOff x="0" y="0"/>
                <a:chExt cx="680" cy="1213"/>
              </a:xfrm>
            </p:grpSpPr>
            <p:grpSp>
              <p:nvGrpSpPr>
                <p:cNvPr id="345095" name="Group 7"/>
                <p:cNvGrpSpPr/>
                <p:nvPr/>
              </p:nvGrpSpPr>
              <p:grpSpPr bwMode="auto">
                <a:xfrm>
                  <a:off x="0" y="0"/>
                  <a:ext cx="680" cy="1213"/>
                  <a:chOff x="0" y="0"/>
                  <a:chExt cx="680" cy="1213"/>
                </a:xfrm>
              </p:grpSpPr>
              <p:sp>
                <p:nvSpPr>
                  <p:cNvPr id="345096" name="Line 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4" y="0"/>
                    <a:ext cx="136" cy="953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5097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0" y="941"/>
                    <a:ext cx="544" cy="272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45098" name="Line 10"/>
                <p:cNvSpPr>
                  <a:spLocks noChangeShapeType="1"/>
                </p:cNvSpPr>
                <p:nvPr/>
              </p:nvSpPr>
              <p:spPr bwMode="auto">
                <a:xfrm>
                  <a:off x="611" y="136"/>
                  <a:ext cx="45" cy="46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5099" name="Line 11"/>
                <p:cNvSpPr>
                  <a:spLocks noChangeShapeType="1"/>
                </p:cNvSpPr>
                <p:nvPr/>
              </p:nvSpPr>
              <p:spPr bwMode="auto">
                <a:xfrm>
                  <a:off x="532" y="255"/>
                  <a:ext cx="91" cy="90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5100" name="Line 12"/>
                <p:cNvSpPr>
                  <a:spLocks noChangeShapeType="1"/>
                </p:cNvSpPr>
                <p:nvPr/>
              </p:nvSpPr>
              <p:spPr bwMode="auto">
                <a:xfrm>
                  <a:off x="459" y="402"/>
                  <a:ext cx="136" cy="136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5101" name="Line 13"/>
                <p:cNvSpPr>
                  <a:spLocks noChangeShapeType="1"/>
                </p:cNvSpPr>
                <p:nvPr/>
              </p:nvSpPr>
              <p:spPr bwMode="auto">
                <a:xfrm>
                  <a:off x="384" y="526"/>
                  <a:ext cx="181" cy="182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5102" name="Line 14"/>
                <p:cNvSpPr>
                  <a:spLocks noChangeShapeType="1"/>
                </p:cNvSpPr>
                <p:nvPr/>
              </p:nvSpPr>
              <p:spPr bwMode="auto">
                <a:xfrm>
                  <a:off x="281" y="683"/>
                  <a:ext cx="272" cy="272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5103" name="Line 15"/>
                <p:cNvSpPr>
                  <a:spLocks noChangeShapeType="1"/>
                </p:cNvSpPr>
                <p:nvPr/>
              </p:nvSpPr>
              <p:spPr bwMode="auto">
                <a:xfrm>
                  <a:off x="202" y="834"/>
                  <a:ext cx="181" cy="182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5104" name="Line 16"/>
                <p:cNvSpPr>
                  <a:spLocks noChangeShapeType="1"/>
                </p:cNvSpPr>
                <p:nvPr/>
              </p:nvSpPr>
              <p:spPr bwMode="auto">
                <a:xfrm>
                  <a:off x="130" y="947"/>
                  <a:ext cx="136" cy="136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45105" name="Group 17"/>
              <p:cNvGrpSpPr/>
              <p:nvPr/>
            </p:nvGrpSpPr>
            <p:grpSpPr bwMode="auto">
              <a:xfrm rot="-3544214">
                <a:off x="715" y="-1"/>
                <a:ext cx="680" cy="1213"/>
                <a:chOff x="0" y="0"/>
                <a:chExt cx="680" cy="1213"/>
              </a:xfrm>
            </p:grpSpPr>
            <p:grpSp>
              <p:nvGrpSpPr>
                <p:cNvPr id="345106" name="Group 18"/>
                <p:cNvGrpSpPr/>
                <p:nvPr/>
              </p:nvGrpSpPr>
              <p:grpSpPr bwMode="auto">
                <a:xfrm>
                  <a:off x="0" y="0"/>
                  <a:ext cx="680" cy="1213"/>
                  <a:chOff x="0" y="0"/>
                  <a:chExt cx="680" cy="1213"/>
                </a:xfrm>
              </p:grpSpPr>
              <p:sp>
                <p:nvSpPr>
                  <p:cNvPr id="345107" name="Line 1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4" y="0"/>
                    <a:ext cx="136" cy="953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5108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0" y="941"/>
                    <a:ext cx="544" cy="272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45109" name="Line 21"/>
                <p:cNvSpPr>
                  <a:spLocks noChangeShapeType="1"/>
                </p:cNvSpPr>
                <p:nvPr/>
              </p:nvSpPr>
              <p:spPr bwMode="auto">
                <a:xfrm>
                  <a:off x="611" y="136"/>
                  <a:ext cx="45" cy="46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5110" name="Line 22"/>
                <p:cNvSpPr>
                  <a:spLocks noChangeShapeType="1"/>
                </p:cNvSpPr>
                <p:nvPr/>
              </p:nvSpPr>
              <p:spPr bwMode="auto">
                <a:xfrm>
                  <a:off x="532" y="255"/>
                  <a:ext cx="91" cy="90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5111" name="Line 23"/>
                <p:cNvSpPr>
                  <a:spLocks noChangeShapeType="1"/>
                </p:cNvSpPr>
                <p:nvPr/>
              </p:nvSpPr>
              <p:spPr bwMode="auto">
                <a:xfrm>
                  <a:off x="459" y="402"/>
                  <a:ext cx="136" cy="136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5112" name="Line 24"/>
                <p:cNvSpPr>
                  <a:spLocks noChangeShapeType="1"/>
                </p:cNvSpPr>
                <p:nvPr/>
              </p:nvSpPr>
              <p:spPr bwMode="auto">
                <a:xfrm>
                  <a:off x="384" y="526"/>
                  <a:ext cx="181" cy="182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5113" name="Line 25"/>
                <p:cNvSpPr>
                  <a:spLocks noChangeShapeType="1"/>
                </p:cNvSpPr>
                <p:nvPr/>
              </p:nvSpPr>
              <p:spPr bwMode="auto">
                <a:xfrm>
                  <a:off x="281" y="683"/>
                  <a:ext cx="272" cy="272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5114" name="Line 26"/>
                <p:cNvSpPr>
                  <a:spLocks noChangeShapeType="1"/>
                </p:cNvSpPr>
                <p:nvPr/>
              </p:nvSpPr>
              <p:spPr bwMode="auto">
                <a:xfrm>
                  <a:off x="202" y="834"/>
                  <a:ext cx="181" cy="182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5115" name="Line 27"/>
                <p:cNvSpPr>
                  <a:spLocks noChangeShapeType="1"/>
                </p:cNvSpPr>
                <p:nvPr/>
              </p:nvSpPr>
              <p:spPr bwMode="auto">
                <a:xfrm>
                  <a:off x="130" y="947"/>
                  <a:ext cx="136" cy="136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45116" name="Group 28"/>
              <p:cNvGrpSpPr/>
              <p:nvPr/>
            </p:nvGrpSpPr>
            <p:grpSpPr bwMode="auto">
              <a:xfrm rot="3624940">
                <a:off x="358" y="606"/>
                <a:ext cx="680" cy="1213"/>
                <a:chOff x="0" y="0"/>
                <a:chExt cx="680" cy="1213"/>
              </a:xfrm>
            </p:grpSpPr>
            <p:grpSp>
              <p:nvGrpSpPr>
                <p:cNvPr id="345117" name="Group 29"/>
                <p:cNvGrpSpPr/>
                <p:nvPr/>
              </p:nvGrpSpPr>
              <p:grpSpPr bwMode="auto">
                <a:xfrm>
                  <a:off x="0" y="0"/>
                  <a:ext cx="680" cy="1213"/>
                  <a:chOff x="0" y="0"/>
                  <a:chExt cx="680" cy="1213"/>
                </a:xfrm>
              </p:grpSpPr>
              <p:sp>
                <p:nvSpPr>
                  <p:cNvPr id="345118" name="Line 3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4" y="0"/>
                    <a:ext cx="136" cy="953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45119" name="Line 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0" y="941"/>
                    <a:ext cx="544" cy="272"/>
                  </a:xfrm>
                  <a:prstGeom prst="line">
                    <a:avLst/>
                  </a:prstGeom>
                  <a:noFill/>
                  <a:ln w="31750">
                    <a:solidFill>
                      <a:srgbClr val="00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345120" name="Line 32"/>
                <p:cNvSpPr>
                  <a:spLocks noChangeShapeType="1"/>
                </p:cNvSpPr>
                <p:nvPr/>
              </p:nvSpPr>
              <p:spPr bwMode="auto">
                <a:xfrm>
                  <a:off x="611" y="136"/>
                  <a:ext cx="45" cy="46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5121" name="Line 33"/>
                <p:cNvSpPr>
                  <a:spLocks noChangeShapeType="1"/>
                </p:cNvSpPr>
                <p:nvPr/>
              </p:nvSpPr>
              <p:spPr bwMode="auto">
                <a:xfrm>
                  <a:off x="532" y="255"/>
                  <a:ext cx="91" cy="90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5122" name="Line 34"/>
                <p:cNvSpPr>
                  <a:spLocks noChangeShapeType="1"/>
                </p:cNvSpPr>
                <p:nvPr/>
              </p:nvSpPr>
              <p:spPr bwMode="auto">
                <a:xfrm>
                  <a:off x="459" y="402"/>
                  <a:ext cx="136" cy="136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5123" name="Line 35"/>
                <p:cNvSpPr>
                  <a:spLocks noChangeShapeType="1"/>
                </p:cNvSpPr>
                <p:nvPr/>
              </p:nvSpPr>
              <p:spPr bwMode="auto">
                <a:xfrm>
                  <a:off x="384" y="526"/>
                  <a:ext cx="181" cy="182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5124" name="Line 36"/>
                <p:cNvSpPr>
                  <a:spLocks noChangeShapeType="1"/>
                </p:cNvSpPr>
                <p:nvPr/>
              </p:nvSpPr>
              <p:spPr bwMode="auto">
                <a:xfrm>
                  <a:off x="281" y="683"/>
                  <a:ext cx="272" cy="272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5125" name="Line 37"/>
                <p:cNvSpPr>
                  <a:spLocks noChangeShapeType="1"/>
                </p:cNvSpPr>
                <p:nvPr/>
              </p:nvSpPr>
              <p:spPr bwMode="auto">
                <a:xfrm>
                  <a:off x="202" y="834"/>
                  <a:ext cx="181" cy="182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5126" name="Line 38"/>
                <p:cNvSpPr>
                  <a:spLocks noChangeShapeType="1"/>
                </p:cNvSpPr>
                <p:nvPr/>
              </p:nvSpPr>
              <p:spPr bwMode="auto">
                <a:xfrm>
                  <a:off x="130" y="947"/>
                  <a:ext cx="136" cy="136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345127" name="Text Box 39"/>
            <p:cNvSpPr txBox="1">
              <a:spLocks noChangeArrowheads="1"/>
            </p:cNvSpPr>
            <p:nvPr/>
          </p:nvSpPr>
          <p:spPr bwMode="auto">
            <a:xfrm>
              <a:off x="635" y="0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2000">
                  <a:solidFill>
                    <a:srgbClr val="000404"/>
                  </a:solidFill>
                  <a:latin typeface="Calibri" panose="020F0502020204030204" pitchFamily="34" charset="0"/>
                </a:rPr>
                <a:t>A</a:t>
              </a:r>
            </a:p>
          </p:txBody>
        </p:sp>
        <p:sp>
          <p:nvSpPr>
            <p:cNvPr id="345128" name="Text Box 40"/>
            <p:cNvSpPr txBox="1">
              <a:spLocks noChangeArrowheads="1"/>
            </p:cNvSpPr>
            <p:nvPr/>
          </p:nvSpPr>
          <p:spPr bwMode="auto">
            <a:xfrm>
              <a:off x="590" y="1669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2000">
                  <a:solidFill>
                    <a:srgbClr val="000404"/>
                  </a:solidFill>
                  <a:latin typeface="Calibri" panose="020F0502020204030204" pitchFamily="34" charset="0"/>
                </a:rPr>
                <a:t>Q</a:t>
              </a:r>
            </a:p>
          </p:txBody>
        </p:sp>
        <p:sp>
          <p:nvSpPr>
            <p:cNvPr id="345129" name="Text Box 41"/>
            <p:cNvSpPr txBox="1">
              <a:spLocks noChangeArrowheads="1"/>
            </p:cNvSpPr>
            <p:nvPr/>
          </p:nvSpPr>
          <p:spPr bwMode="auto">
            <a:xfrm>
              <a:off x="1606" y="607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2000">
                  <a:solidFill>
                    <a:srgbClr val="000404"/>
                  </a:solidFill>
                  <a:latin typeface="Calibri" panose="020F0502020204030204" pitchFamily="34" charset="0"/>
                </a:rPr>
                <a:t>R</a:t>
              </a:r>
            </a:p>
          </p:txBody>
        </p:sp>
        <p:sp>
          <p:nvSpPr>
            <p:cNvPr id="345130" name="Text Box 42"/>
            <p:cNvSpPr txBox="1">
              <a:spLocks noChangeArrowheads="1"/>
            </p:cNvSpPr>
            <p:nvPr/>
          </p:nvSpPr>
          <p:spPr bwMode="auto">
            <a:xfrm>
              <a:off x="726" y="970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2000">
                  <a:solidFill>
                    <a:srgbClr val="000404"/>
                  </a:solidFill>
                  <a:latin typeface="Calibri" panose="020F0502020204030204" pitchFamily="34" charset="0"/>
                </a:rPr>
                <a:t>P</a:t>
              </a:r>
            </a:p>
          </p:txBody>
        </p:sp>
        <p:sp>
          <p:nvSpPr>
            <p:cNvPr id="345131" name="Text Box 43"/>
            <p:cNvSpPr txBox="1">
              <a:spLocks noChangeArrowheads="1"/>
            </p:cNvSpPr>
            <p:nvPr/>
          </p:nvSpPr>
          <p:spPr bwMode="auto">
            <a:xfrm>
              <a:off x="1587" y="1242"/>
              <a:ext cx="27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2000">
                  <a:solidFill>
                    <a:srgbClr val="000404"/>
                  </a:solidFill>
                  <a:latin typeface="Calibri" panose="020F0502020204030204" pitchFamily="34" charset="0"/>
                </a:rPr>
                <a:t>C</a:t>
              </a:r>
            </a:p>
          </p:txBody>
        </p:sp>
        <p:sp>
          <p:nvSpPr>
            <p:cNvPr id="345132" name="Text Box 44"/>
            <p:cNvSpPr txBox="1">
              <a:spLocks noChangeArrowheads="1"/>
            </p:cNvSpPr>
            <p:nvPr/>
          </p:nvSpPr>
          <p:spPr bwMode="auto">
            <a:xfrm>
              <a:off x="0" y="1242"/>
              <a:ext cx="2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sz="2000">
                  <a:solidFill>
                    <a:srgbClr val="000404"/>
                  </a:solidFill>
                  <a:latin typeface="Calibri" panose="020F0502020204030204" pitchFamily="34" charset="0"/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09094"/>
            <a:ext cx="1943100" cy="1130300"/>
          </a:xfrm>
          <a:noFill/>
        </p:spPr>
        <p:txBody>
          <a:bodyPr anchorCtr="1"/>
          <a:lstStyle/>
          <a:p>
            <a:r>
              <a:rPr lang="zh-CN" altLang="en-US" sz="4000" b="1" dirty="0">
                <a:ea typeface="隶书" panose="02010509060101010101" charset="-122"/>
              </a:rPr>
              <a:t>练习</a:t>
            </a:r>
          </a:p>
        </p:txBody>
      </p:sp>
      <p:sp>
        <p:nvSpPr>
          <p:cNvPr id="346115" name="Text Box 3"/>
          <p:cNvSpPr txBox="1">
            <a:spLocks noChangeArrowheads="1"/>
          </p:cNvSpPr>
          <p:nvPr/>
        </p:nvSpPr>
        <p:spPr bwMode="auto">
          <a:xfrm>
            <a:off x="89694" y="1258664"/>
            <a:ext cx="882015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2.如图：画出</a:t>
            </a:r>
            <a:r>
              <a:rPr 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△</a:t>
            </a:r>
            <a:r>
              <a:rPr lang="zh-CN" altLang="en-US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ABC绕点C按顺时针方向旋转120°后的对应的三角形。</a:t>
            </a:r>
          </a:p>
        </p:txBody>
      </p:sp>
      <p:sp>
        <p:nvSpPr>
          <p:cNvPr id="346116" name="未知"/>
          <p:cNvSpPr/>
          <p:nvPr/>
        </p:nvSpPr>
        <p:spPr bwMode="auto">
          <a:xfrm>
            <a:off x="3348038" y="3979639"/>
            <a:ext cx="2303462" cy="1512888"/>
          </a:xfrm>
          <a:custGeom>
            <a:avLst/>
            <a:gdLst>
              <a:gd name="T0" fmla="*/ 590 w 1451"/>
              <a:gd name="T1" fmla="*/ 0 h 953"/>
              <a:gd name="T2" fmla="*/ 0 w 1451"/>
              <a:gd name="T3" fmla="*/ 953 h 953"/>
              <a:gd name="T4" fmla="*/ 1451 w 1451"/>
              <a:gd name="T5" fmla="*/ 817 h 953"/>
              <a:gd name="T6" fmla="*/ 590 w 1451"/>
              <a:gd name="T7" fmla="*/ 0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1" h="953">
                <a:moveTo>
                  <a:pt x="590" y="0"/>
                </a:moveTo>
                <a:lnTo>
                  <a:pt x="0" y="953"/>
                </a:lnTo>
                <a:lnTo>
                  <a:pt x="1451" y="817"/>
                </a:lnTo>
                <a:lnTo>
                  <a:pt x="590" y="0"/>
                </a:lnTo>
                <a:close/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6117" name="未知"/>
          <p:cNvSpPr/>
          <p:nvPr/>
        </p:nvSpPr>
        <p:spPr bwMode="auto">
          <a:xfrm rot="6726046">
            <a:off x="5473701" y="3655789"/>
            <a:ext cx="2303462" cy="1512887"/>
          </a:xfrm>
          <a:custGeom>
            <a:avLst/>
            <a:gdLst>
              <a:gd name="T0" fmla="*/ 590 w 1451"/>
              <a:gd name="T1" fmla="*/ 0 h 953"/>
              <a:gd name="T2" fmla="*/ 0 w 1451"/>
              <a:gd name="T3" fmla="*/ 953 h 953"/>
              <a:gd name="T4" fmla="*/ 1451 w 1451"/>
              <a:gd name="T5" fmla="*/ 817 h 953"/>
              <a:gd name="T6" fmla="*/ 590 w 1451"/>
              <a:gd name="T7" fmla="*/ 0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1" h="953">
                <a:moveTo>
                  <a:pt x="590" y="0"/>
                </a:moveTo>
                <a:lnTo>
                  <a:pt x="0" y="953"/>
                </a:lnTo>
                <a:lnTo>
                  <a:pt x="1451" y="817"/>
                </a:lnTo>
                <a:lnTo>
                  <a:pt x="590" y="0"/>
                </a:lnTo>
                <a:close/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6118" name="未知"/>
          <p:cNvSpPr/>
          <p:nvPr/>
        </p:nvSpPr>
        <p:spPr bwMode="auto">
          <a:xfrm rot="951385">
            <a:off x="3565525" y="3690714"/>
            <a:ext cx="2303463" cy="1512888"/>
          </a:xfrm>
          <a:custGeom>
            <a:avLst/>
            <a:gdLst>
              <a:gd name="T0" fmla="*/ 590 w 1451"/>
              <a:gd name="T1" fmla="*/ 0 h 953"/>
              <a:gd name="T2" fmla="*/ 0 w 1451"/>
              <a:gd name="T3" fmla="*/ 953 h 953"/>
              <a:gd name="T4" fmla="*/ 1451 w 1451"/>
              <a:gd name="T5" fmla="*/ 817 h 953"/>
              <a:gd name="T6" fmla="*/ 590 w 1451"/>
              <a:gd name="T7" fmla="*/ 0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1" h="953">
                <a:moveTo>
                  <a:pt x="590" y="0"/>
                </a:moveTo>
                <a:lnTo>
                  <a:pt x="0" y="953"/>
                </a:lnTo>
                <a:lnTo>
                  <a:pt x="1451" y="817"/>
                </a:lnTo>
                <a:lnTo>
                  <a:pt x="590" y="0"/>
                </a:lnTo>
                <a:close/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6119" name="未知"/>
          <p:cNvSpPr/>
          <p:nvPr/>
        </p:nvSpPr>
        <p:spPr bwMode="auto">
          <a:xfrm rot="2035074">
            <a:off x="3854450" y="3403377"/>
            <a:ext cx="2303463" cy="1512887"/>
          </a:xfrm>
          <a:custGeom>
            <a:avLst/>
            <a:gdLst>
              <a:gd name="T0" fmla="*/ 590 w 1451"/>
              <a:gd name="T1" fmla="*/ 0 h 953"/>
              <a:gd name="T2" fmla="*/ 0 w 1451"/>
              <a:gd name="T3" fmla="*/ 953 h 953"/>
              <a:gd name="T4" fmla="*/ 1451 w 1451"/>
              <a:gd name="T5" fmla="*/ 817 h 953"/>
              <a:gd name="T6" fmla="*/ 590 w 1451"/>
              <a:gd name="T7" fmla="*/ 0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1" h="953">
                <a:moveTo>
                  <a:pt x="590" y="0"/>
                </a:moveTo>
                <a:lnTo>
                  <a:pt x="0" y="953"/>
                </a:lnTo>
                <a:lnTo>
                  <a:pt x="1451" y="817"/>
                </a:lnTo>
                <a:lnTo>
                  <a:pt x="590" y="0"/>
                </a:lnTo>
                <a:close/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6120" name="未知"/>
          <p:cNvSpPr/>
          <p:nvPr/>
        </p:nvSpPr>
        <p:spPr bwMode="auto">
          <a:xfrm rot="3671590">
            <a:off x="4465637" y="3222402"/>
            <a:ext cx="2303463" cy="1512888"/>
          </a:xfrm>
          <a:custGeom>
            <a:avLst/>
            <a:gdLst>
              <a:gd name="T0" fmla="*/ 590 w 1451"/>
              <a:gd name="T1" fmla="*/ 0 h 953"/>
              <a:gd name="T2" fmla="*/ 0 w 1451"/>
              <a:gd name="T3" fmla="*/ 953 h 953"/>
              <a:gd name="T4" fmla="*/ 1451 w 1451"/>
              <a:gd name="T5" fmla="*/ 817 h 953"/>
              <a:gd name="T6" fmla="*/ 590 w 1451"/>
              <a:gd name="T7" fmla="*/ 0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1" h="953">
                <a:moveTo>
                  <a:pt x="590" y="0"/>
                </a:moveTo>
                <a:lnTo>
                  <a:pt x="0" y="953"/>
                </a:lnTo>
                <a:lnTo>
                  <a:pt x="1451" y="817"/>
                </a:lnTo>
                <a:lnTo>
                  <a:pt x="590" y="0"/>
                </a:lnTo>
                <a:close/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6121" name="未知"/>
          <p:cNvSpPr/>
          <p:nvPr/>
        </p:nvSpPr>
        <p:spPr bwMode="auto">
          <a:xfrm rot="5178952">
            <a:off x="4970462" y="3295427"/>
            <a:ext cx="2303463" cy="1512888"/>
          </a:xfrm>
          <a:custGeom>
            <a:avLst/>
            <a:gdLst>
              <a:gd name="T0" fmla="*/ 590 w 1451"/>
              <a:gd name="T1" fmla="*/ 0 h 953"/>
              <a:gd name="T2" fmla="*/ 0 w 1451"/>
              <a:gd name="T3" fmla="*/ 953 h 953"/>
              <a:gd name="T4" fmla="*/ 1451 w 1451"/>
              <a:gd name="T5" fmla="*/ 817 h 953"/>
              <a:gd name="T6" fmla="*/ 590 w 1451"/>
              <a:gd name="T7" fmla="*/ 0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1" h="953">
                <a:moveTo>
                  <a:pt x="590" y="0"/>
                </a:moveTo>
                <a:lnTo>
                  <a:pt x="0" y="953"/>
                </a:lnTo>
                <a:lnTo>
                  <a:pt x="1451" y="817"/>
                </a:lnTo>
                <a:lnTo>
                  <a:pt x="590" y="0"/>
                </a:lnTo>
                <a:close/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6122" name="Text Box 10"/>
          <p:cNvSpPr txBox="1">
            <a:spLocks noChangeArrowheads="1"/>
          </p:cNvSpPr>
          <p:nvPr/>
        </p:nvSpPr>
        <p:spPr bwMode="auto">
          <a:xfrm>
            <a:off x="2987675" y="5348064"/>
            <a:ext cx="28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346123" name="Text Box 11"/>
          <p:cNvSpPr txBox="1">
            <a:spLocks noChangeArrowheads="1"/>
          </p:cNvSpPr>
          <p:nvPr/>
        </p:nvSpPr>
        <p:spPr bwMode="auto">
          <a:xfrm>
            <a:off x="3924300" y="3692302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alibri" panose="020F0502020204030204" pitchFamily="34" charset="0"/>
              </a:rPr>
              <a:t>B</a:t>
            </a:r>
          </a:p>
        </p:txBody>
      </p:sp>
      <p:grpSp>
        <p:nvGrpSpPr>
          <p:cNvPr id="346124" name="Group 12"/>
          <p:cNvGrpSpPr/>
          <p:nvPr/>
        </p:nvGrpSpPr>
        <p:grpSpPr bwMode="auto">
          <a:xfrm>
            <a:off x="5691188" y="2204814"/>
            <a:ext cx="1328737" cy="3086100"/>
            <a:chOff x="0" y="0"/>
            <a:chExt cx="837" cy="1944"/>
          </a:xfrm>
        </p:grpSpPr>
        <p:sp>
          <p:nvSpPr>
            <p:cNvPr id="346125" name="Line 13"/>
            <p:cNvSpPr>
              <a:spLocks noChangeShapeType="1"/>
            </p:cNvSpPr>
            <p:nvPr/>
          </p:nvSpPr>
          <p:spPr bwMode="auto">
            <a:xfrm flipV="1">
              <a:off x="0" y="75"/>
              <a:ext cx="566" cy="18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6126" name="Text Box 14"/>
            <p:cNvSpPr txBox="1">
              <a:spLocks noChangeArrowheads="1"/>
            </p:cNvSpPr>
            <p:nvPr/>
          </p:nvSpPr>
          <p:spPr bwMode="auto">
            <a:xfrm>
              <a:off x="565" y="0"/>
              <a:ext cx="2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Calibri" panose="020F0502020204030204" pitchFamily="34" charset="0"/>
                </a:rPr>
                <a:t>M</a:t>
              </a:r>
            </a:p>
          </p:txBody>
        </p:sp>
      </p:grpSp>
      <p:grpSp>
        <p:nvGrpSpPr>
          <p:cNvPr id="346127" name="Group 15"/>
          <p:cNvGrpSpPr/>
          <p:nvPr/>
        </p:nvGrpSpPr>
        <p:grpSpPr bwMode="auto">
          <a:xfrm>
            <a:off x="5724525" y="4005039"/>
            <a:ext cx="2952750" cy="1271588"/>
            <a:chOff x="0" y="0"/>
            <a:chExt cx="1860" cy="801"/>
          </a:xfrm>
        </p:grpSpPr>
        <p:sp>
          <p:nvSpPr>
            <p:cNvPr id="346128" name="Line 16"/>
            <p:cNvSpPr>
              <a:spLocks noChangeShapeType="1"/>
            </p:cNvSpPr>
            <p:nvPr/>
          </p:nvSpPr>
          <p:spPr bwMode="auto">
            <a:xfrm flipV="1">
              <a:off x="0" y="29"/>
              <a:ext cx="1633" cy="7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6129" name="Text Box 17"/>
            <p:cNvSpPr txBox="1">
              <a:spLocks noChangeArrowheads="1"/>
            </p:cNvSpPr>
            <p:nvPr/>
          </p:nvSpPr>
          <p:spPr bwMode="auto">
            <a:xfrm>
              <a:off x="1678" y="0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Calibri" panose="020F0502020204030204" pitchFamily="34" charset="0"/>
                </a:rPr>
                <a:t>N</a:t>
              </a:r>
            </a:p>
          </p:txBody>
        </p:sp>
      </p:grpSp>
      <p:grpSp>
        <p:nvGrpSpPr>
          <p:cNvPr id="346130" name="Group 18"/>
          <p:cNvGrpSpPr/>
          <p:nvPr/>
        </p:nvGrpSpPr>
        <p:grpSpPr bwMode="auto">
          <a:xfrm>
            <a:off x="6329363" y="2781077"/>
            <a:ext cx="331787" cy="457200"/>
            <a:chOff x="0" y="0"/>
            <a:chExt cx="209" cy="288"/>
          </a:xfrm>
        </p:grpSpPr>
        <p:sp>
          <p:nvSpPr>
            <p:cNvPr id="346131" name="Text Box 19"/>
            <p:cNvSpPr txBox="1">
              <a:spLocks noChangeArrowheads="1"/>
            </p:cNvSpPr>
            <p:nvPr/>
          </p:nvSpPr>
          <p:spPr bwMode="auto">
            <a:xfrm>
              <a:off x="27" y="0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Calibri" panose="020F0502020204030204" pitchFamily="34" charset="0"/>
                </a:rPr>
                <a:t>D</a:t>
              </a:r>
            </a:p>
          </p:txBody>
        </p:sp>
        <p:sp>
          <p:nvSpPr>
            <p:cNvPr id="346132" name="Oval 20"/>
            <p:cNvSpPr>
              <a:spLocks noChangeArrowheads="1"/>
            </p:cNvSpPr>
            <p:nvPr/>
          </p:nvSpPr>
          <p:spPr bwMode="auto">
            <a:xfrm>
              <a:off x="0" y="154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46133" name="Group 21"/>
          <p:cNvGrpSpPr/>
          <p:nvPr/>
        </p:nvGrpSpPr>
        <p:grpSpPr bwMode="auto">
          <a:xfrm>
            <a:off x="7366000" y="4365402"/>
            <a:ext cx="303213" cy="457200"/>
            <a:chOff x="0" y="0"/>
            <a:chExt cx="191" cy="288"/>
          </a:xfrm>
        </p:grpSpPr>
        <p:sp>
          <p:nvSpPr>
            <p:cNvPr id="346134" name="Text Box 22"/>
            <p:cNvSpPr txBox="1">
              <a:spLocks noChangeArrowheads="1"/>
            </p:cNvSpPr>
            <p:nvPr/>
          </p:nvSpPr>
          <p:spPr bwMode="auto">
            <a:xfrm>
              <a:off x="9" y="0"/>
              <a:ext cx="1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Calibri" panose="020F0502020204030204" pitchFamily="34" charset="0"/>
                </a:rPr>
                <a:t>E</a:t>
              </a:r>
            </a:p>
          </p:txBody>
        </p:sp>
        <p:sp>
          <p:nvSpPr>
            <p:cNvPr id="346135" name="Oval 23"/>
            <p:cNvSpPr>
              <a:spLocks noChangeArrowheads="1"/>
            </p:cNvSpPr>
            <p:nvPr/>
          </p:nvSpPr>
          <p:spPr bwMode="auto">
            <a:xfrm>
              <a:off x="0" y="64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46136" name="Group 24"/>
          <p:cNvGrpSpPr/>
          <p:nvPr/>
        </p:nvGrpSpPr>
        <p:grpSpPr bwMode="auto">
          <a:xfrm>
            <a:off x="5437188" y="5229002"/>
            <a:ext cx="431800" cy="504825"/>
            <a:chOff x="0" y="0"/>
            <a:chExt cx="272" cy="318"/>
          </a:xfrm>
        </p:grpSpPr>
        <p:sp>
          <p:nvSpPr>
            <p:cNvPr id="346137" name="Text Box 25"/>
            <p:cNvSpPr txBox="1">
              <a:spLocks noChangeArrowheads="1"/>
            </p:cNvSpPr>
            <p:nvPr/>
          </p:nvSpPr>
          <p:spPr bwMode="auto">
            <a:xfrm>
              <a:off x="0" y="30"/>
              <a:ext cx="2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Calibri" panose="020F0502020204030204" pitchFamily="34" charset="0"/>
                </a:rPr>
                <a:t>C</a:t>
              </a:r>
            </a:p>
          </p:txBody>
        </p:sp>
        <p:sp>
          <p:nvSpPr>
            <p:cNvPr id="346138" name="Oval 26"/>
            <p:cNvSpPr>
              <a:spLocks noChangeArrowheads="1"/>
            </p:cNvSpPr>
            <p:nvPr/>
          </p:nvSpPr>
          <p:spPr bwMode="auto">
            <a:xfrm>
              <a:off x="135" y="0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46139" name="Group 27"/>
          <p:cNvGrpSpPr/>
          <p:nvPr/>
        </p:nvGrpSpPr>
        <p:grpSpPr bwMode="auto">
          <a:xfrm>
            <a:off x="5651500" y="6446838"/>
            <a:ext cx="1296988" cy="366712"/>
            <a:chOff x="0" y="0"/>
            <a:chExt cx="817" cy="231"/>
          </a:xfrm>
        </p:grpSpPr>
        <p:sp>
          <p:nvSpPr>
            <p:cNvPr id="346140" name="Rectangle 28"/>
            <p:cNvSpPr>
              <a:spLocks noChangeArrowheads="1"/>
            </p:cNvSpPr>
            <p:nvPr/>
          </p:nvSpPr>
          <p:spPr bwMode="auto">
            <a:xfrm>
              <a:off x="0" y="0"/>
              <a:ext cx="817" cy="227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32999"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32999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6141" name="Text Box 29">
              <a:hlinkClick r:id="" action="ppaction://hlinkshowjump?jump=nextslide"/>
            </p:cNvPr>
            <p:cNvSpPr txBox="1">
              <a:spLocks noChangeArrowheads="1"/>
            </p:cNvSpPr>
            <p:nvPr/>
          </p:nvSpPr>
          <p:spPr bwMode="auto">
            <a:xfrm>
              <a:off x="91" y="0"/>
              <a:ext cx="6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>
                  <a:latin typeface="Calibri" panose="020F0502020204030204" pitchFamily="34" charset="0"/>
                </a:rPr>
                <a:t>下一页</a:t>
              </a:r>
            </a:p>
          </p:txBody>
        </p:sp>
      </p:grpSp>
      <p:grpSp>
        <p:nvGrpSpPr>
          <p:cNvPr id="346142" name="Group 30"/>
          <p:cNvGrpSpPr/>
          <p:nvPr/>
        </p:nvGrpSpPr>
        <p:grpSpPr bwMode="auto">
          <a:xfrm>
            <a:off x="7019925" y="6446838"/>
            <a:ext cx="1296988" cy="366712"/>
            <a:chOff x="0" y="0"/>
            <a:chExt cx="817" cy="231"/>
          </a:xfrm>
        </p:grpSpPr>
        <p:sp>
          <p:nvSpPr>
            <p:cNvPr id="346143" name="Rectangle 31"/>
            <p:cNvSpPr>
              <a:spLocks noChangeArrowheads="1"/>
            </p:cNvSpPr>
            <p:nvPr/>
          </p:nvSpPr>
          <p:spPr bwMode="auto">
            <a:xfrm>
              <a:off x="0" y="0"/>
              <a:ext cx="817" cy="227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32999"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32999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6144" name="Text Box 32">
              <a:hlinkClick r:id="" action="ppaction://hlinkshowjump?jump=previousslide"/>
            </p:cNvPr>
            <p:cNvSpPr txBox="1">
              <a:spLocks noChangeArrowheads="1"/>
            </p:cNvSpPr>
            <p:nvPr/>
          </p:nvSpPr>
          <p:spPr bwMode="auto">
            <a:xfrm>
              <a:off x="91" y="0"/>
              <a:ext cx="6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>
                  <a:latin typeface="Calibri" panose="020F0502020204030204" pitchFamily="34" charset="0"/>
                </a:rPr>
                <a:t>上一页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46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46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46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461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61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46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6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46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6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3461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3461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61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46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6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346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6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2000"/>
                                        <p:tgtEl>
                                          <p:spTgt spid="3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7" grpId="0" animBg="1"/>
      <p:bldP spid="346118" grpId="0" animBg="1"/>
      <p:bldP spid="346119" grpId="0" animBg="1"/>
      <p:bldP spid="346120" grpId="0" animBg="1"/>
      <p:bldP spid="3461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404664"/>
            <a:ext cx="8229600" cy="2952328"/>
          </a:xfrm>
        </p:spPr>
        <p:txBody>
          <a:bodyPr/>
          <a:lstStyle/>
          <a:p>
            <a:r>
              <a:rPr lang="zh-CN" altLang="en-US" b="1" dirty="0"/>
              <a:t>如图所示，已知正方形</a:t>
            </a:r>
            <a:r>
              <a:rPr lang="en-US" altLang="zh-CN" b="1" dirty="0"/>
              <a:t>ABCD</a:t>
            </a:r>
            <a:r>
              <a:rPr lang="zh-CN" altLang="en-US" b="1" dirty="0"/>
              <a:t>中的△</a:t>
            </a:r>
            <a:r>
              <a:rPr lang="en-US" altLang="zh-CN" b="1" dirty="0"/>
              <a:t>DCF</a:t>
            </a:r>
            <a:r>
              <a:rPr lang="zh-CN" altLang="en-US" b="1" dirty="0"/>
              <a:t>可以经过旋转得到△</a:t>
            </a:r>
            <a:r>
              <a:rPr lang="en-US" altLang="zh-CN" b="1" dirty="0"/>
              <a:t>ECB</a:t>
            </a:r>
            <a:r>
              <a:rPr lang="zh-CN" altLang="en-US" b="1" dirty="0"/>
              <a:t>。</a:t>
            </a:r>
          </a:p>
          <a:p>
            <a:r>
              <a:rPr lang="zh-CN" altLang="en-US" b="1" dirty="0"/>
              <a:t>（</a:t>
            </a:r>
            <a:r>
              <a:rPr lang="en-US" altLang="zh-CN" b="1" dirty="0"/>
              <a:t>1</a:t>
            </a:r>
            <a:r>
              <a:rPr lang="zh-CN" altLang="en-US" b="1" dirty="0"/>
              <a:t>）图中哪一个点是旋转中心？</a:t>
            </a:r>
          </a:p>
          <a:p>
            <a:r>
              <a:rPr lang="zh-CN" altLang="en-US" b="1" dirty="0"/>
              <a:t>（</a:t>
            </a:r>
            <a:r>
              <a:rPr lang="en-US" altLang="zh-CN" b="1" dirty="0"/>
              <a:t>2</a:t>
            </a:r>
            <a:r>
              <a:rPr lang="zh-CN" altLang="en-US" b="1" dirty="0"/>
              <a:t>）按什么方向旋转了多少度？</a:t>
            </a:r>
          </a:p>
          <a:p>
            <a:r>
              <a:rPr lang="zh-CN" altLang="en-US" b="1" dirty="0"/>
              <a:t>（</a:t>
            </a:r>
            <a:r>
              <a:rPr lang="en-US" altLang="zh-CN" b="1" dirty="0"/>
              <a:t>3</a:t>
            </a:r>
            <a:r>
              <a:rPr lang="zh-CN" altLang="en-US" b="1" dirty="0"/>
              <a:t>）如果</a:t>
            </a:r>
            <a:r>
              <a:rPr lang="en-US" altLang="zh-CN" b="1" dirty="0"/>
              <a:t>CF=3cm</a:t>
            </a:r>
            <a:r>
              <a:rPr lang="zh-CN" altLang="en-US" b="1" dirty="0"/>
              <a:t>，求</a:t>
            </a:r>
            <a:r>
              <a:rPr lang="en-US" altLang="zh-CN" b="1" dirty="0"/>
              <a:t>EF</a:t>
            </a:r>
            <a:r>
              <a:rPr lang="zh-CN" altLang="en-US" b="1" dirty="0"/>
              <a:t>的长。</a:t>
            </a:r>
          </a:p>
        </p:txBody>
      </p:sp>
      <p:pic>
        <p:nvPicPr>
          <p:cNvPr id="3471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984" y="3567987"/>
            <a:ext cx="2898775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idx="1"/>
          </p:nvPr>
        </p:nvSpPr>
        <p:spPr>
          <a:xfrm>
            <a:off x="430994" y="2996952"/>
            <a:ext cx="8064896" cy="305435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4000" b="1" dirty="0">
                <a:ea typeface="黑体" panose="02010609060101010101" pitchFamily="49" charset="-122"/>
              </a:rPr>
              <a:t>感知生活中的旋转现象，观察并思考物体在旋转过程中，形状、大小、位置是否发生了变化？</a:t>
            </a:r>
          </a:p>
        </p:txBody>
      </p:sp>
      <p:sp>
        <p:nvSpPr>
          <p:cNvPr id="329731" name="WordArt 3"/>
          <p:cNvSpPr>
            <a:spLocks noChangeArrowheads="1" noChangeShapeType="1" noTextEdit="1"/>
          </p:cNvSpPr>
          <p:nvPr/>
        </p:nvSpPr>
        <p:spPr bwMode="auto">
          <a:xfrm>
            <a:off x="1835696" y="1124744"/>
            <a:ext cx="5255493" cy="106273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zh-CN" altLang="en-US" sz="6000" kern="10" spc="-540" dirty="0">
                <a:ln w="12700" cmpd="sng">
                  <a:solidFill>
                    <a:srgbClr val="FFFF00"/>
                  </a:solidFill>
                  <a:rou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感知旋转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Text Box 2"/>
          <p:cNvSpPr txBox="1">
            <a:spLocks noChangeArrowheads="1"/>
          </p:cNvSpPr>
          <p:nvPr/>
        </p:nvSpPr>
        <p:spPr bwMode="auto">
          <a:xfrm>
            <a:off x="914400" y="381000"/>
            <a:ext cx="723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CC3300"/>
                </a:solidFill>
                <a:latin typeface="Calibri" panose="020F0502020204030204" pitchFamily="34" charset="0"/>
              </a:rPr>
              <a:t>课堂回顾：这节课，主要学习了什么？</a:t>
            </a:r>
          </a:p>
        </p:txBody>
      </p:sp>
      <p:sp>
        <p:nvSpPr>
          <p:cNvPr id="348163" name="Rectangle 3"/>
          <p:cNvSpPr>
            <a:spLocks noChangeArrowheads="1"/>
          </p:cNvSpPr>
          <p:nvPr/>
        </p:nvSpPr>
        <p:spPr bwMode="auto">
          <a:xfrm>
            <a:off x="304800" y="1981200"/>
            <a:ext cx="85169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latin typeface="宋体" panose="02010600030101010101" pitchFamily="2" charset="-122"/>
              </a:rPr>
              <a:t>在平面内，将一个图形绕着一个</a:t>
            </a:r>
            <a:r>
              <a:rPr lang="zh-CN" altLang="en-US" sz="3200" b="1" dirty="0">
                <a:solidFill>
                  <a:srgbClr val="CC3300"/>
                </a:solidFill>
                <a:latin typeface="宋体" panose="02010600030101010101" pitchFamily="2" charset="-122"/>
              </a:rPr>
              <a:t>定点按</a:t>
            </a:r>
            <a:r>
              <a:rPr lang="zh-CN" altLang="en-US" sz="3200" b="1" dirty="0">
                <a:latin typeface="宋体" panose="02010600030101010101" pitchFamily="2" charset="-122"/>
              </a:rPr>
              <a:t>某一个方向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转动一定角度</a:t>
            </a:r>
            <a:r>
              <a:rPr lang="zh-CN" altLang="en-US" sz="3200" b="1" dirty="0">
                <a:latin typeface="宋体" panose="02010600030101010101" pitchFamily="2" charset="-122"/>
              </a:rPr>
              <a:t>，这样的图形运动称为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旋转</a:t>
            </a:r>
          </a:p>
        </p:txBody>
      </p:sp>
      <p:sp>
        <p:nvSpPr>
          <p:cNvPr id="348164" name="Text Box 4"/>
          <p:cNvSpPr txBox="1">
            <a:spLocks noChangeArrowheads="1"/>
          </p:cNvSpPr>
          <p:nvPr/>
        </p:nvSpPr>
        <p:spPr bwMode="auto">
          <a:xfrm>
            <a:off x="304800" y="1295400"/>
            <a:ext cx="2209800" cy="531813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rgbClr val="FFFF00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Calibri" panose="020F0502020204030204" pitchFamily="34" charset="0"/>
              </a:rPr>
              <a:t>旋转的概念：</a:t>
            </a:r>
          </a:p>
        </p:txBody>
      </p:sp>
      <p:sp>
        <p:nvSpPr>
          <p:cNvPr id="348165" name="Text Box 5"/>
          <p:cNvSpPr txBox="1">
            <a:spLocks noChangeArrowheads="1"/>
          </p:cNvSpPr>
          <p:nvPr/>
        </p:nvSpPr>
        <p:spPr bwMode="auto">
          <a:xfrm>
            <a:off x="381000" y="3200400"/>
            <a:ext cx="2209800" cy="531813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rgbClr val="FFFF00"/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Calibri" panose="020F0502020204030204" pitchFamily="34" charset="0"/>
              </a:rPr>
              <a:t>旋转的性质：</a:t>
            </a:r>
          </a:p>
        </p:txBody>
      </p:sp>
      <p:sp>
        <p:nvSpPr>
          <p:cNvPr id="348166" name="Rectangle 6"/>
          <p:cNvSpPr>
            <a:spLocks noChangeArrowheads="1"/>
          </p:cNvSpPr>
          <p:nvPr/>
        </p:nvSpPr>
        <p:spPr bwMode="auto">
          <a:xfrm>
            <a:off x="457200" y="3886200"/>
            <a:ext cx="6508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latin typeface="宋体" panose="02010600030101010101" pitchFamily="2" charset="-122"/>
              </a:rPr>
              <a:t>1</a:t>
            </a:r>
            <a:r>
              <a:rPr lang="zh-CN" altLang="en-US" sz="3200" b="1" dirty="0">
                <a:latin typeface="宋体" panose="02010600030101010101" pitchFamily="2" charset="-122"/>
              </a:rPr>
              <a:t>、旋转不改变图形的大小和形状．</a:t>
            </a:r>
          </a:p>
        </p:txBody>
      </p:sp>
      <p:sp>
        <p:nvSpPr>
          <p:cNvPr id="348167" name="Rectangle 7"/>
          <p:cNvSpPr>
            <a:spLocks noChangeArrowheads="1"/>
          </p:cNvSpPr>
          <p:nvPr/>
        </p:nvSpPr>
        <p:spPr bwMode="auto">
          <a:xfrm>
            <a:off x="457200" y="4648200"/>
            <a:ext cx="81613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</a:rPr>
              <a:t>2</a:t>
            </a:r>
            <a:r>
              <a:rPr lang="zh-CN" altLang="en-US" sz="3200" b="1" dirty="0">
                <a:latin typeface="Calibri" panose="020F0502020204030204" pitchFamily="34" charset="0"/>
              </a:rPr>
              <a:t>、任意一对对应点与旋转中心的连线所成的</a:t>
            </a:r>
          </a:p>
          <a:p>
            <a:r>
              <a:rPr lang="zh-CN" altLang="en-US" sz="3200" b="1" dirty="0">
                <a:latin typeface="Calibri" panose="020F0502020204030204" pitchFamily="34" charset="0"/>
              </a:rPr>
              <a:t>角度都是旋转角，旋转角相等．</a:t>
            </a:r>
          </a:p>
        </p:txBody>
      </p:sp>
      <p:sp>
        <p:nvSpPr>
          <p:cNvPr id="348168" name="Rectangle 8"/>
          <p:cNvSpPr>
            <a:spLocks noChangeArrowheads="1"/>
          </p:cNvSpPr>
          <p:nvPr/>
        </p:nvSpPr>
        <p:spPr bwMode="auto">
          <a:xfrm>
            <a:off x="457200" y="5732106"/>
            <a:ext cx="612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</a:rPr>
              <a:t>3</a:t>
            </a:r>
            <a:r>
              <a:rPr lang="zh-CN" altLang="en-US" sz="3200" b="1" dirty="0">
                <a:latin typeface="Calibri" panose="020F0502020204030204" pitchFamily="34" charset="0"/>
              </a:rPr>
              <a:t>、对应点到旋转中心的距离相等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2" grpId="0" animBg="1" autoUpdateAnimBg="0"/>
      <p:bldP spid="348163" grpId="0" animBg="1" autoUpdateAnimBg="0"/>
      <p:bldP spid="348164" grpId="0" animBg="1" autoUpdateAnimBg="0"/>
      <p:bldP spid="348165" grpId="0" animBg="1" autoUpdateAnimBg="0"/>
      <p:bldP spid="348166" grpId="0" animBg="1" autoUpdateAnimBg="0"/>
      <p:bldP spid="348167" grpId="0" animBg="1" autoUpdateAnimBg="0"/>
      <p:bldP spid="348168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ChangeArrowheads="1"/>
          </p:cNvSpPr>
          <p:nvPr/>
        </p:nvSpPr>
        <p:spPr bwMode="auto">
          <a:xfrm>
            <a:off x="539750" y="765175"/>
            <a:ext cx="8382000" cy="5562600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 scaled="1"/>
          </a:gradFill>
          <a:ln w="28575">
            <a:solidFill>
              <a:schemeClr val="tx2"/>
            </a:solidFill>
            <a:miter lim="800000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187" name="Rectangle 3"/>
          <p:cNvSpPr>
            <a:spLocks noChangeArrowheads="1"/>
          </p:cNvSpPr>
          <p:nvPr/>
        </p:nvSpPr>
        <p:spPr bwMode="auto">
          <a:xfrm>
            <a:off x="4572000" y="762000"/>
            <a:ext cx="152400" cy="556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188" name="AutoShape 4" descr="75%"/>
          <p:cNvSpPr>
            <a:spLocks noChangeArrowheads="1"/>
          </p:cNvSpPr>
          <p:nvPr/>
        </p:nvSpPr>
        <p:spPr bwMode="auto">
          <a:xfrm>
            <a:off x="762000" y="914400"/>
            <a:ext cx="3733800" cy="51054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rgbClr val="00CC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189" name="AutoShape 5" descr="75%"/>
          <p:cNvSpPr>
            <a:spLocks noChangeArrowheads="1"/>
          </p:cNvSpPr>
          <p:nvPr/>
        </p:nvSpPr>
        <p:spPr bwMode="auto">
          <a:xfrm>
            <a:off x="685800" y="990600"/>
            <a:ext cx="3733800" cy="51054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rgbClr val="00CC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190" name="AutoShape 6" descr="75%"/>
          <p:cNvSpPr>
            <a:spLocks noChangeArrowheads="1"/>
          </p:cNvSpPr>
          <p:nvPr/>
        </p:nvSpPr>
        <p:spPr bwMode="auto">
          <a:xfrm>
            <a:off x="5029200" y="762000"/>
            <a:ext cx="3733800" cy="51054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rgbClr val="00CC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191" name="AutoShape 7" descr="75%"/>
          <p:cNvSpPr>
            <a:spLocks noChangeArrowheads="1"/>
          </p:cNvSpPr>
          <p:nvPr/>
        </p:nvSpPr>
        <p:spPr bwMode="auto">
          <a:xfrm>
            <a:off x="4953000" y="838200"/>
            <a:ext cx="3733800" cy="51054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rgbClr val="00CC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192" name="AutoShape 8" descr="75%"/>
          <p:cNvSpPr>
            <a:spLocks noChangeArrowheads="1"/>
          </p:cNvSpPr>
          <p:nvPr/>
        </p:nvSpPr>
        <p:spPr bwMode="auto">
          <a:xfrm>
            <a:off x="4876800" y="914400"/>
            <a:ext cx="3733800" cy="51054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rgbClr val="00CC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193" name="AutoShape 9" descr="75%"/>
          <p:cNvSpPr>
            <a:spLocks noChangeArrowheads="1"/>
          </p:cNvSpPr>
          <p:nvPr/>
        </p:nvSpPr>
        <p:spPr bwMode="auto">
          <a:xfrm>
            <a:off x="5003800" y="981075"/>
            <a:ext cx="3733800" cy="5105400"/>
          </a:xfrm>
          <a:prstGeom prst="roundRect">
            <a:avLst>
              <a:gd name="adj" fmla="val 16667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rgbClr val="00CC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194" name="Oval 10"/>
          <p:cNvSpPr>
            <a:spLocks noChangeArrowheads="1"/>
          </p:cNvSpPr>
          <p:nvPr/>
        </p:nvSpPr>
        <p:spPr bwMode="auto">
          <a:xfrm>
            <a:off x="4114800" y="1600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195" name="Oval 11"/>
          <p:cNvSpPr>
            <a:spLocks noChangeArrowheads="1"/>
          </p:cNvSpPr>
          <p:nvPr/>
        </p:nvSpPr>
        <p:spPr bwMode="auto">
          <a:xfrm>
            <a:off x="4114800" y="1981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196" name="Oval 12"/>
          <p:cNvSpPr>
            <a:spLocks noChangeArrowheads="1"/>
          </p:cNvSpPr>
          <p:nvPr/>
        </p:nvSpPr>
        <p:spPr bwMode="auto">
          <a:xfrm>
            <a:off x="4114800" y="2362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197" name="Oval 13"/>
          <p:cNvSpPr>
            <a:spLocks noChangeArrowheads="1"/>
          </p:cNvSpPr>
          <p:nvPr/>
        </p:nvSpPr>
        <p:spPr bwMode="auto">
          <a:xfrm>
            <a:off x="4114800" y="2362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198" name="Oval 14"/>
          <p:cNvSpPr>
            <a:spLocks noChangeArrowheads="1"/>
          </p:cNvSpPr>
          <p:nvPr/>
        </p:nvSpPr>
        <p:spPr bwMode="auto">
          <a:xfrm>
            <a:off x="4114800" y="2743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199" name="Oval 15"/>
          <p:cNvSpPr>
            <a:spLocks noChangeArrowheads="1"/>
          </p:cNvSpPr>
          <p:nvPr/>
        </p:nvSpPr>
        <p:spPr bwMode="auto">
          <a:xfrm>
            <a:off x="4114800" y="3124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00" name="Oval 16"/>
          <p:cNvSpPr>
            <a:spLocks noChangeArrowheads="1"/>
          </p:cNvSpPr>
          <p:nvPr/>
        </p:nvSpPr>
        <p:spPr bwMode="auto">
          <a:xfrm>
            <a:off x="4114800" y="3124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01" name="Oval 17"/>
          <p:cNvSpPr>
            <a:spLocks noChangeArrowheads="1"/>
          </p:cNvSpPr>
          <p:nvPr/>
        </p:nvSpPr>
        <p:spPr bwMode="auto">
          <a:xfrm>
            <a:off x="4114800" y="3505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02" name="Oval 18"/>
          <p:cNvSpPr>
            <a:spLocks noChangeArrowheads="1"/>
          </p:cNvSpPr>
          <p:nvPr/>
        </p:nvSpPr>
        <p:spPr bwMode="auto">
          <a:xfrm>
            <a:off x="4114800" y="3886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03" name="Oval 19"/>
          <p:cNvSpPr>
            <a:spLocks noChangeArrowheads="1"/>
          </p:cNvSpPr>
          <p:nvPr/>
        </p:nvSpPr>
        <p:spPr bwMode="auto">
          <a:xfrm>
            <a:off x="4114800" y="3886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04" name="Oval 20"/>
          <p:cNvSpPr>
            <a:spLocks noChangeArrowheads="1"/>
          </p:cNvSpPr>
          <p:nvPr/>
        </p:nvSpPr>
        <p:spPr bwMode="auto">
          <a:xfrm>
            <a:off x="4114800" y="4267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05" name="Oval 21"/>
          <p:cNvSpPr>
            <a:spLocks noChangeArrowheads="1"/>
          </p:cNvSpPr>
          <p:nvPr/>
        </p:nvSpPr>
        <p:spPr bwMode="auto">
          <a:xfrm>
            <a:off x="4114800" y="4648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06" name="Oval 22"/>
          <p:cNvSpPr>
            <a:spLocks noChangeArrowheads="1"/>
          </p:cNvSpPr>
          <p:nvPr/>
        </p:nvSpPr>
        <p:spPr bwMode="auto">
          <a:xfrm>
            <a:off x="4114800" y="4648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07" name="Oval 23"/>
          <p:cNvSpPr>
            <a:spLocks noChangeArrowheads="1"/>
          </p:cNvSpPr>
          <p:nvPr/>
        </p:nvSpPr>
        <p:spPr bwMode="auto">
          <a:xfrm>
            <a:off x="4114800" y="5029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08" name="Oval 24"/>
          <p:cNvSpPr>
            <a:spLocks noChangeArrowheads="1"/>
          </p:cNvSpPr>
          <p:nvPr/>
        </p:nvSpPr>
        <p:spPr bwMode="auto">
          <a:xfrm>
            <a:off x="4114800" y="5410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09" name="Oval 25"/>
          <p:cNvSpPr>
            <a:spLocks noChangeArrowheads="1"/>
          </p:cNvSpPr>
          <p:nvPr/>
        </p:nvSpPr>
        <p:spPr bwMode="auto">
          <a:xfrm>
            <a:off x="4953000" y="1600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10" name="Oval 26"/>
          <p:cNvSpPr>
            <a:spLocks noChangeArrowheads="1"/>
          </p:cNvSpPr>
          <p:nvPr/>
        </p:nvSpPr>
        <p:spPr bwMode="auto">
          <a:xfrm>
            <a:off x="4953000" y="1981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11" name="Oval 27"/>
          <p:cNvSpPr>
            <a:spLocks noChangeArrowheads="1"/>
          </p:cNvSpPr>
          <p:nvPr/>
        </p:nvSpPr>
        <p:spPr bwMode="auto">
          <a:xfrm>
            <a:off x="4953000" y="2362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12" name="Oval 28"/>
          <p:cNvSpPr>
            <a:spLocks noChangeArrowheads="1"/>
          </p:cNvSpPr>
          <p:nvPr/>
        </p:nvSpPr>
        <p:spPr bwMode="auto">
          <a:xfrm>
            <a:off x="4953000" y="2362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13" name="Oval 29"/>
          <p:cNvSpPr>
            <a:spLocks noChangeArrowheads="1"/>
          </p:cNvSpPr>
          <p:nvPr/>
        </p:nvSpPr>
        <p:spPr bwMode="auto">
          <a:xfrm>
            <a:off x="4953000" y="2743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14" name="Oval 30"/>
          <p:cNvSpPr>
            <a:spLocks noChangeArrowheads="1"/>
          </p:cNvSpPr>
          <p:nvPr/>
        </p:nvSpPr>
        <p:spPr bwMode="auto">
          <a:xfrm>
            <a:off x="4953000" y="3124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15" name="Oval 31"/>
          <p:cNvSpPr>
            <a:spLocks noChangeArrowheads="1"/>
          </p:cNvSpPr>
          <p:nvPr/>
        </p:nvSpPr>
        <p:spPr bwMode="auto">
          <a:xfrm>
            <a:off x="4953000" y="3124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16" name="Oval 32"/>
          <p:cNvSpPr>
            <a:spLocks noChangeArrowheads="1"/>
          </p:cNvSpPr>
          <p:nvPr/>
        </p:nvSpPr>
        <p:spPr bwMode="auto">
          <a:xfrm>
            <a:off x="4953000" y="3505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17" name="Oval 33"/>
          <p:cNvSpPr>
            <a:spLocks noChangeArrowheads="1"/>
          </p:cNvSpPr>
          <p:nvPr/>
        </p:nvSpPr>
        <p:spPr bwMode="auto">
          <a:xfrm>
            <a:off x="4953000" y="3886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18" name="Oval 34"/>
          <p:cNvSpPr>
            <a:spLocks noChangeArrowheads="1"/>
          </p:cNvSpPr>
          <p:nvPr/>
        </p:nvSpPr>
        <p:spPr bwMode="auto">
          <a:xfrm>
            <a:off x="4953000" y="3886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19" name="Oval 35"/>
          <p:cNvSpPr>
            <a:spLocks noChangeArrowheads="1"/>
          </p:cNvSpPr>
          <p:nvPr/>
        </p:nvSpPr>
        <p:spPr bwMode="auto">
          <a:xfrm>
            <a:off x="4953000" y="4267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20" name="Oval 36"/>
          <p:cNvSpPr>
            <a:spLocks noChangeArrowheads="1"/>
          </p:cNvSpPr>
          <p:nvPr/>
        </p:nvSpPr>
        <p:spPr bwMode="auto">
          <a:xfrm>
            <a:off x="4953000" y="4648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21" name="Oval 37"/>
          <p:cNvSpPr>
            <a:spLocks noChangeArrowheads="1"/>
          </p:cNvSpPr>
          <p:nvPr/>
        </p:nvSpPr>
        <p:spPr bwMode="auto">
          <a:xfrm>
            <a:off x="4953000" y="4648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22" name="Oval 38"/>
          <p:cNvSpPr>
            <a:spLocks noChangeArrowheads="1"/>
          </p:cNvSpPr>
          <p:nvPr/>
        </p:nvSpPr>
        <p:spPr bwMode="auto">
          <a:xfrm>
            <a:off x="4953000" y="5029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23" name="Oval 39"/>
          <p:cNvSpPr>
            <a:spLocks noChangeArrowheads="1"/>
          </p:cNvSpPr>
          <p:nvPr/>
        </p:nvSpPr>
        <p:spPr bwMode="auto">
          <a:xfrm>
            <a:off x="4953000" y="5410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24" name="AutoShape 40"/>
          <p:cNvSpPr>
            <a:spLocks noChangeArrowheads="1"/>
          </p:cNvSpPr>
          <p:nvPr/>
        </p:nvSpPr>
        <p:spPr bwMode="auto">
          <a:xfrm flipV="1">
            <a:off x="4114800" y="1524000"/>
            <a:ext cx="1066800" cy="2286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25" name="AutoShape 41"/>
          <p:cNvSpPr>
            <a:spLocks noChangeArrowheads="1"/>
          </p:cNvSpPr>
          <p:nvPr/>
        </p:nvSpPr>
        <p:spPr bwMode="auto">
          <a:xfrm flipV="1">
            <a:off x="4114800" y="1905000"/>
            <a:ext cx="1066800" cy="2286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26" name="AutoShape 42"/>
          <p:cNvSpPr>
            <a:spLocks noChangeArrowheads="1"/>
          </p:cNvSpPr>
          <p:nvPr/>
        </p:nvSpPr>
        <p:spPr bwMode="auto">
          <a:xfrm flipV="1">
            <a:off x="4114800" y="2286000"/>
            <a:ext cx="1066800" cy="2286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27" name="AutoShape 43"/>
          <p:cNvSpPr>
            <a:spLocks noChangeArrowheads="1"/>
          </p:cNvSpPr>
          <p:nvPr/>
        </p:nvSpPr>
        <p:spPr bwMode="auto">
          <a:xfrm flipV="1">
            <a:off x="4114800" y="2667000"/>
            <a:ext cx="1066800" cy="2286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28" name="AutoShape 44"/>
          <p:cNvSpPr>
            <a:spLocks noChangeArrowheads="1"/>
          </p:cNvSpPr>
          <p:nvPr/>
        </p:nvSpPr>
        <p:spPr bwMode="auto">
          <a:xfrm flipV="1">
            <a:off x="4114800" y="3048000"/>
            <a:ext cx="1066800" cy="2286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29" name="Oval 45"/>
          <p:cNvSpPr>
            <a:spLocks noChangeArrowheads="1"/>
          </p:cNvSpPr>
          <p:nvPr/>
        </p:nvSpPr>
        <p:spPr bwMode="auto">
          <a:xfrm>
            <a:off x="4114800" y="3505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30" name="Oval 46"/>
          <p:cNvSpPr>
            <a:spLocks noChangeArrowheads="1"/>
          </p:cNvSpPr>
          <p:nvPr/>
        </p:nvSpPr>
        <p:spPr bwMode="auto">
          <a:xfrm>
            <a:off x="4114800" y="3886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31" name="Oval 47"/>
          <p:cNvSpPr>
            <a:spLocks noChangeArrowheads="1"/>
          </p:cNvSpPr>
          <p:nvPr/>
        </p:nvSpPr>
        <p:spPr bwMode="auto">
          <a:xfrm>
            <a:off x="4114800" y="4267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32" name="Oval 48"/>
          <p:cNvSpPr>
            <a:spLocks noChangeArrowheads="1"/>
          </p:cNvSpPr>
          <p:nvPr/>
        </p:nvSpPr>
        <p:spPr bwMode="auto">
          <a:xfrm>
            <a:off x="4114800" y="4267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33" name="Oval 49"/>
          <p:cNvSpPr>
            <a:spLocks noChangeArrowheads="1"/>
          </p:cNvSpPr>
          <p:nvPr/>
        </p:nvSpPr>
        <p:spPr bwMode="auto">
          <a:xfrm>
            <a:off x="4114800" y="4648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34" name="Oval 50"/>
          <p:cNvSpPr>
            <a:spLocks noChangeArrowheads="1"/>
          </p:cNvSpPr>
          <p:nvPr/>
        </p:nvSpPr>
        <p:spPr bwMode="auto">
          <a:xfrm>
            <a:off x="4114800" y="5029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35" name="Oval 51"/>
          <p:cNvSpPr>
            <a:spLocks noChangeArrowheads="1"/>
          </p:cNvSpPr>
          <p:nvPr/>
        </p:nvSpPr>
        <p:spPr bwMode="auto">
          <a:xfrm>
            <a:off x="4114800" y="5029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36" name="Oval 52"/>
          <p:cNvSpPr>
            <a:spLocks noChangeArrowheads="1"/>
          </p:cNvSpPr>
          <p:nvPr/>
        </p:nvSpPr>
        <p:spPr bwMode="auto">
          <a:xfrm>
            <a:off x="4953000" y="3505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37" name="Oval 53"/>
          <p:cNvSpPr>
            <a:spLocks noChangeArrowheads="1"/>
          </p:cNvSpPr>
          <p:nvPr/>
        </p:nvSpPr>
        <p:spPr bwMode="auto">
          <a:xfrm>
            <a:off x="4953000" y="3886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38" name="Oval 54"/>
          <p:cNvSpPr>
            <a:spLocks noChangeArrowheads="1"/>
          </p:cNvSpPr>
          <p:nvPr/>
        </p:nvSpPr>
        <p:spPr bwMode="auto">
          <a:xfrm>
            <a:off x="4953000" y="4267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39" name="Oval 55"/>
          <p:cNvSpPr>
            <a:spLocks noChangeArrowheads="1"/>
          </p:cNvSpPr>
          <p:nvPr/>
        </p:nvSpPr>
        <p:spPr bwMode="auto">
          <a:xfrm>
            <a:off x="4953000" y="4267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40" name="Oval 56"/>
          <p:cNvSpPr>
            <a:spLocks noChangeArrowheads="1"/>
          </p:cNvSpPr>
          <p:nvPr/>
        </p:nvSpPr>
        <p:spPr bwMode="auto">
          <a:xfrm>
            <a:off x="4953000" y="4648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41" name="Oval 57"/>
          <p:cNvSpPr>
            <a:spLocks noChangeArrowheads="1"/>
          </p:cNvSpPr>
          <p:nvPr/>
        </p:nvSpPr>
        <p:spPr bwMode="auto">
          <a:xfrm>
            <a:off x="4953000" y="5029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42" name="Oval 58"/>
          <p:cNvSpPr>
            <a:spLocks noChangeArrowheads="1"/>
          </p:cNvSpPr>
          <p:nvPr/>
        </p:nvSpPr>
        <p:spPr bwMode="auto">
          <a:xfrm>
            <a:off x="4953000" y="5029200"/>
            <a:ext cx="152400" cy="152400"/>
          </a:xfrm>
          <a:prstGeom prst="ellipse">
            <a:avLst/>
          </a:prstGeom>
          <a:solidFill>
            <a:srgbClr val="3C70E4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43" name="AutoShape 59"/>
          <p:cNvSpPr>
            <a:spLocks noChangeArrowheads="1"/>
          </p:cNvSpPr>
          <p:nvPr/>
        </p:nvSpPr>
        <p:spPr bwMode="auto">
          <a:xfrm flipV="1">
            <a:off x="4114800" y="3429000"/>
            <a:ext cx="1066800" cy="2286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44" name="AutoShape 60"/>
          <p:cNvSpPr>
            <a:spLocks noChangeArrowheads="1"/>
          </p:cNvSpPr>
          <p:nvPr/>
        </p:nvSpPr>
        <p:spPr bwMode="auto">
          <a:xfrm flipV="1">
            <a:off x="4114800" y="3810000"/>
            <a:ext cx="1066800" cy="2286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45" name="AutoShape 61"/>
          <p:cNvSpPr>
            <a:spLocks noChangeArrowheads="1"/>
          </p:cNvSpPr>
          <p:nvPr/>
        </p:nvSpPr>
        <p:spPr bwMode="auto">
          <a:xfrm flipV="1">
            <a:off x="4114800" y="4191000"/>
            <a:ext cx="1066800" cy="2286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46" name="AutoShape 62"/>
          <p:cNvSpPr>
            <a:spLocks noChangeArrowheads="1"/>
          </p:cNvSpPr>
          <p:nvPr/>
        </p:nvSpPr>
        <p:spPr bwMode="auto">
          <a:xfrm flipV="1">
            <a:off x="4114800" y="4572000"/>
            <a:ext cx="1066800" cy="2286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47" name="AutoShape 63"/>
          <p:cNvSpPr>
            <a:spLocks noChangeArrowheads="1"/>
          </p:cNvSpPr>
          <p:nvPr/>
        </p:nvSpPr>
        <p:spPr bwMode="auto">
          <a:xfrm flipV="1">
            <a:off x="4114800" y="4953000"/>
            <a:ext cx="1066800" cy="2286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48" name="AutoShape 64"/>
          <p:cNvSpPr>
            <a:spLocks noChangeArrowheads="1"/>
          </p:cNvSpPr>
          <p:nvPr/>
        </p:nvSpPr>
        <p:spPr bwMode="auto">
          <a:xfrm flipV="1">
            <a:off x="4114800" y="5334000"/>
            <a:ext cx="1066800" cy="2286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9249" name="Line 65"/>
          <p:cNvSpPr>
            <a:spLocks noChangeShapeType="1"/>
          </p:cNvSpPr>
          <p:nvPr/>
        </p:nvSpPr>
        <p:spPr bwMode="auto">
          <a:xfrm>
            <a:off x="990600" y="1828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50" name="Line 66"/>
          <p:cNvSpPr>
            <a:spLocks noChangeShapeType="1"/>
          </p:cNvSpPr>
          <p:nvPr/>
        </p:nvSpPr>
        <p:spPr bwMode="auto">
          <a:xfrm>
            <a:off x="990600" y="2286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51" name="Line 67"/>
          <p:cNvSpPr>
            <a:spLocks noChangeShapeType="1"/>
          </p:cNvSpPr>
          <p:nvPr/>
        </p:nvSpPr>
        <p:spPr bwMode="auto">
          <a:xfrm>
            <a:off x="990600" y="2286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52" name="Line 68"/>
          <p:cNvSpPr>
            <a:spLocks noChangeShapeType="1"/>
          </p:cNvSpPr>
          <p:nvPr/>
        </p:nvSpPr>
        <p:spPr bwMode="auto">
          <a:xfrm>
            <a:off x="990600" y="2743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53" name="Line 69"/>
          <p:cNvSpPr>
            <a:spLocks noChangeShapeType="1"/>
          </p:cNvSpPr>
          <p:nvPr/>
        </p:nvSpPr>
        <p:spPr bwMode="auto">
          <a:xfrm>
            <a:off x="990600" y="2743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54" name="Line 70"/>
          <p:cNvSpPr>
            <a:spLocks noChangeShapeType="1"/>
          </p:cNvSpPr>
          <p:nvPr/>
        </p:nvSpPr>
        <p:spPr bwMode="auto">
          <a:xfrm>
            <a:off x="990600" y="32004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55" name="Line 71"/>
          <p:cNvSpPr>
            <a:spLocks noChangeShapeType="1"/>
          </p:cNvSpPr>
          <p:nvPr/>
        </p:nvSpPr>
        <p:spPr bwMode="auto">
          <a:xfrm>
            <a:off x="990600" y="32004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56" name="Line 72"/>
          <p:cNvSpPr>
            <a:spLocks noChangeShapeType="1"/>
          </p:cNvSpPr>
          <p:nvPr/>
        </p:nvSpPr>
        <p:spPr bwMode="auto">
          <a:xfrm>
            <a:off x="990600" y="3657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57" name="Line 73"/>
          <p:cNvSpPr>
            <a:spLocks noChangeShapeType="1"/>
          </p:cNvSpPr>
          <p:nvPr/>
        </p:nvSpPr>
        <p:spPr bwMode="auto">
          <a:xfrm>
            <a:off x="990600" y="3657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58" name="Line 74"/>
          <p:cNvSpPr>
            <a:spLocks noChangeShapeType="1"/>
          </p:cNvSpPr>
          <p:nvPr/>
        </p:nvSpPr>
        <p:spPr bwMode="auto">
          <a:xfrm>
            <a:off x="990600" y="4114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59" name="Line 75"/>
          <p:cNvSpPr>
            <a:spLocks noChangeShapeType="1"/>
          </p:cNvSpPr>
          <p:nvPr/>
        </p:nvSpPr>
        <p:spPr bwMode="auto">
          <a:xfrm>
            <a:off x="990600" y="4114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60" name="Line 76"/>
          <p:cNvSpPr>
            <a:spLocks noChangeShapeType="1"/>
          </p:cNvSpPr>
          <p:nvPr/>
        </p:nvSpPr>
        <p:spPr bwMode="auto">
          <a:xfrm>
            <a:off x="990600" y="4572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61" name="Line 77"/>
          <p:cNvSpPr>
            <a:spLocks noChangeShapeType="1"/>
          </p:cNvSpPr>
          <p:nvPr/>
        </p:nvSpPr>
        <p:spPr bwMode="auto">
          <a:xfrm>
            <a:off x="990600" y="4572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62" name="Line 78"/>
          <p:cNvSpPr>
            <a:spLocks noChangeShapeType="1"/>
          </p:cNvSpPr>
          <p:nvPr/>
        </p:nvSpPr>
        <p:spPr bwMode="auto">
          <a:xfrm>
            <a:off x="990600" y="5029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63" name="Line 79"/>
          <p:cNvSpPr>
            <a:spLocks noChangeShapeType="1"/>
          </p:cNvSpPr>
          <p:nvPr/>
        </p:nvSpPr>
        <p:spPr bwMode="auto">
          <a:xfrm>
            <a:off x="990600" y="5029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64" name="Line 80"/>
          <p:cNvSpPr>
            <a:spLocks noChangeShapeType="1"/>
          </p:cNvSpPr>
          <p:nvPr/>
        </p:nvSpPr>
        <p:spPr bwMode="auto">
          <a:xfrm>
            <a:off x="990600" y="54864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65" name="Line 81"/>
          <p:cNvSpPr>
            <a:spLocks noChangeShapeType="1"/>
          </p:cNvSpPr>
          <p:nvPr/>
        </p:nvSpPr>
        <p:spPr bwMode="auto">
          <a:xfrm>
            <a:off x="5257800" y="1828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66" name="Line 82"/>
          <p:cNvSpPr>
            <a:spLocks noChangeShapeType="1"/>
          </p:cNvSpPr>
          <p:nvPr/>
        </p:nvSpPr>
        <p:spPr bwMode="auto">
          <a:xfrm>
            <a:off x="5257800" y="2286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67" name="Line 83"/>
          <p:cNvSpPr>
            <a:spLocks noChangeShapeType="1"/>
          </p:cNvSpPr>
          <p:nvPr/>
        </p:nvSpPr>
        <p:spPr bwMode="auto">
          <a:xfrm>
            <a:off x="5257800" y="2286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68" name="Line 84"/>
          <p:cNvSpPr>
            <a:spLocks noChangeShapeType="1"/>
          </p:cNvSpPr>
          <p:nvPr/>
        </p:nvSpPr>
        <p:spPr bwMode="auto">
          <a:xfrm>
            <a:off x="5257800" y="2743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69" name="Line 85"/>
          <p:cNvSpPr>
            <a:spLocks noChangeShapeType="1"/>
          </p:cNvSpPr>
          <p:nvPr/>
        </p:nvSpPr>
        <p:spPr bwMode="auto">
          <a:xfrm>
            <a:off x="5257800" y="2743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70" name="Line 86"/>
          <p:cNvSpPr>
            <a:spLocks noChangeShapeType="1"/>
          </p:cNvSpPr>
          <p:nvPr/>
        </p:nvSpPr>
        <p:spPr bwMode="auto">
          <a:xfrm>
            <a:off x="5257800" y="32004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71" name="Line 87"/>
          <p:cNvSpPr>
            <a:spLocks noChangeShapeType="1"/>
          </p:cNvSpPr>
          <p:nvPr/>
        </p:nvSpPr>
        <p:spPr bwMode="auto">
          <a:xfrm>
            <a:off x="5257800" y="32004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72" name="Line 88"/>
          <p:cNvSpPr>
            <a:spLocks noChangeShapeType="1"/>
          </p:cNvSpPr>
          <p:nvPr/>
        </p:nvSpPr>
        <p:spPr bwMode="auto">
          <a:xfrm>
            <a:off x="5257800" y="3657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73" name="Line 89"/>
          <p:cNvSpPr>
            <a:spLocks noChangeShapeType="1"/>
          </p:cNvSpPr>
          <p:nvPr/>
        </p:nvSpPr>
        <p:spPr bwMode="auto">
          <a:xfrm>
            <a:off x="5257800" y="36576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74" name="Line 90"/>
          <p:cNvSpPr>
            <a:spLocks noChangeShapeType="1"/>
          </p:cNvSpPr>
          <p:nvPr/>
        </p:nvSpPr>
        <p:spPr bwMode="auto">
          <a:xfrm>
            <a:off x="5257800" y="4114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75" name="Line 91"/>
          <p:cNvSpPr>
            <a:spLocks noChangeShapeType="1"/>
          </p:cNvSpPr>
          <p:nvPr/>
        </p:nvSpPr>
        <p:spPr bwMode="auto">
          <a:xfrm>
            <a:off x="5257800" y="4114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76" name="Line 92"/>
          <p:cNvSpPr>
            <a:spLocks noChangeShapeType="1"/>
          </p:cNvSpPr>
          <p:nvPr/>
        </p:nvSpPr>
        <p:spPr bwMode="auto">
          <a:xfrm>
            <a:off x="5257800" y="4572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77" name="Line 93"/>
          <p:cNvSpPr>
            <a:spLocks noChangeShapeType="1"/>
          </p:cNvSpPr>
          <p:nvPr/>
        </p:nvSpPr>
        <p:spPr bwMode="auto">
          <a:xfrm>
            <a:off x="5257800" y="4572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78" name="Line 94"/>
          <p:cNvSpPr>
            <a:spLocks noChangeShapeType="1"/>
          </p:cNvSpPr>
          <p:nvPr/>
        </p:nvSpPr>
        <p:spPr bwMode="auto">
          <a:xfrm>
            <a:off x="5257800" y="5029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79" name="Line 95"/>
          <p:cNvSpPr>
            <a:spLocks noChangeShapeType="1"/>
          </p:cNvSpPr>
          <p:nvPr/>
        </p:nvSpPr>
        <p:spPr bwMode="auto">
          <a:xfrm>
            <a:off x="5257800" y="5029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80" name="Line 96"/>
          <p:cNvSpPr>
            <a:spLocks noChangeShapeType="1"/>
          </p:cNvSpPr>
          <p:nvPr/>
        </p:nvSpPr>
        <p:spPr bwMode="auto">
          <a:xfrm>
            <a:off x="5257800" y="54864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9281" name="Text Box 97"/>
          <p:cNvSpPr txBox="1">
            <a:spLocks noChangeArrowheads="1"/>
          </p:cNvSpPr>
          <p:nvPr/>
        </p:nvSpPr>
        <p:spPr bwMode="auto">
          <a:xfrm>
            <a:off x="914400" y="1431925"/>
            <a:ext cx="32766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当电梯将你送到门前</a:t>
            </a:r>
            <a:br>
              <a:rPr lang="zh-CN" altLang="en-US" sz="2400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</a:br>
            <a:r>
              <a:rPr lang="zh-CN" altLang="en-US" sz="2400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当帆船驶入平静的港湾</a:t>
            </a:r>
            <a:br>
              <a:rPr lang="zh-CN" altLang="en-US" sz="2400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</a:br>
            <a:r>
              <a:rPr lang="zh-CN" altLang="en-US" sz="2400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当乘坐索道观光游览</a:t>
            </a:r>
            <a:br>
              <a:rPr lang="zh-CN" altLang="en-US" sz="2400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</a:br>
            <a:r>
              <a:rPr lang="zh-CN" altLang="en-US" sz="2400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当面对车间的流水线</a:t>
            </a:r>
            <a:r>
              <a:rPr lang="zh-CN" altLang="en-US" sz="2400" dirty="0">
                <a:latin typeface="Calibri" panose="020F0502020204030204" pitchFamily="34" charset="0"/>
                <a:ea typeface="楷体_GB2312" pitchFamily="49" charset="-122"/>
              </a:rPr>
              <a:t/>
            </a:r>
            <a:br>
              <a:rPr lang="zh-CN" altLang="en-US" sz="2400" dirty="0">
                <a:latin typeface="Calibri" panose="020F0502020204030204" pitchFamily="34" charset="0"/>
                <a:ea typeface="楷体_GB2312" pitchFamily="49" charset="-122"/>
              </a:rPr>
            </a:br>
            <a:r>
              <a:rPr lang="zh-CN" altLang="en-US" sz="2400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你可曾想到</a:t>
            </a:r>
            <a:br>
              <a:rPr lang="zh-CN" altLang="en-US" sz="2400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</a:br>
            <a:r>
              <a:rPr lang="zh-CN" altLang="en-US" sz="2400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平移就在你身边</a:t>
            </a:r>
            <a:br>
              <a:rPr lang="zh-CN" altLang="en-US" sz="2400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</a:br>
            <a:r>
              <a:rPr lang="zh-CN" altLang="en-US" sz="2400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当风车不停地转</a:t>
            </a:r>
            <a:br>
              <a:rPr lang="zh-CN" altLang="en-US" sz="2400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</a:br>
            <a:r>
              <a:rPr lang="zh-CN" altLang="en-US" sz="2400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当木马带你飞旋</a:t>
            </a:r>
            <a:br>
              <a:rPr lang="zh-CN" altLang="en-US" sz="2400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</a:br>
            <a:endParaRPr lang="zh-CN" altLang="en-US" sz="2400" dirty="0">
              <a:solidFill>
                <a:schemeClr val="accent2"/>
              </a:solidFill>
              <a:latin typeface="Calibri" panose="020F0502020204030204" pitchFamily="34" charset="0"/>
              <a:ea typeface="楷体_GB2312" pitchFamily="49" charset="-122"/>
            </a:endParaRPr>
          </a:p>
        </p:txBody>
      </p:sp>
      <p:sp>
        <p:nvSpPr>
          <p:cNvPr id="349282" name="Text Box 98"/>
          <p:cNvSpPr txBox="1">
            <a:spLocks noChangeArrowheads="1"/>
          </p:cNvSpPr>
          <p:nvPr/>
        </p:nvSpPr>
        <p:spPr bwMode="auto">
          <a:xfrm>
            <a:off x="5181600" y="1449388"/>
            <a:ext cx="3711575" cy="23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当车轮的速度追赶着极限                              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你可曾感到</a:t>
            </a:r>
            <a:br>
              <a:rPr lang="zh-CN" altLang="en-US" sz="240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</a:br>
            <a:r>
              <a:rPr lang="zh-CN" altLang="en-US" sz="240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旋转与我们息息相关</a:t>
            </a:r>
            <a:r>
              <a:rPr lang="zh-CN" altLang="en-US" sz="6000">
                <a:latin typeface="Calibri" panose="020F0502020204030204" pitchFamily="34" charset="0"/>
                <a:ea typeface="楷体_GB2312" pitchFamily="49" charset="-122"/>
              </a:rPr>
              <a:t/>
            </a:r>
            <a:br>
              <a:rPr lang="zh-CN" altLang="en-US" sz="6000">
                <a:latin typeface="Calibri" panose="020F0502020204030204" pitchFamily="34" charset="0"/>
                <a:ea typeface="楷体_GB2312" pitchFamily="49" charset="-122"/>
              </a:rPr>
            </a:br>
            <a:r>
              <a:rPr lang="zh-CN" altLang="en-US" sz="240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精彩的平移与旋转</a:t>
            </a:r>
            <a:br>
              <a:rPr lang="zh-CN" altLang="en-US" sz="240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</a:br>
            <a:r>
              <a:rPr lang="zh-CN" altLang="en-US" sz="240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让我们的生活一片灿烂！</a:t>
            </a:r>
          </a:p>
        </p:txBody>
      </p:sp>
      <p:sp>
        <p:nvSpPr>
          <p:cNvPr id="349283" name="Rectangle 99"/>
          <p:cNvSpPr>
            <a:spLocks noChangeArrowheads="1"/>
          </p:cNvSpPr>
          <p:nvPr/>
        </p:nvSpPr>
        <p:spPr bwMode="auto">
          <a:xfrm>
            <a:off x="3276600" y="0"/>
            <a:ext cx="2447925" cy="4762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FF">
                  <a:alpha val="67999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400">
                <a:latin typeface="Calibri" panose="020F0502020204030204" pitchFamily="34" charset="0"/>
              </a:rPr>
              <a:t>美丽的平移与旋转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9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9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49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49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49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49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49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49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4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49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49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4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4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4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49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49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4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49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49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49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49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4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49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49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4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49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49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49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49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49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49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49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49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49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49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49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4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49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49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49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49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49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4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49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49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4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49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49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4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49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349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4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49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349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4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49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49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34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349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349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4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49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349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34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349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349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349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349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349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349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349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349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34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349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349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349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349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349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34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349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349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34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349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349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34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34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34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34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34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34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34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34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34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34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34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34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34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34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34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34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34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34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34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34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34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2000"/>
                                        <p:tgtEl>
                                          <p:spTgt spid="34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34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34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2000"/>
                                        <p:tgtEl>
                                          <p:spTgt spid="34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34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34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2000"/>
                                        <p:tgtEl>
                                          <p:spTgt spid="34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34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34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2000"/>
                                        <p:tgtEl>
                                          <p:spTgt spid="34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2000" fill="hold"/>
                                        <p:tgtEl>
                                          <p:spTgt spid="34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000" fill="hold"/>
                                        <p:tgtEl>
                                          <p:spTgt spid="34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2000"/>
                                        <p:tgtEl>
                                          <p:spTgt spid="34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2000" fill="hold"/>
                                        <p:tgtEl>
                                          <p:spTgt spid="34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0" fill="hold"/>
                                        <p:tgtEl>
                                          <p:spTgt spid="34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34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2000" fill="hold"/>
                                        <p:tgtEl>
                                          <p:spTgt spid="34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000" fill="hold"/>
                                        <p:tgtEl>
                                          <p:spTgt spid="34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2000"/>
                                        <p:tgtEl>
                                          <p:spTgt spid="34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2000" fill="hold"/>
                                        <p:tgtEl>
                                          <p:spTgt spid="34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0" fill="hold"/>
                                        <p:tgtEl>
                                          <p:spTgt spid="34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2000"/>
                                        <p:tgtEl>
                                          <p:spTgt spid="34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2000" fill="hold"/>
                                        <p:tgtEl>
                                          <p:spTgt spid="34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2000" fill="hold"/>
                                        <p:tgtEl>
                                          <p:spTgt spid="34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2000"/>
                                        <p:tgtEl>
                                          <p:spTgt spid="34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2000" fill="hold"/>
                                        <p:tgtEl>
                                          <p:spTgt spid="34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000" fill="hold"/>
                                        <p:tgtEl>
                                          <p:spTgt spid="34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2000"/>
                                        <p:tgtEl>
                                          <p:spTgt spid="34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2000" fill="hold"/>
                                        <p:tgtEl>
                                          <p:spTgt spid="34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34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2000"/>
                                        <p:tgtEl>
                                          <p:spTgt spid="34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2000" fill="hold"/>
                                        <p:tgtEl>
                                          <p:spTgt spid="34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0" fill="hold"/>
                                        <p:tgtEl>
                                          <p:spTgt spid="34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2000"/>
                                        <p:tgtEl>
                                          <p:spTgt spid="34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000" fill="hold"/>
                                        <p:tgtEl>
                                          <p:spTgt spid="34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000" fill="hold"/>
                                        <p:tgtEl>
                                          <p:spTgt spid="34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2000"/>
                                        <p:tgtEl>
                                          <p:spTgt spid="34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2000" fill="hold"/>
                                        <p:tgtEl>
                                          <p:spTgt spid="349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2000" fill="hold"/>
                                        <p:tgtEl>
                                          <p:spTgt spid="349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2000"/>
                                        <p:tgtEl>
                                          <p:spTgt spid="34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2000" fill="hold"/>
                                        <p:tgtEl>
                                          <p:spTgt spid="34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2000" fill="hold"/>
                                        <p:tgtEl>
                                          <p:spTgt spid="34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2000"/>
                                        <p:tgtEl>
                                          <p:spTgt spid="34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2000" fill="hold"/>
                                        <p:tgtEl>
                                          <p:spTgt spid="34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2000" fill="hold"/>
                                        <p:tgtEl>
                                          <p:spTgt spid="34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2000"/>
                                        <p:tgtEl>
                                          <p:spTgt spid="34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2000" fill="hold"/>
                                        <p:tgtEl>
                                          <p:spTgt spid="34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2000" fill="hold"/>
                                        <p:tgtEl>
                                          <p:spTgt spid="34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2000"/>
                                        <p:tgtEl>
                                          <p:spTgt spid="34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2000" fill="hold"/>
                                        <p:tgtEl>
                                          <p:spTgt spid="349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2000" fill="hold"/>
                                        <p:tgtEl>
                                          <p:spTgt spid="349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2000"/>
                                        <p:tgtEl>
                                          <p:spTgt spid="34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2000" fill="hold"/>
                                        <p:tgtEl>
                                          <p:spTgt spid="349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000" fill="hold"/>
                                        <p:tgtEl>
                                          <p:spTgt spid="349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4" dur="2000"/>
                                        <p:tgtEl>
                                          <p:spTgt spid="34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2000" fill="hold"/>
                                        <p:tgtEl>
                                          <p:spTgt spid="349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2000" fill="hold"/>
                                        <p:tgtEl>
                                          <p:spTgt spid="349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2000"/>
                                        <p:tgtEl>
                                          <p:spTgt spid="34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2000" fill="hold"/>
                                        <p:tgtEl>
                                          <p:spTgt spid="349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2000" fill="hold"/>
                                        <p:tgtEl>
                                          <p:spTgt spid="349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2000"/>
                                        <p:tgtEl>
                                          <p:spTgt spid="34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2000" fill="hold"/>
                                        <p:tgtEl>
                                          <p:spTgt spid="349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2000" fill="hold"/>
                                        <p:tgtEl>
                                          <p:spTgt spid="349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2000"/>
                                        <p:tgtEl>
                                          <p:spTgt spid="34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2000" fill="hold"/>
                                        <p:tgtEl>
                                          <p:spTgt spid="349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2000" fill="hold"/>
                                        <p:tgtEl>
                                          <p:spTgt spid="349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2000"/>
                                        <p:tgtEl>
                                          <p:spTgt spid="34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2000" fill="hold"/>
                                        <p:tgtEl>
                                          <p:spTgt spid="349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2000" fill="hold"/>
                                        <p:tgtEl>
                                          <p:spTgt spid="349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2000"/>
                                        <p:tgtEl>
                                          <p:spTgt spid="34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2000" fill="hold"/>
                                        <p:tgtEl>
                                          <p:spTgt spid="349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2000" fill="hold"/>
                                        <p:tgtEl>
                                          <p:spTgt spid="349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2000"/>
                                        <p:tgtEl>
                                          <p:spTgt spid="34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2000" fill="hold"/>
                                        <p:tgtEl>
                                          <p:spTgt spid="349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2000" fill="hold"/>
                                        <p:tgtEl>
                                          <p:spTgt spid="349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2000"/>
                                        <p:tgtEl>
                                          <p:spTgt spid="34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2000" fill="hold"/>
                                        <p:tgtEl>
                                          <p:spTgt spid="349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2000" fill="hold"/>
                                        <p:tgtEl>
                                          <p:spTgt spid="349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4" dur="2000"/>
                                        <p:tgtEl>
                                          <p:spTgt spid="34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2000" fill="hold"/>
                                        <p:tgtEl>
                                          <p:spTgt spid="349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2000" fill="hold"/>
                                        <p:tgtEl>
                                          <p:spTgt spid="349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9" dur="2000"/>
                                        <p:tgtEl>
                                          <p:spTgt spid="34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2" dur="2000" fill="hold"/>
                                        <p:tgtEl>
                                          <p:spTgt spid="349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2000" fill="hold"/>
                                        <p:tgtEl>
                                          <p:spTgt spid="349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4" dur="2000"/>
                                        <p:tgtEl>
                                          <p:spTgt spid="34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2000" fill="hold"/>
                                        <p:tgtEl>
                                          <p:spTgt spid="349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2000" fill="hold"/>
                                        <p:tgtEl>
                                          <p:spTgt spid="349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2000"/>
                                        <p:tgtEl>
                                          <p:spTgt spid="34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2000" fill="hold"/>
                                        <p:tgtEl>
                                          <p:spTgt spid="349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2000" fill="hold"/>
                                        <p:tgtEl>
                                          <p:spTgt spid="349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4" dur="2000"/>
                                        <p:tgtEl>
                                          <p:spTgt spid="34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2000" fill="hold"/>
                                        <p:tgtEl>
                                          <p:spTgt spid="349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2000" fill="hold"/>
                                        <p:tgtEl>
                                          <p:spTgt spid="349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9" dur="2000"/>
                                        <p:tgtEl>
                                          <p:spTgt spid="34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2" dur="2000" fill="hold"/>
                                        <p:tgtEl>
                                          <p:spTgt spid="349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2000" fill="hold"/>
                                        <p:tgtEl>
                                          <p:spTgt spid="349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4" dur="2000"/>
                                        <p:tgtEl>
                                          <p:spTgt spid="34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2000" fill="hold"/>
                                        <p:tgtEl>
                                          <p:spTgt spid="349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2000" fill="hold"/>
                                        <p:tgtEl>
                                          <p:spTgt spid="349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9" dur="2000"/>
                                        <p:tgtEl>
                                          <p:spTgt spid="34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2" dur="2000" fill="hold"/>
                                        <p:tgtEl>
                                          <p:spTgt spid="349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2000" fill="hold"/>
                                        <p:tgtEl>
                                          <p:spTgt spid="349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4" dur="2000"/>
                                        <p:tgtEl>
                                          <p:spTgt spid="34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2000" fill="hold"/>
                                        <p:tgtEl>
                                          <p:spTgt spid="349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2000" fill="hold"/>
                                        <p:tgtEl>
                                          <p:spTgt spid="349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9" dur="2000"/>
                                        <p:tgtEl>
                                          <p:spTgt spid="34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2" dur="2000" fill="hold"/>
                                        <p:tgtEl>
                                          <p:spTgt spid="349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2000" fill="hold"/>
                                        <p:tgtEl>
                                          <p:spTgt spid="349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4" dur="2000"/>
                                        <p:tgtEl>
                                          <p:spTgt spid="34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7" dur="2000" fill="hold"/>
                                        <p:tgtEl>
                                          <p:spTgt spid="349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2000" fill="hold"/>
                                        <p:tgtEl>
                                          <p:spTgt spid="349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9" dur="2000"/>
                                        <p:tgtEl>
                                          <p:spTgt spid="34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2" dur="2000" fill="hold"/>
                                        <p:tgtEl>
                                          <p:spTgt spid="349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2000" fill="hold"/>
                                        <p:tgtEl>
                                          <p:spTgt spid="349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4" dur="2000"/>
                                        <p:tgtEl>
                                          <p:spTgt spid="34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7" dur="2000" fill="hold"/>
                                        <p:tgtEl>
                                          <p:spTgt spid="349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2000" fill="hold"/>
                                        <p:tgtEl>
                                          <p:spTgt spid="349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9" dur="2000"/>
                                        <p:tgtEl>
                                          <p:spTgt spid="34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2" dur="2000" fill="hold"/>
                                        <p:tgtEl>
                                          <p:spTgt spid="349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2000" fill="hold"/>
                                        <p:tgtEl>
                                          <p:spTgt spid="349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4" dur="2000"/>
                                        <p:tgtEl>
                                          <p:spTgt spid="34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2000" fill="hold"/>
                                        <p:tgtEl>
                                          <p:spTgt spid="349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2000" fill="hold"/>
                                        <p:tgtEl>
                                          <p:spTgt spid="349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9" dur="2000"/>
                                        <p:tgtEl>
                                          <p:spTgt spid="34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2" dur="2000" fill="hold"/>
                                        <p:tgtEl>
                                          <p:spTgt spid="349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2000" fill="hold"/>
                                        <p:tgtEl>
                                          <p:spTgt spid="349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4" dur="2000"/>
                                        <p:tgtEl>
                                          <p:spTgt spid="34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7" dur="2000" fill="hold"/>
                                        <p:tgtEl>
                                          <p:spTgt spid="349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2000" fill="hold"/>
                                        <p:tgtEl>
                                          <p:spTgt spid="349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9" dur="2000"/>
                                        <p:tgtEl>
                                          <p:spTgt spid="34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2" dur="2000" fill="hold"/>
                                        <p:tgtEl>
                                          <p:spTgt spid="349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2000" fill="hold"/>
                                        <p:tgtEl>
                                          <p:spTgt spid="349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4" dur="2000"/>
                                        <p:tgtEl>
                                          <p:spTgt spid="34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7" dur="2000" fill="hold"/>
                                        <p:tgtEl>
                                          <p:spTgt spid="349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2000" fill="hold"/>
                                        <p:tgtEl>
                                          <p:spTgt spid="349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9" dur="2000"/>
                                        <p:tgtEl>
                                          <p:spTgt spid="34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2" dur="2000" fill="hold"/>
                                        <p:tgtEl>
                                          <p:spTgt spid="349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2000" fill="hold"/>
                                        <p:tgtEl>
                                          <p:spTgt spid="349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4" dur="2000"/>
                                        <p:tgtEl>
                                          <p:spTgt spid="34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7" dur="2000" fill="hold"/>
                                        <p:tgtEl>
                                          <p:spTgt spid="349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2000" fill="hold"/>
                                        <p:tgtEl>
                                          <p:spTgt spid="349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9" dur="2000"/>
                                        <p:tgtEl>
                                          <p:spTgt spid="34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2" dur="2000" fill="hold"/>
                                        <p:tgtEl>
                                          <p:spTgt spid="349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2000" fill="hold"/>
                                        <p:tgtEl>
                                          <p:spTgt spid="349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4" dur="2000"/>
                                        <p:tgtEl>
                                          <p:spTgt spid="34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7" dur="2000" fill="hold"/>
                                        <p:tgtEl>
                                          <p:spTgt spid="349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2000" fill="hold"/>
                                        <p:tgtEl>
                                          <p:spTgt spid="349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9" dur="2000"/>
                                        <p:tgtEl>
                                          <p:spTgt spid="34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2" dur="2000" fill="hold"/>
                                        <p:tgtEl>
                                          <p:spTgt spid="349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2000" fill="hold"/>
                                        <p:tgtEl>
                                          <p:spTgt spid="349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4" dur="2000"/>
                                        <p:tgtEl>
                                          <p:spTgt spid="34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7" dur="2000" fill="hold"/>
                                        <p:tgtEl>
                                          <p:spTgt spid="349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2000" fill="hold"/>
                                        <p:tgtEl>
                                          <p:spTgt spid="349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9" dur="2000"/>
                                        <p:tgtEl>
                                          <p:spTgt spid="34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2" dur="2000" fill="hold"/>
                                        <p:tgtEl>
                                          <p:spTgt spid="349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2000" fill="hold"/>
                                        <p:tgtEl>
                                          <p:spTgt spid="349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4" dur="2000"/>
                                        <p:tgtEl>
                                          <p:spTgt spid="34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2000" fill="hold"/>
                                        <p:tgtEl>
                                          <p:spTgt spid="349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2000" fill="hold"/>
                                        <p:tgtEl>
                                          <p:spTgt spid="349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9" dur="2000"/>
                                        <p:tgtEl>
                                          <p:spTgt spid="34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2" dur="2000" fill="hold"/>
                                        <p:tgtEl>
                                          <p:spTgt spid="349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2000" fill="hold"/>
                                        <p:tgtEl>
                                          <p:spTgt spid="349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4" dur="2000"/>
                                        <p:tgtEl>
                                          <p:spTgt spid="34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7" dur="2000" fill="hold"/>
                                        <p:tgtEl>
                                          <p:spTgt spid="349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2000" fill="hold"/>
                                        <p:tgtEl>
                                          <p:spTgt spid="349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9" dur="2000"/>
                                        <p:tgtEl>
                                          <p:spTgt spid="34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2" dur="2000" fill="hold"/>
                                        <p:tgtEl>
                                          <p:spTgt spid="349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2000" fill="hold"/>
                                        <p:tgtEl>
                                          <p:spTgt spid="349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4" dur="2000"/>
                                        <p:tgtEl>
                                          <p:spTgt spid="34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7" dur="2000" fill="hold"/>
                                        <p:tgtEl>
                                          <p:spTgt spid="349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2000" fill="hold"/>
                                        <p:tgtEl>
                                          <p:spTgt spid="349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9" dur="2000"/>
                                        <p:tgtEl>
                                          <p:spTgt spid="34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4" dur="500"/>
                                        <p:tgtEl>
                                          <p:spTgt spid="3492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5" dur="500"/>
                                        <p:tgtEl>
                                          <p:spTgt spid="349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6" dur="500"/>
                                        <p:tgtEl>
                                          <p:spTgt spid="349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1" dur="500"/>
                                        <p:tgtEl>
                                          <p:spTgt spid="3492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2" dur="500"/>
                                        <p:tgtEl>
                                          <p:spTgt spid="3492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3" dur="500"/>
                                        <p:tgtEl>
                                          <p:spTgt spid="3492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6" grpId="0" animBg="1"/>
      <p:bldP spid="349187" grpId="0" animBg="1"/>
      <p:bldP spid="349188" grpId="0" animBg="1"/>
      <p:bldP spid="349189" grpId="0" animBg="1"/>
      <p:bldP spid="349190" grpId="0" animBg="1"/>
      <p:bldP spid="349191" grpId="0" animBg="1"/>
      <p:bldP spid="349192" grpId="0" animBg="1"/>
      <p:bldP spid="349193" grpId="0" animBg="1"/>
      <p:bldP spid="349194" grpId="0" animBg="1"/>
      <p:bldP spid="349195" grpId="0" animBg="1"/>
      <p:bldP spid="349196" grpId="0" animBg="1"/>
      <p:bldP spid="349197" grpId="0" animBg="1"/>
      <p:bldP spid="349198" grpId="0" animBg="1"/>
      <p:bldP spid="349199" grpId="0" animBg="1"/>
      <p:bldP spid="349200" grpId="0" animBg="1"/>
      <p:bldP spid="349201" grpId="0" animBg="1"/>
      <p:bldP spid="349202" grpId="0" animBg="1"/>
      <p:bldP spid="349203" grpId="0" animBg="1"/>
      <p:bldP spid="349204" grpId="0" animBg="1"/>
      <p:bldP spid="349205" grpId="0" animBg="1"/>
      <p:bldP spid="349206" grpId="0" animBg="1"/>
      <p:bldP spid="349207" grpId="0" animBg="1"/>
      <p:bldP spid="349208" grpId="0" animBg="1"/>
      <p:bldP spid="349209" grpId="0" animBg="1"/>
      <p:bldP spid="349210" grpId="0" animBg="1"/>
      <p:bldP spid="349211" grpId="0" animBg="1"/>
      <p:bldP spid="349212" grpId="0" animBg="1"/>
      <p:bldP spid="349213" grpId="0" animBg="1"/>
      <p:bldP spid="349214" grpId="0" animBg="1"/>
      <p:bldP spid="349215" grpId="0" animBg="1"/>
      <p:bldP spid="349216" grpId="0" animBg="1"/>
      <p:bldP spid="349217" grpId="0" animBg="1"/>
      <p:bldP spid="349218" grpId="0" animBg="1"/>
      <p:bldP spid="349219" grpId="0" animBg="1"/>
      <p:bldP spid="349220" grpId="0" animBg="1"/>
      <p:bldP spid="349221" grpId="0" animBg="1"/>
      <p:bldP spid="349222" grpId="0" animBg="1"/>
      <p:bldP spid="349223" grpId="0" animBg="1"/>
      <p:bldP spid="349224" grpId="0" animBg="1"/>
      <p:bldP spid="349225" grpId="0" animBg="1"/>
      <p:bldP spid="349226" grpId="0" animBg="1"/>
      <p:bldP spid="349227" grpId="0" animBg="1"/>
      <p:bldP spid="349228" grpId="0" animBg="1"/>
      <p:bldP spid="349229" grpId="0" animBg="1"/>
      <p:bldP spid="349230" grpId="0" animBg="1"/>
      <p:bldP spid="349231" grpId="0" animBg="1"/>
      <p:bldP spid="349232" grpId="0" animBg="1"/>
      <p:bldP spid="349233" grpId="0" animBg="1"/>
      <p:bldP spid="349234" grpId="0" animBg="1"/>
      <p:bldP spid="349235" grpId="0" animBg="1"/>
      <p:bldP spid="349236" grpId="0" animBg="1"/>
      <p:bldP spid="349237" grpId="0" animBg="1"/>
      <p:bldP spid="349238" grpId="0" animBg="1"/>
      <p:bldP spid="349239" grpId="0" animBg="1"/>
      <p:bldP spid="349240" grpId="0" animBg="1"/>
      <p:bldP spid="349241" grpId="0" animBg="1"/>
      <p:bldP spid="349242" grpId="0" animBg="1"/>
      <p:bldP spid="349243" grpId="0" animBg="1"/>
      <p:bldP spid="349244" grpId="0" animBg="1"/>
      <p:bldP spid="349245" grpId="0" animBg="1"/>
      <p:bldP spid="349246" grpId="0" animBg="1"/>
      <p:bldP spid="349247" grpId="0" animBg="1"/>
      <p:bldP spid="349248" grpId="0" animBg="1"/>
      <p:bldP spid="349249" grpId="0" animBg="1"/>
      <p:bldP spid="349250" grpId="0" animBg="1"/>
      <p:bldP spid="349251" grpId="0" animBg="1"/>
      <p:bldP spid="349252" grpId="0" animBg="1"/>
      <p:bldP spid="349253" grpId="0" animBg="1"/>
      <p:bldP spid="349254" grpId="0" animBg="1"/>
      <p:bldP spid="349255" grpId="0" animBg="1"/>
      <p:bldP spid="349256" grpId="0" animBg="1"/>
      <p:bldP spid="349257" grpId="0" animBg="1"/>
      <p:bldP spid="349258" grpId="0" animBg="1"/>
      <p:bldP spid="349259" grpId="0" animBg="1"/>
      <p:bldP spid="349260" grpId="0" animBg="1"/>
      <p:bldP spid="349261" grpId="0" animBg="1"/>
      <p:bldP spid="349262" grpId="0" animBg="1"/>
      <p:bldP spid="349263" grpId="0" animBg="1"/>
      <p:bldP spid="349264" grpId="0" animBg="1"/>
      <p:bldP spid="349265" grpId="0" animBg="1"/>
      <p:bldP spid="349266" grpId="0" animBg="1"/>
      <p:bldP spid="349267" grpId="0" animBg="1"/>
      <p:bldP spid="349268" grpId="0" animBg="1"/>
      <p:bldP spid="349269" grpId="0" animBg="1"/>
      <p:bldP spid="349270" grpId="0" animBg="1"/>
      <p:bldP spid="349271" grpId="0" animBg="1"/>
      <p:bldP spid="349272" grpId="0" animBg="1"/>
      <p:bldP spid="349273" grpId="0" animBg="1"/>
      <p:bldP spid="349274" grpId="0" animBg="1"/>
      <p:bldP spid="349275" grpId="0" animBg="1"/>
      <p:bldP spid="349276" grpId="0" animBg="1"/>
      <p:bldP spid="349277" grpId="0" animBg="1"/>
      <p:bldP spid="349278" grpId="0" animBg="1"/>
      <p:bldP spid="349279" grpId="0" animBg="1"/>
      <p:bldP spid="349280" grpId="0" animBg="1"/>
      <p:bldP spid="349281" grpId="0" autoUpdateAnimBg="0"/>
      <p:bldP spid="34928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课堂练习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P176</a:t>
            </a:r>
          </a:p>
          <a:p>
            <a:r>
              <a:rPr lang="zh-CN" altLang="en-US"/>
              <a:t>练习 </a:t>
            </a:r>
            <a:r>
              <a:rPr lang="en-US"/>
              <a:t>1</a:t>
            </a:r>
            <a:r>
              <a:rPr lang="zh-CN" altLang="en-US"/>
              <a:t>、</a:t>
            </a:r>
            <a:r>
              <a:rPr lang="en-US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小结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060848"/>
            <a:ext cx="8229600" cy="2404864"/>
          </a:xfrm>
        </p:spPr>
        <p:txBody>
          <a:bodyPr/>
          <a:lstStyle/>
          <a:p>
            <a:r>
              <a:rPr lang="zh-CN" altLang="en-US" dirty="0"/>
              <a:t>旋转的概念</a:t>
            </a:r>
          </a:p>
          <a:p>
            <a:r>
              <a:rPr lang="zh-CN" altLang="en-US" dirty="0"/>
              <a:t>旋转的三要素</a:t>
            </a:r>
          </a:p>
          <a:p>
            <a:r>
              <a:rPr lang="zh-CN" altLang="en-US" dirty="0"/>
              <a:t>旋转的性质</a:t>
            </a:r>
          </a:p>
          <a:p>
            <a:r>
              <a:rPr lang="zh-CN" altLang="en-US" dirty="0"/>
              <a:t>简单的旋转作</a:t>
            </a:r>
            <a:r>
              <a:rPr lang="zh-CN" altLang="en-US" dirty="0" smtClean="0"/>
              <a:t>图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0754" name="Picture 2" descr="32ca5013c1422005034804b3a5a709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6450" y="12700"/>
            <a:ext cx="2665413" cy="347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0755" name="Picture 3" descr="20061214013205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5163" y="3789363"/>
            <a:ext cx="2951162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0756" name="Picture 4" descr="d1000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155950" cy="378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0757" name="Picture 5" descr="112264954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0613" y="0"/>
            <a:ext cx="2973387" cy="37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0758" name="Picture 6" descr="013am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825" y="3860800"/>
            <a:ext cx="2700338" cy="243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0759" name="Picture 7" descr="2007091210212858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21425" y="3805238"/>
            <a:ext cx="27717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1778" name="Group 2"/>
          <p:cNvGrpSpPr/>
          <p:nvPr/>
        </p:nvGrpSpPr>
        <p:grpSpPr bwMode="auto">
          <a:xfrm>
            <a:off x="558800" y="1320800"/>
            <a:ext cx="8064500" cy="3548063"/>
            <a:chOff x="0" y="0"/>
            <a:chExt cx="8064500" cy="4813300"/>
          </a:xfrm>
        </p:grpSpPr>
        <p:sp>
          <p:nvSpPr>
            <p:cNvPr id="331779" name="AutoShape 2"/>
            <p:cNvSpPr>
              <a:spLocks noChangeArrowheads="1"/>
            </p:cNvSpPr>
            <p:nvPr/>
          </p:nvSpPr>
          <p:spPr bwMode="auto">
            <a:xfrm>
              <a:off x="4660900" y="25400"/>
              <a:ext cx="3403600" cy="4787900"/>
            </a:xfrm>
            <a:prstGeom prst="roundRect">
              <a:avLst>
                <a:gd name="adj" fmla="val 8815"/>
              </a:avLst>
            </a:prstGeom>
            <a:noFill/>
            <a:ln w="9525">
              <a:solidFill>
                <a:srgbClr val="FF99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780" name="AutoShape 3"/>
            <p:cNvSpPr>
              <a:spLocks noChangeArrowheads="1"/>
            </p:cNvSpPr>
            <p:nvPr/>
          </p:nvSpPr>
          <p:spPr bwMode="auto">
            <a:xfrm>
              <a:off x="0" y="0"/>
              <a:ext cx="3403600" cy="4787900"/>
            </a:xfrm>
            <a:prstGeom prst="roundRect">
              <a:avLst>
                <a:gd name="adj" fmla="val 8815"/>
              </a:avLst>
            </a:prstGeom>
            <a:noFill/>
            <a:ln w="9525">
              <a:solidFill>
                <a:srgbClr val="FF99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781" name="Line 5"/>
            <p:cNvSpPr>
              <a:spLocks noChangeShapeType="1"/>
            </p:cNvSpPr>
            <p:nvPr/>
          </p:nvSpPr>
          <p:spPr bwMode="auto">
            <a:xfrm>
              <a:off x="3924300" y="1270000"/>
              <a:ext cx="0" cy="3390900"/>
            </a:xfrm>
            <a:prstGeom prst="line">
              <a:avLst/>
            </a:prstGeom>
            <a:noFill/>
            <a:ln w="38100" cap="rnd">
              <a:solidFill>
                <a:srgbClr val="FF99CC"/>
              </a:solidFill>
              <a:prstDash val="sysDot"/>
              <a:rou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1782" name="Line 6"/>
            <p:cNvSpPr>
              <a:spLocks noChangeShapeType="1"/>
            </p:cNvSpPr>
            <p:nvPr/>
          </p:nvSpPr>
          <p:spPr bwMode="auto">
            <a:xfrm>
              <a:off x="4038600" y="1270000"/>
              <a:ext cx="0" cy="3390900"/>
            </a:xfrm>
            <a:prstGeom prst="line">
              <a:avLst/>
            </a:prstGeom>
            <a:noFill/>
            <a:ln w="38100" cap="rnd">
              <a:solidFill>
                <a:srgbClr val="FF99CC"/>
              </a:solidFill>
              <a:prstDash val="sysDot"/>
              <a:rou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1783" name="Line 7"/>
            <p:cNvSpPr>
              <a:spLocks noChangeShapeType="1"/>
            </p:cNvSpPr>
            <p:nvPr/>
          </p:nvSpPr>
          <p:spPr bwMode="auto">
            <a:xfrm>
              <a:off x="4152900" y="1270000"/>
              <a:ext cx="0" cy="3390900"/>
            </a:xfrm>
            <a:prstGeom prst="line">
              <a:avLst/>
            </a:prstGeom>
            <a:noFill/>
            <a:ln w="38100" cap="rnd">
              <a:solidFill>
                <a:srgbClr val="FF99CC"/>
              </a:solidFill>
              <a:prstDash val="sysDot"/>
              <a:rou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31785" name="Group 9"/>
          <p:cNvGrpSpPr/>
          <p:nvPr/>
        </p:nvGrpSpPr>
        <p:grpSpPr bwMode="auto">
          <a:xfrm>
            <a:off x="1955800" y="1139825"/>
            <a:ext cx="622300" cy="361950"/>
            <a:chOff x="0" y="0"/>
            <a:chExt cx="648" cy="377"/>
          </a:xfrm>
        </p:grpSpPr>
        <p:sp>
          <p:nvSpPr>
            <p:cNvPr id="331786" name="AutoShape 10"/>
            <p:cNvSpPr/>
            <p:nvPr/>
          </p:nvSpPr>
          <p:spPr bwMode="auto">
            <a:xfrm rot="5400000">
              <a:off x="267" y="24"/>
              <a:ext cx="373" cy="325"/>
            </a:xfrm>
            <a:custGeom>
              <a:avLst/>
              <a:gdLst>
                <a:gd name="T0" fmla="*/ 10860 w 21600"/>
                <a:gd name="T1" fmla="*/ 2187 h 21600"/>
                <a:gd name="T2" fmla="*/ 9015 w 21600"/>
                <a:gd name="T3" fmla="*/ 730 h 21600"/>
                <a:gd name="T4" fmla="*/ 5415 w 21600"/>
                <a:gd name="T5" fmla="*/ 0 h 21600"/>
                <a:gd name="T6" fmla="*/ 1967 w 21600"/>
                <a:gd name="T7" fmla="*/ 1305 h 21600"/>
                <a:gd name="T8" fmla="*/ 242 w 21600"/>
                <a:gd name="T9" fmla="*/ 4220 h 21600"/>
                <a:gd name="T10" fmla="*/ 575 w 21600"/>
                <a:gd name="T11" fmla="*/ 7597 h 21600"/>
                <a:gd name="T12" fmla="*/ 10860 w 21600"/>
                <a:gd name="T13" fmla="*/ 21600 h 21600"/>
                <a:gd name="T14" fmla="*/ 20995 w 21600"/>
                <a:gd name="T15" fmla="*/ 7597 h 21600"/>
                <a:gd name="T16" fmla="*/ 21480 w 21600"/>
                <a:gd name="T17" fmla="*/ 4220 h 21600"/>
                <a:gd name="T18" fmla="*/ 19632 w 21600"/>
                <a:gd name="T19" fmla="*/ 1305 h 21600"/>
                <a:gd name="T20" fmla="*/ 16275 w 21600"/>
                <a:gd name="T21" fmla="*/ 0 h 21600"/>
                <a:gd name="T22" fmla="*/ 12705 w 21600"/>
                <a:gd name="T23" fmla="*/ 730 h 21600"/>
                <a:gd name="T24" fmla="*/ 10860 w 21600"/>
                <a:gd name="T25" fmla="*/ 2187 h 21600"/>
                <a:gd name="T26" fmla="*/ 5038 w 21600"/>
                <a:gd name="T27" fmla="*/ 2260 h 21600"/>
                <a:gd name="T28" fmla="*/ 16562 w 21600"/>
                <a:gd name="T29" fmla="*/ 1369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CCFF"/>
            </a:solidFill>
            <a:ln w="9525" cmpd="sng">
              <a:solidFill>
                <a:srgbClr val="CC99FF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787" name="AutoShape 11"/>
            <p:cNvSpPr/>
            <p:nvPr/>
          </p:nvSpPr>
          <p:spPr bwMode="auto">
            <a:xfrm rot="16200000">
              <a:off x="34" y="24"/>
              <a:ext cx="373" cy="325"/>
            </a:xfrm>
            <a:custGeom>
              <a:avLst/>
              <a:gdLst>
                <a:gd name="T0" fmla="*/ 10860 w 21600"/>
                <a:gd name="T1" fmla="*/ 2187 h 21600"/>
                <a:gd name="T2" fmla="*/ 9015 w 21600"/>
                <a:gd name="T3" fmla="*/ 730 h 21600"/>
                <a:gd name="T4" fmla="*/ 5415 w 21600"/>
                <a:gd name="T5" fmla="*/ 0 h 21600"/>
                <a:gd name="T6" fmla="*/ 1967 w 21600"/>
                <a:gd name="T7" fmla="*/ 1305 h 21600"/>
                <a:gd name="T8" fmla="*/ 242 w 21600"/>
                <a:gd name="T9" fmla="*/ 4220 h 21600"/>
                <a:gd name="T10" fmla="*/ 575 w 21600"/>
                <a:gd name="T11" fmla="*/ 7597 h 21600"/>
                <a:gd name="T12" fmla="*/ 10860 w 21600"/>
                <a:gd name="T13" fmla="*/ 21600 h 21600"/>
                <a:gd name="T14" fmla="*/ 20995 w 21600"/>
                <a:gd name="T15" fmla="*/ 7597 h 21600"/>
                <a:gd name="T16" fmla="*/ 21480 w 21600"/>
                <a:gd name="T17" fmla="*/ 4220 h 21600"/>
                <a:gd name="T18" fmla="*/ 19632 w 21600"/>
                <a:gd name="T19" fmla="*/ 1305 h 21600"/>
                <a:gd name="T20" fmla="*/ 16275 w 21600"/>
                <a:gd name="T21" fmla="*/ 0 h 21600"/>
                <a:gd name="T22" fmla="*/ 12705 w 21600"/>
                <a:gd name="T23" fmla="*/ 730 h 21600"/>
                <a:gd name="T24" fmla="*/ 10860 w 21600"/>
                <a:gd name="T25" fmla="*/ 2187 h 21600"/>
                <a:gd name="T26" fmla="*/ 5038 w 21600"/>
                <a:gd name="T27" fmla="*/ 2260 h 21600"/>
                <a:gd name="T28" fmla="*/ 16562 w 21600"/>
                <a:gd name="T29" fmla="*/ 1369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CCFF"/>
            </a:solidFill>
            <a:ln w="9525" cmpd="sng">
              <a:solidFill>
                <a:srgbClr val="CC99FF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788" name="Oval 12"/>
            <p:cNvSpPr>
              <a:spLocks noChangeArrowheads="1"/>
            </p:cNvSpPr>
            <p:nvPr/>
          </p:nvSpPr>
          <p:spPr bwMode="auto">
            <a:xfrm>
              <a:off x="371" y="152"/>
              <a:ext cx="90" cy="9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789" name="Oval 13"/>
            <p:cNvSpPr>
              <a:spLocks noChangeArrowheads="1"/>
            </p:cNvSpPr>
            <p:nvPr/>
          </p:nvSpPr>
          <p:spPr bwMode="auto">
            <a:xfrm>
              <a:off x="115" y="55"/>
              <a:ext cx="90" cy="9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790" name="Oval 14"/>
            <p:cNvSpPr>
              <a:spLocks noChangeArrowheads="1"/>
            </p:cNvSpPr>
            <p:nvPr/>
          </p:nvSpPr>
          <p:spPr bwMode="auto">
            <a:xfrm>
              <a:off x="151" y="210"/>
              <a:ext cx="90" cy="9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791" name="Oval 15"/>
            <p:cNvSpPr>
              <a:spLocks noChangeArrowheads="1"/>
            </p:cNvSpPr>
            <p:nvPr/>
          </p:nvSpPr>
          <p:spPr bwMode="auto">
            <a:xfrm>
              <a:off x="475" y="12"/>
              <a:ext cx="90" cy="9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792" name="Oval 16"/>
            <p:cNvSpPr>
              <a:spLocks noChangeArrowheads="1"/>
            </p:cNvSpPr>
            <p:nvPr/>
          </p:nvSpPr>
          <p:spPr bwMode="auto">
            <a:xfrm>
              <a:off x="558" y="228"/>
              <a:ext cx="90" cy="9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793" name="Oval 17"/>
            <p:cNvSpPr>
              <a:spLocks noChangeArrowheads="1"/>
            </p:cNvSpPr>
            <p:nvPr/>
          </p:nvSpPr>
          <p:spPr bwMode="auto">
            <a:xfrm>
              <a:off x="250" y="82"/>
              <a:ext cx="173" cy="228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rgbClr val="CC99FF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794" name="Oval 18"/>
            <p:cNvSpPr>
              <a:spLocks noChangeArrowheads="1"/>
            </p:cNvSpPr>
            <p:nvPr/>
          </p:nvSpPr>
          <p:spPr bwMode="auto">
            <a:xfrm>
              <a:off x="0" y="192"/>
              <a:ext cx="90" cy="9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795" name="Oval 19"/>
            <p:cNvSpPr>
              <a:spLocks noChangeArrowheads="1"/>
            </p:cNvSpPr>
            <p:nvPr/>
          </p:nvSpPr>
          <p:spPr bwMode="auto">
            <a:xfrm>
              <a:off x="246" y="108"/>
              <a:ext cx="90" cy="9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31796" name="Group 20"/>
          <p:cNvGrpSpPr/>
          <p:nvPr/>
        </p:nvGrpSpPr>
        <p:grpSpPr bwMode="auto">
          <a:xfrm>
            <a:off x="6616700" y="1152525"/>
            <a:ext cx="622300" cy="361950"/>
            <a:chOff x="0" y="0"/>
            <a:chExt cx="648" cy="377"/>
          </a:xfrm>
        </p:grpSpPr>
        <p:sp>
          <p:nvSpPr>
            <p:cNvPr id="331797" name="AutoShape 21"/>
            <p:cNvSpPr/>
            <p:nvPr/>
          </p:nvSpPr>
          <p:spPr bwMode="auto">
            <a:xfrm rot="5400000">
              <a:off x="267" y="24"/>
              <a:ext cx="373" cy="325"/>
            </a:xfrm>
            <a:custGeom>
              <a:avLst/>
              <a:gdLst>
                <a:gd name="T0" fmla="*/ 10860 w 21600"/>
                <a:gd name="T1" fmla="*/ 2187 h 21600"/>
                <a:gd name="T2" fmla="*/ 9015 w 21600"/>
                <a:gd name="T3" fmla="*/ 730 h 21600"/>
                <a:gd name="T4" fmla="*/ 5415 w 21600"/>
                <a:gd name="T5" fmla="*/ 0 h 21600"/>
                <a:gd name="T6" fmla="*/ 1967 w 21600"/>
                <a:gd name="T7" fmla="*/ 1305 h 21600"/>
                <a:gd name="T8" fmla="*/ 242 w 21600"/>
                <a:gd name="T9" fmla="*/ 4220 h 21600"/>
                <a:gd name="T10" fmla="*/ 575 w 21600"/>
                <a:gd name="T11" fmla="*/ 7597 h 21600"/>
                <a:gd name="T12" fmla="*/ 10860 w 21600"/>
                <a:gd name="T13" fmla="*/ 21600 h 21600"/>
                <a:gd name="T14" fmla="*/ 20995 w 21600"/>
                <a:gd name="T15" fmla="*/ 7597 h 21600"/>
                <a:gd name="T16" fmla="*/ 21480 w 21600"/>
                <a:gd name="T17" fmla="*/ 4220 h 21600"/>
                <a:gd name="T18" fmla="*/ 19632 w 21600"/>
                <a:gd name="T19" fmla="*/ 1305 h 21600"/>
                <a:gd name="T20" fmla="*/ 16275 w 21600"/>
                <a:gd name="T21" fmla="*/ 0 h 21600"/>
                <a:gd name="T22" fmla="*/ 12705 w 21600"/>
                <a:gd name="T23" fmla="*/ 730 h 21600"/>
                <a:gd name="T24" fmla="*/ 10860 w 21600"/>
                <a:gd name="T25" fmla="*/ 2187 h 21600"/>
                <a:gd name="T26" fmla="*/ 5038 w 21600"/>
                <a:gd name="T27" fmla="*/ 2260 h 21600"/>
                <a:gd name="T28" fmla="*/ 16562 w 21600"/>
                <a:gd name="T29" fmla="*/ 1369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CCFF"/>
            </a:solidFill>
            <a:ln w="9525" cmpd="sng">
              <a:solidFill>
                <a:srgbClr val="CC99FF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798" name="AutoShape 22"/>
            <p:cNvSpPr/>
            <p:nvPr/>
          </p:nvSpPr>
          <p:spPr bwMode="auto">
            <a:xfrm rot="16200000">
              <a:off x="34" y="24"/>
              <a:ext cx="373" cy="325"/>
            </a:xfrm>
            <a:custGeom>
              <a:avLst/>
              <a:gdLst>
                <a:gd name="T0" fmla="*/ 10860 w 21600"/>
                <a:gd name="T1" fmla="*/ 2187 h 21600"/>
                <a:gd name="T2" fmla="*/ 9015 w 21600"/>
                <a:gd name="T3" fmla="*/ 730 h 21600"/>
                <a:gd name="T4" fmla="*/ 5415 w 21600"/>
                <a:gd name="T5" fmla="*/ 0 h 21600"/>
                <a:gd name="T6" fmla="*/ 1967 w 21600"/>
                <a:gd name="T7" fmla="*/ 1305 h 21600"/>
                <a:gd name="T8" fmla="*/ 242 w 21600"/>
                <a:gd name="T9" fmla="*/ 4220 h 21600"/>
                <a:gd name="T10" fmla="*/ 575 w 21600"/>
                <a:gd name="T11" fmla="*/ 7597 h 21600"/>
                <a:gd name="T12" fmla="*/ 10860 w 21600"/>
                <a:gd name="T13" fmla="*/ 21600 h 21600"/>
                <a:gd name="T14" fmla="*/ 20995 w 21600"/>
                <a:gd name="T15" fmla="*/ 7597 h 21600"/>
                <a:gd name="T16" fmla="*/ 21480 w 21600"/>
                <a:gd name="T17" fmla="*/ 4220 h 21600"/>
                <a:gd name="T18" fmla="*/ 19632 w 21600"/>
                <a:gd name="T19" fmla="*/ 1305 h 21600"/>
                <a:gd name="T20" fmla="*/ 16275 w 21600"/>
                <a:gd name="T21" fmla="*/ 0 h 21600"/>
                <a:gd name="T22" fmla="*/ 12705 w 21600"/>
                <a:gd name="T23" fmla="*/ 730 h 21600"/>
                <a:gd name="T24" fmla="*/ 10860 w 21600"/>
                <a:gd name="T25" fmla="*/ 2187 h 21600"/>
                <a:gd name="T26" fmla="*/ 5038 w 21600"/>
                <a:gd name="T27" fmla="*/ 2260 h 21600"/>
                <a:gd name="T28" fmla="*/ 16562 w 21600"/>
                <a:gd name="T29" fmla="*/ 1369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T26" t="T27" r="T28" b="T29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CCFF"/>
            </a:solidFill>
            <a:ln w="9525" cmpd="sng">
              <a:solidFill>
                <a:srgbClr val="CC99FF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799" name="Oval 23"/>
            <p:cNvSpPr>
              <a:spLocks noChangeArrowheads="1"/>
            </p:cNvSpPr>
            <p:nvPr/>
          </p:nvSpPr>
          <p:spPr bwMode="auto">
            <a:xfrm>
              <a:off x="371" y="152"/>
              <a:ext cx="90" cy="9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800" name="Oval 24"/>
            <p:cNvSpPr>
              <a:spLocks noChangeArrowheads="1"/>
            </p:cNvSpPr>
            <p:nvPr/>
          </p:nvSpPr>
          <p:spPr bwMode="auto">
            <a:xfrm>
              <a:off x="115" y="55"/>
              <a:ext cx="90" cy="9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801" name="Oval 25"/>
            <p:cNvSpPr>
              <a:spLocks noChangeArrowheads="1"/>
            </p:cNvSpPr>
            <p:nvPr/>
          </p:nvSpPr>
          <p:spPr bwMode="auto">
            <a:xfrm>
              <a:off x="151" y="210"/>
              <a:ext cx="90" cy="9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802" name="Oval 26"/>
            <p:cNvSpPr>
              <a:spLocks noChangeArrowheads="1"/>
            </p:cNvSpPr>
            <p:nvPr/>
          </p:nvSpPr>
          <p:spPr bwMode="auto">
            <a:xfrm>
              <a:off x="475" y="12"/>
              <a:ext cx="90" cy="9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803" name="Oval 27"/>
            <p:cNvSpPr>
              <a:spLocks noChangeArrowheads="1"/>
            </p:cNvSpPr>
            <p:nvPr/>
          </p:nvSpPr>
          <p:spPr bwMode="auto">
            <a:xfrm>
              <a:off x="558" y="228"/>
              <a:ext cx="90" cy="9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804" name="Oval 28"/>
            <p:cNvSpPr>
              <a:spLocks noChangeArrowheads="1"/>
            </p:cNvSpPr>
            <p:nvPr/>
          </p:nvSpPr>
          <p:spPr bwMode="auto">
            <a:xfrm>
              <a:off x="250" y="82"/>
              <a:ext cx="173" cy="228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rgbClr val="CC99FF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805" name="Oval 29"/>
            <p:cNvSpPr>
              <a:spLocks noChangeArrowheads="1"/>
            </p:cNvSpPr>
            <p:nvPr/>
          </p:nvSpPr>
          <p:spPr bwMode="auto">
            <a:xfrm>
              <a:off x="0" y="192"/>
              <a:ext cx="90" cy="9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806" name="Oval 30"/>
            <p:cNvSpPr>
              <a:spLocks noChangeArrowheads="1"/>
            </p:cNvSpPr>
            <p:nvPr/>
          </p:nvSpPr>
          <p:spPr bwMode="auto">
            <a:xfrm>
              <a:off x="246" y="108"/>
              <a:ext cx="90" cy="9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31807" name="WordArt 37"/>
          <p:cNvSpPr>
            <a:spLocks noChangeArrowheads="1" noChangeShapeType="1"/>
          </p:cNvSpPr>
          <p:nvPr/>
        </p:nvSpPr>
        <p:spPr bwMode="auto">
          <a:xfrm>
            <a:off x="4025900" y="3019425"/>
            <a:ext cx="358775" cy="384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>
                <a:ln w="9525">
                  <a:solidFill>
                    <a:srgbClr val="FF00FF"/>
                  </a:solidFill>
                  <a:round/>
                </a:ln>
                <a:gradFill rotWithShape="1">
                  <a:gsLst>
                    <a:gs pos="0">
                      <a:srgbClr val="FF66FF"/>
                    </a:gs>
                    <a:gs pos="100000">
                      <a:srgbClr val="FFCCFF"/>
                    </a:gs>
                  </a:gsLst>
                  <a:lin ang="18900000" scaled="1"/>
                </a:gradFill>
                <a:latin typeface="Arial" panose="020B0604020202020204"/>
                <a:cs typeface="Arial" panose="020B0604020202020204"/>
              </a:rPr>
              <a:t>A</a:t>
            </a:r>
            <a:endParaRPr lang="zh-CN" altLang="en-US" sz="3600" b="1">
              <a:ln w="9525">
                <a:solidFill>
                  <a:srgbClr val="FF00FF"/>
                </a:solidFill>
                <a:round/>
              </a:ln>
              <a:gradFill rotWithShape="1">
                <a:gsLst>
                  <a:gs pos="0">
                    <a:srgbClr val="FF66FF"/>
                  </a:gs>
                  <a:gs pos="100000">
                    <a:srgbClr val="FFCCFF"/>
                  </a:gs>
                </a:gsLst>
                <a:lin ang="18900000" scaled="1"/>
              </a:gra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331808" name="WordArt 38"/>
          <p:cNvSpPr>
            <a:spLocks noChangeArrowheads="1" noChangeShapeType="1"/>
          </p:cNvSpPr>
          <p:nvPr/>
        </p:nvSpPr>
        <p:spPr bwMode="auto">
          <a:xfrm>
            <a:off x="4826000" y="3032125"/>
            <a:ext cx="320675" cy="384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>
                <a:ln w="9525">
                  <a:solidFill>
                    <a:srgbClr val="FF00FF"/>
                  </a:solidFill>
                  <a:round/>
                </a:ln>
                <a:gradFill rotWithShape="1">
                  <a:gsLst>
                    <a:gs pos="0">
                      <a:srgbClr val="FF66FF"/>
                    </a:gs>
                    <a:gs pos="100000">
                      <a:srgbClr val="FFCCFF"/>
                    </a:gs>
                  </a:gsLst>
                  <a:lin ang="18900000" scaled="1"/>
                </a:gradFill>
                <a:latin typeface="Arial" panose="020B0604020202020204"/>
                <a:cs typeface="Arial" panose="020B0604020202020204"/>
              </a:rPr>
              <a:t>B</a:t>
            </a:r>
            <a:endParaRPr lang="zh-CN" altLang="en-US" sz="3600" b="1">
              <a:ln w="9525">
                <a:solidFill>
                  <a:srgbClr val="FF00FF"/>
                </a:solidFill>
                <a:round/>
              </a:ln>
              <a:gradFill rotWithShape="1">
                <a:gsLst>
                  <a:gs pos="0">
                    <a:srgbClr val="FF66FF"/>
                  </a:gs>
                  <a:gs pos="100000">
                    <a:srgbClr val="FFCCFF"/>
                  </a:gs>
                </a:gsLst>
                <a:lin ang="18900000" scaled="1"/>
              </a:gra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331809" name="Text Box 33"/>
          <p:cNvSpPr txBox="1">
            <a:spLocks noChangeArrowheads="1"/>
          </p:cNvSpPr>
          <p:nvPr/>
        </p:nvSpPr>
        <p:spPr bwMode="auto">
          <a:xfrm>
            <a:off x="253207" y="5347960"/>
            <a:ext cx="83700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/>
              <a:t>思考：什么是旋转？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旋转后图形的位置与什么有关</a:t>
            </a:r>
            <a:r>
              <a:rPr lang="zh-CN" altLang="en-US" sz="2800" b="1" dirty="0" smtClean="0">
                <a:latin typeface="Times New Roman" panose="02020603050405020304" pitchFamily="18" charset="0"/>
                <a:sym typeface="Wingdings" panose="05000000000000000000" pitchFamily="2" charset="2"/>
              </a:rPr>
              <a:t>？</a:t>
            </a:r>
            <a:endParaRPr lang="zh-CN" altLang="en-US" sz="2800" b="1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pSp>
        <p:nvGrpSpPr>
          <p:cNvPr id="331810" name="Group 34"/>
          <p:cNvGrpSpPr/>
          <p:nvPr/>
        </p:nvGrpSpPr>
        <p:grpSpPr bwMode="auto">
          <a:xfrm>
            <a:off x="6746875" y="1712913"/>
            <a:ext cx="481013" cy="2857500"/>
            <a:chOff x="0" y="0"/>
            <a:chExt cx="481116" cy="2857722"/>
          </a:xfrm>
        </p:grpSpPr>
        <p:sp>
          <p:nvSpPr>
            <p:cNvPr id="331811" name="AutoShape 24"/>
            <p:cNvSpPr>
              <a:spLocks noChangeArrowheads="1"/>
            </p:cNvSpPr>
            <p:nvPr/>
          </p:nvSpPr>
          <p:spPr bwMode="auto">
            <a:xfrm>
              <a:off x="49316" y="1633759"/>
              <a:ext cx="431800" cy="1223963"/>
            </a:xfrm>
            <a:prstGeom prst="moon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812" name="AutoShape 24"/>
            <p:cNvSpPr>
              <a:spLocks noChangeArrowheads="1"/>
            </p:cNvSpPr>
            <p:nvPr/>
          </p:nvSpPr>
          <p:spPr bwMode="auto">
            <a:xfrm>
              <a:off x="0" y="0"/>
              <a:ext cx="431800" cy="1223963"/>
            </a:xfrm>
            <a:prstGeom prst="moon">
              <a:avLst>
                <a:gd name="adj" fmla="val 50000"/>
              </a:avLst>
            </a:prstGeom>
            <a:solidFill>
              <a:srgbClr val="7030A0"/>
            </a:solidFill>
            <a:ln w="9525">
              <a:solidFill>
                <a:srgbClr val="FFFF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31813" name="Group 37"/>
          <p:cNvGrpSpPr/>
          <p:nvPr/>
        </p:nvGrpSpPr>
        <p:grpSpPr bwMode="auto">
          <a:xfrm rot="10800000">
            <a:off x="6746875" y="1712913"/>
            <a:ext cx="481013" cy="2857500"/>
            <a:chOff x="0" y="0"/>
            <a:chExt cx="481116" cy="2857722"/>
          </a:xfrm>
        </p:grpSpPr>
        <p:sp>
          <p:nvSpPr>
            <p:cNvPr id="331814" name="AutoShape 24"/>
            <p:cNvSpPr>
              <a:spLocks noChangeArrowheads="1"/>
            </p:cNvSpPr>
            <p:nvPr/>
          </p:nvSpPr>
          <p:spPr bwMode="auto">
            <a:xfrm>
              <a:off x="49316" y="1633759"/>
              <a:ext cx="431800" cy="1223963"/>
            </a:xfrm>
            <a:prstGeom prst="moon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815" name="AutoShape 24"/>
            <p:cNvSpPr>
              <a:spLocks noChangeArrowheads="1"/>
            </p:cNvSpPr>
            <p:nvPr/>
          </p:nvSpPr>
          <p:spPr bwMode="auto">
            <a:xfrm>
              <a:off x="0" y="0"/>
              <a:ext cx="431800" cy="1223963"/>
            </a:xfrm>
            <a:prstGeom prst="moon">
              <a:avLst>
                <a:gd name="adj" fmla="val 50000"/>
              </a:avLst>
            </a:prstGeom>
            <a:solidFill>
              <a:srgbClr val="7030A0"/>
            </a:solidFill>
            <a:ln w="9525">
              <a:solidFill>
                <a:srgbClr val="FFFF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31816" name="Group 40"/>
          <p:cNvGrpSpPr/>
          <p:nvPr/>
        </p:nvGrpSpPr>
        <p:grpSpPr bwMode="auto">
          <a:xfrm rot="5400000">
            <a:off x="6746082" y="1712119"/>
            <a:ext cx="481012" cy="2857500"/>
            <a:chOff x="0" y="0"/>
            <a:chExt cx="481116" cy="2857722"/>
          </a:xfrm>
        </p:grpSpPr>
        <p:sp>
          <p:nvSpPr>
            <p:cNvPr id="331817" name="AutoShape 24"/>
            <p:cNvSpPr>
              <a:spLocks noChangeArrowheads="1"/>
            </p:cNvSpPr>
            <p:nvPr/>
          </p:nvSpPr>
          <p:spPr bwMode="auto">
            <a:xfrm>
              <a:off x="49316" y="1633759"/>
              <a:ext cx="431800" cy="1223963"/>
            </a:xfrm>
            <a:prstGeom prst="moon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818" name="AutoShape 24"/>
            <p:cNvSpPr>
              <a:spLocks noChangeArrowheads="1"/>
            </p:cNvSpPr>
            <p:nvPr/>
          </p:nvSpPr>
          <p:spPr bwMode="auto">
            <a:xfrm>
              <a:off x="0" y="0"/>
              <a:ext cx="431800" cy="1223963"/>
            </a:xfrm>
            <a:prstGeom prst="moon">
              <a:avLst>
                <a:gd name="adj" fmla="val 50000"/>
              </a:avLst>
            </a:prstGeom>
            <a:solidFill>
              <a:srgbClr val="7030A0"/>
            </a:solidFill>
            <a:ln w="9525">
              <a:solidFill>
                <a:srgbClr val="FFFF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31819" name="AutoShape 28"/>
          <p:cNvSpPr>
            <a:spLocks noChangeArrowheads="1"/>
          </p:cNvSpPr>
          <p:nvPr/>
        </p:nvSpPr>
        <p:spPr bwMode="auto">
          <a:xfrm>
            <a:off x="6899275" y="3063875"/>
            <a:ext cx="142875" cy="144463"/>
          </a:xfrm>
          <a:prstGeom prst="flowChartConnector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31820" name="Group 44"/>
          <p:cNvGrpSpPr/>
          <p:nvPr/>
        </p:nvGrpSpPr>
        <p:grpSpPr bwMode="auto">
          <a:xfrm>
            <a:off x="1573213" y="1771650"/>
            <a:ext cx="804862" cy="2459038"/>
            <a:chOff x="0" y="0"/>
            <a:chExt cx="803882" cy="2459646"/>
          </a:xfrm>
        </p:grpSpPr>
        <p:sp>
          <p:nvSpPr>
            <p:cNvPr id="331821" name="AutoShape 24"/>
            <p:cNvSpPr>
              <a:spLocks noChangeArrowheads="1"/>
            </p:cNvSpPr>
            <p:nvPr/>
          </p:nvSpPr>
          <p:spPr bwMode="auto">
            <a:xfrm>
              <a:off x="0" y="0"/>
              <a:ext cx="431800" cy="1223963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FF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822" name="AutoShape 26"/>
            <p:cNvSpPr>
              <a:spLocks noChangeArrowheads="1"/>
            </p:cNvSpPr>
            <p:nvPr/>
          </p:nvSpPr>
          <p:spPr bwMode="auto">
            <a:xfrm rot="11160990">
              <a:off x="372082" y="1235683"/>
              <a:ext cx="431800" cy="1223963"/>
            </a:xfrm>
            <a:prstGeom prst="moon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31823" name="Group 47"/>
          <p:cNvGrpSpPr/>
          <p:nvPr/>
        </p:nvGrpSpPr>
        <p:grpSpPr bwMode="auto">
          <a:xfrm rot="10800000">
            <a:off x="1573213" y="1771650"/>
            <a:ext cx="804862" cy="2459038"/>
            <a:chOff x="0" y="0"/>
            <a:chExt cx="803882" cy="2459646"/>
          </a:xfrm>
        </p:grpSpPr>
        <p:sp>
          <p:nvSpPr>
            <p:cNvPr id="331824" name="AutoShape 24"/>
            <p:cNvSpPr>
              <a:spLocks noChangeArrowheads="1"/>
            </p:cNvSpPr>
            <p:nvPr/>
          </p:nvSpPr>
          <p:spPr bwMode="auto">
            <a:xfrm>
              <a:off x="0" y="0"/>
              <a:ext cx="431800" cy="1223963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FF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825" name="AutoShape 26"/>
            <p:cNvSpPr>
              <a:spLocks noChangeArrowheads="1"/>
            </p:cNvSpPr>
            <p:nvPr/>
          </p:nvSpPr>
          <p:spPr bwMode="auto">
            <a:xfrm rot="11160990">
              <a:off x="372082" y="1235683"/>
              <a:ext cx="431800" cy="1223963"/>
            </a:xfrm>
            <a:prstGeom prst="moon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31826" name="Group 50"/>
          <p:cNvGrpSpPr/>
          <p:nvPr/>
        </p:nvGrpSpPr>
        <p:grpSpPr bwMode="auto">
          <a:xfrm rot="5400000">
            <a:off x="1573213" y="1771650"/>
            <a:ext cx="804862" cy="2459038"/>
            <a:chOff x="0" y="0"/>
            <a:chExt cx="803882" cy="2459646"/>
          </a:xfrm>
        </p:grpSpPr>
        <p:sp>
          <p:nvSpPr>
            <p:cNvPr id="331827" name="AutoShape 24"/>
            <p:cNvSpPr>
              <a:spLocks noChangeArrowheads="1"/>
            </p:cNvSpPr>
            <p:nvPr/>
          </p:nvSpPr>
          <p:spPr bwMode="auto">
            <a:xfrm>
              <a:off x="0" y="0"/>
              <a:ext cx="431800" cy="1223963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FF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828" name="AutoShape 26"/>
            <p:cNvSpPr>
              <a:spLocks noChangeArrowheads="1"/>
            </p:cNvSpPr>
            <p:nvPr/>
          </p:nvSpPr>
          <p:spPr bwMode="auto">
            <a:xfrm rot="11160990">
              <a:off x="372082" y="1235683"/>
              <a:ext cx="431800" cy="1223963"/>
            </a:xfrm>
            <a:prstGeom prst="moon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31829" name="Group 53"/>
          <p:cNvGrpSpPr/>
          <p:nvPr/>
        </p:nvGrpSpPr>
        <p:grpSpPr bwMode="auto">
          <a:xfrm>
            <a:off x="1570038" y="1781175"/>
            <a:ext cx="803275" cy="2459038"/>
            <a:chOff x="0" y="0"/>
            <a:chExt cx="803882" cy="2459646"/>
          </a:xfrm>
        </p:grpSpPr>
        <p:sp>
          <p:nvSpPr>
            <p:cNvPr id="331830" name="AutoShape 24"/>
            <p:cNvSpPr>
              <a:spLocks noChangeArrowheads="1"/>
            </p:cNvSpPr>
            <p:nvPr/>
          </p:nvSpPr>
          <p:spPr bwMode="auto">
            <a:xfrm>
              <a:off x="0" y="0"/>
              <a:ext cx="431800" cy="1223963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FF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1831" name="AutoShape 26"/>
            <p:cNvSpPr>
              <a:spLocks noChangeArrowheads="1"/>
            </p:cNvSpPr>
            <p:nvPr/>
          </p:nvSpPr>
          <p:spPr bwMode="auto">
            <a:xfrm rot="11160990">
              <a:off x="372082" y="1235683"/>
              <a:ext cx="431800" cy="1223963"/>
            </a:xfrm>
            <a:prstGeom prst="moon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31832" name="AutoShape 28"/>
          <p:cNvSpPr>
            <a:spLocks noChangeArrowheads="1"/>
          </p:cNvSpPr>
          <p:nvPr/>
        </p:nvSpPr>
        <p:spPr bwMode="auto">
          <a:xfrm rot="5400000">
            <a:off x="1901031" y="2950370"/>
            <a:ext cx="142875" cy="144462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1833" name="AutoShape 24"/>
          <p:cNvSpPr>
            <a:spLocks noChangeArrowheads="1"/>
          </p:cNvSpPr>
          <p:nvPr/>
        </p:nvSpPr>
        <p:spPr bwMode="auto">
          <a:xfrm>
            <a:off x="6746875" y="1709738"/>
            <a:ext cx="431800" cy="1223962"/>
          </a:xfrm>
          <a:prstGeom prst="moon">
            <a:avLst>
              <a:gd name="adj" fmla="val 50000"/>
            </a:avLst>
          </a:prstGeom>
          <a:solidFill>
            <a:srgbClr val="7030A0"/>
          </a:solidFill>
          <a:ln w="9525">
            <a:solidFill>
              <a:srgbClr val="FFFF00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1834" name="AutoShape 2"/>
          <p:cNvSpPr>
            <a:spLocks noChangeArrowheads="1"/>
          </p:cNvSpPr>
          <p:nvPr/>
        </p:nvSpPr>
        <p:spPr bwMode="auto">
          <a:xfrm>
            <a:off x="179388" y="44450"/>
            <a:ext cx="2819400" cy="1219200"/>
          </a:xfrm>
          <a:prstGeom prst="wave">
            <a:avLst>
              <a:gd name="adj1" fmla="val 13005"/>
              <a:gd name="adj2" fmla="val 0"/>
            </a:avLst>
          </a:prstGeom>
          <a:gradFill rotWithShape="0">
            <a:gsLst>
              <a:gs pos="0">
                <a:schemeClr val="accent1"/>
              </a:gs>
              <a:gs pos="100000">
                <a:srgbClr val="005E47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FF"/>
            </a:solidFill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华文行楷" panose="02010800040101010101" pitchFamily="2" charset="-122"/>
              </a:rPr>
              <a:t>  观</a:t>
            </a:r>
            <a:r>
              <a:rPr lang="zh-CN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华文行楷" panose="02010800040101010101" pitchFamily="2" charset="-122"/>
              </a:rPr>
              <a:t>察与思考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fill="hold"/>
                                        <p:tgtEl>
                                          <p:spTgt spid="3318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fill="hold"/>
                                        <p:tgtEl>
                                          <p:spTgt spid="3318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" dur="250" fill="hold"/>
                                        <p:tgtEl>
                                          <p:spTgt spid="3318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fill="hold"/>
                                        <p:tgtEl>
                                          <p:spTgt spid="3318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" dur="1000" fill="hold"/>
                                        <p:tgtEl>
                                          <p:spTgt spid="3318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5400000">
                                      <p:cBhvr>
                                        <p:cTn id="26" dur="1000" fill="hold"/>
                                        <p:tgtEl>
                                          <p:spTgt spid="3318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5400000">
                                      <p:cBhvr>
                                        <p:cTn id="32" dur="1000" fill="hold"/>
                                        <p:tgtEl>
                                          <p:spTgt spid="3318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9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50" fill="hold"/>
                                        <p:tgtEl>
                                          <p:spTgt spid="3318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40" dur="250" fill="hold"/>
                                        <p:tgtEl>
                                          <p:spTgt spid="3318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3318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50" fill="hold"/>
                                        <p:tgtEl>
                                          <p:spTgt spid="3318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5" dur="1000" fill="hold"/>
                                        <p:tgtEl>
                                          <p:spTgt spid="3318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5400000">
                                      <p:cBhvr>
                                        <p:cTn id="52" dur="1000" fill="hold"/>
                                        <p:tgtEl>
                                          <p:spTgt spid="3318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5400000">
                                      <p:cBhvr>
                                        <p:cTn id="57" dur="1000" fill="hold"/>
                                        <p:tgtEl>
                                          <p:spTgt spid="3318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809" grpId="0" autoUpdateAnimBg="0"/>
      <p:bldP spid="331819" grpId="0" animBg="1" autoUpdateAnimBg="0"/>
      <p:bldP spid="331819" grpId="1" animBg="1" autoUpdateAnimBg="0"/>
      <p:bldP spid="331832" grpId="0" animBg="1" autoUpdateAnimBg="0"/>
      <p:bldP spid="331832" grpId="1" animBg="1" autoUpdateAnimBg="0"/>
      <p:bldP spid="33183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802" name="Group 2"/>
          <p:cNvGrpSpPr/>
          <p:nvPr/>
        </p:nvGrpSpPr>
        <p:grpSpPr bwMode="auto">
          <a:xfrm flipH="1">
            <a:off x="3959225" y="2703513"/>
            <a:ext cx="328613" cy="246062"/>
            <a:chOff x="0" y="0"/>
            <a:chExt cx="182" cy="182"/>
          </a:xfrm>
        </p:grpSpPr>
        <p:sp>
          <p:nvSpPr>
            <p:cNvPr id="332803" name="Line 29"/>
            <p:cNvSpPr>
              <a:spLocks noChangeShapeType="1"/>
            </p:cNvSpPr>
            <p:nvPr/>
          </p:nvSpPr>
          <p:spPr bwMode="auto">
            <a:xfrm>
              <a:off x="0" y="0"/>
              <a:ext cx="18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2804" name="Line 30"/>
            <p:cNvSpPr>
              <a:spLocks noChangeShapeType="1"/>
            </p:cNvSpPr>
            <p:nvPr/>
          </p:nvSpPr>
          <p:spPr bwMode="auto">
            <a:xfrm>
              <a:off x="182" y="0"/>
              <a:ext cx="0" cy="18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32806" name="Group 6"/>
          <p:cNvGrpSpPr/>
          <p:nvPr/>
        </p:nvGrpSpPr>
        <p:grpSpPr bwMode="auto">
          <a:xfrm>
            <a:off x="3563938" y="1052513"/>
            <a:ext cx="1441450" cy="3816350"/>
            <a:chOff x="0" y="0"/>
            <a:chExt cx="908" cy="2404"/>
          </a:xfrm>
        </p:grpSpPr>
        <p:sp>
          <p:nvSpPr>
            <p:cNvPr id="332807" name="AutoShape 3"/>
            <p:cNvSpPr>
              <a:spLocks noChangeArrowheads="1"/>
            </p:cNvSpPr>
            <p:nvPr/>
          </p:nvSpPr>
          <p:spPr bwMode="auto">
            <a:xfrm rot="10800000">
              <a:off x="0" y="0"/>
              <a:ext cx="454" cy="1225"/>
            </a:xfrm>
            <a:prstGeom prst="rtTriangle">
              <a:avLst/>
            </a:prstGeom>
            <a:solidFill>
              <a:srgbClr val="FF3300"/>
            </a:solidFill>
            <a:ln w="9525">
              <a:solidFill>
                <a:srgbClr val="FFFF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32808" name="AutoShape 4"/>
            <p:cNvSpPr>
              <a:spLocks noChangeArrowheads="1"/>
            </p:cNvSpPr>
            <p:nvPr/>
          </p:nvSpPr>
          <p:spPr bwMode="auto">
            <a:xfrm>
              <a:off x="454" y="1179"/>
              <a:ext cx="454" cy="1225"/>
            </a:xfrm>
            <a:prstGeom prst="rtTriangl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32809" name="Group 9"/>
          <p:cNvGrpSpPr/>
          <p:nvPr/>
        </p:nvGrpSpPr>
        <p:grpSpPr bwMode="auto">
          <a:xfrm>
            <a:off x="3563938" y="1038225"/>
            <a:ext cx="1441450" cy="3816350"/>
            <a:chOff x="0" y="0"/>
            <a:chExt cx="908" cy="2404"/>
          </a:xfrm>
        </p:grpSpPr>
        <p:sp>
          <p:nvSpPr>
            <p:cNvPr id="332810" name="AutoShape 6"/>
            <p:cNvSpPr>
              <a:spLocks noChangeArrowheads="1"/>
            </p:cNvSpPr>
            <p:nvPr/>
          </p:nvSpPr>
          <p:spPr bwMode="auto">
            <a:xfrm rot="10800000">
              <a:off x="0" y="0"/>
              <a:ext cx="454" cy="1225"/>
            </a:xfrm>
            <a:prstGeom prst="rtTriangle">
              <a:avLst/>
            </a:prstGeom>
            <a:solidFill>
              <a:srgbClr val="FF3300"/>
            </a:solidFill>
            <a:ln w="9525">
              <a:solidFill>
                <a:srgbClr val="FFFF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32811" name="AutoShape 7"/>
            <p:cNvSpPr>
              <a:spLocks noChangeArrowheads="1"/>
            </p:cNvSpPr>
            <p:nvPr/>
          </p:nvSpPr>
          <p:spPr bwMode="auto">
            <a:xfrm>
              <a:off x="454" y="1179"/>
              <a:ext cx="454" cy="1225"/>
            </a:xfrm>
            <a:prstGeom prst="rtTriangl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32812" name="Line 8"/>
          <p:cNvSpPr>
            <a:spLocks noChangeShapeType="1"/>
          </p:cNvSpPr>
          <p:nvPr/>
        </p:nvSpPr>
        <p:spPr bwMode="auto">
          <a:xfrm>
            <a:off x="2484438" y="2954338"/>
            <a:ext cx="37433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2813" name="Text Box 9"/>
          <p:cNvSpPr txBox="1">
            <a:spLocks noChangeArrowheads="1"/>
          </p:cNvSpPr>
          <p:nvPr/>
        </p:nvSpPr>
        <p:spPr bwMode="auto">
          <a:xfrm>
            <a:off x="4427538" y="2708275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 sz="1600">
              <a:solidFill>
                <a:srgbClr val="000000"/>
              </a:solidFill>
            </a:endParaRPr>
          </a:p>
        </p:txBody>
      </p:sp>
      <p:sp>
        <p:nvSpPr>
          <p:cNvPr id="332814" name="Text Box 10"/>
          <p:cNvSpPr txBox="1">
            <a:spLocks noChangeArrowheads="1"/>
          </p:cNvSpPr>
          <p:nvPr/>
        </p:nvSpPr>
        <p:spPr bwMode="auto">
          <a:xfrm>
            <a:off x="4427538" y="2420938"/>
            <a:ext cx="86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90</a:t>
            </a:r>
            <a:r>
              <a:rPr lang="zh-CN" altLang="en-US" sz="1600">
                <a:solidFill>
                  <a:srgbClr val="000000"/>
                </a:solidFill>
              </a:rPr>
              <a:t>度</a:t>
            </a:r>
          </a:p>
        </p:txBody>
      </p:sp>
      <p:sp>
        <p:nvSpPr>
          <p:cNvPr id="332815" name="AutoShape 12"/>
          <p:cNvSpPr>
            <a:spLocks noChangeArrowheads="1"/>
          </p:cNvSpPr>
          <p:nvPr/>
        </p:nvSpPr>
        <p:spPr bwMode="auto">
          <a:xfrm rot="19809897">
            <a:off x="6156325" y="620713"/>
            <a:ext cx="838200" cy="2316162"/>
          </a:xfrm>
          <a:prstGeom prst="curvedLeftArrow">
            <a:avLst>
              <a:gd name="adj1" fmla="val 55265"/>
              <a:gd name="adj2" fmla="val 110530"/>
              <a:gd name="adj3" fmla="val 33333"/>
            </a:avLst>
          </a:prstGeom>
          <a:solidFill>
            <a:srgbClr val="7030A0"/>
          </a:solidFill>
          <a:ln w="9525">
            <a:solidFill>
              <a:srgbClr val="FFFF00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2817" name="Text Box 23"/>
          <p:cNvSpPr txBox="1">
            <a:spLocks noChangeArrowheads="1"/>
          </p:cNvSpPr>
          <p:nvPr/>
        </p:nvSpPr>
        <p:spPr bwMode="auto">
          <a:xfrm>
            <a:off x="251618" y="4809193"/>
            <a:ext cx="82089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dirty="0">
                <a:ea typeface="黑体" panose="02010609060101010101" pitchFamily="49" charset="-122"/>
              </a:rPr>
              <a:t>结论：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旋转后图形的位置</a:t>
            </a:r>
            <a:r>
              <a:rPr lang="zh-CN" altLang="en-US" sz="2800" dirty="0">
                <a:ea typeface="黑体" panose="02010609060101010101" pitchFamily="49" charset="-122"/>
              </a:rPr>
              <a:t>与</a:t>
            </a:r>
            <a:r>
              <a:rPr lang="zh-CN" altLang="en-US" sz="2800" b="1" dirty="0">
                <a:ea typeface="黑体" panose="02010609060101010101" pitchFamily="49" charset="-122"/>
              </a:rPr>
              <a:t>（        </a:t>
            </a:r>
            <a:r>
              <a:rPr lang="zh-CN" altLang="en-US" sz="2800" b="1" dirty="0" smtClean="0">
                <a:ea typeface="黑体" panose="02010609060101010101" pitchFamily="49" charset="-122"/>
              </a:rPr>
              <a:t>  </a:t>
            </a:r>
            <a:r>
              <a:rPr lang="zh-CN" altLang="en-US" sz="2800" b="1" dirty="0">
                <a:ea typeface="黑体" panose="02010609060101010101" pitchFamily="49" charset="-122"/>
              </a:rPr>
              <a:t>）有关</a:t>
            </a:r>
          </a:p>
        </p:txBody>
      </p:sp>
      <p:sp>
        <p:nvSpPr>
          <p:cNvPr id="332818" name="Text Box 25"/>
          <p:cNvSpPr txBox="1">
            <a:spLocks noChangeArrowheads="1"/>
          </p:cNvSpPr>
          <p:nvPr/>
        </p:nvSpPr>
        <p:spPr bwMode="auto">
          <a:xfrm>
            <a:off x="7308850" y="333375"/>
            <a:ext cx="4286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 sz="1600">
              <a:solidFill>
                <a:srgbClr val="000000"/>
              </a:solidFill>
            </a:endParaRPr>
          </a:p>
        </p:txBody>
      </p:sp>
      <p:sp>
        <p:nvSpPr>
          <p:cNvPr id="332819" name="Text Box 26"/>
          <p:cNvSpPr txBox="1">
            <a:spLocks noChangeArrowheads="1"/>
          </p:cNvSpPr>
          <p:nvPr/>
        </p:nvSpPr>
        <p:spPr bwMode="auto">
          <a:xfrm rot="19383765">
            <a:off x="7429500" y="652463"/>
            <a:ext cx="61595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i="1">
                <a:solidFill>
                  <a:srgbClr val="FF0000"/>
                </a:solidFill>
                <a:ea typeface="黑体" panose="02010609060101010101" pitchFamily="49" charset="-122"/>
              </a:rPr>
              <a:t>顺时针旋转</a:t>
            </a:r>
          </a:p>
        </p:txBody>
      </p:sp>
      <p:sp>
        <p:nvSpPr>
          <p:cNvPr id="332820" name="Text Box 27"/>
          <p:cNvSpPr txBox="1">
            <a:spLocks noChangeArrowheads="1"/>
          </p:cNvSpPr>
          <p:nvPr/>
        </p:nvSpPr>
        <p:spPr bwMode="auto">
          <a:xfrm rot="1979594">
            <a:off x="889000" y="638175"/>
            <a:ext cx="611188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i="1">
                <a:solidFill>
                  <a:srgbClr val="FF0000"/>
                </a:solidFill>
                <a:ea typeface="黑体" panose="02010609060101010101" pitchFamily="49" charset="-122"/>
              </a:rPr>
              <a:t>逆时针旋转</a:t>
            </a:r>
          </a:p>
        </p:txBody>
      </p:sp>
      <p:grpSp>
        <p:nvGrpSpPr>
          <p:cNvPr id="332821" name="Group 21"/>
          <p:cNvGrpSpPr/>
          <p:nvPr/>
        </p:nvGrpSpPr>
        <p:grpSpPr bwMode="auto">
          <a:xfrm>
            <a:off x="4284663" y="2743200"/>
            <a:ext cx="287337" cy="215900"/>
            <a:chOff x="0" y="0"/>
            <a:chExt cx="182" cy="182"/>
          </a:xfrm>
        </p:grpSpPr>
        <p:sp>
          <p:nvSpPr>
            <p:cNvPr id="332822" name="Line 29"/>
            <p:cNvSpPr>
              <a:spLocks noChangeShapeType="1"/>
            </p:cNvSpPr>
            <p:nvPr/>
          </p:nvSpPr>
          <p:spPr bwMode="auto">
            <a:xfrm>
              <a:off x="0" y="0"/>
              <a:ext cx="18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2823" name="Line 30"/>
            <p:cNvSpPr>
              <a:spLocks noChangeShapeType="1"/>
            </p:cNvSpPr>
            <p:nvPr/>
          </p:nvSpPr>
          <p:spPr bwMode="auto">
            <a:xfrm>
              <a:off x="182" y="0"/>
              <a:ext cx="0" cy="18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32824" name="AutoShape 31"/>
          <p:cNvSpPr>
            <a:spLocks noChangeArrowheads="1"/>
          </p:cNvSpPr>
          <p:nvPr/>
        </p:nvSpPr>
        <p:spPr bwMode="auto">
          <a:xfrm>
            <a:off x="4183063" y="2824163"/>
            <a:ext cx="215900" cy="215900"/>
          </a:xfrm>
          <a:prstGeom prst="flowChartConnector">
            <a:avLst/>
          </a:prstGeom>
          <a:solidFill>
            <a:srgbClr val="000000"/>
          </a:solidFill>
          <a:ln w="9525">
            <a:solidFill>
              <a:srgbClr val="FFFF00"/>
            </a:solidFill>
            <a:round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2825" name="Line 32"/>
          <p:cNvSpPr>
            <a:spLocks noChangeShapeType="1"/>
          </p:cNvSpPr>
          <p:nvPr/>
        </p:nvSpPr>
        <p:spPr bwMode="auto">
          <a:xfrm>
            <a:off x="4284663" y="1009650"/>
            <a:ext cx="0" cy="240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2826" name="AutoShape 34"/>
          <p:cNvSpPr>
            <a:spLocks noChangeArrowheads="1"/>
          </p:cNvSpPr>
          <p:nvPr/>
        </p:nvSpPr>
        <p:spPr bwMode="auto">
          <a:xfrm rot="10800000">
            <a:off x="3563938" y="996950"/>
            <a:ext cx="720725" cy="1944688"/>
          </a:xfrm>
          <a:prstGeom prst="rtTriangle">
            <a:avLst/>
          </a:prstGeom>
          <a:solidFill>
            <a:srgbClr val="FF3300"/>
          </a:solidFill>
          <a:ln w="3175">
            <a:solidFill>
              <a:srgbClr val="FFFF00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2827" name="Text Box 10"/>
          <p:cNvSpPr txBox="1">
            <a:spLocks noChangeArrowheads="1"/>
          </p:cNvSpPr>
          <p:nvPr/>
        </p:nvSpPr>
        <p:spPr bwMode="auto">
          <a:xfrm>
            <a:off x="3282950" y="2540000"/>
            <a:ext cx="86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90</a:t>
            </a:r>
            <a:r>
              <a:rPr lang="zh-CN" altLang="en-US" sz="1600">
                <a:solidFill>
                  <a:srgbClr val="000000"/>
                </a:solidFill>
              </a:rPr>
              <a:t>度</a:t>
            </a:r>
          </a:p>
        </p:txBody>
      </p:sp>
      <p:sp>
        <p:nvSpPr>
          <p:cNvPr id="332828" name="AutoShape 12"/>
          <p:cNvSpPr>
            <a:spLocks noChangeArrowheads="1"/>
          </p:cNvSpPr>
          <p:nvPr/>
        </p:nvSpPr>
        <p:spPr bwMode="auto">
          <a:xfrm rot="1585935" flipH="1">
            <a:off x="1809750" y="744538"/>
            <a:ext cx="806450" cy="2316162"/>
          </a:xfrm>
          <a:prstGeom prst="curvedLeftArrow">
            <a:avLst>
              <a:gd name="adj1" fmla="val 55274"/>
              <a:gd name="adj2" fmla="val 110534"/>
              <a:gd name="adj3" fmla="val 33333"/>
            </a:avLst>
          </a:prstGeom>
          <a:solidFill>
            <a:srgbClr val="7030A0"/>
          </a:solidFill>
          <a:ln w="9525">
            <a:solidFill>
              <a:srgbClr val="FFFF00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2829" name="AutoShape 2"/>
          <p:cNvSpPr>
            <a:spLocks noChangeArrowheads="1"/>
          </p:cNvSpPr>
          <p:nvPr/>
        </p:nvSpPr>
        <p:spPr bwMode="auto">
          <a:xfrm>
            <a:off x="252413" y="-241300"/>
            <a:ext cx="2376487" cy="1217613"/>
          </a:xfrm>
          <a:prstGeom prst="wave">
            <a:avLst>
              <a:gd name="adj1" fmla="val 13005"/>
              <a:gd name="adj2" fmla="val 0"/>
            </a:avLst>
          </a:prstGeom>
          <a:gradFill rotWithShape="0">
            <a:gsLst>
              <a:gs pos="0">
                <a:schemeClr val="accent1"/>
              </a:gs>
              <a:gs pos="100000">
                <a:srgbClr val="005E47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FF00"/>
                </a:solidFill>
                <a:latin typeface="Calibri" panose="020F0502020204030204" pitchFamily="34" charset="0"/>
                <a:ea typeface="华文行楷" panose="02010800040101010101" pitchFamily="2" charset="-122"/>
              </a:rPr>
              <a:t>观察与思考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2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2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2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6" dur="1000" fill="hold"/>
                                        <p:tgtEl>
                                          <p:spTgt spid="3328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2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2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32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399820">
                                      <p:cBhvr>
                                        <p:cTn id="30" dur="1000" fill="hold"/>
                                        <p:tgtEl>
                                          <p:spTgt spid="3328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32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15" grpId="0" animBg="1" autoUpdateAnimBg="0"/>
      <p:bldP spid="332817" grpId="0" autoUpdateAnimBg="0"/>
      <p:bldP spid="332819" grpId="0" autoUpdateAnimBg="0"/>
      <p:bldP spid="332820" grpId="0" autoUpdateAnimBg="0"/>
      <p:bldP spid="33282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AutoShape 2"/>
          <p:cNvSpPr>
            <a:spLocks noChangeArrowheads="1"/>
          </p:cNvSpPr>
          <p:nvPr/>
        </p:nvSpPr>
        <p:spPr bwMode="auto">
          <a:xfrm>
            <a:off x="250825" y="-96838"/>
            <a:ext cx="2819400" cy="1006476"/>
          </a:xfrm>
          <a:prstGeom prst="wave">
            <a:avLst>
              <a:gd name="adj1" fmla="val 13005"/>
              <a:gd name="adj2" fmla="val 0"/>
            </a:avLst>
          </a:prstGeom>
          <a:gradFill rotWithShape="0">
            <a:gsLst>
              <a:gs pos="0">
                <a:schemeClr val="accent1"/>
              </a:gs>
              <a:gs pos="100000">
                <a:srgbClr val="005E47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FF"/>
            </a:solidFill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华文行楷" panose="02010800040101010101" pitchFamily="2" charset="-122"/>
              </a:rPr>
              <a:t>总结与归纳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333827" name="Rectangle 3"/>
          <p:cNvSpPr>
            <a:spLocks noChangeArrowheads="1"/>
          </p:cNvSpPr>
          <p:nvPr/>
        </p:nvSpPr>
        <p:spPr bwMode="auto">
          <a:xfrm>
            <a:off x="252413" y="2205038"/>
            <a:ext cx="8604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333828" name="Line 4"/>
          <p:cNvSpPr>
            <a:spLocks noChangeShapeType="1"/>
          </p:cNvSpPr>
          <p:nvPr/>
        </p:nvSpPr>
        <p:spPr bwMode="auto">
          <a:xfrm rot="3600000">
            <a:off x="5905500" y="3314700"/>
            <a:ext cx="152400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3829" name="Line 5"/>
          <p:cNvSpPr>
            <a:spLocks noChangeShapeType="1"/>
          </p:cNvSpPr>
          <p:nvPr/>
        </p:nvSpPr>
        <p:spPr bwMode="auto">
          <a:xfrm>
            <a:off x="4429125" y="3357563"/>
            <a:ext cx="152400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3830" name="Line 6"/>
          <p:cNvSpPr>
            <a:spLocks noChangeShapeType="1"/>
          </p:cNvSpPr>
          <p:nvPr/>
        </p:nvSpPr>
        <p:spPr bwMode="auto">
          <a:xfrm rot="600000">
            <a:off x="4648200" y="3200400"/>
            <a:ext cx="15240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3831" name="Line 7"/>
          <p:cNvSpPr>
            <a:spLocks noChangeShapeType="1"/>
          </p:cNvSpPr>
          <p:nvPr/>
        </p:nvSpPr>
        <p:spPr bwMode="auto">
          <a:xfrm rot="1200000">
            <a:off x="4876800" y="3124200"/>
            <a:ext cx="15240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3832" name="Line 8"/>
          <p:cNvSpPr>
            <a:spLocks noChangeShapeType="1"/>
          </p:cNvSpPr>
          <p:nvPr/>
        </p:nvSpPr>
        <p:spPr bwMode="auto">
          <a:xfrm rot="1800000">
            <a:off x="5181600" y="3124200"/>
            <a:ext cx="15240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3833" name="Line 9"/>
          <p:cNvSpPr>
            <a:spLocks noChangeShapeType="1"/>
          </p:cNvSpPr>
          <p:nvPr/>
        </p:nvSpPr>
        <p:spPr bwMode="auto">
          <a:xfrm rot="2400000">
            <a:off x="5435600" y="3141663"/>
            <a:ext cx="15240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3834" name="Line 10"/>
          <p:cNvSpPr>
            <a:spLocks noChangeShapeType="1"/>
          </p:cNvSpPr>
          <p:nvPr/>
        </p:nvSpPr>
        <p:spPr bwMode="auto">
          <a:xfrm rot="3000000">
            <a:off x="5676900" y="3162300"/>
            <a:ext cx="15240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33835" name="Group 11"/>
          <p:cNvGrpSpPr/>
          <p:nvPr/>
        </p:nvGrpSpPr>
        <p:grpSpPr bwMode="auto">
          <a:xfrm>
            <a:off x="5292725" y="4365625"/>
            <a:ext cx="3292475" cy="1030288"/>
            <a:chOff x="0" y="0"/>
            <a:chExt cx="2074" cy="649"/>
          </a:xfrm>
        </p:grpSpPr>
        <p:sp>
          <p:nvSpPr>
            <p:cNvPr id="333836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207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 b="1" dirty="0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旋转角</a:t>
              </a:r>
            </a:p>
          </p:txBody>
        </p:sp>
        <p:sp>
          <p:nvSpPr>
            <p:cNvPr id="333837" name="AutoShape 13"/>
            <p:cNvSpPr>
              <a:spLocks noChangeArrowheads="1"/>
            </p:cNvSpPr>
            <p:nvPr/>
          </p:nvSpPr>
          <p:spPr bwMode="auto">
            <a:xfrm>
              <a:off x="184" y="467"/>
              <a:ext cx="480" cy="182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33838" name="Group 14"/>
          <p:cNvGrpSpPr/>
          <p:nvPr/>
        </p:nvGrpSpPr>
        <p:grpSpPr bwMode="auto">
          <a:xfrm>
            <a:off x="4932363" y="5805488"/>
            <a:ext cx="2222500" cy="814387"/>
            <a:chOff x="0" y="0"/>
            <a:chExt cx="1400" cy="513"/>
          </a:xfrm>
        </p:grpSpPr>
        <p:sp>
          <p:nvSpPr>
            <p:cNvPr id="333839" name="Rectangle 15"/>
            <p:cNvSpPr>
              <a:spLocks noChangeArrowheads="1"/>
            </p:cNvSpPr>
            <p:nvPr/>
          </p:nvSpPr>
          <p:spPr bwMode="auto">
            <a:xfrm>
              <a:off x="0" y="71"/>
              <a:ext cx="140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40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旋转中心</a:t>
              </a:r>
            </a:p>
          </p:txBody>
        </p:sp>
        <p:sp>
          <p:nvSpPr>
            <p:cNvPr id="333840" name="AutoShape 16"/>
            <p:cNvSpPr>
              <a:spLocks noChangeArrowheads="1"/>
            </p:cNvSpPr>
            <p:nvPr/>
          </p:nvSpPr>
          <p:spPr bwMode="auto">
            <a:xfrm>
              <a:off x="595" y="0"/>
              <a:ext cx="94" cy="100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33841" name="Rectangle 17"/>
          <p:cNvSpPr>
            <a:spLocks noChangeArrowheads="1"/>
          </p:cNvSpPr>
          <p:nvPr/>
        </p:nvSpPr>
        <p:spPr bwMode="auto">
          <a:xfrm>
            <a:off x="0" y="836613"/>
            <a:ext cx="9286875" cy="229711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在同一平面内，将一个图形绕一个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定点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按某一个方向（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逆时针方向或顺时针方向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转动一定的角度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，图形的这种变化叫做旋转。这个定点</a:t>
            </a:r>
            <a:r>
              <a:rPr 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叫做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旋转中心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，转动的角叫做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旋转角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旋转只改变图形的</a:t>
            </a:r>
            <a:r>
              <a:rPr lang="zh-CN" altLang="en-US" sz="2800" b="1" u="sng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不改变图形的</a:t>
            </a:r>
            <a:r>
              <a:rPr lang="zh-CN" altLang="en-US" sz="2800" b="1" u="sng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r>
              <a:rPr lang="zh-CN" altLang="en-US" sz="2800" b="1" u="sng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3842" name="Text Box 18"/>
          <p:cNvSpPr txBox="1">
            <a:spLocks noChangeArrowheads="1"/>
          </p:cNvSpPr>
          <p:nvPr/>
        </p:nvSpPr>
        <p:spPr bwMode="auto">
          <a:xfrm>
            <a:off x="3962400" y="33528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333843" name="Text Box 19"/>
          <p:cNvSpPr txBox="1">
            <a:spLocks noChangeArrowheads="1"/>
          </p:cNvSpPr>
          <p:nvPr/>
        </p:nvSpPr>
        <p:spPr bwMode="auto">
          <a:xfrm>
            <a:off x="5508625" y="56610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o</a:t>
            </a:r>
          </a:p>
        </p:txBody>
      </p:sp>
      <p:sp>
        <p:nvSpPr>
          <p:cNvPr id="333844" name="Text Box 20"/>
          <p:cNvSpPr txBox="1">
            <a:spLocks noChangeArrowheads="1"/>
          </p:cNvSpPr>
          <p:nvPr/>
        </p:nvSpPr>
        <p:spPr bwMode="auto">
          <a:xfrm>
            <a:off x="7543800" y="3505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grpSp>
        <p:nvGrpSpPr>
          <p:cNvPr id="333845" name="Group 21"/>
          <p:cNvGrpSpPr/>
          <p:nvPr/>
        </p:nvGrpSpPr>
        <p:grpSpPr bwMode="auto">
          <a:xfrm>
            <a:off x="4787900" y="4292600"/>
            <a:ext cx="576263" cy="427038"/>
            <a:chOff x="0" y="0"/>
            <a:chExt cx="363" cy="269"/>
          </a:xfrm>
        </p:grpSpPr>
        <p:sp>
          <p:nvSpPr>
            <p:cNvPr id="333846" name="Oval 22"/>
            <p:cNvSpPr>
              <a:spLocks noChangeArrowheads="1"/>
            </p:cNvSpPr>
            <p:nvPr/>
          </p:nvSpPr>
          <p:spPr bwMode="auto">
            <a:xfrm>
              <a:off x="107" y="0"/>
              <a:ext cx="90" cy="91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3847" name="Text Box 23"/>
            <p:cNvSpPr txBox="1">
              <a:spLocks noChangeArrowheads="1"/>
            </p:cNvSpPr>
            <p:nvPr/>
          </p:nvSpPr>
          <p:spPr bwMode="auto">
            <a:xfrm>
              <a:off x="0" y="38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</a:t>
              </a:r>
            </a:p>
          </p:txBody>
        </p:sp>
      </p:grpSp>
      <p:grpSp>
        <p:nvGrpSpPr>
          <p:cNvPr id="333848" name="Group 24"/>
          <p:cNvGrpSpPr/>
          <p:nvPr/>
        </p:nvGrpSpPr>
        <p:grpSpPr bwMode="auto">
          <a:xfrm>
            <a:off x="6719888" y="4267200"/>
            <a:ext cx="609600" cy="427038"/>
            <a:chOff x="0" y="0"/>
            <a:chExt cx="384" cy="269"/>
          </a:xfrm>
        </p:grpSpPr>
        <p:sp>
          <p:nvSpPr>
            <p:cNvPr id="333849" name="Oval 25"/>
            <p:cNvSpPr>
              <a:spLocks noChangeArrowheads="1"/>
            </p:cNvSpPr>
            <p:nvPr/>
          </p:nvSpPr>
          <p:spPr bwMode="auto">
            <a:xfrm>
              <a:off x="0" y="0"/>
              <a:ext cx="90" cy="91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3850" name="Text Box 26"/>
            <p:cNvSpPr txBox="1">
              <a:spLocks noChangeArrowheads="1"/>
            </p:cNvSpPr>
            <p:nvPr/>
          </p:nvSpPr>
          <p:spPr bwMode="auto">
            <a:xfrm>
              <a:off x="21" y="38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P’</a:t>
              </a:r>
            </a:p>
          </p:txBody>
        </p:sp>
      </p:grpSp>
      <p:sp>
        <p:nvSpPr>
          <p:cNvPr id="333851" name="Text Box 27"/>
          <p:cNvSpPr txBox="1">
            <a:spLocks noChangeArrowheads="1"/>
          </p:cNvSpPr>
          <p:nvPr/>
        </p:nvSpPr>
        <p:spPr bwMode="auto">
          <a:xfrm>
            <a:off x="160338" y="3579813"/>
            <a:ext cx="43942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旋转后图形的位置由</a:t>
            </a:r>
            <a:r>
              <a:rPr lang="zh-CN" altLang="en-US" sz="2800" b="1" u="sng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    </a:t>
            </a: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zh-CN" altLang="en-US" sz="2800" b="1" u="sng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zh-CN" altLang="en-US" sz="2800" b="1" u="sng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    </a:t>
            </a:r>
            <a:r>
              <a:rPr lang="zh-CN" altLang="en-US" sz="2800" b="1" dirty="0">
                <a:ea typeface="黑体" panose="02010609060101010101" pitchFamily="49" charset="-122"/>
              </a:rPr>
              <a:t>与</a:t>
            </a:r>
          </a:p>
          <a:p>
            <a:pPr>
              <a:spcBef>
                <a:spcPct val="50000"/>
              </a:spcBef>
            </a:pPr>
            <a:r>
              <a:rPr lang="zh-CN" altLang="en-US" sz="2800" b="1" u="sng" dirty="0">
                <a:ea typeface="黑体" panose="02010609060101010101" pitchFamily="49" charset="-122"/>
              </a:rPr>
              <a:t>                   </a:t>
            </a:r>
            <a:r>
              <a:rPr lang="zh-CN" altLang="en-US" sz="2800" b="1" dirty="0">
                <a:ea typeface="黑体" panose="02010609060101010101" pitchFamily="49" charset="-122"/>
              </a:rPr>
              <a:t>决定</a:t>
            </a:r>
            <a:endParaRPr lang="zh-CN" altLang="en-US" sz="2800" b="1" dirty="0">
              <a:solidFill>
                <a:srgbClr val="FF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3852" name="Text Box 28"/>
          <p:cNvSpPr txBox="1">
            <a:spLocks noChangeArrowheads="1"/>
          </p:cNvSpPr>
          <p:nvPr/>
        </p:nvSpPr>
        <p:spPr bwMode="auto">
          <a:xfrm>
            <a:off x="877888" y="4011613"/>
            <a:ext cx="1612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 b="1">
                <a:solidFill>
                  <a:srgbClr val="0000FF"/>
                </a:solidFill>
              </a:rPr>
              <a:t>旋转中心</a:t>
            </a:r>
          </a:p>
        </p:txBody>
      </p:sp>
      <p:sp>
        <p:nvSpPr>
          <p:cNvPr id="333853" name="Text Box 29"/>
          <p:cNvSpPr txBox="1">
            <a:spLocks noChangeArrowheads="1"/>
          </p:cNvSpPr>
          <p:nvPr/>
        </p:nvSpPr>
        <p:spPr bwMode="auto">
          <a:xfrm>
            <a:off x="449263" y="4659313"/>
            <a:ext cx="1612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0000FF"/>
                </a:solidFill>
                <a:ea typeface="黑体" panose="02010609060101010101" pitchFamily="49" charset="-122"/>
              </a:rPr>
              <a:t>旋转方向</a:t>
            </a:r>
            <a:endParaRPr lang="zh-CN" altLang="en-US" sz="2800" dirty="0">
              <a:solidFill>
                <a:srgbClr val="0000FF"/>
              </a:solidFill>
            </a:endParaRPr>
          </a:p>
        </p:txBody>
      </p:sp>
      <p:sp>
        <p:nvSpPr>
          <p:cNvPr id="333854" name="Text Box 30"/>
          <p:cNvSpPr txBox="1">
            <a:spLocks noChangeArrowheads="1"/>
          </p:cNvSpPr>
          <p:nvPr/>
        </p:nvSpPr>
        <p:spPr bwMode="auto">
          <a:xfrm>
            <a:off x="590551" y="5164138"/>
            <a:ext cx="12557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0000FF"/>
                </a:solidFill>
                <a:ea typeface="黑体" panose="02010609060101010101" pitchFamily="49" charset="-122"/>
              </a:rPr>
              <a:t>旋转角</a:t>
            </a:r>
          </a:p>
        </p:txBody>
      </p:sp>
      <p:sp>
        <p:nvSpPr>
          <p:cNvPr id="333855" name="Text Box 31"/>
          <p:cNvSpPr txBox="1">
            <a:spLocks noChangeArrowheads="1"/>
          </p:cNvSpPr>
          <p:nvPr/>
        </p:nvSpPr>
        <p:spPr bwMode="auto">
          <a:xfrm>
            <a:off x="4608880" y="2198721"/>
            <a:ext cx="1323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ea typeface="黑体" panose="02010609060101010101" pitchFamily="49" charset="-122"/>
              </a:rPr>
              <a:t>位置</a:t>
            </a:r>
          </a:p>
        </p:txBody>
      </p:sp>
      <p:sp>
        <p:nvSpPr>
          <p:cNvPr id="333856" name="Text Box 32"/>
          <p:cNvSpPr txBox="1">
            <a:spLocks noChangeArrowheads="1"/>
          </p:cNvSpPr>
          <p:nvPr/>
        </p:nvSpPr>
        <p:spPr bwMode="auto">
          <a:xfrm>
            <a:off x="446088" y="2651040"/>
            <a:ext cx="191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ea typeface="黑体" panose="02010609060101010101" pitchFamily="49" charset="-122"/>
              </a:rPr>
              <a:t>形状和大小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5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3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3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33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333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33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500"/>
                                        <p:tgtEl>
                                          <p:spTgt spid="33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3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33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333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333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7" grpId="0" autoUpdateAnimBg="0"/>
      <p:bldP spid="333828" grpId="0" animBg="1"/>
      <p:bldP spid="333829" grpId="0" animBg="1"/>
      <p:bldP spid="333830" grpId="0" animBg="1"/>
      <p:bldP spid="333831" grpId="0" animBg="1"/>
      <p:bldP spid="333832" grpId="0" animBg="1"/>
      <p:bldP spid="333833" grpId="0" animBg="1"/>
      <p:bldP spid="333834" grpId="0" animBg="1"/>
      <p:bldP spid="333842" grpId="0" autoUpdateAnimBg="0"/>
      <p:bldP spid="333843" grpId="0" autoUpdateAnimBg="0"/>
      <p:bldP spid="333844" grpId="0" autoUpdateAnimBg="0"/>
      <p:bldP spid="333851" grpId="0" autoUpdateAnimBg="0"/>
      <p:bldP spid="333852" grpId="0" bldLvl="0" autoUpdateAnimBg="0"/>
      <p:bldP spid="333853" grpId="0" bldLvl="0" autoUpdateAnimBg="0"/>
      <p:bldP spid="333855" grpId="0" bldLvl="0" autoUpdateAnimBg="0"/>
      <p:bldP spid="333856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4850" name="Group 2"/>
          <p:cNvGrpSpPr/>
          <p:nvPr/>
        </p:nvGrpSpPr>
        <p:grpSpPr bwMode="auto">
          <a:xfrm>
            <a:off x="1692275" y="765175"/>
            <a:ext cx="6191250" cy="5502275"/>
            <a:chOff x="0" y="0"/>
            <a:chExt cx="3900" cy="3466"/>
          </a:xfrm>
        </p:grpSpPr>
        <p:sp>
          <p:nvSpPr>
            <p:cNvPr id="334851" name="Oval 3"/>
            <p:cNvSpPr>
              <a:spLocks noChangeArrowheads="1"/>
            </p:cNvSpPr>
            <p:nvPr/>
          </p:nvSpPr>
          <p:spPr bwMode="auto">
            <a:xfrm>
              <a:off x="232" y="330"/>
              <a:ext cx="3130" cy="313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0">
              <a:solidFill>
                <a:schemeClr val="tx1"/>
              </a:solidFill>
              <a:prstDash val="dash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4852" name="Rectangle 4"/>
            <p:cNvSpPr>
              <a:spLocks noChangeArrowheads="1"/>
            </p:cNvSpPr>
            <p:nvPr/>
          </p:nvSpPr>
          <p:spPr bwMode="auto">
            <a:xfrm>
              <a:off x="0" y="1924"/>
              <a:ext cx="3402" cy="15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4853" name="Rectangle 5"/>
            <p:cNvSpPr>
              <a:spLocks noChangeArrowheads="1"/>
            </p:cNvSpPr>
            <p:nvPr/>
          </p:nvSpPr>
          <p:spPr bwMode="auto">
            <a:xfrm rot="15051389">
              <a:off x="2071" y="284"/>
              <a:ext cx="2109" cy="154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34854" name="Group 6"/>
          <p:cNvGrpSpPr/>
          <p:nvPr/>
        </p:nvGrpSpPr>
        <p:grpSpPr bwMode="auto">
          <a:xfrm>
            <a:off x="2370138" y="1557338"/>
            <a:ext cx="4721225" cy="4619625"/>
            <a:chOff x="64" y="0"/>
            <a:chExt cx="2974" cy="2910"/>
          </a:xfrm>
        </p:grpSpPr>
        <p:sp>
          <p:nvSpPr>
            <p:cNvPr id="334855" name="Oval 7"/>
            <p:cNvSpPr>
              <a:spLocks noChangeArrowheads="1"/>
            </p:cNvSpPr>
            <p:nvPr/>
          </p:nvSpPr>
          <p:spPr bwMode="auto">
            <a:xfrm>
              <a:off x="85" y="0"/>
              <a:ext cx="2772" cy="2772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0">
              <a:solidFill>
                <a:schemeClr val="tx1"/>
              </a:solidFill>
              <a:prstDash val="dash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4856" name="Rectangle 8"/>
            <p:cNvSpPr>
              <a:spLocks noChangeArrowheads="1"/>
            </p:cNvSpPr>
            <p:nvPr/>
          </p:nvSpPr>
          <p:spPr bwMode="auto">
            <a:xfrm rot="1327742">
              <a:off x="64" y="461"/>
              <a:ext cx="2974" cy="24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4857" name="Rectangle 9"/>
            <p:cNvSpPr>
              <a:spLocks noChangeArrowheads="1"/>
            </p:cNvSpPr>
            <p:nvPr/>
          </p:nvSpPr>
          <p:spPr bwMode="auto">
            <a:xfrm rot="1600744">
              <a:off x="151" y="428"/>
              <a:ext cx="317" cy="9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34858" name="Text Box 10"/>
          <p:cNvSpPr txBox="1">
            <a:spLocks noChangeArrowheads="1"/>
          </p:cNvSpPr>
          <p:nvPr/>
        </p:nvSpPr>
        <p:spPr bwMode="auto">
          <a:xfrm>
            <a:off x="1619250" y="3378200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334859" name="Text Box 11"/>
          <p:cNvSpPr txBox="1">
            <a:spLocks noChangeArrowheads="1"/>
          </p:cNvSpPr>
          <p:nvPr/>
        </p:nvSpPr>
        <p:spPr bwMode="auto">
          <a:xfrm>
            <a:off x="3192463" y="1341438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ea typeface="华文中宋" panose="02010600040101010101" pitchFamily="2" charset="-122"/>
              </a:rPr>
              <a:t>A</a:t>
            </a:r>
          </a:p>
        </p:txBody>
      </p:sp>
      <p:sp>
        <p:nvSpPr>
          <p:cNvPr id="334860" name="Oval 12"/>
          <p:cNvSpPr>
            <a:spLocks noChangeArrowheads="1"/>
          </p:cNvSpPr>
          <p:nvPr/>
        </p:nvSpPr>
        <p:spPr bwMode="auto">
          <a:xfrm>
            <a:off x="4511675" y="369252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34861" name="Group 13"/>
          <p:cNvGrpSpPr/>
          <p:nvPr/>
        </p:nvGrpSpPr>
        <p:grpSpPr bwMode="auto">
          <a:xfrm>
            <a:off x="292101" y="394147"/>
            <a:ext cx="4332287" cy="701675"/>
            <a:chOff x="0" y="0"/>
            <a:chExt cx="2729" cy="442"/>
          </a:xfrm>
        </p:grpSpPr>
        <p:sp>
          <p:nvSpPr>
            <p:cNvPr id="334862" name="Text Box 14"/>
            <p:cNvSpPr txBox="1">
              <a:spLocks noChangeArrowheads="1"/>
            </p:cNvSpPr>
            <p:nvPr/>
          </p:nvSpPr>
          <p:spPr bwMode="auto">
            <a:xfrm>
              <a:off x="350" y="0"/>
              <a:ext cx="237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4000" u="sng" dirty="0">
                  <a:solidFill>
                    <a:srgbClr val="0000FF"/>
                  </a:solidFill>
                  <a:latin typeface="华文行楷" panose="02010800040101010101" pitchFamily="2" charset="-122"/>
                  <a:ea typeface="华文行楷" panose="02010800040101010101" pitchFamily="2" charset="-122"/>
                </a:rPr>
                <a:t>旋转的三要素 </a:t>
              </a:r>
            </a:p>
          </p:txBody>
        </p:sp>
        <p:pic>
          <p:nvPicPr>
            <p:cNvPr id="334863" name="Picture 15" descr="地球5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16"/>
              <a:ext cx="46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34864" name="Text Box 16"/>
          <p:cNvSpPr txBox="1">
            <a:spLocks noChangeArrowheads="1"/>
          </p:cNvSpPr>
          <p:nvPr/>
        </p:nvSpPr>
        <p:spPr bwMode="auto">
          <a:xfrm>
            <a:off x="4859338" y="836613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ea typeface="华文中宋" panose="02010600040101010101" pitchFamily="2" charset="-122"/>
              </a:rPr>
              <a:t>B´</a:t>
            </a:r>
          </a:p>
        </p:txBody>
      </p:sp>
      <p:sp>
        <p:nvSpPr>
          <p:cNvPr id="334865" name="Text Box 17"/>
          <p:cNvSpPr txBox="1">
            <a:spLocks noChangeArrowheads="1"/>
          </p:cNvSpPr>
          <p:nvPr/>
        </p:nvSpPr>
        <p:spPr bwMode="auto">
          <a:xfrm>
            <a:off x="6659563" y="2781300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ea typeface="华文中宋" panose="02010600040101010101" pitchFamily="2" charset="-122"/>
              </a:rPr>
              <a:t>A´</a:t>
            </a:r>
          </a:p>
        </p:txBody>
      </p:sp>
      <p:grpSp>
        <p:nvGrpSpPr>
          <p:cNvPr id="334866" name="Group 18"/>
          <p:cNvGrpSpPr/>
          <p:nvPr/>
        </p:nvGrpSpPr>
        <p:grpSpPr bwMode="auto">
          <a:xfrm>
            <a:off x="3276600" y="2565400"/>
            <a:ext cx="2466975" cy="2909888"/>
            <a:chOff x="0" y="0"/>
            <a:chExt cx="1554" cy="1833"/>
          </a:xfrm>
        </p:grpSpPr>
        <p:sp>
          <p:nvSpPr>
            <p:cNvPr id="334867" name="Oval 19"/>
            <p:cNvSpPr>
              <a:spLocks noChangeArrowheads="1"/>
            </p:cNvSpPr>
            <p:nvPr/>
          </p:nvSpPr>
          <p:spPr bwMode="auto">
            <a:xfrm>
              <a:off x="0" y="0"/>
              <a:ext cx="1554" cy="144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chemeClr val="tx1"/>
              </a:solidFill>
              <a:prstDash val="dash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4868" name="Rectangle 20"/>
            <p:cNvSpPr>
              <a:spLocks noChangeArrowheads="1"/>
            </p:cNvSpPr>
            <p:nvPr/>
          </p:nvSpPr>
          <p:spPr bwMode="auto">
            <a:xfrm rot="3145930">
              <a:off x="-126" y="310"/>
              <a:ext cx="1814" cy="12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34869" name="Rectangle 21"/>
          <p:cNvSpPr>
            <a:spLocks noChangeArrowheads="1"/>
          </p:cNvSpPr>
          <p:nvPr/>
        </p:nvSpPr>
        <p:spPr bwMode="auto">
          <a:xfrm>
            <a:off x="3059113" y="4005263"/>
            <a:ext cx="792162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4870" name="AutoShape 22"/>
          <p:cNvSpPr>
            <a:spLocks noChangeArrowheads="1"/>
          </p:cNvSpPr>
          <p:nvPr/>
        </p:nvSpPr>
        <p:spPr bwMode="auto">
          <a:xfrm rot="7535600">
            <a:off x="2158207" y="2504281"/>
            <a:ext cx="2449512" cy="1368425"/>
          </a:xfrm>
          <a:prstGeom prst="rtTriangle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34871" name="Group 23"/>
          <p:cNvGrpSpPr/>
          <p:nvPr/>
        </p:nvGrpSpPr>
        <p:grpSpPr bwMode="auto">
          <a:xfrm>
            <a:off x="2124075" y="1793875"/>
            <a:ext cx="4986338" cy="3971925"/>
            <a:chOff x="0" y="0"/>
            <a:chExt cx="3141" cy="2502"/>
          </a:xfrm>
        </p:grpSpPr>
        <p:sp>
          <p:nvSpPr>
            <p:cNvPr id="334872" name="AutoShape 24"/>
            <p:cNvSpPr>
              <a:spLocks noChangeArrowheads="1"/>
            </p:cNvSpPr>
            <p:nvPr/>
          </p:nvSpPr>
          <p:spPr bwMode="auto">
            <a:xfrm rot="18447242">
              <a:off x="1538" y="1160"/>
              <a:ext cx="1543" cy="862"/>
            </a:xfrm>
            <a:prstGeom prst="rtTriangle">
              <a:avLst/>
            </a:prstGeom>
            <a:solidFill>
              <a:schemeClr val="bg1"/>
            </a:solidFill>
            <a:ln w="0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4873" name="AutoShape 25"/>
            <p:cNvSpPr>
              <a:spLocks noChangeArrowheads="1"/>
            </p:cNvSpPr>
            <p:nvPr/>
          </p:nvSpPr>
          <p:spPr bwMode="auto">
            <a:xfrm rot="7535600">
              <a:off x="28" y="445"/>
              <a:ext cx="1543" cy="862"/>
            </a:xfrm>
            <a:prstGeom prst="rtTriangle">
              <a:avLst/>
            </a:prstGeom>
            <a:solidFill>
              <a:schemeClr val="accent1"/>
            </a:solidFill>
            <a:ln w="38100">
              <a:solidFill>
                <a:srgbClr val="FF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4874" name="未知"/>
            <p:cNvSpPr/>
            <p:nvPr/>
          </p:nvSpPr>
          <p:spPr bwMode="auto">
            <a:xfrm>
              <a:off x="0" y="1259"/>
              <a:ext cx="1551" cy="3"/>
            </a:xfrm>
            <a:custGeom>
              <a:avLst/>
              <a:gdLst>
                <a:gd name="T0" fmla="*/ 0 w 1551"/>
                <a:gd name="T1" fmla="*/ 0 h 3"/>
                <a:gd name="T2" fmla="*/ 1551 w 1551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51" h="3">
                  <a:moveTo>
                    <a:pt x="0" y="0"/>
                  </a:moveTo>
                  <a:lnTo>
                    <a:pt x="1551" y="3"/>
                  </a:lnTo>
                </a:path>
              </a:pathLst>
            </a:custGeom>
            <a:noFill/>
            <a:ln w="15875" cap="flat" cmpd="sng">
              <a:solidFill>
                <a:srgbClr val="FF0000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4875" name="未知"/>
            <p:cNvSpPr/>
            <p:nvPr/>
          </p:nvSpPr>
          <p:spPr bwMode="auto">
            <a:xfrm>
              <a:off x="893" y="0"/>
              <a:ext cx="667" cy="1262"/>
            </a:xfrm>
            <a:custGeom>
              <a:avLst/>
              <a:gdLst>
                <a:gd name="T0" fmla="*/ 0 w 667"/>
                <a:gd name="T1" fmla="*/ 0 h 1262"/>
                <a:gd name="T2" fmla="*/ 667 w 667"/>
                <a:gd name="T3" fmla="*/ 1262 h 1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7" h="1262">
                  <a:moveTo>
                    <a:pt x="0" y="0"/>
                  </a:moveTo>
                  <a:lnTo>
                    <a:pt x="667" y="1262"/>
                  </a:lnTo>
                </a:path>
              </a:pathLst>
            </a:custGeom>
            <a:noFill/>
            <a:ln w="15875" cap="flat" cmpd="sng">
              <a:solidFill>
                <a:srgbClr val="FF0000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4876" name="未知"/>
            <p:cNvSpPr/>
            <p:nvPr/>
          </p:nvSpPr>
          <p:spPr bwMode="auto">
            <a:xfrm>
              <a:off x="1552" y="503"/>
              <a:ext cx="45" cy="738"/>
            </a:xfrm>
            <a:custGeom>
              <a:avLst/>
              <a:gdLst>
                <a:gd name="T0" fmla="*/ 45 w 45"/>
                <a:gd name="T1" fmla="*/ 0 h 738"/>
                <a:gd name="T2" fmla="*/ 0 w 45"/>
                <a:gd name="T3" fmla="*/ 738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738">
                  <a:moveTo>
                    <a:pt x="45" y="0"/>
                  </a:moveTo>
                  <a:lnTo>
                    <a:pt x="0" y="738"/>
                  </a:lnTo>
                </a:path>
              </a:pathLst>
            </a:custGeom>
            <a:noFill/>
            <a:ln w="15875" cap="flat" cmpd="sng">
              <a:solidFill>
                <a:srgbClr val="FF0000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4877" name="Oval 29"/>
            <p:cNvSpPr>
              <a:spLocks noChangeArrowheads="1"/>
            </p:cNvSpPr>
            <p:nvPr/>
          </p:nvSpPr>
          <p:spPr bwMode="auto">
            <a:xfrm>
              <a:off x="1514" y="1196"/>
              <a:ext cx="91" cy="9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4878" name="未知"/>
            <p:cNvSpPr/>
            <p:nvPr/>
          </p:nvSpPr>
          <p:spPr bwMode="auto">
            <a:xfrm>
              <a:off x="1551" y="1240"/>
              <a:ext cx="667" cy="1262"/>
            </a:xfrm>
            <a:custGeom>
              <a:avLst/>
              <a:gdLst>
                <a:gd name="T0" fmla="*/ 0 w 667"/>
                <a:gd name="T1" fmla="*/ 0 h 1262"/>
                <a:gd name="T2" fmla="*/ 667 w 667"/>
                <a:gd name="T3" fmla="*/ 1262 h 1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7" h="1262">
                  <a:moveTo>
                    <a:pt x="0" y="0"/>
                  </a:moveTo>
                  <a:lnTo>
                    <a:pt x="667" y="1262"/>
                  </a:lnTo>
                </a:path>
              </a:pathLst>
            </a:custGeom>
            <a:noFill/>
            <a:ln w="0" cap="flat" cmpd="sng">
              <a:solidFill>
                <a:schemeClr val="bg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4879" name="未知"/>
            <p:cNvSpPr/>
            <p:nvPr/>
          </p:nvSpPr>
          <p:spPr bwMode="auto">
            <a:xfrm>
              <a:off x="1590" y="1236"/>
              <a:ext cx="1551" cy="3"/>
            </a:xfrm>
            <a:custGeom>
              <a:avLst/>
              <a:gdLst>
                <a:gd name="T0" fmla="*/ 0 w 1551"/>
                <a:gd name="T1" fmla="*/ 0 h 3"/>
                <a:gd name="T2" fmla="*/ 1551 w 1551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51" h="3">
                  <a:moveTo>
                    <a:pt x="0" y="0"/>
                  </a:moveTo>
                  <a:lnTo>
                    <a:pt x="1551" y="3"/>
                  </a:lnTo>
                </a:path>
              </a:pathLst>
            </a:custGeom>
            <a:noFill/>
            <a:ln w="0" cap="flat" cmpd="sng">
              <a:solidFill>
                <a:schemeClr val="bg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4880" name="未知"/>
            <p:cNvSpPr/>
            <p:nvPr/>
          </p:nvSpPr>
          <p:spPr bwMode="auto">
            <a:xfrm>
              <a:off x="1506" y="1262"/>
              <a:ext cx="45" cy="738"/>
            </a:xfrm>
            <a:custGeom>
              <a:avLst/>
              <a:gdLst>
                <a:gd name="T0" fmla="*/ 45 w 45"/>
                <a:gd name="T1" fmla="*/ 0 h 738"/>
                <a:gd name="T2" fmla="*/ 0 w 45"/>
                <a:gd name="T3" fmla="*/ 738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738">
                  <a:moveTo>
                    <a:pt x="45" y="0"/>
                  </a:moveTo>
                  <a:lnTo>
                    <a:pt x="0" y="738"/>
                  </a:ln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34881" name="未知"/>
          <p:cNvSpPr/>
          <p:nvPr/>
        </p:nvSpPr>
        <p:spPr bwMode="auto">
          <a:xfrm>
            <a:off x="2108200" y="3792538"/>
            <a:ext cx="2462213" cy="4762"/>
          </a:xfrm>
          <a:custGeom>
            <a:avLst/>
            <a:gdLst>
              <a:gd name="T0" fmla="*/ 0 w 1551"/>
              <a:gd name="T1" fmla="*/ 0 h 3"/>
              <a:gd name="T2" fmla="*/ 1551 w 1551"/>
              <a:gd name="T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51" h="3">
                <a:moveTo>
                  <a:pt x="0" y="0"/>
                </a:moveTo>
                <a:lnTo>
                  <a:pt x="1551" y="3"/>
                </a:lnTo>
              </a:path>
            </a:pathLst>
          </a:custGeom>
          <a:noFill/>
          <a:ln w="0" cap="flat" cmpd="sng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4882" name="未知"/>
          <p:cNvSpPr/>
          <p:nvPr/>
        </p:nvSpPr>
        <p:spPr bwMode="auto">
          <a:xfrm>
            <a:off x="3525838" y="1793875"/>
            <a:ext cx="1058862" cy="2003425"/>
          </a:xfrm>
          <a:custGeom>
            <a:avLst/>
            <a:gdLst>
              <a:gd name="T0" fmla="*/ 0 w 667"/>
              <a:gd name="T1" fmla="*/ 0 h 1262"/>
              <a:gd name="T2" fmla="*/ 667 w 667"/>
              <a:gd name="T3" fmla="*/ 1262 h 126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67" h="1262">
                <a:moveTo>
                  <a:pt x="0" y="0"/>
                </a:moveTo>
                <a:lnTo>
                  <a:pt x="667" y="1262"/>
                </a:lnTo>
              </a:path>
            </a:pathLst>
          </a:custGeom>
          <a:noFill/>
          <a:ln w="0" cap="flat" cmpd="sng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4883" name="未知"/>
          <p:cNvSpPr/>
          <p:nvPr/>
        </p:nvSpPr>
        <p:spPr bwMode="auto">
          <a:xfrm>
            <a:off x="4572000" y="2592388"/>
            <a:ext cx="71438" cy="1171575"/>
          </a:xfrm>
          <a:custGeom>
            <a:avLst/>
            <a:gdLst>
              <a:gd name="T0" fmla="*/ 45 w 45"/>
              <a:gd name="T1" fmla="*/ 0 h 738"/>
              <a:gd name="T2" fmla="*/ 0 w 45"/>
              <a:gd name="T3" fmla="*/ 738 h 73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" h="738">
                <a:moveTo>
                  <a:pt x="45" y="0"/>
                </a:moveTo>
                <a:lnTo>
                  <a:pt x="0" y="738"/>
                </a:lnTo>
              </a:path>
            </a:pathLst>
          </a:custGeom>
          <a:noFill/>
          <a:ln w="15875" cap="flat" cmpd="sng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4884" name="Text Box 36"/>
          <p:cNvSpPr txBox="1">
            <a:spLocks noChangeArrowheads="1"/>
          </p:cNvSpPr>
          <p:nvPr/>
        </p:nvSpPr>
        <p:spPr bwMode="auto">
          <a:xfrm>
            <a:off x="4519613" y="2452688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ea typeface="华文中宋" panose="02010600040101010101" pitchFamily="2" charset="-122"/>
              </a:rPr>
              <a:t>C</a:t>
            </a:r>
          </a:p>
        </p:txBody>
      </p:sp>
      <p:sp>
        <p:nvSpPr>
          <p:cNvPr id="334885" name="Text Box 37"/>
          <p:cNvSpPr txBox="1">
            <a:spLocks noChangeArrowheads="1"/>
          </p:cNvSpPr>
          <p:nvPr/>
        </p:nvSpPr>
        <p:spPr bwMode="auto">
          <a:xfrm>
            <a:off x="5651500" y="3943350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ea typeface="华文中宋" panose="02010600040101010101" pitchFamily="2" charset="-122"/>
              </a:rPr>
              <a:t>C´</a:t>
            </a:r>
          </a:p>
        </p:txBody>
      </p:sp>
      <p:sp>
        <p:nvSpPr>
          <p:cNvPr id="334886" name="Text Box 38"/>
          <p:cNvSpPr txBox="1">
            <a:spLocks noChangeArrowheads="1"/>
          </p:cNvSpPr>
          <p:nvPr/>
        </p:nvSpPr>
        <p:spPr bwMode="auto">
          <a:xfrm>
            <a:off x="4406900" y="3735388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ea typeface="华文中宋" panose="02010600040101010101" pitchFamily="2" charset="-122"/>
              </a:rPr>
              <a:t>O</a:t>
            </a:r>
          </a:p>
        </p:txBody>
      </p:sp>
      <p:sp>
        <p:nvSpPr>
          <p:cNvPr id="334887" name="Arc 39"/>
          <p:cNvSpPr/>
          <p:nvPr/>
        </p:nvSpPr>
        <p:spPr bwMode="auto">
          <a:xfrm rot="9688416" flipH="1" flipV="1">
            <a:off x="4427538" y="3068638"/>
            <a:ext cx="503237" cy="576262"/>
          </a:xfrm>
          <a:custGeom>
            <a:avLst/>
            <a:gdLst>
              <a:gd name="G0" fmla="+- 7865 0 0"/>
              <a:gd name="G1" fmla="+- 21600 0 0"/>
              <a:gd name="G2" fmla="+- 21600 0 0"/>
              <a:gd name="T0" fmla="*/ 0 w 29465"/>
              <a:gd name="T1" fmla="*/ 1483 h 33179"/>
              <a:gd name="T2" fmla="*/ 26099 w 29465"/>
              <a:gd name="T3" fmla="*/ 33179 h 33179"/>
              <a:gd name="T4" fmla="*/ 7865 w 29465"/>
              <a:gd name="T5" fmla="*/ 21600 h 33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465" h="33179" fill="none" extrusionOk="0">
                <a:moveTo>
                  <a:pt x="-1" y="1482"/>
                </a:moveTo>
                <a:cubicBezTo>
                  <a:pt x="2506" y="502"/>
                  <a:pt x="5173" y="-1"/>
                  <a:pt x="7865" y="0"/>
                </a:cubicBezTo>
                <a:cubicBezTo>
                  <a:pt x="19794" y="0"/>
                  <a:pt x="29465" y="9670"/>
                  <a:pt x="29465" y="21600"/>
                </a:cubicBezTo>
                <a:cubicBezTo>
                  <a:pt x="29465" y="25700"/>
                  <a:pt x="28297" y="29717"/>
                  <a:pt x="26099" y="33179"/>
                </a:cubicBezTo>
              </a:path>
              <a:path w="29465" h="33179" stroke="0" extrusionOk="0">
                <a:moveTo>
                  <a:pt x="-1" y="1482"/>
                </a:moveTo>
                <a:cubicBezTo>
                  <a:pt x="2506" y="502"/>
                  <a:pt x="5173" y="-1"/>
                  <a:pt x="7865" y="0"/>
                </a:cubicBezTo>
                <a:cubicBezTo>
                  <a:pt x="19794" y="0"/>
                  <a:pt x="29465" y="9670"/>
                  <a:pt x="29465" y="21600"/>
                </a:cubicBezTo>
                <a:cubicBezTo>
                  <a:pt x="29465" y="25700"/>
                  <a:pt x="28297" y="29717"/>
                  <a:pt x="26099" y="33179"/>
                </a:cubicBezTo>
                <a:lnTo>
                  <a:pt x="7865" y="21600"/>
                </a:lnTo>
                <a:close/>
              </a:path>
            </a:pathLst>
          </a:custGeom>
          <a:noFill/>
          <a:ln w="28575" cap="sq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34888" name="Group 40"/>
          <p:cNvGrpSpPr/>
          <p:nvPr/>
        </p:nvGrpSpPr>
        <p:grpSpPr bwMode="auto">
          <a:xfrm>
            <a:off x="4624388" y="2708275"/>
            <a:ext cx="777875" cy="547688"/>
            <a:chOff x="0" y="0"/>
            <a:chExt cx="490" cy="345"/>
          </a:xfrm>
        </p:grpSpPr>
        <p:sp>
          <p:nvSpPr>
            <p:cNvPr id="334889" name="Text Box 41"/>
            <p:cNvSpPr txBox="1">
              <a:spLocks noChangeArrowheads="1"/>
            </p:cNvSpPr>
            <p:nvPr/>
          </p:nvSpPr>
          <p:spPr bwMode="auto">
            <a:xfrm>
              <a:off x="0" y="57"/>
              <a:ext cx="4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100 </a:t>
              </a:r>
            </a:p>
          </p:txBody>
        </p:sp>
        <p:sp>
          <p:nvSpPr>
            <p:cNvPr id="334890" name="Text Box 42"/>
            <p:cNvSpPr txBox="1">
              <a:spLocks noChangeArrowheads="1"/>
            </p:cNvSpPr>
            <p:nvPr/>
          </p:nvSpPr>
          <p:spPr bwMode="auto">
            <a:xfrm>
              <a:off x="194" y="0"/>
              <a:ext cx="21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1200">
                  <a:solidFill>
                    <a:srgbClr val="FF0000"/>
                  </a:solidFill>
                  <a:latin typeface="隶书" panose="02010509060101010101" charset="-122"/>
                  <a:ea typeface="隶书" panose="02010509060101010101" charset="-122"/>
                </a:rPr>
                <a:t> </a:t>
              </a:r>
              <a:r>
                <a:rPr lang="en-US" sz="1200">
                  <a:solidFill>
                    <a:srgbClr val="FF0000"/>
                  </a:solidFill>
                  <a:latin typeface="隶书" panose="02010509060101010101" charset="-122"/>
                  <a:ea typeface="隶书" panose="02010509060101010101" charset="-122"/>
                </a:rPr>
                <a:t>0</a:t>
              </a:r>
            </a:p>
          </p:txBody>
        </p:sp>
      </p:grpSp>
      <p:sp>
        <p:nvSpPr>
          <p:cNvPr id="334891" name="Rectangle 43"/>
          <p:cNvSpPr>
            <a:spLocks noChangeArrowheads="1"/>
          </p:cNvSpPr>
          <p:nvPr/>
        </p:nvSpPr>
        <p:spPr bwMode="auto">
          <a:xfrm>
            <a:off x="2411413" y="6021388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旋转中心</a:t>
            </a:r>
          </a:p>
        </p:txBody>
      </p:sp>
      <p:sp>
        <p:nvSpPr>
          <p:cNvPr id="334892" name="Rectangle 44"/>
          <p:cNvSpPr>
            <a:spLocks noChangeArrowheads="1"/>
          </p:cNvSpPr>
          <p:nvPr/>
        </p:nvSpPr>
        <p:spPr bwMode="auto">
          <a:xfrm>
            <a:off x="6300788" y="5805488"/>
            <a:ext cx="1554162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旋转角</a:t>
            </a:r>
          </a:p>
        </p:txBody>
      </p:sp>
      <p:sp>
        <p:nvSpPr>
          <p:cNvPr id="334893" name="Rectangle 45"/>
          <p:cNvSpPr>
            <a:spLocks noChangeArrowheads="1"/>
          </p:cNvSpPr>
          <p:nvPr/>
        </p:nvSpPr>
        <p:spPr bwMode="auto">
          <a:xfrm>
            <a:off x="4356100" y="5949950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旋转方向</a:t>
            </a:r>
          </a:p>
        </p:txBody>
      </p:sp>
      <p:sp>
        <p:nvSpPr>
          <p:cNvPr id="334894" name="Rectangle 46"/>
          <p:cNvSpPr>
            <a:spLocks noChangeArrowheads="1"/>
          </p:cNvSpPr>
          <p:nvPr/>
        </p:nvSpPr>
        <p:spPr bwMode="auto">
          <a:xfrm>
            <a:off x="130970" y="5283200"/>
            <a:ext cx="31670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旋转的三要素</a:t>
            </a:r>
            <a:r>
              <a:rPr lang="en-US" sz="3600" b="1" dirty="0">
                <a:latin typeface="楷体_GB2312" pitchFamily="49" charset="-122"/>
                <a:ea typeface="楷体_GB2312" pitchFamily="49" charset="-122"/>
              </a:rPr>
              <a:t>:</a:t>
            </a:r>
          </a:p>
        </p:txBody>
      </p:sp>
      <p:sp>
        <p:nvSpPr>
          <p:cNvPr id="334895" name="Text Box 47"/>
          <p:cNvSpPr txBox="1">
            <a:spLocks noChangeArrowheads="1"/>
          </p:cNvSpPr>
          <p:nvPr/>
        </p:nvSpPr>
        <p:spPr bwMode="auto">
          <a:xfrm>
            <a:off x="107950" y="4565650"/>
            <a:ext cx="97647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△</a:t>
            </a:r>
            <a:r>
              <a:rPr 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ABC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绕＿＿点，沿＿＿＿方向转动＿＿度到△</a:t>
            </a:r>
            <a:r>
              <a:rPr 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en-US" sz="2800" b="1" dirty="0">
                <a:latin typeface="Arial" panose="020B0604020202020204"/>
                <a:ea typeface="黑体" panose="02010609060101010101" pitchFamily="49" charset="-122"/>
              </a:rPr>
              <a:t>’</a:t>
            </a:r>
            <a:r>
              <a:rPr 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en-US" sz="2800" b="1" dirty="0">
                <a:latin typeface="Arial" panose="020B0604020202020204"/>
                <a:ea typeface="黑体" panose="02010609060101010101" pitchFamily="49" charset="-122"/>
              </a:rPr>
              <a:t>’</a:t>
            </a:r>
            <a:r>
              <a:rPr 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en-US" sz="2800" b="1" dirty="0">
                <a:latin typeface="Arial" panose="020B0604020202020204"/>
                <a:ea typeface="黑体" panose="02010609060101010101" pitchFamily="49" charset="-122"/>
              </a:rPr>
              <a:t>’</a:t>
            </a:r>
            <a:r>
              <a:rPr lang="en-US" dirty="0"/>
              <a:t> 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334896" name="Text Box 48"/>
          <p:cNvSpPr txBox="1">
            <a:spLocks noChangeArrowheads="1"/>
          </p:cNvSpPr>
          <p:nvPr/>
        </p:nvSpPr>
        <p:spPr bwMode="auto">
          <a:xfrm>
            <a:off x="1452563" y="4467225"/>
            <a:ext cx="592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Ｏ</a:t>
            </a:r>
          </a:p>
        </p:txBody>
      </p:sp>
      <p:sp>
        <p:nvSpPr>
          <p:cNvPr id="334897" name="Text Box 49"/>
          <p:cNvSpPr txBox="1">
            <a:spLocks noChangeArrowheads="1"/>
          </p:cNvSpPr>
          <p:nvPr/>
        </p:nvSpPr>
        <p:spPr bwMode="auto">
          <a:xfrm>
            <a:off x="3203575" y="4510088"/>
            <a:ext cx="1689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顺时针</a:t>
            </a:r>
          </a:p>
        </p:txBody>
      </p:sp>
      <p:sp>
        <p:nvSpPr>
          <p:cNvPr id="334898" name="Text Box 50"/>
          <p:cNvSpPr txBox="1">
            <a:spLocks noChangeArrowheads="1"/>
          </p:cNvSpPr>
          <p:nvPr/>
        </p:nvSpPr>
        <p:spPr bwMode="auto">
          <a:xfrm>
            <a:off x="5580063" y="4581525"/>
            <a:ext cx="779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ea typeface="楷体_GB2312" pitchFamily="49" charset="-122"/>
              </a:rPr>
              <a:t>100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4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4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3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34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34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3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29" dur="20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3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3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3000"/>
                                        <p:tgtEl>
                                          <p:spTgt spid="33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4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34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34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999820">
                                      <p:cBhvr>
                                        <p:cTn id="51" dur="20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54" dur="20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999820">
                                      <p:cBhvr>
                                        <p:cTn id="57" dur="20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60" dur="2000" fill="hold"/>
                                        <p:tgtEl>
                                          <p:spTgt spid="3348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34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15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34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334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348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334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334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4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4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348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4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4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348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4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4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34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4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4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34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3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334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3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60" grpId="0" animBg="1"/>
      <p:bldP spid="334864" grpId="0" autoUpdateAnimBg="0"/>
      <p:bldP spid="334865" grpId="0" autoUpdateAnimBg="0"/>
      <p:bldP spid="334881" grpId="0" animBg="1"/>
      <p:bldP spid="334882" grpId="0" animBg="1"/>
      <p:bldP spid="334883" grpId="0" animBg="1"/>
      <p:bldP spid="334885" grpId="0" autoUpdateAnimBg="0"/>
      <p:bldP spid="334886" grpId="0" autoUpdateAnimBg="0"/>
      <p:bldP spid="334887" grpId="0" animBg="1"/>
      <p:bldP spid="334891" grpId="0" autoUpdateAnimBg="0"/>
      <p:bldP spid="334892" grpId="0" autoUpdateAnimBg="0"/>
      <p:bldP spid="334893" grpId="0" autoUpdateAnimBg="0"/>
      <p:bldP spid="334895" grpId="0" autoUpdateAnimBg="0"/>
      <p:bldP spid="334896" grpId="0" autoUpdateAnimBg="0"/>
      <p:bldP spid="334897" grpId="0" autoUpdateAnimBg="0"/>
      <p:bldP spid="33489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未知"/>
          <p:cNvSpPr/>
          <p:nvPr/>
        </p:nvSpPr>
        <p:spPr bwMode="auto">
          <a:xfrm>
            <a:off x="2325688" y="2938463"/>
            <a:ext cx="2462212" cy="4762"/>
          </a:xfrm>
          <a:custGeom>
            <a:avLst/>
            <a:gdLst>
              <a:gd name="T0" fmla="*/ 0 w 1551"/>
              <a:gd name="T1" fmla="*/ 0 h 3"/>
              <a:gd name="T2" fmla="*/ 1551 w 1551"/>
              <a:gd name="T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51" h="3">
                <a:moveTo>
                  <a:pt x="0" y="0"/>
                </a:moveTo>
                <a:lnTo>
                  <a:pt x="1551" y="3"/>
                </a:lnTo>
              </a:path>
            </a:pathLst>
          </a:custGeom>
          <a:noFill/>
          <a:ln w="15875" cap="flat" cmpd="sng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5875" name="Text Box 3"/>
          <p:cNvSpPr txBox="1">
            <a:spLocks noChangeArrowheads="1"/>
          </p:cNvSpPr>
          <p:nvPr/>
        </p:nvSpPr>
        <p:spPr bwMode="auto">
          <a:xfrm>
            <a:off x="3348038" y="476250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ea typeface="华文中宋" panose="02010600040101010101" pitchFamily="2" charset="-122"/>
              </a:rPr>
              <a:t>B</a:t>
            </a:r>
            <a:r>
              <a:rPr lang="en-US" sz="2800" baseline="30000">
                <a:ea typeface="华文中宋" panose="02010600040101010101" pitchFamily="2" charset="-122"/>
              </a:rPr>
              <a:t>/</a:t>
            </a:r>
          </a:p>
        </p:txBody>
      </p:sp>
      <p:sp>
        <p:nvSpPr>
          <p:cNvPr id="335876" name="Text Box 4"/>
          <p:cNvSpPr txBox="1">
            <a:spLocks noChangeArrowheads="1"/>
          </p:cNvSpPr>
          <p:nvPr/>
        </p:nvSpPr>
        <p:spPr bwMode="auto">
          <a:xfrm>
            <a:off x="1763713" y="2636838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ea typeface="华文中宋" panose="02010600040101010101" pitchFamily="2" charset="-122"/>
              </a:rPr>
              <a:t>A</a:t>
            </a:r>
            <a:r>
              <a:rPr lang="en-US" sz="2800" baseline="30000">
                <a:ea typeface="华文中宋" panose="02010600040101010101" pitchFamily="2" charset="-122"/>
              </a:rPr>
              <a:t>/</a:t>
            </a:r>
          </a:p>
        </p:txBody>
      </p:sp>
      <p:sp>
        <p:nvSpPr>
          <p:cNvPr id="335877" name="Oval 5"/>
          <p:cNvSpPr>
            <a:spLocks noChangeArrowheads="1"/>
          </p:cNvSpPr>
          <p:nvPr/>
        </p:nvSpPr>
        <p:spPr bwMode="auto">
          <a:xfrm>
            <a:off x="4729163" y="283845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5878" name="Text Box 6"/>
          <p:cNvSpPr txBox="1">
            <a:spLocks noChangeArrowheads="1"/>
          </p:cNvSpPr>
          <p:nvPr/>
        </p:nvSpPr>
        <p:spPr bwMode="auto">
          <a:xfrm>
            <a:off x="5076825" y="-22225"/>
            <a:ext cx="6477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ea typeface="华文中宋" panose="02010600040101010101" pitchFamily="2" charset="-122"/>
              </a:rPr>
              <a:t>A</a:t>
            </a:r>
          </a:p>
        </p:txBody>
      </p:sp>
      <p:sp>
        <p:nvSpPr>
          <p:cNvPr id="335879" name="Text Box 7"/>
          <p:cNvSpPr txBox="1">
            <a:spLocks noChangeArrowheads="1"/>
          </p:cNvSpPr>
          <p:nvPr/>
        </p:nvSpPr>
        <p:spPr bwMode="auto">
          <a:xfrm>
            <a:off x="6877050" y="1927225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335880" name="AutoShape 8"/>
          <p:cNvSpPr>
            <a:spLocks noChangeArrowheads="1"/>
          </p:cNvSpPr>
          <p:nvPr/>
        </p:nvSpPr>
        <p:spPr bwMode="auto">
          <a:xfrm rot="7535600">
            <a:off x="2375695" y="1666081"/>
            <a:ext cx="2449512" cy="1368425"/>
          </a:xfrm>
          <a:prstGeom prst="rtTriangle">
            <a:avLst/>
          </a:prstGeom>
          <a:solidFill>
            <a:schemeClr val="folHlink"/>
          </a:solidFill>
          <a:ln w="38100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5881" name="未知"/>
          <p:cNvSpPr/>
          <p:nvPr/>
        </p:nvSpPr>
        <p:spPr bwMode="auto">
          <a:xfrm>
            <a:off x="3708400" y="908050"/>
            <a:ext cx="1058863" cy="2003425"/>
          </a:xfrm>
          <a:custGeom>
            <a:avLst/>
            <a:gdLst>
              <a:gd name="T0" fmla="*/ 0 w 667"/>
              <a:gd name="T1" fmla="*/ 0 h 1262"/>
              <a:gd name="T2" fmla="*/ 667 w 667"/>
              <a:gd name="T3" fmla="*/ 1262 h 126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67" h="1262">
                <a:moveTo>
                  <a:pt x="0" y="0"/>
                </a:moveTo>
                <a:lnTo>
                  <a:pt x="667" y="1262"/>
                </a:lnTo>
              </a:path>
            </a:pathLst>
          </a:custGeom>
          <a:noFill/>
          <a:ln w="15875" cap="flat" cmpd="sng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5882" name="未知"/>
          <p:cNvSpPr/>
          <p:nvPr/>
        </p:nvSpPr>
        <p:spPr bwMode="auto">
          <a:xfrm>
            <a:off x="4789488" y="1738313"/>
            <a:ext cx="71437" cy="1171575"/>
          </a:xfrm>
          <a:custGeom>
            <a:avLst/>
            <a:gdLst>
              <a:gd name="T0" fmla="*/ 45 w 45"/>
              <a:gd name="T1" fmla="*/ 0 h 738"/>
              <a:gd name="T2" fmla="*/ 0 w 45"/>
              <a:gd name="T3" fmla="*/ 738 h 73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" h="738">
                <a:moveTo>
                  <a:pt x="45" y="0"/>
                </a:moveTo>
                <a:lnTo>
                  <a:pt x="0" y="738"/>
                </a:lnTo>
              </a:path>
            </a:pathLst>
          </a:custGeom>
          <a:noFill/>
          <a:ln w="15875" cap="flat" cmpd="sng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5883" name="Text Box 11"/>
          <p:cNvSpPr txBox="1">
            <a:spLocks noChangeArrowheads="1"/>
          </p:cNvSpPr>
          <p:nvPr/>
        </p:nvSpPr>
        <p:spPr bwMode="auto">
          <a:xfrm>
            <a:off x="4500563" y="1196975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ea typeface="华文中宋" panose="02010600040101010101" pitchFamily="2" charset="-122"/>
              </a:rPr>
              <a:t>C</a:t>
            </a:r>
            <a:r>
              <a:rPr lang="en-US" sz="2800" baseline="30000">
                <a:ea typeface="华文中宋" panose="02010600040101010101" pitchFamily="2" charset="-122"/>
              </a:rPr>
              <a:t>/</a:t>
            </a:r>
          </a:p>
        </p:txBody>
      </p:sp>
      <p:sp>
        <p:nvSpPr>
          <p:cNvPr id="335884" name="Text Box 12"/>
          <p:cNvSpPr txBox="1">
            <a:spLocks noChangeArrowheads="1"/>
          </p:cNvSpPr>
          <p:nvPr/>
        </p:nvSpPr>
        <p:spPr bwMode="auto">
          <a:xfrm>
            <a:off x="5868988" y="3089275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ea typeface="华文中宋" panose="02010600040101010101" pitchFamily="2" charset="-122"/>
              </a:rPr>
              <a:t>C</a:t>
            </a:r>
          </a:p>
        </p:txBody>
      </p:sp>
      <p:sp>
        <p:nvSpPr>
          <p:cNvPr id="335885" name="Text Box 13"/>
          <p:cNvSpPr txBox="1">
            <a:spLocks noChangeArrowheads="1"/>
          </p:cNvSpPr>
          <p:nvPr/>
        </p:nvSpPr>
        <p:spPr bwMode="auto">
          <a:xfrm>
            <a:off x="4624388" y="2881313"/>
            <a:ext cx="647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ea typeface="华文中宋" panose="02010600040101010101" pitchFamily="2" charset="-122"/>
              </a:rPr>
              <a:t>O</a:t>
            </a:r>
          </a:p>
        </p:txBody>
      </p:sp>
      <p:sp>
        <p:nvSpPr>
          <p:cNvPr id="335886" name="AutoShape 14"/>
          <p:cNvSpPr>
            <a:spLocks noChangeArrowheads="1"/>
          </p:cNvSpPr>
          <p:nvPr/>
        </p:nvSpPr>
        <p:spPr bwMode="auto">
          <a:xfrm rot="13474148">
            <a:off x="4357688" y="1152525"/>
            <a:ext cx="2449512" cy="1368425"/>
          </a:xfrm>
          <a:prstGeom prst="rtTriangle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5887" name="未知"/>
          <p:cNvSpPr/>
          <p:nvPr/>
        </p:nvSpPr>
        <p:spPr bwMode="auto">
          <a:xfrm rot="5938548">
            <a:off x="3759201" y="1697037"/>
            <a:ext cx="2462212" cy="4763"/>
          </a:xfrm>
          <a:custGeom>
            <a:avLst/>
            <a:gdLst>
              <a:gd name="T0" fmla="*/ 0 w 1551"/>
              <a:gd name="T1" fmla="*/ 0 h 3"/>
              <a:gd name="T2" fmla="*/ 1551 w 1551"/>
              <a:gd name="T3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51" h="3">
                <a:moveTo>
                  <a:pt x="0" y="0"/>
                </a:moveTo>
                <a:lnTo>
                  <a:pt x="1551" y="3"/>
                </a:lnTo>
              </a:path>
            </a:pathLst>
          </a:custGeom>
          <a:noFill/>
          <a:ln w="15875" cap="flat" cmpd="sng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5888" name="未知"/>
          <p:cNvSpPr/>
          <p:nvPr/>
        </p:nvSpPr>
        <p:spPr bwMode="auto">
          <a:xfrm rot="5938548">
            <a:off x="5337969" y="1559719"/>
            <a:ext cx="1058863" cy="2003425"/>
          </a:xfrm>
          <a:custGeom>
            <a:avLst/>
            <a:gdLst>
              <a:gd name="T0" fmla="*/ 0 w 667"/>
              <a:gd name="T1" fmla="*/ 0 h 1262"/>
              <a:gd name="T2" fmla="*/ 667 w 667"/>
              <a:gd name="T3" fmla="*/ 1262 h 126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67" h="1262">
                <a:moveTo>
                  <a:pt x="0" y="0"/>
                </a:moveTo>
                <a:lnTo>
                  <a:pt x="667" y="1262"/>
                </a:lnTo>
              </a:path>
            </a:pathLst>
          </a:custGeom>
          <a:noFill/>
          <a:ln w="15875" cap="flat" cmpd="sng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5889" name="未知"/>
          <p:cNvSpPr/>
          <p:nvPr/>
        </p:nvSpPr>
        <p:spPr bwMode="auto">
          <a:xfrm rot="5938548">
            <a:off x="5366544" y="2463006"/>
            <a:ext cx="71438" cy="1171575"/>
          </a:xfrm>
          <a:custGeom>
            <a:avLst/>
            <a:gdLst>
              <a:gd name="T0" fmla="*/ 45 w 45"/>
              <a:gd name="T1" fmla="*/ 0 h 738"/>
              <a:gd name="T2" fmla="*/ 0 w 45"/>
              <a:gd name="T3" fmla="*/ 738 h 73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" h="738">
                <a:moveTo>
                  <a:pt x="45" y="0"/>
                </a:moveTo>
                <a:lnTo>
                  <a:pt x="0" y="738"/>
                </a:lnTo>
              </a:path>
            </a:pathLst>
          </a:custGeom>
          <a:noFill/>
          <a:ln w="15875" cap="flat" cmpd="sng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5890" name="Oval 18"/>
          <p:cNvSpPr>
            <a:spLocks noChangeArrowheads="1"/>
          </p:cNvSpPr>
          <p:nvPr/>
        </p:nvSpPr>
        <p:spPr bwMode="auto">
          <a:xfrm rot="5938548">
            <a:off x="4752975" y="286067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5891" name="未知"/>
          <p:cNvSpPr/>
          <p:nvPr/>
        </p:nvSpPr>
        <p:spPr bwMode="auto">
          <a:xfrm rot="5938548">
            <a:off x="4188619" y="2202656"/>
            <a:ext cx="71438" cy="1171575"/>
          </a:xfrm>
          <a:custGeom>
            <a:avLst/>
            <a:gdLst>
              <a:gd name="T0" fmla="*/ 45 w 45"/>
              <a:gd name="T1" fmla="*/ 0 h 738"/>
              <a:gd name="T2" fmla="*/ 0 w 45"/>
              <a:gd name="T3" fmla="*/ 738 h 73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" h="738">
                <a:moveTo>
                  <a:pt x="45" y="0"/>
                </a:moveTo>
                <a:lnTo>
                  <a:pt x="0" y="738"/>
                </a:lnTo>
              </a:path>
            </a:pathLst>
          </a:custGeom>
          <a:noFill/>
          <a:ln w="28575" cap="flat" cmpd="sng">
            <a:solidFill>
              <a:schemeClr val="bg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35892" name="Group 20"/>
          <p:cNvGrpSpPr/>
          <p:nvPr/>
        </p:nvGrpSpPr>
        <p:grpSpPr bwMode="auto">
          <a:xfrm>
            <a:off x="2751138" y="476250"/>
            <a:ext cx="4110037" cy="4962525"/>
            <a:chOff x="0" y="0"/>
            <a:chExt cx="2589" cy="3126"/>
          </a:xfrm>
        </p:grpSpPr>
        <p:sp>
          <p:nvSpPr>
            <p:cNvPr id="335893" name="AutoShape 21"/>
            <p:cNvSpPr>
              <a:spLocks noChangeArrowheads="1"/>
            </p:cNvSpPr>
            <p:nvPr/>
          </p:nvSpPr>
          <p:spPr bwMode="auto">
            <a:xfrm rot="2779775">
              <a:off x="64" y="1810"/>
              <a:ext cx="1543" cy="862"/>
            </a:xfrm>
            <a:prstGeom prst="rtTriangle">
              <a:avLst/>
            </a:prstGeom>
            <a:solidFill>
              <a:schemeClr val="bg1">
                <a:alpha val="0"/>
              </a:schemeClr>
            </a:solidFill>
            <a:ln w="0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5894" name="未知"/>
            <p:cNvSpPr/>
            <p:nvPr/>
          </p:nvSpPr>
          <p:spPr bwMode="auto">
            <a:xfrm rot="5932533">
              <a:off x="626" y="774"/>
              <a:ext cx="1551" cy="3"/>
            </a:xfrm>
            <a:custGeom>
              <a:avLst/>
              <a:gdLst>
                <a:gd name="T0" fmla="*/ 0 w 1551"/>
                <a:gd name="T1" fmla="*/ 0 h 3"/>
                <a:gd name="T2" fmla="*/ 1551 w 1551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51" h="3">
                  <a:moveTo>
                    <a:pt x="0" y="0"/>
                  </a:moveTo>
                  <a:lnTo>
                    <a:pt x="1551" y="3"/>
                  </a:lnTo>
                </a:path>
              </a:pathLst>
            </a:custGeom>
            <a:noFill/>
            <a:ln w="15875" cap="flat" cmpd="sng">
              <a:solidFill>
                <a:schemeClr val="bg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5895" name="未知"/>
            <p:cNvSpPr/>
            <p:nvPr/>
          </p:nvSpPr>
          <p:spPr bwMode="auto">
            <a:xfrm rot="5932533">
              <a:off x="1621" y="685"/>
              <a:ext cx="667" cy="1262"/>
            </a:xfrm>
            <a:custGeom>
              <a:avLst/>
              <a:gdLst>
                <a:gd name="T0" fmla="*/ 0 w 667"/>
                <a:gd name="T1" fmla="*/ 0 h 1262"/>
                <a:gd name="T2" fmla="*/ 667 w 667"/>
                <a:gd name="T3" fmla="*/ 1262 h 1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7" h="1262">
                  <a:moveTo>
                    <a:pt x="0" y="0"/>
                  </a:moveTo>
                  <a:lnTo>
                    <a:pt x="667" y="1262"/>
                  </a:lnTo>
                </a:path>
              </a:pathLst>
            </a:custGeom>
            <a:noFill/>
            <a:ln w="15875" cap="flat" cmpd="sng">
              <a:solidFill>
                <a:schemeClr val="bg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5896" name="未知"/>
            <p:cNvSpPr/>
            <p:nvPr/>
          </p:nvSpPr>
          <p:spPr bwMode="auto">
            <a:xfrm rot="5932533">
              <a:off x="1640" y="1254"/>
              <a:ext cx="45" cy="738"/>
            </a:xfrm>
            <a:custGeom>
              <a:avLst/>
              <a:gdLst>
                <a:gd name="T0" fmla="*/ 45 w 45"/>
                <a:gd name="T1" fmla="*/ 0 h 738"/>
                <a:gd name="T2" fmla="*/ 0 w 45"/>
                <a:gd name="T3" fmla="*/ 738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738">
                  <a:moveTo>
                    <a:pt x="45" y="0"/>
                  </a:moveTo>
                  <a:lnTo>
                    <a:pt x="0" y="738"/>
                  </a:lnTo>
                </a:path>
              </a:pathLst>
            </a:custGeom>
            <a:noFill/>
            <a:ln w="15875" cap="flat" cmpd="sng">
              <a:solidFill>
                <a:schemeClr val="bg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5897" name="Oval 25"/>
            <p:cNvSpPr>
              <a:spLocks noChangeArrowheads="1"/>
            </p:cNvSpPr>
            <p:nvPr/>
          </p:nvSpPr>
          <p:spPr bwMode="auto">
            <a:xfrm rot="5932533">
              <a:off x="1254" y="1505"/>
              <a:ext cx="91" cy="9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5898" name="未知"/>
            <p:cNvSpPr/>
            <p:nvPr/>
          </p:nvSpPr>
          <p:spPr bwMode="auto">
            <a:xfrm rot="5932533">
              <a:off x="294" y="1144"/>
              <a:ext cx="667" cy="1262"/>
            </a:xfrm>
            <a:custGeom>
              <a:avLst/>
              <a:gdLst>
                <a:gd name="T0" fmla="*/ 0 w 667"/>
                <a:gd name="T1" fmla="*/ 0 h 1262"/>
                <a:gd name="T2" fmla="*/ 667 w 667"/>
                <a:gd name="T3" fmla="*/ 1262 h 1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7" h="1262">
                  <a:moveTo>
                    <a:pt x="0" y="0"/>
                  </a:moveTo>
                  <a:lnTo>
                    <a:pt x="667" y="1262"/>
                  </a:lnTo>
                </a:path>
              </a:pathLst>
            </a:custGeom>
            <a:noFill/>
            <a:ln w="0" cap="flat" cmpd="sng">
              <a:solidFill>
                <a:schemeClr val="bg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5899" name="未知"/>
            <p:cNvSpPr/>
            <p:nvPr/>
          </p:nvSpPr>
          <p:spPr bwMode="auto">
            <a:xfrm rot="5932533">
              <a:off x="404" y="2346"/>
              <a:ext cx="1551" cy="3"/>
            </a:xfrm>
            <a:custGeom>
              <a:avLst/>
              <a:gdLst>
                <a:gd name="T0" fmla="*/ 0 w 1551"/>
                <a:gd name="T1" fmla="*/ 0 h 3"/>
                <a:gd name="T2" fmla="*/ 1551 w 1551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51" h="3">
                  <a:moveTo>
                    <a:pt x="0" y="0"/>
                  </a:moveTo>
                  <a:lnTo>
                    <a:pt x="1551" y="3"/>
                  </a:lnTo>
                </a:path>
              </a:pathLst>
            </a:custGeom>
            <a:noFill/>
            <a:ln w="0" cap="flat" cmpd="sng">
              <a:solidFill>
                <a:schemeClr val="bg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5900" name="未知"/>
            <p:cNvSpPr/>
            <p:nvPr/>
          </p:nvSpPr>
          <p:spPr bwMode="auto">
            <a:xfrm rot="5932533">
              <a:off x="898" y="1091"/>
              <a:ext cx="45" cy="738"/>
            </a:xfrm>
            <a:custGeom>
              <a:avLst/>
              <a:gdLst>
                <a:gd name="T0" fmla="*/ 45 w 45"/>
                <a:gd name="T1" fmla="*/ 0 h 738"/>
                <a:gd name="T2" fmla="*/ 0 w 45"/>
                <a:gd name="T3" fmla="*/ 738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738">
                  <a:moveTo>
                    <a:pt x="45" y="0"/>
                  </a:moveTo>
                  <a:lnTo>
                    <a:pt x="0" y="738"/>
                  </a:ln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5901" name="AutoShape 29"/>
            <p:cNvSpPr>
              <a:spLocks noChangeArrowheads="1"/>
            </p:cNvSpPr>
            <p:nvPr/>
          </p:nvSpPr>
          <p:spPr bwMode="auto">
            <a:xfrm rot="13468133">
              <a:off x="1007" y="431"/>
              <a:ext cx="1543" cy="862"/>
            </a:xfrm>
            <a:prstGeom prst="rtTriangle">
              <a:avLst/>
            </a:prstGeom>
            <a:solidFill>
              <a:schemeClr val="accent1"/>
            </a:solidFill>
            <a:ln w="38100">
              <a:solidFill>
                <a:srgbClr val="FF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35902" name="Group 30"/>
          <p:cNvGrpSpPr/>
          <p:nvPr/>
        </p:nvGrpSpPr>
        <p:grpSpPr bwMode="auto">
          <a:xfrm>
            <a:off x="4606925" y="455613"/>
            <a:ext cx="396875" cy="4930775"/>
            <a:chOff x="0" y="0"/>
            <a:chExt cx="250" cy="3106"/>
          </a:xfrm>
        </p:grpSpPr>
        <p:sp>
          <p:nvSpPr>
            <p:cNvPr id="335903" name="未知"/>
            <p:cNvSpPr/>
            <p:nvPr/>
          </p:nvSpPr>
          <p:spPr bwMode="auto">
            <a:xfrm rot="5938548">
              <a:off x="-530" y="774"/>
              <a:ext cx="1551" cy="3"/>
            </a:xfrm>
            <a:custGeom>
              <a:avLst/>
              <a:gdLst>
                <a:gd name="T0" fmla="*/ 0 w 1551"/>
                <a:gd name="T1" fmla="*/ 0 h 3"/>
                <a:gd name="T2" fmla="*/ 1551 w 1551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51" h="3">
                  <a:moveTo>
                    <a:pt x="0" y="0"/>
                  </a:moveTo>
                  <a:lnTo>
                    <a:pt x="1551" y="3"/>
                  </a:lnTo>
                </a:path>
              </a:pathLst>
            </a:custGeom>
            <a:noFill/>
            <a:ln w="57150" cap="flat" cmpd="sng">
              <a:solidFill>
                <a:srgbClr val="0000FF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5904" name="未知"/>
            <p:cNvSpPr/>
            <p:nvPr/>
          </p:nvSpPr>
          <p:spPr bwMode="auto">
            <a:xfrm rot="5938548">
              <a:off x="-774" y="2326"/>
              <a:ext cx="1551" cy="3"/>
            </a:xfrm>
            <a:custGeom>
              <a:avLst/>
              <a:gdLst>
                <a:gd name="T0" fmla="*/ 0 w 1551"/>
                <a:gd name="T1" fmla="*/ 0 h 3"/>
                <a:gd name="T2" fmla="*/ 1551 w 1551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51" h="3">
                  <a:moveTo>
                    <a:pt x="0" y="0"/>
                  </a:moveTo>
                  <a:lnTo>
                    <a:pt x="1551" y="3"/>
                  </a:lnTo>
                </a:path>
              </a:pathLst>
            </a:custGeom>
            <a:noFill/>
            <a:ln w="0" cap="flat" cmpd="sng">
              <a:solidFill>
                <a:schemeClr val="bg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35905" name="Group 33"/>
          <p:cNvGrpSpPr/>
          <p:nvPr/>
        </p:nvGrpSpPr>
        <p:grpSpPr bwMode="auto">
          <a:xfrm>
            <a:off x="1403350" y="157163"/>
            <a:ext cx="6769100" cy="5592762"/>
            <a:chOff x="0" y="0"/>
            <a:chExt cx="3138" cy="3086"/>
          </a:xfrm>
        </p:grpSpPr>
        <p:sp>
          <p:nvSpPr>
            <p:cNvPr id="335906" name="未知"/>
            <p:cNvSpPr/>
            <p:nvPr/>
          </p:nvSpPr>
          <p:spPr bwMode="auto">
            <a:xfrm rot="5938548">
              <a:off x="901" y="774"/>
              <a:ext cx="1551" cy="3"/>
            </a:xfrm>
            <a:custGeom>
              <a:avLst/>
              <a:gdLst>
                <a:gd name="T0" fmla="*/ 0 w 1551"/>
                <a:gd name="T1" fmla="*/ 0 h 3"/>
                <a:gd name="T2" fmla="*/ 1551 w 1551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51" h="3">
                  <a:moveTo>
                    <a:pt x="0" y="0"/>
                  </a:moveTo>
                  <a:lnTo>
                    <a:pt x="1551" y="3"/>
                  </a:lnTo>
                </a:path>
              </a:pathLst>
            </a:custGeom>
            <a:noFill/>
            <a:ln w="57150" cap="flat" cmpd="sng">
              <a:solidFill>
                <a:srgbClr val="008000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5907" name="未知"/>
            <p:cNvSpPr/>
            <p:nvPr/>
          </p:nvSpPr>
          <p:spPr bwMode="auto">
            <a:xfrm>
              <a:off x="0" y="1529"/>
              <a:ext cx="1551" cy="3"/>
            </a:xfrm>
            <a:custGeom>
              <a:avLst/>
              <a:gdLst>
                <a:gd name="T0" fmla="*/ 0 w 1551"/>
                <a:gd name="T1" fmla="*/ 0 h 3"/>
                <a:gd name="T2" fmla="*/ 1551 w 1551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51" h="3">
                  <a:moveTo>
                    <a:pt x="0" y="0"/>
                  </a:moveTo>
                  <a:lnTo>
                    <a:pt x="1551" y="3"/>
                  </a:lnTo>
                </a:path>
              </a:pathLst>
            </a:custGeom>
            <a:noFill/>
            <a:ln w="57150" cap="flat" cmpd="sng">
              <a:solidFill>
                <a:srgbClr val="008000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5908" name="未知"/>
            <p:cNvSpPr/>
            <p:nvPr/>
          </p:nvSpPr>
          <p:spPr bwMode="auto">
            <a:xfrm rot="5938548">
              <a:off x="655" y="2306"/>
              <a:ext cx="1551" cy="3"/>
            </a:xfrm>
            <a:custGeom>
              <a:avLst/>
              <a:gdLst>
                <a:gd name="T0" fmla="*/ 0 w 1551"/>
                <a:gd name="T1" fmla="*/ 0 h 3"/>
                <a:gd name="T2" fmla="*/ 1551 w 1551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51" h="3">
                  <a:moveTo>
                    <a:pt x="0" y="0"/>
                  </a:moveTo>
                  <a:lnTo>
                    <a:pt x="1551" y="3"/>
                  </a:lnTo>
                </a:path>
              </a:pathLst>
            </a:custGeom>
            <a:noFill/>
            <a:ln w="0" cap="flat" cmpd="sng">
              <a:solidFill>
                <a:schemeClr val="bg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5909" name="未知"/>
            <p:cNvSpPr/>
            <p:nvPr/>
          </p:nvSpPr>
          <p:spPr bwMode="auto">
            <a:xfrm>
              <a:off x="1587" y="1529"/>
              <a:ext cx="1551" cy="3"/>
            </a:xfrm>
            <a:custGeom>
              <a:avLst/>
              <a:gdLst>
                <a:gd name="T0" fmla="*/ 0 w 1551"/>
                <a:gd name="T1" fmla="*/ 0 h 3"/>
                <a:gd name="T2" fmla="*/ 1551 w 1551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51" h="3">
                  <a:moveTo>
                    <a:pt x="0" y="0"/>
                  </a:moveTo>
                  <a:lnTo>
                    <a:pt x="1551" y="3"/>
                  </a:lnTo>
                </a:path>
              </a:pathLst>
            </a:custGeom>
            <a:noFill/>
            <a:ln w="0" cap="flat" cmpd="sng">
              <a:solidFill>
                <a:schemeClr val="bg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35910" name="Text Box 38"/>
          <p:cNvSpPr txBox="1">
            <a:spLocks noChangeArrowheads="1"/>
          </p:cNvSpPr>
          <p:nvPr/>
        </p:nvSpPr>
        <p:spPr bwMode="auto">
          <a:xfrm>
            <a:off x="468313" y="4221163"/>
            <a:ext cx="51609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u="sng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对应点到旋转中心的距离相等；</a:t>
            </a:r>
          </a:p>
        </p:txBody>
      </p:sp>
      <p:sp>
        <p:nvSpPr>
          <p:cNvPr id="335911" name="Text Box 39"/>
          <p:cNvSpPr txBox="1">
            <a:spLocks noChangeArrowheads="1"/>
          </p:cNvSpPr>
          <p:nvPr/>
        </p:nvSpPr>
        <p:spPr bwMode="auto">
          <a:xfrm>
            <a:off x="323850" y="5086350"/>
            <a:ext cx="6938963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u="sng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两组对应点分别与旋转中心的连线所成的角</a:t>
            </a:r>
          </a:p>
          <a:p>
            <a:r>
              <a:rPr lang="zh-CN" altLang="en-US" sz="2800" b="1" u="sng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相等</a:t>
            </a:r>
          </a:p>
        </p:txBody>
      </p:sp>
      <p:sp>
        <p:nvSpPr>
          <p:cNvPr id="335912" name="Text Box 40"/>
          <p:cNvSpPr txBox="1">
            <a:spLocks noChangeArrowheads="1"/>
          </p:cNvSpPr>
          <p:nvPr/>
        </p:nvSpPr>
        <p:spPr bwMode="auto">
          <a:xfrm>
            <a:off x="468313" y="3573463"/>
            <a:ext cx="63357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 u="sng" dirty="0">
                <a:solidFill>
                  <a:schemeClr val="tx2"/>
                </a:solidFill>
              </a:rPr>
              <a:t>一个图形和它经过旋转所得到的图形中</a:t>
            </a:r>
          </a:p>
        </p:txBody>
      </p:sp>
      <p:sp>
        <p:nvSpPr>
          <p:cNvPr id="335913" name="AutoShape 2"/>
          <p:cNvSpPr>
            <a:spLocks noChangeArrowheads="1"/>
          </p:cNvSpPr>
          <p:nvPr/>
        </p:nvSpPr>
        <p:spPr bwMode="auto">
          <a:xfrm>
            <a:off x="252413" y="-241300"/>
            <a:ext cx="2376487" cy="1217613"/>
          </a:xfrm>
          <a:prstGeom prst="wave">
            <a:avLst>
              <a:gd name="adj1" fmla="val 13005"/>
              <a:gd name="adj2" fmla="val 0"/>
            </a:avLst>
          </a:prstGeom>
          <a:gradFill rotWithShape="0">
            <a:gsLst>
              <a:gs pos="0">
                <a:schemeClr val="accent1"/>
              </a:gs>
              <a:gs pos="100000">
                <a:srgbClr val="005E47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华文行楷" panose="02010800040101010101" pitchFamily="2" charset="-122"/>
              </a:rPr>
              <a:t>探究与发现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5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35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35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35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35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35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5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939820">
                                      <p:cBhvr>
                                        <p:cTn id="35" dur="2000" fill="hold"/>
                                        <p:tgtEl>
                                          <p:spTgt spid="3358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939820">
                                      <p:cBhvr>
                                        <p:cTn id="47" dur="2000" fill="hold"/>
                                        <p:tgtEl>
                                          <p:spTgt spid="3359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5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720000">
                                      <p:cBhvr>
                                        <p:cTn id="64" dur="2000" fill="hold"/>
                                        <p:tgtEl>
                                          <p:spTgt spid="3359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68" dur="2000" fill="hold"/>
                                        <p:tgtEl>
                                          <p:spTgt spid="3359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359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35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4" grpId="0" animBg="1"/>
      <p:bldP spid="335881" grpId="0" animBg="1"/>
      <p:bldP spid="335882" grpId="0" animBg="1"/>
      <p:bldP spid="335887" grpId="0" animBg="1"/>
      <p:bldP spid="335888" grpId="0" animBg="1"/>
      <p:bldP spid="335889" grpId="0" animBg="1"/>
      <p:bldP spid="335910" grpId="0" autoUpdateAnimBg="0"/>
      <p:bldP spid="335911" grpId="0" autoUpdateAnimBg="0"/>
      <p:bldP spid="33591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6898" name="Group 2"/>
          <p:cNvGrpSpPr/>
          <p:nvPr/>
        </p:nvGrpSpPr>
        <p:grpSpPr bwMode="auto">
          <a:xfrm>
            <a:off x="3132138" y="3284538"/>
            <a:ext cx="4391025" cy="2535237"/>
            <a:chOff x="0" y="0"/>
            <a:chExt cx="2766" cy="1597"/>
          </a:xfrm>
        </p:grpSpPr>
        <p:sp>
          <p:nvSpPr>
            <p:cNvPr id="336899" name="Text Box 3"/>
            <p:cNvSpPr txBox="1">
              <a:spLocks noChangeArrowheads="1"/>
            </p:cNvSpPr>
            <p:nvPr/>
          </p:nvSpPr>
          <p:spPr bwMode="auto">
            <a:xfrm>
              <a:off x="771" y="0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ea typeface="华文中宋" panose="02010600040101010101" pitchFamily="2" charset="-122"/>
                </a:rPr>
                <a:t>A</a:t>
              </a:r>
            </a:p>
          </p:txBody>
        </p:sp>
        <p:sp>
          <p:nvSpPr>
            <p:cNvPr id="336900" name="Text Box 4"/>
            <p:cNvSpPr txBox="1">
              <a:spLocks noChangeArrowheads="1"/>
            </p:cNvSpPr>
            <p:nvPr/>
          </p:nvSpPr>
          <p:spPr bwMode="auto">
            <a:xfrm>
              <a:off x="0" y="1270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ea typeface="华文中宋" panose="02010600040101010101" pitchFamily="2" charset="-122"/>
                </a:rPr>
                <a:t>B</a:t>
              </a:r>
            </a:p>
          </p:txBody>
        </p:sp>
        <p:sp>
          <p:nvSpPr>
            <p:cNvPr id="336901" name="Text Box 5"/>
            <p:cNvSpPr txBox="1">
              <a:spLocks noChangeArrowheads="1"/>
            </p:cNvSpPr>
            <p:nvPr/>
          </p:nvSpPr>
          <p:spPr bwMode="auto">
            <a:xfrm>
              <a:off x="2358" y="1270"/>
              <a:ext cx="40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>
                  <a:ea typeface="华文中宋" panose="02010600040101010101" pitchFamily="2" charset="-122"/>
                </a:rPr>
                <a:t>C</a:t>
              </a:r>
            </a:p>
          </p:txBody>
        </p:sp>
        <p:grpSp>
          <p:nvGrpSpPr>
            <p:cNvPr id="336902" name="Group 6"/>
            <p:cNvGrpSpPr/>
            <p:nvPr/>
          </p:nvGrpSpPr>
          <p:grpSpPr bwMode="auto">
            <a:xfrm>
              <a:off x="363" y="363"/>
              <a:ext cx="1951" cy="1089"/>
              <a:chOff x="0" y="0"/>
              <a:chExt cx="2223" cy="1134"/>
            </a:xfrm>
          </p:grpSpPr>
          <p:sp>
            <p:nvSpPr>
              <p:cNvPr id="336903" name="Line 7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635" cy="113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6904" name="Line 8"/>
              <p:cNvSpPr>
                <a:spLocks noChangeShapeType="1"/>
              </p:cNvSpPr>
              <p:nvPr/>
            </p:nvSpPr>
            <p:spPr bwMode="auto">
              <a:xfrm flipV="1">
                <a:off x="0" y="1089"/>
                <a:ext cx="2223" cy="4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6905" name="Line 9"/>
              <p:cNvSpPr>
                <a:spLocks noChangeShapeType="1"/>
              </p:cNvSpPr>
              <p:nvPr/>
            </p:nvSpPr>
            <p:spPr bwMode="auto">
              <a:xfrm>
                <a:off x="635" y="0"/>
                <a:ext cx="1588" cy="108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336906" name="Group 10"/>
          <p:cNvGrpSpPr/>
          <p:nvPr/>
        </p:nvGrpSpPr>
        <p:grpSpPr bwMode="auto">
          <a:xfrm>
            <a:off x="2700338" y="3284538"/>
            <a:ext cx="4822825" cy="5622925"/>
            <a:chOff x="0" y="0"/>
            <a:chExt cx="3038" cy="3542"/>
          </a:xfrm>
        </p:grpSpPr>
        <p:grpSp>
          <p:nvGrpSpPr>
            <p:cNvPr id="336907" name="Group 11"/>
            <p:cNvGrpSpPr/>
            <p:nvPr/>
          </p:nvGrpSpPr>
          <p:grpSpPr bwMode="auto">
            <a:xfrm rot="10678196">
              <a:off x="0" y="1678"/>
              <a:ext cx="2993" cy="1864"/>
              <a:chOff x="0" y="0"/>
              <a:chExt cx="2993" cy="1864"/>
            </a:xfrm>
          </p:grpSpPr>
          <p:grpSp>
            <p:nvGrpSpPr>
              <p:cNvPr id="336908" name="Group 12"/>
              <p:cNvGrpSpPr/>
              <p:nvPr/>
            </p:nvGrpSpPr>
            <p:grpSpPr bwMode="auto">
              <a:xfrm>
                <a:off x="0" y="0"/>
                <a:ext cx="2993" cy="1769"/>
                <a:chOff x="0" y="0"/>
                <a:chExt cx="2993" cy="1769"/>
              </a:xfrm>
            </p:grpSpPr>
            <p:sp>
              <p:nvSpPr>
                <p:cNvPr id="336909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451" y="1361"/>
                  <a:ext cx="1225" cy="408"/>
                </a:xfrm>
                <a:prstGeom prst="lin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336910" name="Group 14"/>
                <p:cNvGrpSpPr/>
                <p:nvPr/>
              </p:nvGrpSpPr>
              <p:grpSpPr bwMode="auto">
                <a:xfrm>
                  <a:off x="0" y="0"/>
                  <a:ext cx="2993" cy="1769"/>
                  <a:chOff x="0" y="0"/>
                  <a:chExt cx="2993" cy="1769"/>
                </a:xfrm>
              </p:grpSpPr>
              <p:grpSp>
                <p:nvGrpSpPr>
                  <p:cNvPr id="336911" name="Group 15"/>
                  <p:cNvGrpSpPr/>
                  <p:nvPr/>
                </p:nvGrpSpPr>
                <p:grpSpPr bwMode="auto">
                  <a:xfrm>
                    <a:off x="227" y="0"/>
                    <a:ext cx="2766" cy="1597"/>
                    <a:chOff x="0" y="0"/>
                    <a:chExt cx="2766" cy="1597"/>
                  </a:xfrm>
                </p:grpSpPr>
                <p:sp>
                  <p:nvSpPr>
                    <p:cNvPr id="33691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71" y="0"/>
                      <a:ext cx="408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sz="2800">
                          <a:ea typeface="华文中宋" panose="02010600040101010101" pitchFamily="2" charset="-122"/>
                        </a:rPr>
                        <a:t>A</a:t>
                      </a:r>
                    </a:p>
                  </p:txBody>
                </p:sp>
                <p:sp>
                  <p:nvSpPr>
                    <p:cNvPr id="336913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1270"/>
                      <a:ext cx="408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10800000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endParaRPr lang="en-US" sz="2800">
                        <a:ea typeface="华文中宋" panose="02010600040101010101" pitchFamily="2" charset="-122"/>
                      </a:endParaRPr>
                    </a:p>
                  </p:txBody>
                </p:sp>
                <p:sp>
                  <p:nvSpPr>
                    <p:cNvPr id="336914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58" y="1270"/>
                      <a:ext cx="408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10800000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endParaRPr lang="en-US" sz="2800">
                        <a:ea typeface="华文中宋" panose="02010600040101010101" pitchFamily="2" charset="-122"/>
                      </a:endParaRPr>
                    </a:p>
                  </p:txBody>
                </p:sp>
                <p:grpSp>
                  <p:nvGrpSpPr>
                    <p:cNvPr id="336915" name="Group 19"/>
                    <p:cNvGrpSpPr/>
                    <p:nvPr/>
                  </p:nvGrpSpPr>
                  <p:grpSpPr bwMode="auto">
                    <a:xfrm>
                      <a:off x="363" y="363"/>
                      <a:ext cx="1951" cy="1089"/>
                      <a:chOff x="0" y="0"/>
                      <a:chExt cx="2223" cy="1134"/>
                    </a:xfrm>
                  </p:grpSpPr>
                  <p:sp>
                    <p:nvSpPr>
                      <p:cNvPr id="336916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0" y="0"/>
                        <a:ext cx="635" cy="1134"/>
                      </a:xfrm>
                      <a:prstGeom prst="line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36917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0" y="1089"/>
                        <a:ext cx="2223" cy="45"/>
                      </a:xfrm>
                      <a:prstGeom prst="line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336918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35" y="0"/>
                        <a:ext cx="1588" cy="1089"/>
                      </a:xfrm>
                      <a:prstGeom prst="line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sp>
                <p:nvSpPr>
                  <p:cNvPr id="336919" name="Line 2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089" y="91"/>
                    <a:ext cx="362" cy="1633"/>
                  </a:xfrm>
                  <a:prstGeom prst="line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6920" name="Line 2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0" y="1225"/>
                    <a:ext cx="1451" cy="544"/>
                  </a:xfrm>
                  <a:prstGeom prst="line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336921" name="Text Box 25"/>
              <p:cNvSpPr txBox="1">
                <a:spLocks noChangeArrowheads="1"/>
              </p:cNvSpPr>
              <p:nvPr/>
            </p:nvSpPr>
            <p:spPr bwMode="auto">
              <a:xfrm>
                <a:off x="1316" y="1633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●</a:t>
                </a:r>
              </a:p>
            </p:txBody>
          </p:sp>
        </p:grpSp>
        <p:grpSp>
          <p:nvGrpSpPr>
            <p:cNvPr id="336922" name="Group 26"/>
            <p:cNvGrpSpPr/>
            <p:nvPr/>
          </p:nvGrpSpPr>
          <p:grpSpPr bwMode="auto">
            <a:xfrm>
              <a:off x="0" y="0"/>
              <a:ext cx="3038" cy="2495"/>
              <a:chOff x="0" y="0"/>
              <a:chExt cx="3038" cy="2495"/>
            </a:xfrm>
          </p:grpSpPr>
          <p:grpSp>
            <p:nvGrpSpPr>
              <p:cNvPr id="336923" name="Group 27"/>
              <p:cNvGrpSpPr/>
              <p:nvPr/>
            </p:nvGrpSpPr>
            <p:grpSpPr bwMode="auto">
              <a:xfrm>
                <a:off x="272" y="0"/>
                <a:ext cx="2766" cy="1597"/>
                <a:chOff x="0" y="0"/>
                <a:chExt cx="2766" cy="1597"/>
              </a:xfrm>
            </p:grpSpPr>
            <p:sp>
              <p:nvSpPr>
                <p:cNvPr id="33692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771" y="0"/>
                  <a:ext cx="40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800">
                      <a:ea typeface="华文中宋" panose="02010600040101010101" pitchFamily="2" charset="-122"/>
                    </a:rPr>
                    <a:t>A`</a:t>
                  </a:r>
                </a:p>
              </p:txBody>
            </p:sp>
            <p:sp>
              <p:nvSpPr>
                <p:cNvPr id="33692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0" y="1270"/>
                  <a:ext cx="40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800">
                      <a:ea typeface="华文中宋" panose="02010600040101010101" pitchFamily="2" charset="-122"/>
                    </a:rPr>
                    <a:t>B`</a:t>
                  </a:r>
                </a:p>
              </p:txBody>
            </p:sp>
            <p:sp>
              <p:nvSpPr>
                <p:cNvPr id="33692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358" y="1270"/>
                  <a:ext cx="40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800">
                      <a:ea typeface="华文中宋" panose="02010600040101010101" pitchFamily="2" charset="-122"/>
                    </a:rPr>
                    <a:t>C`</a:t>
                  </a:r>
                </a:p>
              </p:txBody>
            </p:sp>
            <p:grpSp>
              <p:nvGrpSpPr>
                <p:cNvPr id="336927" name="Group 31"/>
                <p:cNvGrpSpPr/>
                <p:nvPr/>
              </p:nvGrpSpPr>
              <p:grpSpPr bwMode="auto">
                <a:xfrm>
                  <a:off x="363" y="363"/>
                  <a:ext cx="1951" cy="1089"/>
                  <a:chOff x="0" y="0"/>
                  <a:chExt cx="2223" cy="1134"/>
                </a:xfrm>
              </p:grpSpPr>
              <p:sp>
                <p:nvSpPr>
                  <p:cNvPr id="336928" name="Line 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0" y="0"/>
                    <a:ext cx="635" cy="1134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6929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0" y="1089"/>
                    <a:ext cx="2223" cy="45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336930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635" y="0"/>
                    <a:ext cx="1588" cy="1089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336931" name="Line 35"/>
              <p:cNvSpPr>
                <a:spLocks noChangeShapeType="1"/>
              </p:cNvSpPr>
              <p:nvPr/>
            </p:nvSpPr>
            <p:spPr bwMode="auto">
              <a:xfrm>
                <a:off x="1134" y="136"/>
                <a:ext cx="544" cy="2359"/>
              </a:xfrm>
              <a:prstGeom prst="line">
                <a:avLst/>
              </a:prstGeom>
              <a:noFill/>
              <a:ln w="38100">
                <a:solidFill>
                  <a:srgbClr val="CC00CC"/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6932" name="Line 36"/>
              <p:cNvSpPr>
                <a:spLocks noChangeShapeType="1"/>
              </p:cNvSpPr>
              <p:nvPr/>
            </p:nvSpPr>
            <p:spPr bwMode="auto">
              <a:xfrm>
                <a:off x="0" y="1225"/>
                <a:ext cx="2495" cy="907"/>
              </a:xfrm>
              <a:prstGeom prst="line">
                <a:avLst/>
              </a:prstGeom>
              <a:noFill/>
              <a:ln w="38100">
                <a:solidFill>
                  <a:srgbClr val="CC00CC"/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6933" name="Line 37"/>
              <p:cNvSpPr>
                <a:spLocks noChangeShapeType="1"/>
              </p:cNvSpPr>
              <p:nvPr/>
            </p:nvSpPr>
            <p:spPr bwMode="auto">
              <a:xfrm flipH="1">
                <a:off x="408" y="1361"/>
                <a:ext cx="2313" cy="816"/>
              </a:xfrm>
              <a:prstGeom prst="line">
                <a:avLst/>
              </a:prstGeom>
              <a:noFill/>
              <a:ln w="38100">
                <a:solidFill>
                  <a:srgbClr val="CC00CC"/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6934" name="Rectangle 38"/>
              <p:cNvSpPr>
                <a:spLocks noChangeArrowheads="1"/>
              </p:cNvSpPr>
              <p:nvPr/>
            </p:nvSpPr>
            <p:spPr bwMode="auto">
              <a:xfrm>
                <a:off x="1361" y="1633"/>
                <a:ext cx="2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/>
                  <a:t>●</a:t>
                </a:r>
              </a:p>
            </p:txBody>
          </p:sp>
          <p:sp>
            <p:nvSpPr>
              <p:cNvPr id="336935" name="Text Box 39"/>
              <p:cNvSpPr txBox="1">
                <a:spLocks noChangeArrowheads="1"/>
              </p:cNvSpPr>
              <p:nvPr/>
            </p:nvSpPr>
            <p:spPr bwMode="auto">
              <a:xfrm>
                <a:off x="1315" y="1769"/>
                <a:ext cx="22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b="1"/>
                  <a:t>O</a:t>
                </a:r>
              </a:p>
            </p:txBody>
          </p:sp>
        </p:grpSp>
      </p:grpSp>
      <p:sp>
        <p:nvSpPr>
          <p:cNvPr id="336936" name="Line 40"/>
          <p:cNvSpPr>
            <a:spLocks noChangeShapeType="1"/>
          </p:cNvSpPr>
          <p:nvPr/>
        </p:nvSpPr>
        <p:spPr bwMode="auto">
          <a:xfrm>
            <a:off x="4500563" y="3644900"/>
            <a:ext cx="647700" cy="2663825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6937" name="Line 41"/>
          <p:cNvSpPr>
            <a:spLocks noChangeShapeType="1"/>
          </p:cNvSpPr>
          <p:nvPr/>
        </p:nvSpPr>
        <p:spPr bwMode="auto">
          <a:xfrm>
            <a:off x="2771775" y="5229225"/>
            <a:ext cx="2305050" cy="86360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6938" name="Line 42"/>
          <p:cNvSpPr>
            <a:spLocks noChangeShapeType="1"/>
          </p:cNvSpPr>
          <p:nvPr/>
        </p:nvSpPr>
        <p:spPr bwMode="auto">
          <a:xfrm flipH="1">
            <a:off x="5076825" y="5445125"/>
            <a:ext cx="1870075" cy="720725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6939" name="Rectangle 43"/>
          <p:cNvSpPr>
            <a:spLocks noChangeArrowheads="1"/>
          </p:cNvSpPr>
          <p:nvPr/>
        </p:nvSpPr>
        <p:spPr bwMode="auto">
          <a:xfrm>
            <a:off x="4932363" y="587692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/>
              <a:t>●</a:t>
            </a:r>
          </a:p>
        </p:txBody>
      </p:sp>
      <p:sp>
        <p:nvSpPr>
          <p:cNvPr id="336940" name="Rectangle 44"/>
          <p:cNvSpPr>
            <a:spLocks noGrp="1" noChangeArrowheads="1"/>
          </p:cNvSpPr>
          <p:nvPr>
            <p:ph idx="1"/>
          </p:nvPr>
        </p:nvSpPr>
        <p:spPr>
          <a:xfrm>
            <a:off x="154605" y="1022480"/>
            <a:ext cx="8532812" cy="144145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将⊿</a:t>
            </a:r>
            <a:r>
              <a:rPr 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ABC</a:t>
            </a:r>
            <a:r>
              <a:rPr lang="zh-CN" alt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绕点</a:t>
            </a:r>
            <a:r>
              <a:rPr 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O</a:t>
            </a:r>
            <a:r>
              <a:rPr lang="zh-CN" alt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按逆时针方向转动</a:t>
            </a:r>
            <a:r>
              <a:rPr 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30°</a:t>
            </a:r>
            <a:r>
              <a:rPr lang="zh-CN" alt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，你能指出旋转中心、旋转方向和旋转角吗？你能分别指出点</a:t>
            </a:r>
            <a:r>
              <a:rPr 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、</a:t>
            </a:r>
            <a:r>
              <a:rPr 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、</a:t>
            </a:r>
            <a:r>
              <a:rPr 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C</a:t>
            </a:r>
            <a:r>
              <a:rPr lang="zh-CN" alt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的对应点吗？</a:t>
            </a:r>
          </a:p>
        </p:txBody>
      </p:sp>
      <p:grpSp>
        <p:nvGrpSpPr>
          <p:cNvPr id="336941" name="Group 45"/>
          <p:cNvGrpSpPr/>
          <p:nvPr/>
        </p:nvGrpSpPr>
        <p:grpSpPr bwMode="auto">
          <a:xfrm rot="837613">
            <a:off x="4914900" y="4954588"/>
            <a:ext cx="668338" cy="579437"/>
            <a:chOff x="0" y="0"/>
            <a:chExt cx="299" cy="365"/>
          </a:xfrm>
        </p:grpSpPr>
        <p:sp>
          <p:nvSpPr>
            <p:cNvPr id="336942" name="AutoShape 46"/>
            <p:cNvSpPr>
              <a:spLocks noChangeArrowheads="1"/>
            </p:cNvSpPr>
            <p:nvPr/>
          </p:nvSpPr>
          <p:spPr bwMode="auto">
            <a:xfrm>
              <a:off x="33" y="183"/>
              <a:ext cx="136" cy="182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rgbClr val="FF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6943" name="Text Box 47"/>
            <p:cNvSpPr txBox="1">
              <a:spLocks noChangeArrowheads="1"/>
            </p:cNvSpPr>
            <p:nvPr/>
          </p:nvSpPr>
          <p:spPr bwMode="auto">
            <a:xfrm>
              <a:off x="0" y="0"/>
              <a:ext cx="2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FF0000"/>
                  </a:solidFill>
                </a:rPr>
                <a:t>30°</a:t>
              </a:r>
            </a:p>
          </p:txBody>
        </p:sp>
      </p:grpSp>
      <p:grpSp>
        <p:nvGrpSpPr>
          <p:cNvPr id="336944" name="Group 48"/>
          <p:cNvGrpSpPr/>
          <p:nvPr/>
        </p:nvGrpSpPr>
        <p:grpSpPr bwMode="auto">
          <a:xfrm rot="-915307">
            <a:off x="4427538" y="5013325"/>
            <a:ext cx="793750" cy="436563"/>
            <a:chOff x="0" y="0"/>
            <a:chExt cx="354" cy="369"/>
          </a:xfrm>
        </p:grpSpPr>
        <p:sp>
          <p:nvSpPr>
            <p:cNvPr id="336945" name="AutoShape 49"/>
            <p:cNvSpPr>
              <a:spLocks noChangeArrowheads="1"/>
            </p:cNvSpPr>
            <p:nvPr/>
          </p:nvSpPr>
          <p:spPr bwMode="auto">
            <a:xfrm>
              <a:off x="62" y="187"/>
              <a:ext cx="136" cy="182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FFFF00"/>
            </a:solidFill>
            <a:ln w="38100">
              <a:solidFill>
                <a:srgbClr val="FF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6946" name="Text Box 50"/>
            <p:cNvSpPr txBox="1">
              <a:spLocks noChangeArrowheads="1"/>
            </p:cNvSpPr>
            <p:nvPr/>
          </p:nvSpPr>
          <p:spPr bwMode="auto">
            <a:xfrm>
              <a:off x="0" y="0"/>
              <a:ext cx="354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solidFill>
                    <a:srgbClr val="FF0000"/>
                  </a:solidFill>
                </a:rPr>
                <a:t>30°</a:t>
              </a:r>
            </a:p>
          </p:txBody>
        </p:sp>
      </p:grpSp>
      <p:sp>
        <p:nvSpPr>
          <p:cNvPr id="336947" name="Rectangle 51"/>
          <p:cNvSpPr>
            <a:spLocks noChangeArrowheads="1"/>
          </p:cNvSpPr>
          <p:nvPr/>
        </p:nvSpPr>
        <p:spPr bwMode="auto">
          <a:xfrm>
            <a:off x="71568" y="2564904"/>
            <a:ext cx="9145588" cy="430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将⊿</a:t>
            </a:r>
            <a:r>
              <a:rPr 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ABC</a:t>
            </a:r>
            <a:r>
              <a:rPr lang="zh-CN" alt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转动到⊿</a:t>
            </a:r>
            <a:r>
              <a:rPr 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A`B`C`</a:t>
            </a:r>
            <a:r>
              <a:rPr lang="zh-CN" altLang="en-US" sz="2800" b="1" dirty="0">
                <a:solidFill>
                  <a:schemeClr val="accent2"/>
                </a:solidFill>
                <a:latin typeface="宋体" panose="02010600030101010101" pitchFamily="2" charset="-122"/>
              </a:rPr>
              <a:t>的位置是由哪些因素确定的？</a:t>
            </a:r>
          </a:p>
        </p:txBody>
      </p:sp>
      <p:sp>
        <p:nvSpPr>
          <p:cNvPr id="336948" name="AutoShape 2"/>
          <p:cNvSpPr>
            <a:spLocks noChangeArrowheads="1"/>
          </p:cNvSpPr>
          <p:nvPr/>
        </p:nvSpPr>
        <p:spPr bwMode="auto">
          <a:xfrm>
            <a:off x="180975" y="-169863"/>
            <a:ext cx="1943100" cy="1217613"/>
          </a:xfrm>
          <a:prstGeom prst="wave">
            <a:avLst>
              <a:gd name="adj1" fmla="val 13005"/>
              <a:gd name="adj2" fmla="val 0"/>
            </a:avLst>
          </a:prstGeom>
          <a:gradFill rotWithShape="0">
            <a:gsLst>
              <a:gs pos="0">
                <a:schemeClr val="accent1"/>
              </a:gs>
              <a:gs pos="100000">
                <a:srgbClr val="005E47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FF"/>
            </a:solidFill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华文行楷" panose="02010800040101010101" pitchFamily="2" charset="-122"/>
              </a:rPr>
              <a:t>用心体会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799820">
                                      <p:cBhvr>
                                        <p:cTn id="6" dur="2000" fill="hold"/>
                                        <p:tgtEl>
                                          <p:spTgt spid="3369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336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6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6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69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27" dur="2000" fill="hold"/>
                                        <p:tgtEl>
                                          <p:spTgt spid="3369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31" dur="2000" fill="hold"/>
                                        <p:tgtEl>
                                          <p:spTgt spid="3369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36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36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36" grpId="0" animBg="1"/>
      <p:bldP spid="336937" grpId="0" animBg="1"/>
      <p:bldP spid="336938" grpId="0" animBg="1"/>
      <p:bldP spid="336947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ctr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ctr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1582</Words>
  <Application>Microsoft Office PowerPoint</Application>
  <PresentationFormat>全屏显示(4:3)</PresentationFormat>
  <Paragraphs>206</Paragraphs>
  <Slides>23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40" baseType="lpstr">
      <vt:lpstr>BatangChe</vt:lpstr>
      <vt:lpstr>汉真广标</vt:lpstr>
      <vt:lpstr>黑体</vt:lpstr>
      <vt:lpstr>华康宋体W12(P)</vt:lpstr>
      <vt:lpstr>华文行楷</vt:lpstr>
      <vt:lpstr>华文中宋</vt:lpstr>
      <vt:lpstr>楷体_GB2312</vt:lpstr>
      <vt:lpstr>隶书</vt:lpstr>
      <vt:lpstr>宋体</vt:lpstr>
      <vt:lpstr>微软雅黑</vt:lpstr>
      <vt:lpstr>Arial</vt:lpstr>
      <vt:lpstr>Calibri</vt:lpstr>
      <vt:lpstr>Symbol</vt:lpstr>
      <vt:lpstr>Tahoma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阅读课本174页实验与探究，完成下列问题</vt:lpstr>
      <vt:lpstr>PowerPoint 演示文稿</vt:lpstr>
      <vt:lpstr> 简单的旋转作图</vt:lpstr>
      <vt:lpstr>PowerPoint 演示文稿</vt:lpstr>
      <vt:lpstr> 简单的旋转作图</vt:lpstr>
      <vt:lpstr>简单的旋转作图</vt:lpstr>
      <vt:lpstr>PowerPoint 演示文稿</vt:lpstr>
      <vt:lpstr>练习</vt:lpstr>
      <vt:lpstr>练习</vt:lpstr>
      <vt:lpstr>PowerPoint 演示文稿</vt:lpstr>
      <vt:lpstr>PowerPoint 演示文稿</vt:lpstr>
      <vt:lpstr>PowerPoint 演示文稿</vt:lpstr>
      <vt:lpstr>课堂练习</vt:lpstr>
      <vt:lpstr>小结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2022-01-05T01:16:41Z</dcterms:created>
  <dcterms:modified xsi:type="dcterms:W3CDTF">2023-01-17T03:09:08Z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B3AE3602FC094D0C9FD151DBB6ACE8BA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