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597" r:id="rId4"/>
    <p:sldId id="614" r:id="rId5"/>
    <p:sldId id="605" r:id="rId6"/>
    <p:sldId id="617" r:id="rId7"/>
    <p:sldId id="607" r:id="rId8"/>
    <p:sldId id="618" r:id="rId9"/>
    <p:sldId id="608" r:id="rId10"/>
    <p:sldId id="609" r:id="rId11"/>
    <p:sldId id="610" r:id="rId12"/>
    <p:sldId id="611" r:id="rId13"/>
    <p:sldId id="621" r:id="rId14"/>
    <p:sldId id="620" r:id="rId15"/>
  </p:sldIdLst>
  <p:sldSz cx="12192000" cy="6858000"/>
  <p:notesSz cx="7104063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0000FF"/>
    <a:srgbClr val="E1EFE2"/>
    <a:srgbClr val="FFFFCC"/>
    <a:srgbClr val="FFF461"/>
    <a:srgbClr val="0033CC"/>
    <a:srgbClr val="FF3399"/>
    <a:srgbClr val="FF3300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1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CF9-DA69-4742-84C0-D229AB1BFA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56F08-240A-45BB-9804-0F1F9A020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7893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以内的进位加法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38675" y="4753009"/>
            <a:ext cx="2753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苏教版  数学 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一年级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上册</a:t>
            </a:r>
          </a:p>
        </p:txBody>
      </p:sp>
      <p:sp>
        <p:nvSpPr>
          <p:cNvPr id="20" name="文本框 1"/>
          <p:cNvSpPr txBox="1"/>
          <p:nvPr/>
        </p:nvSpPr>
        <p:spPr>
          <a:xfrm>
            <a:off x="0" y="229378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13581" y="4292541"/>
            <a:ext cx="56041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课堂导入</a:t>
            </a: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新知探究</a:t>
            </a: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课堂小结</a:t>
            </a:r>
            <a:r>
              <a:rPr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课堂作业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892328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17"/>
          <p:cNvGrpSpPr/>
          <p:nvPr/>
        </p:nvGrpSpPr>
        <p:grpSpPr bwMode="auto">
          <a:xfrm>
            <a:off x="1126678" y="2064024"/>
            <a:ext cx="3429000" cy="584775"/>
            <a:chOff x="2930432" y="3467405"/>
            <a:chExt cx="2572537" cy="438017"/>
          </a:xfrm>
        </p:grpSpPr>
        <p:sp>
          <p:nvSpPr>
            <p:cNvPr id="68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 </a:t>
              </a:r>
              <a:r>
                <a: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423596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70" name="TextBox 24"/>
          <p:cNvSpPr txBox="1">
            <a:spLocks noChangeArrowheads="1"/>
          </p:cNvSpPr>
          <p:nvPr/>
        </p:nvSpPr>
        <p:spPr bwMode="auto">
          <a:xfrm>
            <a:off x="1715272" y="2954370"/>
            <a:ext cx="47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endParaRPr lang="zh-CN" altLang="zh-CN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1" name="TextBox 24"/>
          <p:cNvSpPr txBox="1">
            <a:spLocks noChangeArrowheads="1"/>
          </p:cNvSpPr>
          <p:nvPr/>
        </p:nvSpPr>
        <p:spPr bwMode="auto">
          <a:xfrm>
            <a:off x="2535334" y="2954370"/>
            <a:ext cx="47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endParaRPr lang="zh-CN" altLang="zh-CN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72" name="组合 32"/>
          <p:cNvGrpSpPr/>
          <p:nvPr/>
        </p:nvGrpSpPr>
        <p:grpSpPr bwMode="auto">
          <a:xfrm>
            <a:off x="1984388" y="2620865"/>
            <a:ext cx="760802" cy="393701"/>
            <a:chOff x="1252538" y="3100388"/>
            <a:chExt cx="570621" cy="295276"/>
          </a:xfrm>
        </p:grpSpPr>
        <p:cxnSp>
          <p:nvCxnSpPr>
            <p:cNvPr id="73" name="直接连接符 72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1619265" y="3109912"/>
              <a:ext cx="203894" cy="2857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3044279" y="2105010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76" name="组合 35"/>
          <p:cNvGrpSpPr/>
          <p:nvPr/>
        </p:nvGrpSpPr>
        <p:grpSpPr bwMode="auto">
          <a:xfrm>
            <a:off x="1333972" y="2690971"/>
            <a:ext cx="617329" cy="1049867"/>
            <a:chOff x="3856826" y="2143916"/>
            <a:chExt cx="319887" cy="785818"/>
          </a:xfrm>
        </p:grpSpPr>
        <p:cxnSp>
          <p:nvCxnSpPr>
            <p:cNvPr id="77" name="直接连接符 76"/>
            <p:cNvCxnSpPr/>
            <p:nvPr/>
          </p:nvCxnSpPr>
          <p:spPr>
            <a:xfrm rot="5400000">
              <a:off x="3464709" y="2536033"/>
              <a:ext cx="785818" cy="15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3858409" y="2928150"/>
              <a:ext cx="318304" cy="15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5400000" flipH="1" flipV="1">
              <a:off x="4111758" y="2864778"/>
              <a:ext cx="125160" cy="47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24"/>
          <p:cNvSpPr txBox="1">
            <a:spLocks noChangeArrowheads="1"/>
          </p:cNvSpPr>
          <p:nvPr/>
        </p:nvSpPr>
        <p:spPr bwMode="auto">
          <a:xfrm>
            <a:off x="1215539" y="3799399"/>
            <a:ext cx="857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endParaRPr lang="zh-CN" altLang="zh-CN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6" name="矩形 95"/>
          <p:cNvSpPr/>
          <p:nvPr/>
        </p:nvSpPr>
        <p:spPr bwMode="auto">
          <a:xfrm>
            <a:off x="1713549" y="3041596"/>
            <a:ext cx="479686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A1C450"/>
              </a:solidFill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2505347" y="3052962"/>
            <a:ext cx="479686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A1C450"/>
              </a:solidFill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1424948" y="3893088"/>
            <a:ext cx="479686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A1C450"/>
              </a:solidFill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 rot="5400000" flipH="1" flipV="1">
            <a:off x="1576598" y="3805045"/>
            <a:ext cx="167216" cy="91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17"/>
          <p:cNvGrpSpPr/>
          <p:nvPr/>
        </p:nvGrpSpPr>
        <p:grpSpPr bwMode="auto">
          <a:xfrm>
            <a:off x="4950062" y="2021852"/>
            <a:ext cx="3429000" cy="584775"/>
            <a:chOff x="2930432" y="3467405"/>
            <a:chExt cx="2572537" cy="438017"/>
          </a:xfrm>
        </p:grpSpPr>
        <p:sp>
          <p:nvSpPr>
            <p:cNvPr id="101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 </a:t>
              </a:r>
              <a:r>
                <a: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423596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103" name="TextBox 24"/>
          <p:cNvSpPr txBox="1">
            <a:spLocks noChangeArrowheads="1"/>
          </p:cNvSpPr>
          <p:nvPr/>
        </p:nvSpPr>
        <p:spPr bwMode="auto">
          <a:xfrm>
            <a:off x="5538656" y="2912198"/>
            <a:ext cx="47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endParaRPr lang="zh-CN" altLang="zh-CN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4" name="TextBox 24"/>
          <p:cNvSpPr txBox="1">
            <a:spLocks noChangeArrowheads="1"/>
          </p:cNvSpPr>
          <p:nvPr/>
        </p:nvSpPr>
        <p:spPr bwMode="auto">
          <a:xfrm>
            <a:off x="6358718" y="2912198"/>
            <a:ext cx="47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endParaRPr lang="zh-CN" altLang="zh-CN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05" name="组合 32"/>
          <p:cNvGrpSpPr/>
          <p:nvPr/>
        </p:nvGrpSpPr>
        <p:grpSpPr bwMode="auto">
          <a:xfrm>
            <a:off x="5807772" y="2578693"/>
            <a:ext cx="760802" cy="393701"/>
            <a:chOff x="1252538" y="3100388"/>
            <a:chExt cx="570621" cy="295276"/>
          </a:xfrm>
        </p:grpSpPr>
        <p:cxnSp>
          <p:nvCxnSpPr>
            <p:cNvPr id="106" name="直接连接符 105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1619265" y="3109912"/>
              <a:ext cx="203894" cy="2857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6867663" y="2062838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09" name="组合 35"/>
          <p:cNvGrpSpPr/>
          <p:nvPr/>
        </p:nvGrpSpPr>
        <p:grpSpPr bwMode="auto">
          <a:xfrm>
            <a:off x="5157356" y="2648799"/>
            <a:ext cx="617329" cy="1049867"/>
            <a:chOff x="3856826" y="2143916"/>
            <a:chExt cx="319887" cy="785818"/>
          </a:xfrm>
        </p:grpSpPr>
        <p:cxnSp>
          <p:nvCxnSpPr>
            <p:cNvPr id="110" name="直接连接符 109"/>
            <p:cNvCxnSpPr/>
            <p:nvPr/>
          </p:nvCxnSpPr>
          <p:spPr>
            <a:xfrm rot="5400000">
              <a:off x="3464709" y="2536033"/>
              <a:ext cx="785818" cy="15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3858409" y="2928150"/>
              <a:ext cx="318304" cy="15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rot="5400000" flipH="1" flipV="1">
              <a:off x="4111758" y="2864778"/>
              <a:ext cx="125160" cy="47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24"/>
          <p:cNvSpPr txBox="1">
            <a:spLocks noChangeArrowheads="1"/>
          </p:cNvSpPr>
          <p:nvPr/>
        </p:nvSpPr>
        <p:spPr bwMode="auto">
          <a:xfrm>
            <a:off x="5038923" y="3757227"/>
            <a:ext cx="857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endParaRPr lang="zh-CN" altLang="zh-CN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5536933" y="2999424"/>
            <a:ext cx="479686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A1C450"/>
              </a:solidFill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6328731" y="3010790"/>
            <a:ext cx="479686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A1C450"/>
              </a:solidFill>
            </a:endParaRPr>
          </a:p>
        </p:txBody>
      </p:sp>
      <p:sp>
        <p:nvSpPr>
          <p:cNvPr id="116" name="矩形 115"/>
          <p:cNvSpPr/>
          <p:nvPr/>
        </p:nvSpPr>
        <p:spPr bwMode="auto">
          <a:xfrm>
            <a:off x="5248332" y="3850916"/>
            <a:ext cx="479686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A1C450"/>
              </a:solidFill>
            </a:endParaRPr>
          </a:p>
        </p:txBody>
      </p:sp>
      <p:cxnSp>
        <p:nvCxnSpPr>
          <p:cNvPr id="117" name="直接连接符 116"/>
          <p:cNvCxnSpPr/>
          <p:nvPr/>
        </p:nvCxnSpPr>
        <p:spPr bwMode="auto">
          <a:xfrm rot="5400000" flipH="1" flipV="1">
            <a:off x="5399982" y="3762873"/>
            <a:ext cx="167216" cy="91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组合 17"/>
          <p:cNvGrpSpPr/>
          <p:nvPr/>
        </p:nvGrpSpPr>
        <p:grpSpPr bwMode="auto">
          <a:xfrm>
            <a:off x="8821134" y="2000554"/>
            <a:ext cx="3429000" cy="584775"/>
            <a:chOff x="2930432" y="3467405"/>
            <a:chExt cx="2572537" cy="438017"/>
          </a:xfrm>
        </p:grpSpPr>
        <p:sp>
          <p:nvSpPr>
            <p:cNvPr id="120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 </a:t>
              </a:r>
              <a:r>
                <a: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4423596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122" name="TextBox 24"/>
          <p:cNvSpPr txBox="1">
            <a:spLocks noChangeArrowheads="1"/>
          </p:cNvSpPr>
          <p:nvPr/>
        </p:nvSpPr>
        <p:spPr bwMode="auto">
          <a:xfrm>
            <a:off x="9409728" y="2890900"/>
            <a:ext cx="47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endParaRPr lang="zh-CN" altLang="zh-CN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3" name="TextBox 24"/>
          <p:cNvSpPr txBox="1">
            <a:spLocks noChangeArrowheads="1"/>
          </p:cNvSpPr>
          <p:nvPr/>
        </p:nvSpPr>
        <p:spPr bwMode="auto">
          <a:xfrm>
            <a:off x="10229790" y="2890900"/>
            <a:ext cx="47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endParaRPr lang="zh-CN" altLang="zh-CN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24" name="组合 32"/>
          <p:cNvGrpSpPr/>
          <p:nvPr/>
        </p:nvGrpSpPr>
        <p:grpSpPr bwMode="auto">
          <a:xfrm>
            <a:off x="9678844" y="2557395"/>
            <a:ext cx="760802" cy="393701"/>
            <a:chOff x="1252538" y="3100388"/>
            <a:chExt cx="570621" cy="295276"/>
          </a:xfrm>
        </p:grpSpPr>
        <p:cxnSp>
          <p:nvCxnSpPr>
            <p:cNvPr id="125" name="直接连接符 124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1619265" y="3109912"/>
              <a:ext cx="203894" cy="2857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矩形 126"/>
          <p:cNvSpPr>
            <a:spLocks noChangeArrowheads="1"/>
          </p:cNvSpPr>
          <p:nvPr/>
        </p:nvSpPr>
        <p:spPr bwMode="auto">
          <a:xfrm>
            <a:off x="10738734" y="2041540"/>
            <a:ext cx="598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28" name="组合 35"/>
          <p:cNvGrpSpPr/>
          <p:nvPr/>
        </p:nvGrpSpPr>
        <p:grpSpPr bwMode="auto">
          <a:xfrm>
            <a:off x="9028428" y="2627501"/>
            <a:ext cx="617329" cy="1049867"/>
            <a:chOff x="3856826" y="2143916"/>
            <a:chExt cx="319887" cy="785818"/>
          </a:xfrm>
        </p:grpSpPr>
        <p:cxnSp>
          <p:nvCxnSpPr>
            <p:cNvPr id="129" name="直接连接符 128"/>
            <p:cNvCxnSpPr/>
            <p:nvPr/>
          </p:nvCxnSpPr>
          <p:spPr>
            <a:xfrm rot="5400000">
              <a:off x="3464709" y="2536033"/>
              <a:ext cx="785818" cy="15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V="1">
              <a:off x="3858409" y="2928150"/>
              <a:ext cx="318304" cy="15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rot="5400000" flipH="1" flipV="1">
              <a:off x="4111758" y="2864778"/>
              <a:ext cx="125160" cy="47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24"/>
          <p:cNvSpPr txBox="1">
            <a:spLocks noChangeArrowheads="1"/>
          </p:cNvSpPr>
          <p:nvPr/>
        </p:nvSpPr>
        <p:spPr bwMode="auto">
          <a:xfrm>
            <a:off x="8909995" y="3735929"/>
            <a:ext cx="857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endParaRPr lang="zh-CN" altLang="zh-CN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3" name="矩形 132"/>
          <p:cNvSpPr/>
          <p:nvPr/>
        </p:nvSpPr>
        <p:spPr bwMode="auto">
          <a:xfrm>
            <a:off x="9408005" y="2978126"/>
            <a:ext cx="479686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A1C450"/>
              </a:solidFill>
            </a:endParaRPr>
          </a:p>
        </p:txBody>
      </p:sp>
      <p:sp>
        <p:nvSpPr>
          <p:cNvPr id="134" name="矩形 133"/>
          <p:cNvSpPr/>
          <p:nvPr/>
        </p:nvSpPr>
        <p:spPr bwMode="auto">
          <a:xfrm>
            <a:off x="10199803" y="2989492"/>
            <a:ext cx="479686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A1C450"/>
              </a:solidFill>
            </a:endParaRPr>
          </a:p>
        </p:txBody>
      </p:sp>
      <p:sp>
        <p:nvSpPr>
          <p:cNvPr id="135" name="矩形 134"/>
          <p:cNvSpPr/>
          <p:nvPr/>
        </p:nvSpPr>
        <p:spPr bwMode="auto">
          <a:xfrm>
            <a:off x="9119404" y="3829618"/>
            <a:ext cx="479686" cy="476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A1C450"/>
              </a:solidFill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rot="5400000" flipH="1" flipV="1">
            <a:off x="9271054" y="3741575"/>
            <a:ext cx="167216" cy="91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流程图: 延期 58"/>
          <p:cNvSpPr/>
          <p:nvPr/>
        </p:nvSpPr>
        <p:spPr>
          <a:xfrm>
            <a:off x="125442" y="891704"/>
            <a:ext cx="612718" cy="472414"/>
          </a:xfrm>
          <a:prstGeom prst="flowChartDelay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j-ea"/>
                <a:ea typeface="+mj-ea"/>
              </a:rPr>
              <a:t>2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5" grpId="0"/>
      <p:bldP spid="80" grpId="0"/>
      <p:bldP spid="103" grpId="0"/>
      <p:bldP spid="104" grpId="0"/>
      <p:bldP spid="108" grpId="0"/>
      <p:bldP spid="113" grpId="0"/>
      <p:bldP spid="122" grpId="0"/>
      <p:bldP spid="123" grpId="0"/>
      <p:bldP spid="127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3"/>
          <p:cNvGrpSpPr/>
          <p:nvPr/>
        </p:nvGrpSpPr>
        <p:grpSpPr bwMode="auto">
          <a:xfrm>
            <a:off x="3115813" y="891705"/>
            <a:ext cx="4231284" cy="1011523"/>
            <a:chOff x="2143108" y="339247"/>
            <a:chExt cx="3173509" cy="1010222"/>
          </a:xfrm>
        </p:grpSpPr>
        <p:sp>
          <p:nvSpPr>
            <p:cNvPr id="32" name="圆角矩形标注 31"/>
            <p:cNvSpPr/>
            <p:nvPr/>
          </p:nvSpPr>
          <p:spPr>
            <a:xfrm>
              <a:off x="2143108" y="339247"/>
              <a:ext cx="3173509" cy="1010222"/>
            </a:xfrm>
            <a:prstGeom prst="wedgeRoundRectCallout">
              <a:avLst>
                <a:gd name="adj1" fmla="val -60923"/>
                <a:gd name="adj2" fmla="val -4095"/>
                <a:gd name="adj3" fmla="val 16667"/>
              </a:avLst>
            </a:prstGeom>
            <a:solidFill>
              <a:srgbClr val="FFFFCC"/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9236" name="TextBox 14"/>
            <p:cNvSpPr txBox="1">
              <a:spLocks noChangeArrowheads="1"/>
            </p:cNvSpPr>
            <p:nvPr/>
          </p:nvSpPr>
          <p:spPr bwMode="auto">
            <a:xfrm>
              <a:off x="2143108" y="575150"/>
              <a:ext cx="3071856" cy="52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latin typeface="+mj-ea"/>
                  <a:ea typeface="+mj-ea"/>
                  <a:cs typeface="楷体" panose="02010609060101010101" pitchFamily="49" charset="-122"/>
                </a:rPr>
                <a:t>用你喜欢的方法计算。</a:t>
              </a:r>
            </a:p>
          </p:txBody>
        </p:sp>
      </p:grpSp>
      <p:grpSp>
        <p:nvGrpSpPr>
          <p:cNvPr id="40" name="组合 17"/>
          <p:cNvGrpSpPr/>
          <p:nvPr/>
        </p:nvGrpSpPr>
        <p:grpSpPr bwMode="auto">
          <a:xfrm>
            <a:off x="1079669" y="2638019"/>
            <a:ext cx="3429000" cy="584775"/>
            <a:chOff x="2930432" y="3467405"/>
            <a:chExt cx="2572537" cy="438017"/>
          </a:xfrm>
        </p:grpSpPr>
        <p:sp>
          <p:nvSpPr>
            <p:cNvPr id="41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490753" y="2656307"/>
            <a:ext cx="598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6" name="组合 17"/>
          <p:cNvGrpSpPr/>
          <p:nvPr/>
        </p:nvGrpSpPr>
        <p:grpSpPr bwMode="auto">
          <a:xfrm>
            <a:off x="1079669" y="3386944"/>
            <a:ext cx="3429000" cy="584775"/>
            <a:chOff x="2930432" y="3467405"/>
            <a:chExt cx="2572537" cy="438017"/>
          </a:xfrm>
        </p:grpSpPr>
        <p:sp>
          <p:nvSpPr>
            <p:cNvPr id="49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490753" y="3405232"/>
            <a:ext cx="598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52" name="组合 17"/>
          <p:cNvGrpSpPr/>
          <p:nvPr/>
        </p:nvGrpSpPr>
        <p:grpSpPr bwMode="auto">
          <a:xfrm>
            <a:off x="4500079" y="2624566"/>
            <a:ext cx="3429000" cy="584775"/>
            <a:chOff x="2930432" y="3467405"/>
            <a:chExt cx="2572537" cy="438017"/>
          </a:xfrm>
        </p:grpSpPr>
        <p:sp>
          <p:nvSpPr>
            <p:cNvPr id="53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5911164" y="2642854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14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56" name="组合 17"/>
          <p:cNvGrpSpPr/>
          <p:nvPr/>
        </p:nvGrpSpPr>
        <p:grpSpPr bwMode="auto">
          <a:xfrm>
            <a:off x="4500079" y="3373491"/>
            <a:ext cx="3429000" cy="584775"/>
            <a:chOff x="2930432" y="3467405"/>
            <a:chExt cx="2572537" cy="438017"/>
          </a:xfrm>
        </p:grpSpPr>
        <p:sp>
          <p:nvSpPr>
            <p:cNvPr id="57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5911163" y="3391779"/>
            <a:ext cx="598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17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60" name="组合 17"/>
          <p:cNvGrpSpPr/>
          <p:nvPr/>
        </p:nvGrpSpPr>
        <p:grpSpPr bwMode="auto">
          <a:xfrm>
            <a:off x="7812457" y="2572942"/>
            <a:ext cx="3429000" cy="584775"/>
            <a:chOff x="2930432" y="3467405"/>
            <a:chExt cx="2572537" cy="438017"/>
          </a:xfrm>
        </p:grpSpPr>
        <p:sp>
          <p:nvSpPr>
            <p:cNvPr id="61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9223541" y="2591230"/>
            <a:ext cx="598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13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64" name="组合 17"/>
          <p:cNvGrpSpPr/>
          <p:nvPr/>
        </p:nvGrpSpPr>
        <p:grpSpPr bwMode="auto">
          <a:xfrm>
            <a:off x="7812457" y="3321867"/>
            <a:ext cx="3429000" cy="584775"/>
            <a:chOff x="2930432" y="3467405"/>
            <a:chExt cx="2572537" cy="438017"/>
          </a:xfrm>
        </p:grpSpPr>
        <p:sp>
          <p:nvSpPr>
            <p:cNvPr id="65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9223541" y="3340155"/>
            <a:ext cx="598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14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3" name="流程图: 延期 32"/>
          <p:cNvSpPr/>
          <p:nvPr/>
        </p:nvSpPr>
        <p:spPr>
          <a:xfrm>
            <a:off x="125442" y="891704"/>
            <a:ext cx="612718" cy="472414"/>
          </a:xfrm>
          <a:prstGeom prst="flowChartDelay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j-ea"/>
                <a:ea typeface="+mj-ea"/>
              </a:rPr>
              <a:t>3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  <p:bldP spid="55" grpId="0"/>
      <p:bldP spid="59" grpId="0"/>
      <p:bldP spid="63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3663" y="2172037"/>
            <a:ext cx="2294467" cy="18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784" y="2182471"/>
            <a:ext cx="2294467" cy="18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734" y="2215824"/>
            <a:ext cx="2294467" cy="18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组合 17"/>
          <p:cNvGrpSpPr/>
          <p:nvPr/>
        </p:nvGrpSpPr>
        <p:grpSpPr bwMode="auto">
          <a:xfrm>
            <a:off x="1505195" y="2418563"/>
            <a:ext cx="3429000" cy="584775"/>
            <a:chOff x="2930432" y="3467405"/>
            <a:chExt cx="2572537" cy="438017"/>
          </a:xfrm>
        </p:grpSpPr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916280" y="2436851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17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4" name="组合 17"/>
          <p:cNvGrpSpPr/>
          <p:nvPr/>
        </p:nvGrpSpPr>
        <p:grpSpPr bwMode="auto">
          <a:xfrm>
            <a:off x="1505195" y="3167488"/>
            <a:ext cx="3429000" cy="584775"/>
            <a:chOff x="2930432" y="3467405"/>
            <a:chExt cx="2572537" cy="438017"/>
          </a:xfrm>
        </p:grpSpPr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916280" y="3185776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17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50" name="组合 17"/>
          <p:cNvGrpSpPr/>
          <p:nvPr/>
        </p:nvGrpSpPr>
        <p:grpSpPr bwMode="auto">
          <a:xfrm>
            <a:off x="4925605" y="2405110"/>
            <a:ext cx="3429000" cy="584775"/>
            <a:chOff x="2930432" y="3467405"/>
            <a:chExt cx="2572537" cy="438017"/>
          </a:xfrm>
        </p:grpSpPr>
        <p:sp>
          <p:nvSpPr>
            <p:cNvPr id="51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6336690" y="2423398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54" name="组合 17"/>
          <p:cNvGrpSpPr/>
          <p:nvPr/>
        </p:nvGrpSpPr>
        <p:grpSpPr bwMode="auto">
          <a:xfrm>
            <a:off x="4925605" y="3154035"/>
            <a:ext cx="3429000" cy="584775"/>
            <a:chOff x="2930432" y="3467405"/>
            <a:chExt cx="2572537" cy="438017"/>
          </a:xfrm>
        </p:grpSpPr>
        <p:sp>
          <p:nvSpPr>
            <p:cNvPr id="55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6336690" y="3172323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58" name="组合 17"/>
          <p:cNvGrpSpPr/>
          <p:nvPr/>
        </p:nvGrpSpPr>
        <p:grpSpPr bwMode="auto">
          <a:xfrm>
            <a:off x="8237983" y="2353486"/>
            <a:ext cx="3429000" cy="584775"/>
            <a:chOff x="2930432" y="3467405"/>
            <a:chExt cx="2572537" cy="438017"/>
          </a:xfrm>
        </p:grpSpPr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9649068" y="2371774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62" name="组合 17"/>
          <p:cNvGrpSpPr/>
          <p:nvPr/>
        </p:nvGrpSpPr>
        <p:grpSpPr bwMode="auto">
          <a:xfrm>
            <a:off x="8237983" y="3102411"/>
            <a:ext cx="3429000" cy="584775"/>
            <a:chOff x="2930432" y="3467405"/>
            <a:chExt cx="2572537" cy="438017"/>
          </a:xfrm>
        </p:grpSpPr>
        <p:sp>
          <p:nvSpPr>
            <p:cNvPr id="63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039433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9649068" y="3120699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solidFill>
                  <a:srgbClr val="A1C4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</a:t>
            </a:r>
            <a:endParaRPr lang="zh-CN" altLang="en-US" sz="3200" dirty="0">
              <a:solidFill>
                <a:srgbClr val="A1C4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2" name="组合 13"/>
          <p:cNvGrpSpPr/>
          <p:nvPr/>
        </p:nvGrpSpPr>
        <p:grpSpPr bwMode="auto">
          <a:xfrm>
            <a:off x="2617030" y="4614530"/>
            <a:ext cx="6649973" cy="871870"/>
            <a:chOff x="2143108" y="425230"/>
            <a:chExt cx="3071856" cy="870749"/>
          </a:xfrm>
        </p:grpSpPr>
        <p:sp>
          <p:nvSpPr>
            <p:cNvPr id="33" name="圆角矩形标注 32"/>
            <p:cNvSpPr/>
            <p:nvPr/>
          </p:nvSpPr>
          <p:spPr>
            <a:xfrm>
              <a:off x="2143108" y="425230"/>
              <a:ext cx="2928979" cy="870749"/>
            </a:xfrm>
            <a:prstGeom prst="wedgeRoundRectCallout">
              <a:avLst>
                <a:gd name="adj1" fmla="val -58159"/>
                <a:gd name="adj2" fmla="val 36900"/>
                <a:gd name="adj3" fmla="val 16667"/>
              </a:avLst>
            </a:prstGeom>
            <a:solidFill>
              <a:srgbClr val="E1EFE2"/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2143108" y="629962"/>
              <a:ext cx="3071856" cy="52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2800" dirty="0">
                  <a:latin typeface="+mn-ea"/>
                  <a:ea typeface="+mn-ea"/>
                </a:rPr>
                <a:t>比较上下的两道题，你有什么发现？</a:t>
              </a:r>
              <a:endParaRPr lang="zh-CN" altLang="en-US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  <p:sp>
        <p:nvSpPr>
          <p:cNvPr id="39" name="流程图: 延期 38"/>
          <p:cNvSpPr/>
          <p:nvPr/>
        </p:nvSpPr>
        <p:spPr>
          <a:xfrm>
            <a:off x="125442" y="891704"/>
            <a:ext cx="612718" cy="472414"/>
          </a:xfrm>
          <a:prstGeom prst="flowChartDelay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+mj-ea"/>
                <a:ea typeface="+mj-ea"/>
              </a:rPr>
              <a:t>4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53" grpId="0"/>
      <p:bldP spid="57" grpId="0"/>
      <p:bldP spid="61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873252"/>
            <a:ext cx="9124950" cy="404812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 bwMode="auto">
          <a:xfrm>
            <a:off x="2095501" y="1873252"/>
            <a:ext cx="2155177" cy="1656669"/>
            <a:chOff x="1942047" y="500048"/>
            <a:chExt cx="1616566" cy="1242126"/>
          </a:xfrm>
        </p:grpSpPr>
        <p:grpSp>
          <p:nvGrpSpPr>
            <p:cNvPr id="4" name="组合 13"/>
            <p:cNvGrpSpPr/>
            <p:nvPr/>
          </p:nvGrpSpPr>
          <p:grpSpPr bwMode="auto">
            <a:xfrm>
              <a:off x="1942047" y="500048"/>
              <a:ext cx="1616566" cy="1242126"/>
              <a:chOff x="6826170" y="-2608965"/>
              <a:chExt cx="3707758" cy="1324139"/>
            </a:xfrm>
            <a:solidFill>
              <a:srgbClr val="FFFFCC"/>
            </a:solidFill>
            <a:effectLst/>
          </p:grpSpPr>
          <p:sp>
            <p:nvSpPr>
              <p:cNvPr id="12" name="圆角矩形标注 11"/>
              <p:cNvSpPr/>
              <p:nvPr/>
            </p:nvSpPr>
            <p:spPr>
              <a:xfrm>
                <a:off x="7287324" y="-2608965"/>
                <a:ext cx="3246604" cy="530326"/>
              </a:xfrm>
              <a:prstGeom prst="wedgeRoundRectCallout">
                <a:avLst>
                  <a:gd name="adj1" fmla="val -66423"/>
                  <a:gd name="adj2" fmla="val 43273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3" name="TextBox 14"/>
              <p:cNvSpPr txBox="1">
                <a:spLocks noChangeArrowheads="1"/>
              </p:cNvSpPr>
              <p:nvPr/>
            </p:nvSpPr>
            <p:spPr bwMode="auto">
              <a:xfrm>
                <a:off x="6826170" y="-1752224"/>
                <a:ext cx="3246608" cy="4673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zh-CN" sz="3200" b="1" dirty="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11273" name="矩形 13"/>
            <p:cNvSpPr>
              <a:spLocks noChangeArrowheads="1"/>
            </p:cNvSpPr>
            <p:nvPr/>
          </p:nvSpPr>
          <p:spPr bwMode="auto">
            <a:xfrm>
              <a:off x="2201025" y="538449"/>
              <a:ext cx="1307237" cy="39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latin typeface="+mn-ea"/>
                  <a:ea typeface="+mn-ea"/>
                  <a:cs typeface="楷体" panose="02010609060101010101" pitchFamily="49" charset="-122"/>
                </a:rPr>
                <a:t>7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＋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4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＝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11</a:t>
              </a:r>
              <a:endParaRPr lang="en-US" altLang="zh-CN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  <p:grpSp>
        <p:nvGrpSpPr>
          <p:cNvPr id="16" name="组合 51"/>
          <p:cNvGrpSpPr/>
          <p:nvPr/>
        </p:nvGrpSpPr>
        <p:grpSpPr bwMode="auto">
          <a:xfrm>
            <a:off x="4621611" y="1822364"/>
            <a:ext cx="5401340" cy="1122782"/>
            <a:chOff x="6131095" y="856510"/>
            <a:chExt cx="2562062" cy="622305"/>
          </a:xfrm>
        </p:grpSpPr>
        <p:sp>
          <p:nvSpPr>
            <p:cNvPr id="17" name="圆角矩形标注 16"/>
            <p:cNvSpPr/>
            <p:nvPr/>
          </p:nvSpPr>
          <p:spPr>
            <a:xfrm>
              <a:off x="6131095" y="856510"/>
              <a:ext cx="2562062" cy="622305"/>
            </a:xfrm>
            <a:prstGeom prst="wedgeRoundRectCallout">
              <a:avLst>
                <a:gd name="adj1" fmla="val 56747"/>
                <a:gd name="adj2" fmla="val -4021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/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6288568" y="913184"/>
              <a:ext cx="2214578" cy="52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你还能说出哪些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7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加几的算式？说一说，算一算。</a:t>
              </a:r>
              <a:endParaRPr lang="zh-CN" altLang="zh-CN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  <p:sp>
        <p:nvSpPr>
          <p:cNvPr id="20" name="流程图: 延期 19"/>
          <p:cNvSpPr/>
          <p:nvPr/>
        </p:nvSpPr>
        <p:spPr>
          <a:xfrm>
            <a:off x="125442" y="891704"/>
            <a:ext cx="612718" cy="472414"/>
          </a:xfrm>
          <a:prstGeom prst="flowChartDelay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j-ea"/>
                <a:ea typeface="+mj-ea"/>
              </a:rPr>
              <a:t>5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32" y="2336292"/>
            <a:ext cx="10363200" cy="3429000"/>
          </a:xfrm>
          <a:prstGeom prst="rect">
            <a:avLst/>
          </a:prstGeom>
        </p:spPr>
      </p:pic>
      <p:grpSp>
        <p:nvGrpSpPr>
          <p:cNvPr id="2" name="组合 18"/>
          <p:cNvGrpSpPr/>
          <p:nvPr/>
        </p:nvGrpSpPr>
        <p:grpSpPr bwMode="auto">
          <a:xfrm>
            <a:off x="6959450" y="2857494"/>
            <a:ext cx="2967808" cy="642941"/>
            <a:chOff x="5986760" y="-1752231"/>
            <a:chExt cx="3246607" cy="642500"/>
          </a:xfrm>
          <a:solidFill>
            <a:srgbClr val="FFFFCC"/>
          </a:solidFill>
          <a:effectLst/>
        </p:grpSpPr>
        <p:sp>
          <p:nvSpPr>
            <p:cNvPr id="6" name="圆角矩形标注 5"/>
            <p:cNvSpPr/>
            <p:nvPr/>
          </p:nvSpPr>
          <p:spPr>
            <a:xfrm>
              <a:off x="6380331" y="-1752231"/>
              <a:ext cx="2292368" cy="642500"/>
            </a:xfrm>
            <a:prstGeom prst="wedgeRoundRectCallout">
              <a:avLst>
                <a:gd name="adj1" fmla="val 63661"/>
                <a:gd name="adj2" fmla="val 16789"/>
                <a:gd name="adj3" fmla="val 16667"/>
              </a:avLst>
            </a:prstGeom>
            <a:solidFill>
              <a:srgbClr val="E1EFE2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5986760" y="-1632592"/>
              <a:ext cx="3246607" cy="5228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800" dirty="0">
                  <a:latin typeface="+mn-ea"/>
                  <a:cs typeface="楷体" panose="02010609060101010101" pitchFamily="49" charset="-122"/>
                </a:rPr>
                <a:t>8</a:t>
              </a:r>
              <a:r>
                <a:rPr lang="zh-CN" altLang="en-US" sz="2800" dirty="0">
                  <a:latin typeface="+mn-ea"/>
                  <a:cs typeface="楷体" panose="02010609060101010101" pitchFamily="49" charset="-122"/>
                </a:rPr>
                <a:t>＋</a:t>
              </a:r>
              <a:r>
                <a:rPr lang="en-US" altLang="zh-CN" sz="2800" dirty="0" smtClean="0">
                  <a:latin typeface="+mn-ea"/>
                  <a:cs typeface="楷体" panose="02010609060101010101" pitchFamily="49" charset="-122"/>
                </a:rPr>
                <a:t>6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＝</a:t>
              </a:r>
              <a:r>
                <a:rPr lang="en-US" altLang="zh-CN" sz="2800" dirty="0" smtClean="0">
                  <a:latin typeface="+mn-ea"/>
                  <a:cs typeface="楷体" panose="02010609060101010101" pitchFamily="49" charset="-122"/>
                </a:rPr>
                <a:t>14</a:t>
              </a:r>
              <a:endParaRPr lang="en-US" altLang="zh-CN" sz="2800" dirty="0">
                <a:latin typeface="+mn-ea"/>
                <a:cs typeface="楷体" panose="02010609060101010101" pitchFamily="49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 bwMode="auto">
          <a:xfrm>
            <a:off x="2374771" y="1229821"/>
            <a:ext cx="4837241" cy="1143008"/>
            <a:chOff x="6380324" y="-1752232"/>
            <a:chExt cx="3952485" cy="1142226"/>
          </a:xfrm>
          <a:solidFill>
            <a:srgbClr val="FFFFCC"/>
          </a:solidFill>
          <a:effectLst/>
        </p:grpSpPr>
        <p:sp>
          <p:nvSpPr>
            <p:cNvPr id="17" name="圆角矩形标注 16"/>
            <p:cNvSpPr/>
            <p:nvPr/>
          </p:nvSpPr>
          <p:spPr>
            <a:xfrm>
              <a:off x="6380324" y="-1752232"/>
              <a:ext cx="3952485" cy="1142226"/>
            </a:xfrm>
            <a:prstGeom prst="wedgeRoundRectCallout">
              <a:avLst>
                <a:gd name="adj1" fmla="val -56029"/>
                <a:gd name="adj2" fmla="val -5593"/>
                <a:gd name="adj3" fmla="val 16667"/>
              </a:avLst>
            </a:prstGeom>
            <a:solidFill>
              <a:srgbClr val="E1EFE2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6424196" y="-1628919"/>
              <a:ext cx="3864739" cy="9534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cs typeface="楷体" panose="02010609060101010101" pitchFamily="49" charset="-122"/>
                </a:rPr>
                <a:t>你还能说出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哪些</a:t>
              </a:r>
              <a:r>
                <a:rPr lang="en-US" altLang="zh-CN" sz="2800" dirty="0" smtClean="0">
                  <a:latin typeface="+mn-ea"/>
                  <a:cs typeface="楷体" panose="02010609060101010101" pitchFamily="49" charset="-122"/>
                </a:rPr>
                <a:t>8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加</a:t>
              </a:r>
              <a:r>
                <a:rPr lang="zh-CN" altLang="en-US" sz="2800" dirty="0">
                  <a:latin typeface="+mn-ea"/>
                  <a:cs typeface="楷体" panose="02010609060101010101" pitchFamily="49" charset="-122"/>
                </a:rPr>
                <a:t>几的算式？说一说，算一算。</a:t>
              </a:r>
              <a:endParaRPr lang="zh-CN" altLang="zh-CN" sz="2800" dirty="0">
                <a:latin typeface="+mn-ea"/>
                <a:cs typeface="楷体" panose="02010609060101010101" pitchFamily="49" charset="-122"/>
              </a:endParaRPr>
            </a:p>
          </p:txBody>
        </p:sp>
      </p:grpSp>
      <p:sp>
        <p:nvSpPr>
          <p:cNvPr id="13" name="流程图: 延期 12"/>
          <p:cNvSpPr/>
          <p:nvPr/>
        </p:nvSpPr>
        <p:spPr>
          <a:xfrm>
            <a:off x="125442" y="891704"/>
            <a:ext cx="612718" cy="472414"/>
          </a:xfrm>
          <a:prstGeom prst="flowChartDelay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+mj-ea"/>
                <a:ea typeface="+mj-ea"/>
              </a:rPr>
              <a:t>6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42878" y="1895816"/>
            <a:ext cx="93468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探索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加几的计算方法，能正确地进行计算。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进一步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理解凑十法，初步体会算法多样化，培养思维的灵活性。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3"/>
          <p:cNvGrpSpPr/>
          <p:nvPr/>
        </p:nvGrpSpPr>
        <p:grpSpPr bwMode="auto">
          <a:xfrm>
            <a:off x="5101853" y="799524"/>
            <a:ext cx="3432334" cy="690568"/>
            <a:chOff x="5063408" y="-1713940"/>
            <a:chExt cx="4911768" cy="690094"/>
          </a:xfrm>
          <a:solidFill>
            <a:srgbClr val="FFFFCC"/>
          </a:solidFill>
          <a:effectLst/>
        </p:grpSpPr>
        <p:sp>
          <p:nvSpPr>
            <p:cNvPr id="40" name="圆角矩形标注 39"/>
            <p:cNvSpPr/>
            <p:nvPr/>
          </p:nvSpPr>
          <p:spPr>
            <a:xfrm>
              <a:off x="5063408" y="-1713940"/>
              <a:ext cx="4574653" cy="690094"/>
            </a:xfrm>
            <a:prstGeom prst="wedgeRoundRectCallout">
              <a:avLst>
                <a:gd name="adj1" fmla="val 82696"/>
                <a:gd name="adj2" fmla="val -1143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1" name="TextBox 14"/>
            <p:cNvSpPr txBox="1">
              <a:spLocks noChangeArrowheads="1"/>
            </p:cNvSpPr>
            <p:nvPr/>
          </p:nvSpPr>
          <p:spPr bwMode="auto">
            <a:xfrm>
              <a:off x="5140022" y="-1657047"/>
              <a:ext cx="4835154" cy="5228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800" dirty="0" smtClean="0">
                  <a:latin typeface="+mj-ea"/>
                  <a:ea typeface="+mj-ea"/>
                  <a:cs typeface="楷体" panose="02010609060101010101" pitchFamily="49" charset="-122"/>
                </a:rPr>
                <a:t>看谁算得又对又快！</a:t>
              </a:r>
              <a:endParaRPr lang="zh-CN" altLang="zh-CN" sz="2800" dirty="0">
                <a:latin typeface="+mj-ea"/>
                <a:ea typeface="+mj-ea"/>
                <a:cs typeface="楷体" panose="02010609060101010101" pitchFamily="49" charset="-122"/>
              </a:endParaRPr>
            </a:p>
          </p:txBody>
        </p:sp>
      </p:grp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22556" y="2052897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latin typeface="+mn-ea"/>
                <a:ea typeface="+mn-ea"/>
                <a:cs typeface="Arial" panose="020B0604020202020204" pitchFamily="34" charset="0"/>
              </a:rPr>
              <a:t>10</a:t>
            </a:r>
            <a:r>
              <a:rPr lang="zh-CN" altLang="en-US" sz="2800" dirty="0" smtClean="0">
                <a:latin typeface="+mn-ea"/>
                <a:ea typeface="+mn-ea"/>
                <a:cs typeface="Arial" panose="020B0604020202020204" pitchFamily="34" charset="0"/>
              </a:rPr>
              <a:t>＋</a:t>
            </a:r>
            <a:r>
              <a:rPr lang="en-US" altLang="zh-CN" sz="2800" dirty="0" smtClean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zh-CN" altLang="en-US" sz="2800" dirty="0" smtClean="0">
                <a:latin typeface="+mn-ea"/>
                <a:ea typeface="+mn-ea"/>
                <a:cs typeface="Arial" panose="020B0604020202020204" pitchFamily="34" charset="0"/>
              </a:rPr>
              <a:t>＝</a:t>
            </a:r>
            <a:endParaRPr lang="zh-CN" altLang="en-US" sz="28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636222" y="2052897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  <a:cs typeface="Arial" panose="020B0604020202020204" pitchFamily="34" charset="0"/>
              </a:rPr>
              <a:t>15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3948441" y="2066951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011386" y="2055473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98391" y="2945309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－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778380" y="2976042"/>
            <a:ext cx="405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00000"/>
                </a:solidFill>
                <a:latin typeface="+mn-ea"/>
                <a:ea typeface="+mn-ea"/>
                <a:cs typeface="Arial" panose="020B0604020202020204" pitchFamily="34" charset="0"/>
              </a:rPr>
              <a:t>9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3975787" y="2966856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14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－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121993" y="3000919"/>
            <a:ext cx="405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654107" y="3899187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zh-CN" altLang="en-US" sz="2800" dirty="0" smtClean="0">
                <a:latin typeface="+mn-ea"/>
                <a:ea typeface="+mn-ea"/>
                <a:cs typeface="Arial" panose="020B0604020202020204" pitchFamily="34" charset="0"/>
              </a:rPr>
              <a:t>＋</a:t>
            </a:r>
            <a:r>
              <a:rPr lang="en-US" altLang="zh-CN" sz="2800" dirty="0" smtClean="0">
                <a:latin typeface="+mn-ea"/>
                <a:ea typeface="+mn-ea"/>
                <a:cs typeface="Arial" panose="020B0604020202020204" pitchFamily="34" charset="0"/>
              </a:rPr>
              <a:t>10</a:t>
            </a:r>
            <a:r>
              <a:rPr lang="zh-CN" altLang="en-US" sz="2800" dirty="0" smtClean="0">
                <a:latin typeface="+mn-ea"/>
                <a:ea typeface="+mn-ea"/>
                <a:cs typeface="Arial" panose="020B0604020202020204" pitchFamily="34" charset="0"/>
              </a:rPr>
              <a:t>＝</a:t>
            </a:r>
            <a:endParaRPr lang="zh-CN" altLang="en-US" sz="28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667773" y="3899187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  <a:cs typeface="Arial" panose="020B0604020202020204" pitchFamily="34" charset="0"/>
              </a:rPr>
              <a:t>13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8190020" y="3928440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0225800" y="3912681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8253257" y="2067178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－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0318999" y="2092905"/>
            <a:ext cx="405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994075" y="3912681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17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－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011386" y="3928440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8185895" y="2989929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12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－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0318999" y="2974170"/>
            <a:ext cx="405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452" y="838271"/>
            <a:ext cx="8756924" cy="138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51"/>
          <p:cNvGrpSpPr/>
          <p:nvPr/>
        </p:nvGrpSpPr>
        <p:grpSpPr bwMode="auto">
          <a:xfrm>
            <a:off x="5788566" y="4668596"/>
            <a:ext cx="3461760" cy="622300"/>
            <a:chOff x="6286512" y="856510"/>
            <a:chExt cx="2308941" cy="622305"/>
          </a:xfrm>
        </p:grpSpPr>
        <p:sp>
          <p:nvSpPr>
            <p:cNvPr id="15" name="圆角矩形标注 14"/>
            <p:cNvSpPr/>
            <p:nvPr/>
          </p:nvSpPr>
          <p:spPr>
            <a:xfrm>
              <a:off x="6357950" y="856510"/>
              <a:ext cx="2071702" cy="622305"/>
            </a:xfrm>
            <a:prstGeom prst="wedgeRoundRectCallout">
              <a:avLst>
                <a:gd name="adj1" fmla="val 55800"/>
                <a:gd name="adj2" fmla="val 91624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/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6286512" y="906051"/>
              <a:ext cx="2308941" cy="52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latin typeface="+mj-ea"/>
                  <a:ea typeface="+mj-ea"/>
                  <a:cs typeface="楷体" panose="02010609060101010101" pitchFamily="49" charset="-122"/>
                </a:rPr>
                <a:t>一共有</a:t>
              </a:r>
              <a:r>
                <a:rPr lang="zh-CN" altLang="en-US" sz="2800" dirty="0" smtClean="0">
                  <a:latin typeface="+mj-ea"/>
                  <a:ea typeface="+mj-ea"/>
                  <a:cs typeface="楷体" panose="02010609060101010101" pitchFamily="49" charset="-122"/>
                </a:rPr>
                <a:t>多少把？</a:t>
              </a:r>
              <a:endParaRPr lang="zh-CN" altLang="zh-CN" sz="2800" dirty="0">
                <a:latin typeface="+mj-ea"/>
                <a:ea typeface="+mj-ea"/>
                <a:cs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459513" y="3287467"/>
            <a:ext cx="3429000" cy="523220"/>
            <a:chOff x="2930432" y="3467401"/>
            <a:chExt cx="2572537" cy="391910"/>
          </a:xfrm>
        </p:grpSpPr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2930432" y="3467401"/>
              <a:ext cx="2572537" cy="39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8 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＋ 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7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＝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 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（把）</a:t>
              </a:r>
              <a:endParaRPr lang="zh-CN" altLang="en-US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069269" y="3509256"/>
              <a:ext cx="294863" cy="308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 rot="16200000">
            <a:off x="1923657" y="-37241"/>
            <a:ext cx="1211426" cy="3131155"/>
          </a:xfrm>
          <a:prstGeom prst="ellipse">
            <a:avLst/>
          </a:prstGeom>
          <a:noFill/>
          <a:ln w="38100">
            <a:solidFill>
              <a:srgbClr val="A1C4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16200000">
            <a:off x="5893932" y="285662"/>
            <a:ext cx="1211179" cy="2517819"/>
          </a:xfrm>
          <a:prstGeom prst="ellipse">
            <a:avLst/>
          </a:prstGeom>
          <a:noFill/>
          <a:ln w="38100">
            <a:solidFill>
              <a:srgbClr val="A1C4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142083" y="2205246"/>
            <a:ext cx="1431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j-ea"/>
                <a:ea typeface="+mj-ea"/>
                <a:cs typeface="楷体" panose="02010609060101010101" pitchFamily="49" charset="-122"/>
              </a:rPr>
              <a:t>8</a:t>
            </a:r>
            <a:r>
              <a:rPr lang="zh-CN" altLang="en-US" sz="2800" dirty="0" smtClean="0">
                <a:latin typeface="+mj-ea"/>
                <a:ea typeface="+mj-ea"/>
                <a:cs typeface="楷体" panose="02010609060101010101" pitchFamily="49" charset="-122"/>
              </a:rPr>
              <a:t>把</a:t>
            </a:r>
            <a:endParaRPr lang="zh-CN" altLang="en-US" sz="2800" dirty="0">
              <a:latin typeface="+mj-ea"/>
              <a:ea typeface="+mj-ea"/>
              <a:cs typeface="楷体" panose="02010609060101010101" pitchFamily="49" charset="-122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6124586" y="2103036"/>
            <a:ext cx="1431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j-ea"/>
                <a:ea typeface="+mj-ea"/>
                <a:cs typeface="楷体" panose="02010609060101010101" pitchFamily="49" charset="-122"/>
              </a:rPr>
              <a:t>7</a:t>
            </a:r>
            <a:r>
              <a:rPr lang="zh-CN" altLang="en-US" sz="2800" dirty="0" smtClean="0">
                <a:latin typeface="+mj-ea"/>
                <a:ea typeface="+mj-ea"/>
                <a:cs typeface="楷体" panose="02010609060101010101" pitchFamily="49" charset="-122"/>
              </a:rPr>
              <a:t>把</a:t>
            </a:r>
            <a:endParaRPr lang="zh-CN" altLang="en-US" sz="2800" dirty="0">
              <a:latin typeface="+mj-ea"/>
              <a:ea typeface="+mj-ea"/>
              <a:cs typeface="楷体" panose="02010609060101010101" pitchFamily="49" charset="-122"/>
            </a:endParaRPr>
          </a:p>
        </p:txBody>
      </p:sp>
      <p:grpSp>
        <p:nvGrpSpPr>
          <p:cNvPr id="26" name="组合 13"/>
          <p:cNvGrpSpPr/>
          <p:nvPr/>
        </p:nvGrpSpPr>
        <p:grpSpPr bwMode="auto">
          <a:xfrm>
            <a:off x="2045439" y="4369812"/>
            <a:ext cx="3524275" cy="1143008"/>
            <a:chOff x="6380324" y="-1752232"/>
            <a:chExt cx="2879667" cy="1142226"/>
          </a:xfrm>
          <a:solidFill>
            <a:srgbClr val="FFFFCC"/>
          </a:solidFill>
          <a:effectLst/>
        </p:grpSpPr>
        <p:sp>
          <p:nvSpPr>
            <p:cNvPr id="27" name="圆角矩形标注 26"/>
            <p:cNvSpPr/>
            <p:nvPr/>
          </p:nvSpPr>
          <p:spPr>
            <a:xfrm>
              <a:off x="6380324" y="-1752232"/>
              <a:ext cx="2879667" cy="1142226"/>
            </a:xfrm>
            <a:prstGeom prst="wedgeRoundRectCallout">
              <a:avLst>
                <a:gd name="adj1" fmla="val -61460"/>
                <a:gd name="adj2" fmla="val 32546"/>
                <a:gd name="adj3" fmla="val 16667"/>
              </a:avLst>
            </a:prstGeom>
            <a:solidFill>
              <a:srgbClr val="EBFEE8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6459291" y="-1619443"/>
              <a:ext cx="2640357" cy="9534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用</a:t>
              </a:r>
              <a:r>
                <a:rPr lang="zh-CN" altLang="en-US" sz="2800" dirty="0">
                  <a:latin typeface="+mn-ea"/>
                  <a:cs typeface="楷体" panose="02010609060101010101" pitchFamily="49" charset="-122"/>
                </a:rPr>
                <a:t>小棒摆一摆，说说是怎样想的。</a:t>
              </a:r>
              <a:endParaRPr lang="zh-CN" altLang="zh-CN" sz="2800" dirty="0">
                <a:latin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93942" y="968823"/>
            <a:ext cx="4527549" cy="525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9617" y="966158"/>
            <a:ext cx="4580790" cy="525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3"/>
          <p:cNvGrpSpPr/>
          <p:nvPr/>
        </p:nvGrpSpPr>
        <p:grpSpPr bwMode="auto">
          <a:xfrm>
            <a:off x="2951480" y="1363134"/>
            <a:ext cx="2578707" cy="569011"/>
            <a:chOff x="2214546" y="743957"/>
            <a:chExt cx="2220215" cy="568278"/>
          </a:xfrm>
        </p:grpSpPr>
        <p:sp>
          <p:nvSpPr>
            <p:cNvPr id="21" name="圆角矩形标注 20"/>
            <p:cNvSpPr/>
            <p:nvPr/>
          </p:nvSpPr>
          <p:spPr>
            <a:xfrm>
              <a:off x="2214546" y="743957"/>
              <a:ext cx="2143151" cy="541169"/>
            </a:xfrm>
            <a:prstGeom prst="wedgeRoundRectCallout">
              <a:avLst>
                <a:gd name="adj1" fmla="val -57623"/>
                <a:gd name="adj2" fmla="val 369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123" name="TextBox 14"/>
            <p:cNvSpPr txBox="1">
              <a:spLocks noChangeArrowheads="1"/>
            </p:cNvSpPr>
            <p:nvPr/>
          </p:nvSpPr>
          <p:spPr bwMode="auto">
            <a:xfrm>
              <a:off x="2363044" y="789689"/>
              <a:ext cx="2071717" cy="52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latin typeface="+mn-ea"/>
                  <a:ea typeface="+mn-ea"/>
                  <a:cs typeface="楷体" panose="02010609060101010101" pitchFamily="49" charset="-122"/>
                </a:rPr>
                <a:t>8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和</a:t>
              </a:r>
              <a:r>
                <a:rPr lang="en-US" altLang="zh-CN" sz="2800" dirty="0">
                  <a:latin typeface="+mn-ea"/>
                  <a:ea typeface="+mn-ea"/>
                  <a:cs typeface="楷体" panose="02010609060101010101" pitchFamily="49" charset="-122"/>
                </a:rPr>
                <a:t>2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凑成</a:t>
              </a:r>
              <a:r>
                <a:rPr lang="en-US" altLang="zh-CN" sz="2800" dirty="0">
                  <a:latin typeface="+mn-ea"/>
                  <a:ea typeface="+mn-ea"/>
                  <a:cs typeface="楷体" panose="02010609060101010101" pitchFamily="49" charset="-122"/>
                </a:rPr>
                <a:t>10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20" name="组合 18"/>
          <p:cNvGrpSpPr/>
          <p:nvPr/>
        </p:nvGrpSpPr>
        <p:grpSpPr bwMode="auto">
          <a:xfrm>
            <a:off x="6948680" y="1432079"/>
            <a:ext cx="2680478" cy="523220"/>
            <a:chOff x="6380323" y="-1752231"/>
            <a:chExt cx="3262990" cy="522862"/>
          </a:xfrm>
          <a:solidFill>
            <a:srgbClr val="FFFFCC"/>
          </a:solidFill>
          <a:effectLst/>
        </p:grpSpPr>
        <p:sp>
          <p:nvSpPr>
            <p:cNvPr id="25" name="圆角矩形标注 24"/>
            <p:cNvSpPr/>
            <p:nvPr/>
          </p:nvSpPr>
          <p:spPr>
            <a:xfrm>
              <a:off x="6380323" y="-1752231"/>
              <a:ext cx="3014704" cy="499723"/>
            </a:xfrm>
            <a:prstGeom prst="wedgeRoundRectCallout">
              <a:avLst>
                <a:gd name="adj1" fmla="val 59033"/>
                <a:gd name="adj2" fmla="val 24544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6396707" y="-1752231"/>
              <a:ext cx="3246606" cy="5228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800" dirty="0">
                  <a:latin typeface="+mn-ea"/>
                  <a:cs typeface="楷体" panose="02010609060101010101" pitchFamily="49" charset="-122"/>
                </a:rPr>
                <a:t>7</a:t>
              </a:r>
              <a:r>
                <a:rPr lang="zh-CN" altLang="en-US" sz="2800" dirty="0">
                  <a:latin typeface="+mn-ea"/>
                  <a:cs typeface="楷体" panose="02010609060101010101" pitchFamily="49" charset="-122"/>
                </a:rPr>
                <a:t>和</a:t>
              </a:r>
              <a:r>
                <a:rPr lang="en-US" altLang="zh-CN" sz="2800" dirty="0">
                  <a:latin typeface="+mn-ea"/>
                  <a:cs typeface="楷体" panose="02010609060101010101" pitchFamily="49" charset="-122"/>
                </a:rPr>
                <a:t>3</a:t>
              </a:r>
              <a:r>
                <a:rPr lang="zh-CN" altLang="en-US" sz="2800" dirty="0">
                  <a:latin typeface="+mn-ea"/>
                  <a:cs typeface="楷体" panose="02010609060101010101" pitchFamily="49" charset="-122"/>
                </a:rPr>
                <a:t>凑成</a:t>
              </a:r>
              <a:r>
                <a:rPr lang="en-US" altLang="zh-CN" sz="2800" dirty="0">
                  <a:latin typeface="+mn-ea"/>
                  <a:cs typeface="楷体" panose="02010609060101010101" pitchFamily="49" charset="-122"/>
                </a:rPr>
                <a:t>10</a:t>
              </a:r>
              <a:r>
                <a:rPr lang="zh-CN" altLang="en-US" sz="2800" dirty="0">
                  <a:latin typeface="+mn-ea"/>
                  <a:cs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45" name="组合 17"/>
          <p:cNvGrpSpPr/>
          <p:nvPr/>
        </p:nvGrpSpPr>
        <p:grpSpPr bwMode="auto">
          <a:xfrm>
            <a:off x="2081701" y="4047234"/>
            <a:ext cx="3429000" cy="523404"/>
            <a:chOff x="2930432" y="3467267"/>
            <a:chExt cx="2572537" cy="392048"/>
          </a:xfrm>
        </p:grpSpPr>
        <p:sp>
          <p:nvSpPr>
            <p:cNvPr id="46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39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8 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＋ 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7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＝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 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（把）</a:t>
              </a:r>
              <a:endParaRPr lang="zh-CN" altLang="en-US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064594" y="3467267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2670295" y="4864613"/>
            <a:ext cx="47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2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3490357" y="4864613"/>
            <a:ext cx="47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5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50" name="组合 32"/>
          <p:cNvGrpSpPr/>
          <p:nvPr/>
        </p:nvGrpSpPr>
        <p:grpSpPr bwMode="auto">
          <a:xfrm>
            <a:off x="2939411" y="4604260"/>
            <a:ext cx="760802" cy="393701"/>
            <a:chOff x="1252538" y="3100388"/>
            <a:chExt cx="570621" cy="295276"/>
          </a:xfrm>
        </p:grpSpPr>
        <p:cxnSp>
          <p:nvCxnSpPr>
            <p:cNvPr id="51" name="直接连接符 50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619265" y="3109912"/>
              <a:ext cx="203894" cy="2857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3518031" y="4019047"/>
            <a:ext cx="627096" cy="523220"/>
          </a:xfrm>
          <a:prstGeom prst="rect">
            <a:avLst/>
          </a:prstGeom>
          <a:noFill/>
          <a:ln w="9525">
            <a:solidFill>
              <a:srgbClr val="A1C4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15</a:t>
            </a:r>
            <a:endParaRPr lang="zh-CN" altLang="en-US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54" name="组合 35"/>
          <p:cNvGrpSpPr/>
          <p:nvPr/>
        </p:nvGrpSpPr>
        <p:grpSpPr bwMode="auto">
          <a:xfrm>
            <a:off x="2288995" y="4528062"/>
            <a:ext cx="617329" cy="1049867"/>
            <a:chOff x="3856826" y="2143916"/>
            <a:chExt cx="319887" cy="785818"/>
          </a:xfrm>
        </p:grpSpPr>
        <p:cxnSp>
          <p:nvCxnSpPr>
            <p:cNvPr id="55" name="直接连接符 54"/>
            <p:cNvCxnSpPr/>
            <p:nvPr/>
          </p:nvCxnSpPr>
          <p:spPr>
            <a:xfrm rot="5400000">
              <a:off x="3464709" y="2536033"/>
              <a:ext cx="785818" cy="15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3858409" y="2928150"/>
              <a:ext cx="318304" cy="15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5400000" flipH="1" flipV="1">
              <a:off x="4111758" y="2864778"/>
              <a:ext cx="125160" cy="47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24"/>
          <p:cNvSpPr txBox="1">
            <a:spLocks noChangeArrowheads="1"/>
          </p:cNvSpPr>
          <p:nvPr/>
        </p:nvSpPr>
        <p:spPr bwMode="auto">
          <a:xfrm>
            <a:off x="2154132" y="5467863"/>
            <a:ext cx="857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10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59" name="组合 17"/>
          <p:cNvGrpSpPr/>
          <p:nvPr/>
        </p:nvGrpSpPr>
        <p:grpSpPr bwMode="auto">
          <a:xfrm>
            <a:off x="6962139" y="4028953"/>
            <a:ext cx="3429000" cy="523220"/>
            <a:chOff x="2930432" y="3467406"/>
            <a:chExt cx="2572537" cy="391910"/>
          </a:xfrm>
        </p:grpSpPr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>
              <a:off x="2930432" y="3467406"/>
              <a:ext cx="2572537" cy="39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8 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＋ 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7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＝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 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（把）</a:t>
              </a:r>
              <a:endParaRPr lang="zh-CN" altLang="en-US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023856" y="3481513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sp>
        <p:nvSpPr>
          <p:cNvPr id="62" name="TextBox 24"/>
          <p:cNvSpPr txBox="1">
            <a:spLocks noChangeArrowheads="1"/>
          </p:cNvSpPr>
          <p:nvPr/>
        </p:nvSpPr>
        <p:spPr bwMode="auto">
          <a:xfrm>
            <a:off x="6571613" y="4917886"/>
            <a:ext cx="47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5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sp>
        <p:nvSpPr>
          <p:cNvPr id="63" name="TextBox 24"/>
          <p:cNvSpPr txBox="1">
            <a:spLocks noChangeArrowheads="1"/>
          </p:cNvSpPr>
          <p:nvPr/>
        </p:nvSpPr>
        <p:spPr bwMode="auto">
          <a:xfrm>
            <a:off x="7254772" y="4899603"/>
            <a:ext cx="47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3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64" name="组合 32"/>
          <p:cNvGrpSpPr/>
          <p:nvPr/>
        </p:nvGrpSpPr>
        <p:grpSpPr bwMode="auto">
          <a:xfrm>
            <a:off x="6779455" y="4640056"/>
            <a:ext cx="760802" cy="393701"/>
            <a:chOff x="1252538" y="3100388"/>
            <a:chExt cx="570621" cy="295276"/>
          </a:xfrm>
        </p:grpSpPr>
        <p:cxnSp>
          <p:nvCxnSpPr>
            <p:cNvPr id="65" name="直接连接符 64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619265" y="3109912"/>
              <a:ext cx="203894" cy="2857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8295648" y="4047234"/>
            <a:ext cx="627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15</a:t>
            </a:r>
            <a:endParaRPr lang="zh-CN" altLang="en-US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68" name="组合 35"/>
          <p:cNvGrpSpPr/>
          <p:nvPr/>
        </p:nvGrpSpPr>
        <p:grpSpPr bwMode="auto">
          <a:xfrm flipH="1">
            <a:off x="7514463" y="4507658"/>
            <a:ext cx="699050" cy="1049867"/>
            <a:chOff x="3856826" y="2143916"/>
            <a:chExt cx="319887" cy="785818"/>
          </a:xfrm>
        </p:grpSpPr>
        <p:cxnSp>
          <p:nvCxnSpPr>
            <p:cNvPr id="69" name="直接连接符 68"/>
            <p:cNvCxnSpPr/>
            <p:nvPr/>
          </p:nvCxnSpPr>
          <p:spPr>
            <a:xfrm rot="5400000">
              <a:off x="3464709" y="2536033"/>
              <a:ext cx="785818" cy="15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3858409" y="2928150"/>
              <a:ext cx="318304" cy="15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5400000" flipH="1" flipV="1">
              <a:off x="4111758" y="2864778"/>
              <a:ext cx="125160" cy="47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7382042" y="5449394"/>
            <a:ext cx="857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10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3" grpId="0" animBg="1"/>
      <p:bldP spid="58" grpId="0"/>
      <p:bldP spid="62" grpId="0"/>
      <p:bldP spid="63" grpId="0"/>
      <p:bldP spid="67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452" y="838271"/>
            <a:ext cx="8756924" cy="138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 bwMode="auto">
          <a:xfrm>
            <a:off x="2459513" y="3287472"/>
            <a:ext cx="3429000" cy="523220"/>
            <a:chOff x="2930432" y="3467405"/>
            <a:chExt cx="2572537" cy="391910"/>
          </a:xfrm>
        </p:grpSpPr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39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8 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＋ 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7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＝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 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（把）</a:t>
              </a:r>
              <a:endParaRPr lang="zh-CN" altLang="en-US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038052" y="3474346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 rot="16200000">
            <a:off x="1923657" y="-37241"/>
            <a:ext cx="1211426" cy="3131155"/>
          </a:xfrm>
          <a:prstGeom prst="ellipse">
            <a:avLst/>
          </a:prstGeom>
          <a:noFill/>
          <a:ln w="38100">
            <a:solidFill>
              <a:srgbClr val="A1C4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16200000">
            <a:off x="5893932" y="285662"/>
            <a:ext cx="1211179" cy="2517819"/>
          </a:xfrm>
          <a:prstGeom prst="ellipse">
            <a:avLst/>
          </a:prstGeom>
          <a:noFill/>
          <a:ln w="38100">
            <a:solidFill>
              <a:srgbClr val="A1C4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142083" y="2205246"/>
            <a:ext cx="1431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  <a:cs typeface="楷体" panose="02010609060101010101" pitchFamily="49" charset="-122"/>
              </a:rPr>
              <a:t>8</a:t>
            </a:r>
            <a:r>
              <a:rPr lang="zh-CN" altLang="en-US" sz="2800" dirty="0" smtClean="0">
                <a:latin typeface="+mn-ea"/>
                <a:ea typeface="+mn-ea"/>
                <a:cs typeface="楷体" panose="02010609060101010101" pitchFamily="49" charset="-122"/>
              </a:rPr>
              <a:t>把</a:t>
            </a:r>
            <a:endParaRPr lang="zh-CN" altLang="en-US" sz="2800" dirty="0">
              <a:latin typeface="+mn-ea"/>
              <a:ea typeface="+mn-ea"/>
              <a:cs typeface="楷体" panose="02010609060101010101" pitchFamily="49" charset="-122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826145" y="2159415"/>
            <a:ext cx="833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  <a:cs typeface="楷体" panose="02010609060101010101" pitchFamily="49" charset="-122"/>
              </a:rPr>
              <a:t>7</a:t>
            </a:r>
            <a:r>
              <a:rPr lang="zh-CN" altLang="en-US" sz="2800" dirty="0" smtClean="0">
                <a:latin typeface="+mn-ea"/>
                <a:ea typeface="+mn-ea"/>
                <a:cs typeface="楷体" panose="02010609060101010101" pitchFamily="49" charset="-122"/>
              </a:rPr>
              <a:t>把</a:t>
            </a:r>
            <a:endParaRPr lang="zh-CN" altLang="en-US" sz="2800" dirty="0">
              <a:latin typeface="+mn-ea"/>
              <a:ea typeface="+mn-ea"/>
              <a:cs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860465" y="3269187"/>
            <a:ext cx="627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15</a:t>
            </a:r>
            <a:endParaRPr lang="zh-CN" altLang="en-US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30" name="组合 17"/>
          <p:cNvGrpSpPr/>
          <p:nvPr/>
        </p:nvGrpSpPr>
        <p:grpSpPr bwMode="auto">
          <a:xfrm>
            <a:off x="1514773" y="4212020"/>
            <a:ext cx="3429000" cy="523221"/>
            <a:chOff x="2930432" y="3467404"/>
            <a:chExt cx="2572537" cy="391910"/>
          </a:xfrm>
        </p:grpSpPr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2930432" y="3467404"/>
              <a:ext cx="2572537" cy="39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8 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＋ 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7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＝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 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（把）</a:t>
              </a:r>
              <a:endParaRPr lang="zh-CN" altLang="en-US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056665" y="3472456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2103367" y="5029205"/>
            <a:ext cx="47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2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923429" y="5029205"/>
            <a:ext cx="47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5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35" name="组合 32"/>
          <p:cNvGrpSpPr/>
          <p:nvPr/>
        </p:nvGrpSpPr>
        <p:grpSpPr bwMode="auto">
          <a:xfrm>
            <a:off x="2372483" y="4768852"/>
            <a:ext cx="760802" cy="393701"/>
            <a:chOff x="1252538" y="3100388"/>
            <a:chExt cx="570621" cy="295276"/>
          </a:xfrm>
        </p:grpSpPr>
        <p:cxnSp>
          <p:nvCxnSpPr>
            <p:cNvPr id="36" name="直接连接符 35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619265" y="3109912"/>
              <a:ext cx="203894" cy="2857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928005" y="4203528"/>
            <a:ext cx="627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15</a:t>
            </a:r>
            <a:endParaRPr lang="zh-CN" altLang="en-US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39" name="组合 35"/>
          <p:cNvGrpSpPr/>
          <p:nvPr/>
        </p:nvGrpSpPr>
        <p:grpSpPr bwMode="auto">
          <a:xfrm>
            <a:off x="1722067" y="4692654"/>
            <a:ext cx="617329" cy="1049867"/>
            <a:chOff x="3856826" y="2143916"/>
            <a:chExt cx="319887" cy="785818"/>
          </a:xfrm>
        </p:grpSpPr>
        <p:cxnSp>
          <p:nvCxnSpPr>
            <p:cNvPr id="40" name="直接连接符 39"/>
            <p:cNvCxnSpPr/>
            <p:nvPr/>
          </p:nvCxnSpPr>
          <p:spPr>
            <a:xfrm rot="5400000">
              <a:off x="3464709" y="2536033"/>
              <a:ext cx="785818" cy="15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3858409" y="2928150"/>
              <a:ext cx="318304" cy="15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 flipH="1" flipV="1">
              <a:off x="4111758" y="2864778"/>
              <a:ext cx="125160" cy="47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1587204" y="5632455"/>
            <a:ext cx="857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10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44" name="组合 17"/>
          <p:cNvGrpSpPr/>
          <p:nvPr/>
        </p:nvGrpSpPr>
        <p:grpSpPr bwMode="auto">
          <a:xfrm>
            <a:off x="6395211" y="4193545"/>
            <a:ext cx="3429000" cy="523220"/>
            <a:chOff x="2930432" y="3467406"/>
            <a:chExt cx="2572537" cy="391910"/>
          </a:xfrm>
        </p:grpSpPr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2930432" y="3467406"/>
              <a:ext cx="2572537" cy="39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8 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＋ 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7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＝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 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（把）</a:t>
              </a:r>
              <a:endParaRPr lang="zh-CN" altLang="en-US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049984" y="348453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6004685" y="5082478"/>
            <a:ext cx="47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5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6687844" y="5064195"/>
            <a:ext cx="47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3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49" name="组合 32"/>
          <p:cNvGrpSpPr/>
          <p:nvPr/>
        </p:nvGrpSpPr>
        <p:grpSpPr bwMode="auto">
          <a:xfrm>
            <a:off x="6212527" y="4804648"/>
            <a:ext cx="760802" cy="393701"/>
            <a:chOff x="1252538" y="3100388"/>
            <a:chExt cx="570621" cy="295276"/>
          </a:xfrm>
        </p:grpSpPr>
        <p:cxnSp>
          <p:nvCxnSpPr>
            <p:cNvPr id="50" name="直接连接符 49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619265" y="3109912"/>
              <a:ext cx="203894" cy="2857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7796163" y="4218710"/>
            <a:ext cx="627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15</a:t>
            </a:r>
            <a:endParaRPr lang="zh-CN" altLang="en-US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53" name="组合 35"/>
          <p:cNvGrpSpPr/>
          <p:nvPr/>
        </p:nvGrpSpPr>
        <p:grpSpPr bwMode="auto">
          <a:xfrm flipH="1">
            <a:off x="6947535" y="4672250"/>
            <a:ext cx="699050" cy="1049867"/>
            <a:chOff x="3856826" y="2143916"/>
            <a:chExt cx="319887" cy="785818"/>
          </a:xfrm>
        </p:grpSpPr>
        <p:cxnSp>
          <p:nvCxnSpPr>
            <p:cNvPr id="54" name="直接连接符 53"/>
            <p:cNvCxnSpPr/>
            <p:nvPr/>
          </p:nvCxnSpPr>
          <p:spPr>
            <a:xfrm rot="5400000">
              <a:off x="3464709" y="2536033"/>
              <a:ext cx="785818" cy="15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3858409" y="2928150"/>
              <a:ext cx="318304" cy="15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5400000" flipH="1" flipV="1">
              <a:off x="4111758" y="2864778"/>
              <a:ext cx="125160" cy="47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24"/>
          <p:cNvSpPr txBox="1">
            <a:spLocks noChangeArrowheads="1"/>
          </p:cNvSpPr>
          <p:nvPr/>
        </p:nvSpPr>
        <p:spPr bwMode="auto">
          <a:xfrm>
            <a:off x="6815114" y="5613986"/>
            <a:ext cx="857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10</a:t>
            </a:r>
            <a:endParaRPr lang="zh-CN" altLang="zh-CN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59" name="组合 51"/>
          <p:cNvGrpSpPr/>
          <p:nvPr/>
        </p:nvGrpSpPr>
        <p:grpSpPr bwMode="auto">
          <a:xfrm>
            <a:off x="6569191" y="2533497"/>
            <a:ext cx="3461760" cy="622300"/>
            <a:chOff x="6286512" y="856510"/>
            <a:chExt cx="2308941" cy="622305"/>
          </a:xfrm>
        </p:grpSpPr>
        <p:sp>
          <p:nvSpPr>
            <p:cNvPr id="60" name="圆角矩形标注 59"/>
            <p:cNvSpPr/>
            <p:nvPr/>
          </p:nvSpPr>
          <p:spPr>
            <a:xfrm>
              <a:off x="6357950" y="856510"/>
              <a:ext cx="2071702" cy="622305"/>
            </a:xfrm>
            <a:prstGeom prst="wedgeRoundRectCallout">
              <a:avLst>
                <a:gd name="adj1" fmla="val 55800"/>
                <a:gd name="adj2" fmla="val 91624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/>
            </a:p>
          </p:txBody>
        </p:sp>
        <p:sp>
          <p:nvSpPr>
            <p:cNvPr id="61" name="TextBox 14"/>
            <p:cNvSpPr txBox="1">
              <a:spLocks noChangeArrowheads="1"/>
            </p:cNvSpPr>
            <p:nvPr/>
          </p:nvSpPr>
          <p:spPr bwMode="auto">
            <a:xfrm>
              <a:off x="6286512" y="906051"/>
              <a:ext cx="2308941" cy="52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latin typeface="+mj-ea"/>
                  <a:ea typeface="+mj-ea"/>
                  <a:cs typeface="楷体" panose="02010609060101010101" pitchFamily="49" charset="-122"/>
                </a:rPr>
                <a:t>一共有</a:t>
              </a:r>
              <a:r>
                <a:rPr lang="zh-CN" altLang="en-US" sz="2800" dirty="0" smtClean="0">
                  <a:latin typeface="+mj-ea"/>
                  <a:ea typeface="+mj-ea"/>
                  <a:cs typeface="楷体" panose="02010609060101010101" pitchFamily="49" charset="-122"/>
                </a:rPr>
                <a:t>多少把？</a:t>
              </a:r>
              <a:endParaRPr lang="zh-CN" altLang="zh-CN" sz="2800" dirty="0">
                <a:latin typeface="+mj-ea"/>
                <a:ea typeface="+mj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标注 34"/>
          <p:cNvSpPr/>
          <p:nvPr/>
        </p:nvSpPr>
        <p:spPr bwMode="auto">
          <a:xfrm>
            <a:off x="2314468" y="3728430"/>
            <a:ext cx="3629131" cy="2121802"/>
          </a:xfrm>
          <a:prstGeom prst="wedgeRoundRectCallout">
            <a:avLst>
              <a:gd name="adj1" fmla="val -58386"/>
              <a:gd name="adj2" fmla="val -56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1635391" y="1203269"/>
            <a:ext cx="666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+mn-ea"/>
                <a:ea typeface="+mn-ea"/>
                <a:cs typeface="楷体" panose="02010609060101010101" pitchFamily="49" charset="-122"/>
              </a:rPr>
              <a:t>先说说怎样算，再填空。</a:t>
            </a:r>
            <a:endParaRPr lang="zh-CN" altLang="zh-CN" sz="3200" b="1" dirty="0">
              <a:latin typeface="+mn-ea"/>
              <a:ea typeface="+mn-ea"/>
              <a:cs typeface="楷体" panose="02010609060101010101" pitchFamily="49" charset="-122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693887" y="2616689"/>
            <a:ext cx="1431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3783013" y="2605422"/>
            <a:ext cx="3429000" cy="609986"/>
            <a:chOff x="2930432" y="3438575"/>
            <a:chExt cx="2572537" cy="456902"/>
          </a:xfrm>
        </p:grpSpPr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2930432" y="3438575"/>
              <a:ext cx="2572537" cy="43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＝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423596" y="3538748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17" name="组合 17"/>
          <p:cNvGrpSpPr/>
          <p:nvPr/>
        </p:nvGrpSpPr>
        <p:grpSpPr bwMode="auto">
          <a:xfrm>
            <a:off x="2978865" y="3845015"/>
            <a:ext cx="3429000" cy="584775"/>
            <a:chOff x="2930432" y="3467407"/>
            <a:chExt cx="2572537" cy="438017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2930432" y="3467407"/>
              <a:ext cx="2572537" cy="4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＝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423596" y="353875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2588339" y="4733949"/>
            <a:ext cx="47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endParaRPr lang="zh-CN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3271498" y="4715666"/>
            <a:ext cx="47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endParaRPr lang="zh-CN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2" name="组合 32"/>
          <p:cNvGrpSpPr/>
          <p:nvPr/>
        </p:nvGrpSpPr>
        <p:grpSpPr bwMode="auto">
          <a:xfrm>
            <a:off x="2796181" y="4456119"/>
            <a:ext cx="760802" cy="393701"/>
            <a:chOff x="1252538" y="3100388"/>
            <a:chExt cx="570621" cy="295276"/>
          </a:xfrm>
        </p:grpSpPr>
        <p:cxnSp>
          <p:nvCxnSpPr>
            <p:cNvPr id="23" name="直接连接符 22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19265" y="3109912"/>
              <a:ext cx="203894" cy="2857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883725" y="3863301"/>
            <a:ext cx="598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6" name="组合 35"/>
          <p:cNvGrpSpPr/>
          <p:nvPr/>
        </p:nvGrpSpPr>
        <p:grpSpPr bwMode="auto">
          <a:xfrm flipH="1">
            <a:off x="3531189" y="4323721"/>
            <a:ext cx="699050" cy="1049867"/>
            <a:chOff x="3856826" y="2143916"/>
            <a:chExt cx="319887" cy="785818"/>
          </a:xfrm>
        </p:grpSpPr>
        <p:cxnSp>
          <p:nvCxnSpPr>
            <p:cNvPr id="27" name="直接连接符 26"/>
            <p:cNvCxnSpPr/>
            <p:nvPr/>
          </p:nvCxnSpPr>
          <p:spPr>
            <a:xfrm rot="5400000">
              <a:off x="3464709" y="2536033"/>
              <a:ext cx="785818" cy="15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858409" y="2928150"/>
              <a:ext cx="318304" cy="15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5400000" flipH="1" flipV="1">
              <a:off x="4111758" y="2864778"/>
              <a:ext cx="125160" cy="47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3398768" y="5265457"/>
            <a:ext cx="857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endParaRPr lang="zh-CN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9" name="组合 18"/>
          <p:cNvGrpSpPr/>
          <p:nvPr/>
        </p:nvGrpSpPr>
        <p:grpSpPr bwMode="auto">
          <a:xfrm>
            <a:off x="6249540" y="4281666"/>
            <a:ext cx="2820032" cy="1119193"/>
            <a:chOff x="5809645" y="-1752232"/>
            <a:chExt cx="2863054" cy="1118428"/>
          </a:xfrm>
          <a:solidFill>
            <a:srgbClr val="FFFFCC"/>
          </a:solidFill>
          <a:effectLst/>
        </p:grpSpPr>
        <p:sp>
          <p:nvSpPr>
            <p:cNvPr id="30" name="圆角矩形标注 29"/>
            <p:cNvSpPr/>
            <p:nvPr/>
          </p:nvSpPr>
          <p:spPr>
            <a:xfrm>
              <a:off x="6380331" y="-1752232"/>
              <a:ext cx="2292368" cy="1118428"/>
            </a:xfrm>
            <a:prstGeom prst="wedgeRoundRectCallout">
              <a:avLst>
                <a:gd name="adj1" fmla="val 77545"/>
                <a:gd name="adj2" fmla="val -450"/>
                <a:gd name="adj3" fmla="val 16667"/>
              </a:avLst>
            </a:prstGeom>
            <a:solidFill>
              <a:srgbClr val="FFF46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4" name="TextBox 29"/>
            <p:cNvSpPr txBox="1">
              <a:spLocks noChangeArrowheads="1"/>
            </p:cNvSpPr>
            <p:nvPr/>
          </p:nvSpPr>
          <p:spPr bwMode="auto">
            <a:xfrm>
              <a:off x="5809645" y="-1741044"/>
              <a:ext cx="2863054" cy="10764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9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16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7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  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8201998" y="4778905"/>
            <a:ext cx="391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endParaRPr lang="zh-CN" altLang="en-US" sz="32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8098604" y="4800694"/>
            <a:ext cx="598241" cy="584775"/>
          </a:xfrm>
          <a:prstGeom prst="rect">
            <a:avLst/>
          </a:prstGeom>
          <a:solidFill>
            <a:srgbClr val="FFF46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</a:t>
            </a:r>
            <a:endParaRPr lang="zh-CN" altLang="en-US" sz="32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88699" y="1176964"/>
            <a:ext cx="1892596" cy="609949"/>
          </a:xfrm>
          <a:prstGeom prst="roundRect">
            <a:avLst>
              <a:gd name="adj" fmla="val 35842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试一试</a:t>
            </a:r>
            <a:endParaRPr lang="zh-CN" altLang="en-US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/>
      <p:bldP spid="20" grpId="0"/>
      <p:bldP spid="21" grpId="0"/>
      <p:bldP spid="25" grpId="0"/>
      <p:bldP spid="32" grpId="0"/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29473" y="2026547"/>
            <a:ext cx="8688146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+mn-ea"/>
              </a:rPr>
              <a:t>    </a:t>
            </a:r>
            <a:r>
              <a:rPr lang="zh-CN" altLang="zh-CN" sz="2800" dirty="0" smtClean="0">
                <a:solidFill>
                  <a:schemeClr val="bg1"/>
                </a:solidFill>
                <a:latin typeface="+mn-ea"/>
                <a:cs typeface="+mn-ea"/>
              </a:rPr>
              <a:t>计算</a:t>
            </a:r>
            <a:r>
              <a:rPr lang="en-US" altLang="zh-CN" sz="2800" dirty="0">
                <a:solidFill>
                  <a:schemeClr val="bg1"/>
                </a:solidFill>
                <a:latin typeface="+mn-ea"/>
                <a:cs typeface="+mn-ea"/>
              </a:rPr>
              <a:t>8</a:t>
            </a:r>
            <a:r>
              <a:rPr lang="zh-CN" altLang="zh-CN" sz="2800" dirty="0">
                <a:solidFill>
                  <a:schemeClr val="bg1"/>
                </a:solidFill>
                <a:latin typeface="+mn-ea"/>
                <a:cs typeface="+mn-ea"/>
              </a:rPr>
              <a:t>、</a:t>
            </a:r>
            <a:r>
              <a:rPr lang="en-US" altLang="zh-CN" sz="2800" dirty="0">
                <a:solidFill>
                  <a:schemeClr val="bg1"/>
                </a:solidFill>
                <a:latin typeface="+mn-ea"/>
                <a:cs typeface="+mn-ea"/>
              </a:rPr>
              <a:t>7</a:t>
            </a:r>
            <a:r>
              <a:rPr lang="zh-CN" altLang="zh-CN" sz="2800" dirty="0">
                <a:solidFill>
                  <a:schemeClr val="bg1"/>
                </a:solidFill>
                <a:latin typeface="+mn-ea"/>
                <a:cs typeface="+mn-ea"/>
              </a:rPr>
              <a:t>加几时，可以“拆小数，凑大数”，也可以“拆大数，凑小数”，不同的方法算出的得数是一样的</a:t>
            </a:r>
            <a:r>
              <a:rPr lang="zh-CN" altLang="zh-CN" sz="2800" dirty="0" smtClean="0">
                <a:solidFill>
                  <a:schemeClr val="bg1"/>
                </a:solidFill>
                <a:latin typeface="+mn-ea"/>
                <a:cs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7680" y="825080"/>
            <a:ext cx="5429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圈出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个，再计算。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77285" y="1593852"/>
            <a:ext cx="4017433" cy="423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rot="16200000" flipV="1">
            <a:off x="3435351" y="2408767"/>
            <a:ext cx="1691216" cy="211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178" name="Picture 2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622" y="1625754"/>
            <a:ext cx="4762500" cy="157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接连接符 37"/>
          <p:cNvCxnSpPr/>
          <p:nvPr/>
        </p:nvCxnSpPr>
        <p:spPr>
          <a:xfrm rot="16200000" flipV="1">
            <a:off x="-560916" y="2463800"/>
            <a:ext cx="1691216" cy="211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181" name="Picture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1751" y="1428752"/>
            <a:ext cx="5334000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接连接符 39"/>
          <p:cNvCxnSpPr/>
          <p:nvPr/>
        </p:nvCxnSpPr>
        <p:spPr>
          <a:xfrm>
            <a:off x="6477000" y="1524000"/>
            <a:ext cx="4572000" cy="211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 rot="16200000" flipH="1">
            <a:off x="5711826" y="2318809"/>
            <a:ext cx="1621367" cy="31751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572251" y="3143251"/>
            <a:ext cx="3708400" cy="211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/>
          <p:cNvCxnSpPr/>
          <p:nvPr/>
        </p:nvCxnSpPr>
        <p:spPr>
          <a:xfrm rot="5400000">
            <a:off x="9878484" y="2726267"/>
            <a:ext cx="8128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0265834" y="2341033"/>
            <a:ext cx="768351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 rot="5400000">
            <a:off x="10628843" y="1946275"/>
            <a:ext cx="810683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2537359" y="3800361"/>
            <a:ext cx="2470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11</a:t>
            </a:r>
            <a:endParaRPr lang="zh-CN" altLang="en-US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099610" y="3789307"/>
            <a:ext cx="3429000" cy="523220"/>
            <a:chOff x="2930432" y="3467405"/>
            <a:chExt cx="2572537" cy="391910"/>
          </a:xfrm>
        </p:grpSpPr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39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8 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＋ 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3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＝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 </a:t>
              </a:r>
              <a:endParaRPr lang="zh-CN" altLang="en-US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054472" y="3493275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8763000" y="3810294"/>
            <a:ext cx="2470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A1C450"/>
                </a:solidFill>
                <a:latin typeface="+mn-ea"/>
                <a:ea typeface="+mn-ea"/>
                <a:cs typeface="楷体" panose="02010609060101010101" pitchFamily="49" charset="-122"/>
              </a:rPr>
              <a:t>13</a:t>
            </a:r>
            <a:endParaRPr lang="zh-CN" altLang="en-US" sz="2800" dirty="0">
              <a:solidFill>
                <a:srgbClr val="A1C450"/>
              </a:solidFill>
              <a:latin typeface="+mn-ea"/>
              <a:ea typeface="+mn-ea"/>
              <a:cs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7273898" y="3777964"/>
            <a:ext cx="3429000" cy="534560"/>
            <a:chOff x="2930432" y="3467405"/>
            <a:chExt cx="2572537" cy="400404"/>
          </a:xfrm>
        </p:grpSpPr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2930432" y="3467405"/>
              <a:ext cx="2572537" cy="39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7 </a:t>
              </a:r>
              <a:r>
                <a:rPr lang="zh-CN" altLang="en-US" sz="2800" dirty="0">
                  <a:latin typeface="+mn-ea"/>
                  <a:ea typeface="+mn-ea"/>
                  <a:cs typeface="楷体" panose="02010609060101010101" pitchFamily="49" charset="-122"/>
                </a:rPr>
                <a:t>＋ </a:t>
              </a:r>
              <a:r>
                <a:rPr lang="en-US" altLang="zh-CN" sz="2800" dirty="0">
                  <a:latin typeface="+mn-ea"/>
                  <a:ea typeface="+mn-ea"/>
                  <a:cs typeface="楷体" panose="02010609060101010101" pitchFamily="49" charset="-122"/>
                </a:rPr>
                <a:t>6</a:t>
              </a:r>
              <a:r>
                <a:rPr lang="zh-CN" altLang="en-US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＝</a:t>
              </a:r>
              <a:r>
                <a:rPr lang="en-US" altLang="zh-CN" sz="2800" dirty="0" smtClean="0">
                  <a:latin typeface="+mn-ea"/>
                  <a:ea typeface="+mn-ea"/>
                  <a:cs typeface="楷体" panose="02010609060101010101" pitchFamily="49" charset="-122"/>
                </a:rPr>
                <a:t>  </a:t>
              </a:r>
              <a:endParaRPr lang="zh-CN" altLang="en-US" sz="2800" dirty="0"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83331" y="3511080"/>
              <a:ext cx="357297" cy="3567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431801" y="3310806"/>
            <a:ext cx="3708400" cy="211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流程图: 延期 1"/>
          <p:cNvSpPr/>
          <p:nvPr/>
        </p:nvSpPr>
        <p:spPr>
          <a:xfrm>
            <a:off x="125442" y="891704"/>
            <a:ext cx="612718" cy="472414"/>
          </a:xfrm>
          <a:prstGeom prst="flowChartDelay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+mj-ea"/>
                <a:ea typeface="+mj-ea"/>
              </a:rPr>
              <a:t>1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宽屏</PresentationFormat>
  <Paragraphs>128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Calibri</vt:lpstr>
      <vt:lpstr>楷体</vt:lpstr>
      <vt:lpstr>微软雅黑</vt:lpstr>
      <vt:lpstr>宋体</vt:lpstr>
      <vt:lpstr>Arial</vt:lpstr>
      <vt:lpstr>楷体_GB2312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2023-01-17T03:09:15Z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499F2A994155429CB294A44454894FFA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